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4" d="100"/>
          <a:sy n="94" d="100"/>
        </p:scale>
        <p:origin x="78"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E46202-E933-4B27-BB17-F3A56BA383D3}"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1036060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E46202-E933-4B27-BB17-F3A56BA383D3}"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372113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E46202-E933-4B27-BB17-F3A56BA383D3}"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988848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E46202-E933-4B27-BB17-F3A56BA383D3}"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1424683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E46202-E933-4B27-BB17-F3A56BA383D3}" type="datetimeFigureOut">
              <a:rPr lang="en-GB" smtClean="0"/>
              <a:t>13/03/2023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1513013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E46202-E933-4B27-BB17-F3A56BA383D3}" type="datetimeFigureOut">
              <a:rPr lang="en-GB" smtClean="0"/>
              <a:t>13/03/2023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1622807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E46202-E933-4B27-BB17-F3A56BA383D3}" type="datetimeFigureOut">
              <a:rPr lang="en-GB" smtClean="0"/>
              <a:t>13/03/2023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3968726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E46202-E933-4B27-BB17-F3A56BA383D3}"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1235533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E46202-E933-4B27-BB17-F3A56BA383D3}"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3743547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E46202-E933-4B27-BB17-F3A56BA383D3}"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175887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E46202-E933-4B27-BB17-F3A56BA383D3}"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1DFA0E-3E7E-4F93-B777-A354BA61C85C}" type="slidenum">
              <a:rPr lang="en-GB" smtClean="0"/>
              <a:t>‹#›</a:t>
            </a:fld>
            <a:endParaRPr lang="en-GB"/>
          </a:p>
        </p:txBody>
      </p:sp>
    </p:spTree>
    <p:extLst>
      <p:ext uri="{BB962C8B-B14F-4D97-AF65-F5344CB8AC3E}">
        <p14:creationId xmlns:p14="http://schemas.microsoft.com/office/powerpoint/2010/main" val="1194446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E46202-E933-4B27-BB17-F3A56BA383D3}" type="datetimeFigureOut">
              <a:rPr lang="en-GB" smtClean="0"/>
              <a:t>13/03/2023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1DFA0E-3E7E-4F93-B777-A354BA61C85C}" type="slidenum">
              <a:rPr lang="en-GB" smtClean="0"/>
              <a:t>‹#›</a:t>
            </a:fld>
            <a:endParaRPr lang="en-GB"/>
          </a:p>
        </p:txBody>
      </p:sp>
    </p:spTree>
    <p:extLst>
      <p:ext uri="{BB962C8B-B14F-4D97-AF65-F5344CB8AC3E}">
        <p14:creationId xmlns:p14="http://schemas.microsoft.com/office/powerpoint/2010/main" val="8528731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1AC65-2B5C-4E44-B27D-243AB302B507}"/>
              </a:ext>
            </a:extLst>
          </p:cNvPr>
          <p:cNvSpPr>
            <a:spLocks noGrp="1"/>
          </p:cNvSpPr>
          <p:nvPr>
            <p:ph type="title"/>
          </p:nvPr>
        </p:nvSpPr>
        <p:spPr>
          <a:xfrm>
            <a:off x="628650" y="365126"/>
            <a:ext cx="7886700" cy="1325563"/>
          </a:xfrm>
        </p:spPr>
        <p:txBody>
          <a:bodyPr>
            <a:normAutofit/>
          </a:bodyPr>
          <a:lstStyle/>
          <a:p>
            <a:r>
              <a:rPr lang="en-GB" sz="2000" b="1" dirty="0">
                <a:latin typeface="+mn-lt"/>
              </a:rPr>
              <a:t>HPAN5020/6020 Activism, Protest and Campaigning for Global Justice</a:t>
            </a:r>
            <a:br>
              <a:rPr lang="en-GB" sz="2000" b="1" dirty="0">
                <a:latin typeface="+mn-lt"/>
              </a:rPr>
            </a:br>
            <a:r>
              <a:rPr lang="en-GB" b="1" dirty="0">
                <a:latin typeface="+mn-lt"/>
              </a:rPr>
              <a:t>Module Review</a:t>
            </a:r>
          </a:p>
        </p:txBody>
      </p:sp>
      <p:sp>
        <p:nvSpPr>
          <p:cNvPr id="3" name="Content Placeholder 2">
            <a:extLst>
              <a:ext uri="{FF2B5EF4-FFF2-40B4-BE49-F238E27FC236}">
                <a16:creationId xmlns:a16="http://schemas.microsoft.com/office/drawing/2014/main" id="{102284DA-97AE-495E-8E8A-D94EA04B02D5}"/>
              </a:ext>
            </a:extLst>
          </p:cNvPr>
          <p:cNvSpPr>
            <a:spLocks noGrp="1"/>
          </p:cNvSpPr>
          <p:nvPr>
            <p:ph idx="1"/>
          </p:nvPr>
        </p:nvSpPr>
        <p:spPr/>
        <p:txBody>
          <a:bodyPr/>
          <a:lstStyle/>
          <a:p>
            <a:pPr marL="0" indent="0">
              <a:buNone/>
            </a:pPr>
            <a:r>
              <a:rPr lang="en-GB" dirty="0"/>
              <a:t>Review</a:t>
            </a:r>
          </a:p>
          <a:p>
            <a:pPr marL="0" indent="0">
              <a:buNone/>
            </a:pPr>
            <a:r>
              <a:rPr lang="en-GB" dirty="0"/>
              <a:t>Evaluation</a:t>
            </a:r>
          </a:p>
          <a:p>
            <a:pPr marL="0" indent="0">
              <a:buNone/>
            </a:pPr>
            <a:r>
              <a:rPr lang="en-GB" dirty="0"/>
              <a:t>Agenda for further discussion/study</a:t>
            </a:r>
          </a:p>
          <a:p>
            <a:pPr marL="0" indent="0">
              <a:buNone/>
            </a:pPr>
            <a:endParaRPr lang="en-GB" dirty="0"/>
          </a:p>
        </p:txBody>
      </p:sp>
      <p:pic>
        <p:nvPicPr>
          <p:cNvPr id="1026" name="Picture 2" descr="See the source image">
            <a:extLst>
              <a:ext uri="{FF2B5EF4-FFF2-40B4-BE49-F238E27FC236}">
                <a16:creationId xmlns:a16="http://schemas.microsoft.com/office/drawing/2014/main" id="{CA6E0F96-8FFA-40EE-AFC3-BE72B117C1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9015" y="3370970"/>
            <a:ext cx="7080739" cy="3009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8263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2EBDB-F56D-4359-81E6-7332BC5EB255}"/>
              </a:ext>
            </a:extLst>
          </p:cNvPr>
          <p:cNvSpPr>
            <a:spLocks noGrp="1"/>
          </p:cNvSpPr>
          <p:nvPr>
            <p:ph type="title"/>
          </p:nvPr>
        </p:nvSpPr>
        <p:spPr/>
        <p:txBody>
          <a:bodyPr/>
          <a:lstStyle/>
          <a:p>
            <a:r>
              <a:rPr lang="en-GB" b="1" dirty="0">
                <a:latin typeface="+mn-lt"/>
              </a:rPr>
              <a:t>Aims</a:t>
            </a:r>
          </a:p>
        </p:txBody>
      </p:sp>
      <p:sp>
        <p:nvSpPr>
          <p:cNvPr id="3" name="Content Placeholder 2">
            <a:extLst>
              <a:ext uri="{FF2B5EF4-FFF2-40B4-BE49-F238E27FC236}">
                <a16:creationId xmlns:a16="http://schemas.microsoft.com/office/drawing/2014/main" id="{272E0DF1-5F31-4737-B8DD-9AFB04AD06D9}"/>
              </a:ext>
            </a:extLst>
          </p:cNvPr>
          <p:cNvSpPr>
            <a:spLocks noGrp="1"/>
          </p:cNvSpPr>
          <p:nvPr>
            <p:ph idx="1"/>
          </p:nvPr>
        </p:nvSpPr>
        <p:spPr/>
        <p:txBody>
          <a:bodyPr/>
          <a:lstStyle/>
          <a:p>
            <a:pPr lvl="0" fontAlgn="base" hangingPunct="0"/>
            <a:r>
              <a:rPr lang="en-GB" sz="2000" dirty="0"/>
              <a:t>To examine and compare a series of social protest and resistance movements in the modern era.</a:t>
            </a:r>
          </a:p>
          <a:p>
            <a:pPr lvl="0" fontAlgn="base" hangingPunct="0"/>
            <a:r>
              <a:rPr lang="en-GB" sz="2000" dirty="0"/>
              <a:t>To consider methods and approaches which are effective in advocacy, lobbying and campaigning for sustainable development and global justice.</a:t>
            </a:r>
          </a:p>
          <a:p>
            <a:pPr marL="0" indent="0">
              <a:buNone/>
            </a:pPr>
            <a:endParaRPr lang="en-GB" dirty="0"/>
          </a:p>
        </p:txBody>
      </p:sp>
      <p:pic>
        <p:nvPicPr>
          <p:cNvPr id="2050" name="Picture 2" descr="See the source image">
            <a:extLst>
              <a:ext uri="{FF2B5EF4-FFF2-40B4-BE49-F238E27FC236}">
                <a16:creationId xmlns:a16="http://schemas.microsoft.com/office/drawing/2014/main" id="{9F8AE424-5ADD-4EE7-82AA-0284C8D9AE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6060" y="3223466"/>
            <a:ext cx="4798647" cy="3200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6396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8EDEC-959A-40AC-B4D2-6C180A4720B2}"/>
              </a:ext>
            </a:extLst>
          </p:cNvPr>
          <p:cNvSpPr>
            <a:spLocks noGrp="1"/>
          </p:cNvSpPr>
          <p:nvPr>
            <p:ph type="title"/>
          </p:nvPr>
        </p:nvSpPr>
        <p:spPr/>
        <p:txBody>
          <a:bodyPr/>
          <a:lstStyle/>
          <a:p>
            <a:r>
              <a:rPr lang="en-GB" b="1" dirty="0">
                <a:latin typeface="+mn-lt"/>
              </a:rPr>
              <a:t>Learning Outcomes</a:t>
            </a:r>
          </a:p>
        </p:txBody>
      </p:sp>
      <p:sp>
        <p:nvSpPr>
          <p:cNvPr id="3" name="Content Placeholder 2">
            <a:extLst>
              <a:ext uri="{FF2B5EF4-FFF2-40B4-BE49-F238E27FC236}">
                <a16:creationId xmlns:a16="http://schemas.microsoft.com/office/drawing/2014/main" id="{29B4D00F-99E0-4488-8B54-17D134D44576}"/>
              </a:ext>
            </a:extLst>
          </p:cNvPr>
          <p:cNvSpPr>
            <a:spLocks noGrp="1"/>
          </p:cNvSpPr>
          <p:nvPr>
            <p:ph idx="1"/>
          </p:nvPr>
        </p:nvSpPr>
        <p:spPr/>
        <p:txBody>
          <a:bodyPr>
            <a:normAutofit/>
          </a:bodyPr>
          <a:lstStyle/>
          <a:p>
            <a:pPr marL="0" indent="0">
              <a:buNone/>
            </a:pPr>
            <a:r>
              <a:rPr lang="en-GB" sz="2000" dirty="0"/>
              <a:t>Upon the successful completion of this module, the student should be able to:</a:t>
            </a:r>
          </a:p>
          <a:p>
            <a:pPr lvl="0"/>
            <a:r>
              <a:rPr lang="en-GB" sz="2000" dirty="0"/>
              <a:t>demonstrate a critical understanding of some of the key debates relating to political protest movements;</a:t>
            </a:r>
          </a:p>
          <a:p>
            <a:pPr lvl="0"/>
            <a:r>
              <a:rPr lang="en-GB" sz="2000" dirty="0"/>
              <a:t>demonstrate a critical understanding of the debates relating to the relationship between political protest, the rule of law, parliamentary democracy and extra-parliamentary action;</a:t>
            </a:r>
          </a:p>
          <a:p>
            <a:pPr lvl="0"/>
            <a:r>
              <a:rPr lang="en-GB" sz="2000" dirty="0"/>
              <a:t>demonstrate a critical appreciation of the political struggles which resulted in the demise of formal empires and the rise of a new world order;</a:t>
            </a:r>
          </a:p>
          <a:p>
            <a:pPr lvl="0"/>
            <a:r>
              <a:rPr lang="en-GB" sz="2000" dirty="0"/>
              <a:t>demonstrate a critical awareness of different techniques and approaches used in lobbying and campaigning on issues of development and global justice.</a:t>
            </a:r>
          </a:p>
          <a:p>
            <a:pPr marL="0" indent="0">
              <a:buNone/>
            </a:pPr>
            <a:endParaRPr lang="en-GB" dirty="0"/>
          </a:p>
        </p:txBody>
      </p:sp>
    </p:spTree>
    <p:extLst>
      <p:ext uri="{BB962C8B-B14F-4D97-AF65-F5344CB8AC3E}">
        <p14:creationId xmlns:p14="http://schemas.microsoft.com/office/powerpoint/2010/main" val="2746721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26E06-70AD-4681-A214-834D648E1AA2}"/>
              </a:ext>
            </a:extLst>
          </p:cNvPr>
          <p:cNvSpPr>
            <a:spLocks noGrp="1"/>
          </p:cNvSpPr>
          <p:nvPr>
            <p:ph type="title"/>
          </p:nvPr>
        </p:nvSpPr>
        <p:spPr/>
        <p:txBody>
          <a:bodyPr/>
          <a:lstStyle/>
          <a:p>
            <a:r>
              <a:rPr lang="en-GB" b="1" dirty="0">
                <a:latin typeface="+mn-lt"/>
              </a:rPr>
              <a:t>Indicative content</a:t>
            </a:r>
          </a:p>
        </p:txBody>
      </p:sp>
      <p:sp>
        <p:nvSpPr>
          <p:cNvPr id="3" name="Content Placeholder 2">
            <a:extLst>
              <a:ext uri="{FF2B5EF4-FFF2-40B4-BE49-F238E27FC236}">
                <a16:creationId xmlns:a16="http://schemas.microsoft.com/office/drawing/2014/main" id="{B8931C3D-21F6-4FB1-9A50-8A33EE181680}"/>
              </a:ext>
            </a:extLst>
          </p:cNvPr>
          <p:cNvSpPr>
            <a:spLocks noGrp="1"/>
          </p:cNvSpPr>
          <p:nvPr>
            <p:ph idx="1"/>
          </p:nvPr>
        </p:nvSpPr>
        <p:spPr>
          <a:xfrm>
            <a:off x="566127" y="1804393"/>
            <a:ext cx="7886700" cy="4351338"/>
          </a:xfrm>
        </p:spPr>
        <p:txBody>
          <a:bodyPr>
            <a:normAutofit lnSpcReduction="10000"/>
          </a:bodyPr>
          <a:lstStyle/>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dirty="0"/>
              <a:t>The module will explore the historical context and philosophical underpinnings of various political protest movements which have arisen in the modern era. It will explore the relationship between protest and activism and mainstream systems of government, such as parliamentary democracy, and it will also consider options for political protest in the absence of democratic rights. It will critically examine and compare national independence movements and their role in the demise of Imperialism. Finally, it will focus on practical measures, examples and methods for contemporary lobbying and campaigning on Global Justice issues.</a:t>
            </a:r>
          </a:p>
          <a:p>
            <a:pPr marL="0" indent="0">
              <a:buNone/>
            </a:pPr>
            <a:endParaRPr lang="en-GB" dirty="0"/>
          </a:p>
        </p:txBody>
      </p:sp>
      <p:pic>
        <p:nvPicPr>
          <p:cNvPr id="3074" name="Picture 2" descr="Image result for Votes for Women">
            <a:extLst>
              <a:ext uri="{FF2B5EF4-FFF2-40B4-BE49-F238E27FC236}">
                <a16:creationId xmlns:a16="http://schemas.microsoft.com/office/drawing/2014/main" id="{2ABAFDF4-F628-4667-A3CA-53BF6ABE7B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4677" y="1279893"/>
            <a:ext cx="3180007" cy="178540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CGhana independence">
            <a:extLst>
              <a:ext uri="{FF2B5EF4-FFF2-40B4-BE49-F238E27FC236}">
                <a16:creationId xmlns:a16="http://schemas.microsoft.com/office/drawing/2014/main" id="{DB1FC726-0FB1-4D48-A7E0-843F43896A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3755" y="311564"/>
            <a:ext cx="1802056" cy="2758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290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578E7-C04D-499F-9DDE-0796031BEFCC}"/>
              </a:ext>
            </a:extLst>
          </p:cNvPr>
          <p:cNvSpPr>
            <a:spLocks noGrp="1"/>
          </p:cNvSpPr>
          <p:nvPr>
            <p:ph type="title"/>
          </p:nvPr>
        </p:nvSpPr>
        <p:spPr/>
        <p:txBody>
          <a:bodyPr/>
          <a:lstStyle/>
          <a:p>
            <a:r>
              <a:rPr lang="en-GB" b="1" dirty="0">
                <a:latin typeface="+mn-lt"/>
              </a:rPr>
              <a:t>Structure</a:t>
            </a:r>
          </a:p>
        </p:txBody>
      </p:sp>
      <p:sp>
        <p:nvSpPr>
          <p:cNvPr id="3" name="Content Placeholder 2">
            <a:extLst>
              <a:ext uri="{FF2B5EF4-FFF2-40B4-BE49-F238E27FC236}">
                <a16:creationId xmlns:a16="http://schemas.microsoft.com/office/drawing/2014/main" id="{1679FED1-B4E9-41E5-9157-9B1C9E6077BB}"/>
              </a:ext>
            </a:extLst>
          </p:cNvPr>
          <p:cNvSpPr>
            <a:spLocks noGrp="1"/>
          </p:cNvSpPr>
          <p:nvPr>
            <p:ph idx="1"/>
          </p:nvPr>
        </p:nvSpPr>
        <p:spPr/>
        <p:txBody>
          <a:bodyPr>
            <a:normAutofit fontScale="85000" lnSpcReduction="20000"/>
          </a:bodyPr>
          <a:lstStyle/>
          <a:p>
            <a:r>
              <a:rPr lang="en-GB" b="1" dirty="0"/>
              <a:t>Lectures</a:t>
            </a:r>
            <a:r>
              <a:rPr lang="en-GB" dirty="0"/>
              <a:t> (“front-loaded”):</a:t>
            </a:r>
          </a:p>
          <a:p>
            <a:pPr marL="0" indent="0">
              <a:buNone/>
            </a:pPr>
            <a:r>
              <a:rPr lang="en-GB" dirty="0"/>
              <a:t>	- Overview: Creating “the modern”</a:t>
            </a:r>
          </a:p>
          <a:p>
            <a:pPr marL="0" indent="0">
              <a:buNone/>
            </a:pPr>
            <a:r>
              <a:rPr lang="en-GB" dirty="0"/>
              <a:t>	- Chartism, Abolitionism, Votes for Women,</a:t>
            </a:r>
          </a:p>
          <a:p>
            <a:pPr marL="0" indent="0">
              <a:buNone/>
            </a:pPr>
            <a:r>
              <a:rPr lang="en-GB" dirty="0"/>
              <a:t>	- Freedom struggles</a:t>
            </a:r>
          </a:p>
          <a:p>
            <a:r>
              <a:rPr lang="en-GB" b="1" dirty="0"/>
              <a:t>Assignment Workshops and Showcases</a:t>
            </a:r>
          </a:p>
          <a:p>
            <a:r>
              <a:rPr lang="en-GB" b="1" dirty="0"/>
              <a:t>“Top-up” lectures</a:t>
            </a:r>
            <a:r>
              <a:rPr lang="en-GB" dirty="0"/>
              <a:t>:</a:t>
            </a:r>
          </a:p>
          <a:p>
            <a:pPr marL="0" indent="0">
              <a:buNone/>
            </a:pPr>
            <a:r>
              <a:rPr lang="en-GB" dirty="0"/>
              <a:t>	- </a:t>
            </a:r>
            <a:r>
              <a:rPr lang="en-GB" dirty="0" err="1"/>
              <a:t>Schoolstudents</a:t>
            </a:r>
            <a:r>
              <a:rPr lang="en-GB" dirty="0"/>
              <a:t>’ Action and Climate Strike</a:t>
            </a:r>
          </a:p>
          <a:p>
            <a:pPr marL="0" indent="0">
              <a:buNone/>
            </a:pPr>
            <a:r>
              <a:rPr lang="en-GB" dirty="0"/>
              <a:t>	- Dmitry Moor and poster design</a:t>
            </a:r>
          </a:p>
          <a:p>
            <a:pPr marL="0" indent="0">
              <a:buNone/>
            </a:pPr>
            <a:r>
              <a:rPr lang="en-GB" dirty="0"/>
              <a:t>	- Make Poverty History</a:t>
            </a:r>
          </a:p>
          <a:p>
            <a:pPr marL="0" indent="0">
              <a:buNone/>
            </a:pPr>
            <a:r>
              <a:rPr lang="en-GB" dirty="0"/>
              <a:t>	- Global Justice and Active Citizenship</a:t>
            </a:r>
          </a:p>
          <a:p>
            <a:r>
              <a:rPr lang="en-GB" b="1" i="1" dirty="0"/>
              <a:t>Rhythm and pace of the module?</a:t>
            </a:r>
          </a:p>
          <a:p>
            <a:pPr marL="0" indent="0">
              <a:buNone/>
            </a:pPr>
            <a:endParaRPr lang="en-GB" dirty="0"/>
          </a:p>
        </p:txBody>
      </p:sp>
    </p:spTree>
    <p:extLst>
      <p:ext uri="{BB962C8B-B14F-4D97-AF65-F5344CB8AC3E}">
        <p14:creationId xmlns:p14="http://schemas.microsoft.com/office/powerpoint/2010/main" val="215568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23065-78F5-47DA-BFED-2B70182CEC3F}"/>
              </a:ext>
            </a:extLst>
          </p:cNvPr>
          <p:cNvSpPr>
            <a:spLocks noGrp="1"/>
          </p:cNvSpPr>
          <p:nvPr>
            <p:ph type="title"/>
          </p:nvPr>
        </p:nvSpPr>
        <p:spPr/>
        <p:txBody>
          <a:bodyPr/>
          <a:lstStyle/>
          <a:p>
            <a:r>
              <a:rPr lang="en-GB" b="1" dirty="0">
                <a:latin typeface="+mn-lt"/>
              </a:rPr>
              <a:t>Evaluation</a:t>
            </a:r>
          </a:p>
        </p:txBody>
      </p:sp>
      <p:sp>
        <p:nvSpPr>
          <p:cNvPr id="3" name="Content Placeholder 2">
            <a:extLst>
              <a:ext uri="{FF2B5EF4-FFF2-40B4-BE49-F238E27FC236}">
                <a16:creationId xmlns:a16="http://schemas.microsoft.com/office/drawing/2014/main" id="{4C1DFE27-5037-45B6-9CD0-4CDB8AD5C497}"/>
              </a:ext>
            </a:extLst>
          </p:cNvPr>
          <p:cNvSpPr>
            <a:spLocks noGrp="1"/>
          </p:cNvSpPr>
          <p:nvPr>
            <p:ph idx="1"/>
          </p:nvPr>
        </p:nvSpPr>
        <p:spPr/>
        <p:txBody>
          <a:bodyPr/>
          <a:lstStyle/>
          <a:p>
            <a:endParaRPr lang="en-GB" dirty="0"/>
          </a:p>
          <a:p>
            <a:endParaRPr lang="en-GB" dirty="0"/>
          </a:p>
          <a:p>
            <a:endParaRPr lang="en-GB" dirty="0"/>
          </a:p>
          <a:p>
            <a:endParaRPr lang="en-GB" dirty="0"/>
          </a:p>
          <a:p>
            <a:pPr marL="0" indent="0">
              <a:buNone/>
            </a:pPr>
            <a:endParaRPr lang="en-GB" dirty="0"/>
          </a:p>
          <a:p>
            <a:pPr marL="0" indent="0">
              <a:buNone/>
            </a:pPr>
            <a:endParaRPr lang="en-GB" dirty="0"/>
          </a:p>
          <a:p>
            <a:r>
              <a:rPr lang="en-GB" dirty="0"/>
              <a:t>Comments and critique</a:t>
            </a:r>
          </a:p>
          <a:p>
            <a:r>
              <a:rPr lang="en-GB" dirty="0"/>
              <a:t>Agenda for further discussion and study </a:t>
            </a:r>
          </a:p>
        </p:txBody>
      </p:sp>
      <p:pic>
        <p:nvPicPr>
          <p:cNvPr id="5" name="Picture 4">
            <a:extLst>
              <a:ext uri="{FF2B5EF4-FFF2-40B4-BE49-F238E27FC236}">
                <a16:creationId xmlns:a16="http://schemas.microsoft.com/office/drawing/2014/main" id="{9CEC88A1-0AD4-40F8-A226-413EA5C7CD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010751" y="1799615"/>
            <a:ext cx="3209266" cy="2397044"/>
          </a:xfrm>
          <a:prstGeom prst="rect">
            <a:avLst/>
          </a:prstGeom>
        </p:spPr>
      </p:pic>
      <p:pic>
        <p:nvPicPr>
          <p:cNvPr id="7" name="Picture 2" descr="Image result for evaluation">
            <a:extLst>
              <a:ext uri="{FF2B5EF4-FFF2-40B4-BE49-F238E27FC236}">
                <a16:creationId xmlns:a16="http://schemas.microsoft.com/office/drawing/2014/main" id="{6E19CC2E-A8D6-444E-8473-9B4E1FEF0B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7599" y="1254393"/>
            <a:ext cx="3988289" cy="3348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2302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45</TotalTime>
  <Words>347</Words>
  <Application>Microsoft Office PowerPoint</Application>
  <PresentationFormat>On-screen Show (4:3)</PresentationFormat>
  <Paragraphs>40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HPAN5020/6020 Activism, Protest and Campaigning for Global Justice Module Review</vt:lpstr>
      <vt:lpstr>Aims</vt:lpstr>
      <vt:lpstr>Learning Outcomes</vt:lpstr>
      <vt:lpstr>Indicative content</vt:lpstr>
      <vt:lpstr>Structure</vt:lpstr>
      <vt:lpstr>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HPAN5020/6020 Activism, Protest and Campaigning for Global Justice Module Review</dc:title>
  <dc:creator>Andy Bevan</dc:creator>
  <cp:lastModifiedBy>Andy Bevan</cp:lastModifiedBy>
  <cp:revision>13</cp:revision>
  <dcterms:created xsi:type="dcterms:W3CDTF">2021-02-03T10:09:42Z</dcterms:created>
  <dcterms:modified xsi:type="dcterms:W3CDTF">2023-03-13T13:43:46Z</dcterms:modified>
</cp:coreProperties>
</file>