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262" r:id="rId2"/>
    <p:sldId id="259" r:id="rId3"/>
    <p:sldId id="265" r:id="rId4"/>
    <p:sldId id="269" r:id="rId5"/>
    <p:sldId id="264" r:id="rId6"/>
    <p:sldId id="258" r:id="rId7"/>
    <p:sldId id="263" r:id="rId8"/>
    <p:sldId id="267" r:id="rId9"/>
    <p:sldId id="266" r:id="rId10"/>
    <p:sldId id="272" r:id="rId11"/>
    <p:sldId id="261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15" autoAdjust="0"/>
    <p:restoredTop sz="94660"/>
  </p:normalViewPr>
  <p:slideViewPr>
    <p:cSldViewPr snapToGrid="0">
      <p:cViewPr varScale="1">
        <p:scale>
          <a:sx n="63" d="100"/>
          <a:sy n="63" d="100"/>
        </p:scale>
        <p:origin x="66" y="3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F947F5F-8854-42B8-A8C7-B0C653FD9302}" type="datetimeFigureOut">
              <a:rPr lang="en-GB" smtClean="0"/>
              <a:t>06/06/2020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242D7C0-DAD3-4BFD-A40D-9765148FEA6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10848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47F5F-8854-42B8-A8C7-B0C653FD9302}" type="datetimeFigureOut">
              <a:rPr lang="en-GB" smtClean="0"/>
              <a:t>06/06/2020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2D7C0-DAD3-4BFD-A40D-9765148FEA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699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47F5F-8854-42B8-A8C7-B0C653FD9302}" type="datetimeFigureOut">
              <a:rPr lang="en-GB" smtClean="0"/>
              <a:t>06/06/2020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2D7C0-DAD3-4BFD-A40D-9765148FEA63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59891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47F5F-8854-42B8-A8C7-B0C653FD9302}" type="datetimeFigureOut">
              <a:rPr lang="en-GB" smtClean="0"/>
              <a:t>06/06/2020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2D7C0-DAD3-4BFD-A40D-9765148FEA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02232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47F5F-8854-42B8-A8C7-B0C653FD9302}" type="datetimeFigureOut">
              <a:rPr lang="en-GB" smtClean="0"/>
              <a:t>06/06/2020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2D7C0-DAD3-4BFD-A40D-9765148FEA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5786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47F5F-8854-42B8-A8C7-B0C653FD9302}" type="datetimeFigureOut">
              <a:rPr lang="en-GB" smtClean="0"/>
              <a:t>06/06/2020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2D7C0-DAD3-4BFD-A40D-9765148FEA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9866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47F5F-8854-42B8-A8C7-B0C653FD9302}" type="datetimeFigureOut">
              <a:rPr lang="en-GB" smtClean="0"/>
              <a:t>06/06/2020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2D7C0-DAD3-4BFD-A40D-9765148FEA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6496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47F5F-8854-42B8-A8C7-B0C653FD9302}" type="datetimeFigureOut">
              <a:rPr lang="en-GB" smtClean="0"/>
              <a:t>06/06/2020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2D7C0-DAD3-4BFD-A40D-9765148FEA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96077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47F5F-8854-42B8-A8C7-B0C653FD9302}" type="datetimeFigureOut">
              <a:rPr lang="en-GB" smtClean="0"/>
              <a:t>06/06/2020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2D7C0-DAD3-4BFD-A40D-9765148FEA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7514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47F5F-8854-42B8-A8C7-B0C653FD9302}" type="datetimeFigureOut">
              <a:rPr lang="en-GB" smtClean="0"/>
              <a:t>06/06/2020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2D7C0-DAD3-4BFD-A40D-9765148FEA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9762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47F5F-8854-42B8-A8C7-B0C653FD9302}" type="datetimeFigureOut">
              <a:rPr lang="en-GB" smtClean="0"/>
              <a:t>06/06/2020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2D7C0-DAD3-4BFD-A40D-9765148FEA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6086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FF947F5F-8854-42B8-A8C7-B0C653FD9302}" type="datetimeFigureOut">
              <a:rPr lang="en-GB" smtClean="0"/>
              <a:t>06/06/2020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7242D7C0-DAD3-4BFD-A40D-9765148FEA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117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reviews.history.ac.uk/review/689" TargetMode="External"/><Relationship Id="rId3" Type="http://schemas.openxmlformats.org/officeDocument/2006/relationships/hyperlink" Target="https://www.bacp.co.uk/membership/supervision/" TargetMode="External"/><Relationship Id="rId7" Type="http://schemas.openxmlformats.org/officeDocument/2006/relationships/hyperlink" Target="https://www.cruse.org.uk/get-help/for-professionals/research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cruse.org.uk/digital-services-funding" TargetMode="External"/><Relationship Id="rId5" Type="http://schemas.openxmlformats.org/officeDocument/2006/relationships/hyperlink" Target="https://www.cruse.org.uk/about-cruse" TargetMode="External"/><Relationship Id="rId10" Type="http://schemas.openxmlformats.org/officeDocument/2006/relationships/hyperlink" Target="https://www.cruse.org.uk/get-help/useful-links" TargetMode="External"/><Relationship Id="rId4" Type="http://schemas.openxmlformats.org/officeDocument/2006/relationships/hyperlink" Target="https://www.cruse.org.uk/node/908" TargetMode="External"/><Relationship Id="rId9" Type="http://schemas.openxmlformats.org/officeDocument/2006/relationships/hyperlink" Target="http://www.kchf-cruse.org.uk/d/equal-ops-form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5AE8AA32-D2D7-496B-A47D-9C408A8E9B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81" y="325718"/>
            <a:ext cx="4831080" cy="3103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37B9260-BD96-4C39-A903-219E14030FED}"/>
              </a:ext>
            </a:extLst>
          </p:cNvPr>
          <p:cNvSpPr txBox="1"/>
          <p:nvPr/>
        </p:nvSpPr>
        <p:spPr>
          <a:xfrm>
            <a:off x="6797040" y="2331720"/>
            <a:ext cx="5013960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>
                <a:solidFill>
                  <a:srgbClr val="7030A0"/>
                </a:solidFill>
              </a:rPr>
              <a:t>Jane Brown</a:t>
            </a:r>
          </a:p>
          <a:p>
            <a:endParaRPr lang="en-US" sz="3200" dirty="0">
              <a:solidFill>
                <a:srgbClr val="7030A0"/>
              </a:solidFill>
            </a:endParaRPr>
          </a:p>
          <a:p>
            <a:r>
              <a:rPr lang="en-US" sz="3200" dirty="0">
                <a:solidFill>
                  <a:srgbClr val="FFC000"/>
                </a:solidFill>
                <a:latin typeface="Baskerville Old Face" panose="02020602080505020303" pitchFamily="18" charset="0"/>
              </a:rPr>
              <a:t>Professional</a:t>
            </a:r>
            <a:r>
              <a:rPr lang="en-US" sz="3200" dirty="0">
                <a:solidFill>
                  <a:srgbClr val="FFC000"/>
                </a:solidFill>
              </a:rPr>
              <a:t> Relationships</a:t>
            </a:r>
          </a:p>
          <a:p>
            <a:endParaRPr lang="en-US" sz="3200" dirty="0">
              <a:solidFill>
                <a:srgbClr val="7030A0"/>
              </a:solidFill>
            </a:endParaRPr>
          </a:p>
          <a:p>
            <a:r>
              <a:rPr lang="en-US" sz="3200" dirty="0">
                <a:solidFill>
                  <a:srgbClr val="7030A0"/>
                </a:solidFill>
              </a:rPr>
              <a:t>1807469</a:t>
            </a:r>
            <a:endParaRPr lang="en-GB" sz="32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57470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F73B122-6CBF-4E75-AF5B-2923B1B60E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243" y="404813"/>
            <a:ext cx="2124075" cy="866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477F1CA-3B87-4AAF-B433-8FBDDB0CDE7A}"/>
              </a:ext>
            </a:extLst>
          </p:cNvPr>
          <p:cNvSpPr txBox="1"/>
          <p:nvPr/>
        </p:nvSpPr>
        <p:spPr>
          <a:xfrm>
            <a:off x="3794760" y="777240"/>
            <a:ext cx="7437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rgbClr val="FFC000"/>
                </a:solidFill>
              </a:rPr>
              <a:t>Ellen Margaret Torrie</a:t>
            </a:r>
            <a:endParaRPr lang="en-GB" sz="4000" dirty="0">
              <a:solidFill>
                <a:srgbClr val="FFC00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A1E0AE2-F3E3-44A7-BC10-9B0C821A2514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8280" y="1771412"/>
            <a:ext cx="3764281" cy="2900601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797B582-30C0-45B9-93A1-6C5CE9606031}"/>
              </a:ext>
            </a:extLst>
          </p:cNvPr>
          <p:cNvSpPr txBox="1"/>
          <p:nvPr/>
        </p:nvSpPr>
        <p:spPr>
          <a:xfrm>
            <a:off x="7498080" y="21640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3202E83-AC04-4E94-914A-020B54FAD6F4}"/>
              </a:ext>
            </a:extLst>
          </p:cNvPr>
          <p:cNvSpPr txBox="1"/>
          <p:nvPr/>
        </p:nvSpPr>
        <p:spPr>
          <a:xfrm>
            <a:off x="6926512" y="1652906"/>
            <a:ext cx="4998720" cy="627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7030A0"/>
                </a:solidFill>
              </a:rPr>
              <a:t>Founder of Cruse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dirty="0">
              <a:solidFill>
                <a:srgbClr val="7030A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7030A0"/>
                </a:solidFill>
              </a:rPr>
              <a:t>‘Cruse clubs counselling service for widows and their families’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dirty="0">
              <a:solidFill>
                <a:srgbClr val="7030A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7030A0"/>
                </a:solidFill>
              </a:rPr>
              <a:t>1959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dirty="0">
              <a:solidFill>
                <a:srgbClr val="7030A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7030A0"/>
                </a:solidFill>
              </a:rPr>
              <a:t>Richmond, Surrey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dirty="0"/>
          </a:p>
          <a:p>
            <a:endParaRPr lang="en-US" sz="3200" dirty="0"/>
          </a:p>
          <a:p>
            <a:endParaRPr lang="en-US" sz="3200" dirty="0"/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D8183F5-6774-48DE-9314-F20932646F4C}"/>
              </a:ext>
            </a:extLst>
          </p:cNvPr>
          <p:cNvSpPr txBox="1"/>
          <p:nvPr/>
        </p:nvSpPr>
        <p:spPr>
          <a:xfrm>
            <a:off x="1478280" y="4848671"/>
            <a:ext cx="3550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accent1">
                    <a:lumMod val="75000"/>
                  </a:schemeClr>
                </a:solidFill>
              </a:rPr>
              <a:t>            </a:t>
            </a:r>
            <a:r>
              <a:rPr lang="en-US" sz="2000" dirty="0">
                <a:solidFill>
                  <a:schemeClr val="accent1">
                    <a:lumMod val="75000"/>
                  </a:schemeClr>
                </a:solidFill>
              </a:rPr>
              <a:t>1912 -1999</a:t>
            </a:r>
            <a:endParaRPr lang="en-GB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08B7568-2DB5-40B3-ACB8-22CA08B0BC55}"/>
              </a:ext>
            </a:extLst>
          </p:cNvPr>
          <p:cNvSpPr txBox="1"/>
          <p:nvPr/>
        </p:nvSpPr>
        <p:spPr>
          <a:xfrm>
            <a:off x="10035471" y="5896094"/>
            <a:ext cx="19126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(Cruse,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92963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4FDB2E9-01D8-401B-A9B1-DF40DB1D602D}"/>
              </a:ext>
            </a:extLst>
          </p:cNvPr>
          <p:cNvSpPr txBox="1"/>
          <p:nvPr/>
        </p:nvSpPr>
        <p:spPr>
          <a:xfrm>
            <a:off x="1818034" y="666708"/>
            <a:ext cx="7772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solidFill>
                  <a:schemeClr val="accent1">
                    <a:lumMod val="75000"/>
                  </a:schemeClr>
                </a:solidFill>
              </a:rPr>
              <a:t>          </a:t>
            </a:r>
            <a:r>
              <a:rPr lang="en-US" sz="4400" b="1" dirty="0">
                <a:solidFill>
                  <a:srgbClr val="7030A0"/>
                </a:solidFill>
              </a:rPr>
              <a:t>Philosophy</a:t>
            </a:r>
            <a:r>
              <a:rPr lang="en-US" sz="4800" b="1" dirty="0">
                <a:solidFill>
                  <a:srgbClr val="7030A0"/>
                </a:solidFill>
              </a:rPr>
              <a:t> and Culture</a:t>
            </a:r>
            <a:endParaRPr lang="en-GB" sz="4800" b="1" dirty="0">
              <a:solidFill>
                <a:srgbClr val="7030A0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A97755-3178-4FA4-9FDB-D6800B8596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243" y="404813"/>
            <a:ext cx="2124075" cy="866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4E2F1A2-0B5A-4728-9EE1-6940AD56C55B}"/>
              </a:ext>
            </a:extLst>
          </p:cNvPr>
          <p:cNvSpPr txBox="1"/>
          <p:nvPr/>
        </p:nvSpPr>
        <p:spPr>
          <a:xfrm>
            <a:off x="1219200" y="1997839"/>
            <a:ext cx="975360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C000"/>
                </a:solidFill>
              </a:rPr>
              <a:t>Vision:</a:t>
            </a:r>
          </a:p>
          <a:p>
            <a:r>
              <a:rPr lang="en-GB" sz="2400" dirty="0">
                <a:solidFill>
                  <a:srgbClr val="7030A0"/>
                </a:solidFill>
              </a:rPr>
              <a:t> Every single bereaved person has somewhere to turn when someone dies</a:t>
            </a:r>
          </a:p>
          <a:p>
            <a:br>
              <a:rPr lang="en-GB" sz="2400" dirty="0">
                <a:solidFill>
                  <a:srgbClr val="7030A0"/>
                </a:solidFill>
              </a:rPr>
            </a:br>
            <a:r>
              <a:rPr lang="en-GB" sz="2400" b="1" dirty="0">
                <a:solidFill>
                  <a:srgbClr val="FFC000"/>
                </a:solidFill>
              </a:rPr>
              <a:t>Mission:</a:t>
            </a:r>
          </a:p>
          <a:p>
            <a:r>
              <a:rPr lang="en-GB" sz="2400" dirty="0">
                <a:solidFill>
                  <a:srgbClr val="7030A0"/>
                </a:solidFill>
              </a:rPr>
              <a:t> Support, advice to children, young people and adults </a:t>
            </a:r>
          </a:p>
          <a:p>
            <a:endParaRPr lang="en-GB" sz="2400" dirty="0">
              <a:solidFill>
                <a:srgbClr val="7030A0"/>
              </a:solidFill>
            </a:endParaRPr>
          </a:p>
          <a:p>
            <a:r>
              <a:rPr lang="en-GB" sz="2400" b="1" dirty="0">
                <a:solidFill>
                  <a:srgbClr val="FFC000"/>
                </a:solidFill>
              </a:rPr>
              <a:t>Values:</a:t>
            </a:r>
          </a:p>
          <a:p>
            <a:r>
              <a:rPr lang="en-GB" sz="2400" dirty="0">
                <a:solidFill>
                  <a:srgbClr val="7030A0"/>
                </a:solidFill>
              </a:rPr>
              <a:t>Responsive, Compassionate, Respectful, Supportive and Innovative.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57C666-3935-4578-87CA-1728FE689460}"/>
              </a:ext>
            </a:extLst>
          </p:cNvPr>
          <p:cNvSpPr txBox="1"/>
          <p:nvPr/>
        </p:nvSpPr>
        <p:spPr>
          <a:xfrm>
            <a:off x="9060110" y="5821960"/>
            <a:ext cx="2231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(Cruse,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01024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2636966-9EE2-4B1A-A600-C26D5437E916}"/>
              </a:ext>
            </a:extLst>
          </p:cNvPr>
          <p:cNvSpPr txBox="1"/>
          <p:nvPr/>
        </p:nvSpPr>
        <p:spPr>
          <a:xfrm>
            <a:off x="4291528" y="679014"/>
            <a:ext cx="4286774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solidFill>
                  <a:srgbClr val="7030A0"/>
                </a:solidFill>
              </a:rPr>
              <a:t>Cruise Today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DEB7727-824F-4A46-B971-F42705A533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243" y="404813"/>
            <a:ext cx="2124075" cy="866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CBC88D1-D458-4E01-95B8-81608208AA60}"/>
              </a:ext>
            </a:extLst>
          </p:cNvPr>
          <p:cNvSpPr txBox="1"/>
          <p:nvPr/>
        </p:nvSpPr>
        <p:spPr>
          <a:xfrm>
            <a:off x="1478280" y="1893094"/>
            <a:ext cx="949452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FFC000"/>
                </a:solidFill>
              </a:rPr>
              <a:t>Largest bereavement service worldwide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3200" dirty="0">
              <a:solidFill>
                <a:srgbClr val="FFC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FFC000"/>
                </a:solidFill>
              </a:rPr>
              <a:t>500,000 deaths each year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3200" dirty="0">
              <a:solidFill>
                <a:srgbClr val="FFC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FFC000"/>
                </a:solidFill>
              </a:rPr>
              <a:t>185 branches nationwide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3200" dirty="0">
              <a:solidFill>
                <a:srgbClr val="FFC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FFC000"/>
                </a:solidFill>
              </a:rPr>
              <a:t>500 Volunteers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3200" dirty="0">
              <a:solidFill>
                <a:srgbClr val="FFC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FFC000"/>
                </a:solidFill>
              </a:rPr>
              <a:t>100,000 service users</a:t>
            </a:r>
            <a:endParaRPr lang="en-GB" sz="3200" dirty="0">
              <a:solidFill>
                <a:srgbClr val="FFC00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0CD09F4-BACF-472C-82B5-394107C41972}"/>
              </a:ext>
            </a:extLst>
          </p:cNvPr>
          <p:cNvSpPr txBox="1"/>
          <p:nvPr/>
        </p:nvSpPr>
        <p:spPr>
          <a:xfrm>
            <a:off x="9707880" y="5943600"/>
            <a:ext cx="2484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(Cruse 2020)</a:t>
            </a:r>
          </a:p>
        </p:txBody>
      </p:sp>
    </p:spTree>
    <p:extLst>
      <p:ext uri="{BB962C8B-B14F-4D97-AF65-F5344CB8AC3E}">
        <p14:creationId xmlns:p14="http://schemas.microsoft.com/office/powerpoint/2010/main" val="29380229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E61EB0F-A13D-4B02-A4B5-0F83C36B8F41}"/>
              </a:ext>
            </a:extLst>
          </p:cNvPr>
          <p:cNvSpPr txBox="1"/>
          <p:nvPr/>
        </p:nvSpPr>
        <p:spPr>
          <a:xfrm>
            <a:off x="2971520" y="407025"/>
            <a:ext cx="787908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rgbClr val="FFC000"/>
                </a:solidFill>
              </a:rPr>
              <a:t>       Equality,  Diversity and Inclusivity</a:t>
            </a:r>
            <a:endParaRPr lang="en-US" sz="4000" dirty="0">
              <a:solidFill>
                <a:srgbClr val="FFC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>
              <a:solidFill>
                <a:srgbClr val="7030A0"/>
              </a:solidFill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A89DB0A-8254-46B3-8EED-54F76376B4A5}"/>
              </a:ext>
            </a:extLst>
          </p:cNvPr>
          <p:cNvSpPr txBox="1"/>
          <p:nvPr/>
        </p:nvSpPr>
        <p:spPr>
          <a:xfrm>
            <a:off x="1517475" y="1530409"/>
            <a:ext cx="101600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7030A0"/>
                </a:solidFill>
              </a:rPr>
              <a:t>Gender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3200" dirty="0">
              <a:solidFill>
                <a:srgbClr val="7030A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7030A0"/>
                </a:solidFill>
              </a:rPr>
              <a:t>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3200" dirty="0">
              <a:solidFill>
                <a:srgbClr val="7030A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7030A0"/>
                </a:solidFill>
              </a:rPr>
              <a:t>Disability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3200" dirty="0">
              <a:solidFill>
                <a:srgbClr val="7030A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7030A0"/>
                </a:solidFill>
              </a:rPr>
              <a:t>Religion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3200" dirty="0">
              <a:solidFill>
                <a:srgbClr val="7030A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7030A0"/>
                </a:solidFill>
              </a:rPr>
              <a:t>Ethnic origin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B62F62-E599-495C-A464-E0FF327748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605" y="485557"/>
            <a:ext cx="2124075" cy="866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240C033-5BDA-4390-8591-30BBC4A59EBC}"/>
              </a:ext>
            </a:extLst>
          </p:cNvPr>
          <p:cNvSpPr txBox="1"/>
          <p:nvPr/>
        </p:nvSpPr>
        <p:spPr>
          <a:xfrm>
            <a:off x="9479559" y="5888477"/>
            <a:ext cx="19714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(Cruse,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88647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4746F-0580-482F-82AC-AA62FCD8E0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25240" y="262414"/>
            <a:ext cx="8153400" cy="1356360"/>
          </a:xfrm>
        </p:spPr>
        <p:txBody>
          <a:bodyPr>
            <a:normAutofit/>
          </a:bodyPr>
          <a:lstStyle/>
          <a:p>
            <a:r>
              <a:rPr lang="en-US" sz="5400" dirty="0">
                <a:solidFill>
                  <a:srgbClr val="7030A0"/>
                </a:solidFill>
              </a:rPr>
              <a:t>Cruse Supervision</a:t>
            </a:r>
            <a:endParaRPr lang="en-GB" sz="5400" dirty="0">
              <a:solidFill>
                <a:srgbClr val="7030A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2FAEC2-16DA-4FDB-8FB4-D6BCC6EF58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69712" y="1711053"/>
            <a:ext cx="9872871" cy="4038600"/>
          </a:xfrm>
        </p:spPr>
        <p:txBody>
          <a:bodyPr>
            <a:normAutofit fontScale="92500" lnSpcReduction="20000"/>
          </a:bodyPr>
          <a:lstStyle/>
          <a:p>
            <a:pPr marL="45720" indent="0">
              <a:buNone/>
            </a:pPr>
            <a:endParaRPr lang="en-US" sz="2800" dirty="0">
              <a:solidFill>
                <a:srgbClr val="FFC000"/>
              </a:solidFill>
            </a:endParaRPr>
          </a:p>
          <a:p>
            <a:r>
              <a:rPr lang="en-US" sz="3500" dirty="0">
                <a:solidFill>
                  <a:srgbClr val="FFC000"/>
                </a:solidFill>
              </a:rPr>
              <a:t>Initially 1 client  per week</a:t>
            </a:r>
          </a:p>
          <a:p>
            <a:endParaRPr lang="en-US" sz="3500" dirty="0">
              <a:solidFill>
                <a:srgbClr val="FFC000"/>
              </a:solidFill>
            </a:endParaRPr>
          </a:p>
          <a:p>
            <a:r>
              <a:rPr lang="en-US" sz="3500" dirty="0">
                <a:solidFill>
                  <a:srgbClr val="FFC000"/>
                </a:solidFill>
              </a:rPr>
              <a:t>Minimum of 2 clients per week</a:t>
            </a:r>
          </a:p>
          <a:p>
            <a:endParaRPr lang="en-US" sz="3500" dirty="0">
              <a:solidFill>
                <a:srgbClr val="FFC000"/>
              </a:solidFill>
            </a:endParaRPr>
          </a:p>
          <a:p>
            <a:r>
              <a:rPr lang="en-US" sz="3500" dirty="0">
                <a:solidFill>
                  <a:srgbClr val="FFC000"/>
                </a:solidFill>
              </a:rPr>
              <a:t> Minimum of 1.5 hours supervision per month (BACP)</a:t>
            </a:r>
          </a:p>
          <a:p>
            <a:endParaRPr lang="en-US" sz="3500" dirty="0">
              <a:solidFill>
                <a:srgbClr val="FFC000"/>
              </a:solidFill>
            </a:endParaRPr>
          </a:p>
          <a:p>
            <a:r>
              <a:rPr lang="en-US" sz="3500" dirty="0">
                <a:solidFill>
                  <a:srgbClr val="FFC000"/>
                </a:solidFill>
              </a:rPr>
              <a:t>Cruse supervision is maximum of 1 hour per month</a:t>
            </a:r>
            <a:r>
              <a:rPr lang="en-US" sz="2800" dirty="0">
                <a:solidFill>
                  <a:srgbClr val="FFC000"/>
                </a:solidFill>
              </a:rPr>
              <a:t>.</a:t>
            </a:r>
          </a:p>
          <a:p>
            <a:endParaRPr lang="en-US" sz="2800" dirty="0">
              <a:solidFill>
                <a:srgbClr val="FFC000"/>
              </a:solidFill>
            </a:endParaRP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2359D3F9-DB40-4FF8-B14A-9A89B51B03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243" y="404813"/>
            <a:ext cx="2124075" cy="866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914EF2D-D32A-43EA-B872-6BB671BDB07B}"/>
              </a:ext>
            </a:extLst>
          </p:cNvPr>
          <p:cNvSpPr txBox="1"/>
          <p:nvPr/>
        </p:nvSpPr>
        <p:spPr>
          <a:xfrm>
            <a:off x="9647339" y="6004560"/>
            <a:ext cx="17952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(Cruse,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80575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8ADAAE28-4454-4E65-B3D1-AF894801D4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243" y="404813"/>
            <a:ext cx="2124075" cy="866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ACC8A9F-6C36-4059-A02B-A8AFBADF8DC6}"/>
              </a:ext>
            </a:extLst>
          </p:cNvPr>
          <p:cNvSpPr txBox="1"/>
          <p:nvPr/>
        </p:nvSpPr>
        <p:spPr>
          <a:xfrm>
            <a:off x="3520440" y="404813"/>
            <a:ext cx="55016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solidFill>
                  <a:srgbClr val="FFC000"/>
                </a:solidFill>
              </a:rPr>
              <a:t>Additional Support</a:t>
            </a:r>
            <a:endParaRPr lang="en-GB" sz="4400" dirty="0">
              <a:solidFill>
                <a:srgbClr val="FFC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20480F-E710-4A1D-83A2-6CCBBE0E1D8B}"/>
              </a:ext>
            </a:extLst>
          </p:cNvPr>
          <p:cNvSpPr txBox="1"/>
          <p:nvPr/>
        </p:nvSpPr>
        <p:spPr>
          <a:xfrm>
            <a:off x="2012239" y="1567343"/>
            <a:ext cx="8717280" cy="627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7030A0"/>
                </a:solidFill>
              </a:rPr>
              <a:t>Parents &amp; </a:t>
            </a:r>
            <a:r>
              <a:rPr lang="en-US" sz="2400" dirty="0" err="1">
                <a:solidFill>
                  <a:srgbClr val="7030A0"/>
                </a:solidFill>
              </a:rPr>
              <a:t>Carers</a:t>
            </a:r>
            <a:r>
              <a:rPr lang="en-US" sz="2400" dirty="0">
                <a:solidFill>
                  <a:srgbClr val="7030A0"/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7030A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7030A0"/>
                </a:solidFill>
              </a:rPr>
              <a:t>Pet Bereavement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7030A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7030A0"/>
                </a:solidFill>
              </a:rPr>
              <a:t> LGBT Issues</a:t>
            </a:r>
          </a:p>
          <a:p>
            <a:r>
              <a:rPr lang="en-US" sz="2400" dirty="0">
                <a:solidFill>
                  <a:srgbClr val="7030A0"/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7030A0"/>
                </a:solidFill>
              </a:rPr>
              <a:t>Young People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7030A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7030A0"/>
                </a:solidFill>
              </a:rPr>
              <a:t> Financial Issues</a:t>
            </a:r>
          </a:p>
          <a:p>
            <a:r>
              <a:rPr lang="en-US" sz="2400" dirty="0">
                <a:solidFill>
                  <a:srgbClr val="7030A0"/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7030A0"/>
                </a:solidFill>
              </a:rPr>
              <a:t>Relationship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7030A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7030A0"/>
                </a:solidFill>
              </a:rPr>
              <a:t>Armed forces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7030A0"/>
              </a:solidFill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9BC47F-BC47-46E9-ADD8-5C8D1587885F}"/>
              </a:ext>
            </a:extLst>
          </p:cNvPr>
          <p:cNvSpPr txBox="1"/>
          <p:nvPr/>
        </p:nvSpPr>
        <p:spPr>
          <a:xfrm>
            <a:off x="9504726" y="5796792"/>
            <a:ext cx="18539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(Cruse,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99614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C8F6BBB6-D061-4A3D-8A20-1D10B27BE8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243" y="404813"/>
            <a:ext cx="2124075" cy="866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0E653A6-28A2-4081-A082-13E6E6B89712}"/>
              </a:ext>
            </a:extLst>
          </p:cNvPr>
          <p:cNvSpPr txBox="1"/>
          <p:nvPr/>
        </p:nvSpPr>
        <p:spPr>
          <a:xfrm>
            <a:off x="3124200" y="103632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3EA8B3A-9971-4A2F-BE9E-C57B1608BB9B}"/>
              </a:ext>
            </a:extLst>
          </p:cNvPr>
          <p:cNvSpPr txBox="1"/>
          <p:nvPr/>
        </p:nvSpPr>
        <p:spPr>
          <a:xfrm>
            <a:off x="5052549" y="515034"/>
            <a:ext cx="4968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rgbClr val="7030A0"/>
                </a:solidFill>
              </a:rPr>
              <a:t>FUNDING</a:t>
            </a:r>
            <a:endParaRPr lang="en-GB" sz="3600" dirty="0">
              <a:solidFill>
                <a:srgbClr val="7030A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0C8D270-D274-4822-9D81-9CB40D533D5B}"/>
              </a:ext>
            </a:extLst>
          </p:cNvPr>
          <p:cNvSpPr txBox="1"/>
          <p:nvPr/>
        </p:nvSpPr>
        <p:spPr>
          <a:xfrm>
            <a:off x="3124200" y="2910840"/>
            <a:ext cx="9067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US" dirty="0"/>
              <a:t>.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1ED23A8-9F91-4004-ADB0-B1D9BF989D6C}"/>
              </a:ext>
            </a:extLst>
          </p:cNvPr>
          <p:cNvSpPr txBox="1"/>
          <p:nvPr/>
        </p:nvSpPr>
        <p:spPr>
          <a:xfrm>
            <a:off x="2055301" y="1928562"/>
            <a:ext cx="866582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C000"/>
                </a:solidFill>
              </a:rPr>
              <a:t>Non-profit organisation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FFC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C000"/>
                </a:solidFill>
              </a:rPr>
              <a:t>General public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FFC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C000"/>
                </a:solidFill>
              </a:rPr>
              <a:t>Government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FFC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C000"/>
                </a:solidFill>
              </a:rPr>
              <a:t>Private foundations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FFC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C000"/>
                </a:solidFill>
              </a:rPr>
              <a:t>Fund-raising events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210B5C8-4D7E-44CD-92DE-75C343F5F6FA}"/>
              </a:ext>
            </a:extLst>
          </p:cNvPr>
          <p:cNvSpPr txBox="1"/>
          <p:nvPr/>
        </p:nvSpPr>
        <p:spPr>
          <a:xfrm>
            <a:off x="8963776" y="5730906"/>
            <a:ext cx="21140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(Cruse, 2020)</a:t>
            </a:r>
          </a:p>
        </p:txBody>
      </p:sp>
    </p:spTree>
    <p:extLst>
      <p:ext uri="{BB962C8B-B14F-4D97-AF65-F5344CB8AC3E}">
        <p14:creationId xmlns:p14="http://schemas.microsoft.com/office/powerpoint/2010/main" val="38032474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4E9EE6AC-70F9-4304-A9CB-3AECE8FB73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243" y="404813"/>
            <a:ext cx="2124075" cy="866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FE02AA3-7749-4112-BF80-5B8CD481ACE5}"/>
              </a:ext>
            </a:extLst>
          </p:cNvPr>
          <p:cNvSpPr txBox="1"/>
          <p:nvPr/>
        </p:nvSpPr>
        <p:spPr>
          <a:xfrm>
            <a:off x="3672840" y="1158240"/>
            <a:ext cx="5958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1AE8C9-B983-493B-B6A2-2BDBE8C0FBAD}"/>
              </a:ext>
            </a:extLst>
          </p:cNvPr>
          <p:cNvSpPr txBox="1"/>
          <p:nvPr/>
        </p:nvSpPr>
        <p:spPr>
          <a:xfrm>
            <a:off x="9009776" y="5645791"/>
            <a:ext cx="22398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(Cruse, 2020)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5DC724E-1FD5-4814-A8AF-085BB4FCE208}"/>
              </a:ext>
            </a:extLst>
          </p:cNvPr>
          <p:cNvSpPr txBox="1"/>
          <p:nvPr/>
        </p:nvSpPr>
        <p:spPr>
          <a:xfrm>
            <a:off x="5164543" y="484257"/>
            <a:ext cx="441260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rgbClr val="FFC000"/>
                </a:solidFill>
              </a:rPr>
              <a:t>Research</a:t>
            </a:r>
            <a:endParaRPr lang="en-GB" sz="4800" dirty="0">
              <a:solidFill>
                <a:srgbClr val="FFC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494E529-C7CB-41DD-8910-679596757AB0}"/>
              </a:ext>
            </a:extLst>
          </p:cNvPr>
          <p:cNvSpPr txBox="1"/>
          <p:nvPr/>
        </p:nvSpPr>
        <p:spPr>
          <a:xfrm>
            <a:off x="1666334" y="1983680"/>
            <a:ext cx="921502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7030A0"/>
                </a:solidFill>
              </a:rPr>
              <a:t>Increase organizational awareness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dirty="0">
              <a:solidFill>
                <a:srgbClr val="7030A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7030A0"/>
                </a:solidFill>
              </a:rPr>
              <a:t>Effectiveness </a:t>
            </a:r>
            <a:r>
              <a:rPr lang="en-US" sz="3200" dirty="0" err="1">
                <a:solidFill>
                  <a:srgbClr val="7030A0"/>
                </a:solidFill>
              </a:rPr>
              <a:t>effectiveness</a:t>
            </a:r>
            <a:r>
              <a:rPr lang="en-US" sz="3200" dirty="0">
                <a:solidFill>
                  <a:srgbClr val="7030A0"/>
                </a:solidFill>
              </a:rPr>
              <a:t> of support services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solidFill>
                <a:srgbClr val="7030A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7030A0"/>
                </a:solidFill>
              </a:rPr>
              <a:t>Strengthen learning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solidFill>
                <a:srgbClr val="7030A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7030A0"/>
                </a:solidFill>
              </a:rPr>
              <a:t>Build upon Cruse’s reputation</a:t>
            </a:r>
            <a:endParaRPr lang="en-US" sz="32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68459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996175D-CB89-4881-83E1-F3B1D1ACAC04}"/>
              </a:ext>
            </a:extLst>
          </p:cNvPr>
          <p:cNvSpPr txBox="1"/>
          <p:nvPr/>
        </p:nvSpPr>
        <p:spPr>
          <a:xfrm>
            <a:off x="4053840" y="440591"/>
            <a:ext cx="67360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rgbClr val="7030A0"/>
                </a:solidFill>
              </a:rPr>
              <a:t>Cruse The Future</a:t>
            </a:r>
            <a:endParaRPr lang="en-GB" sz="4800" dirty="0">
              <a:solidFill>
                <a:srgbClr val="7030A0"/>
              </a:solidFill>
            </a:endParaRP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83710F7B-5A36-4F2A-8DFF-871C7B221B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243" y="404813"/>
            <a:ext cx="2124075" cy="866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D312D5D-CB23-491C-B8F1-44D1C87CAB99}"/>
              </a:ext>
            </a:extLst>
          </p:cNvPr>
          <p:cNvSpPr txBox="1"/>
          <p:nvPr/>
        </p:nvSpPr>
        <p:spPr>
          <a:xfrm>
            <a:off x="1066800" y="1478280"/>
            <a:ext cx="868680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C000"/>
                </a:solidFill>
              </a:rPr>
              <a:t>The people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FFC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C000"/>
                </a:solidFill>
              </a:rPr>
              <a:t>The cruse family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FFC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C000"/>
                </a:solidFill>
              </a:rPr>
              <a:t>Cruse the charity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FFC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C000"/>
                </a:solidFill>
              </a:rPr>
              <a:t>A secure financial base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FFC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C000"/>
                </a:solidFill>
              </a:rPr>
              <a:t>Effective people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FFC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C000"/>
                </a:solidFill>
              </a:rPr>
              <a:t>Strong </a:t>
            </a:r>
            <a:r>
              <a:rPr lang="en-US" sz="2400" dirty="0" err="1">
                <a:solidFill>
                  <a:srgbClr val="FFC000"/>
                </a:solidFill>
              </a:rPr>
              <a:t>networds</a:t>
            </a:r>
            <a:endParaRPr lang="en-US" sz="2400" dirty="0">
              <a:solidFill>
                <a:srgbClr val="FFC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FFC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C000"/>
                </a:solidFill>
              </a:rPr>
              <a:t>Smart technology</a:t>
            </a:r>
            <a:endParaRPr lang="en-GB" sz="2400" dirty="0">
              <a:solidFill>
                <a:srgbClr val="FFC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D912B4A-E487-4D83-B67F-E1CE8FC3387E}"/>
              </a:ext>
            </a:extLst>
          </p:cNvPr>
          <p:cNvSpPr txBox="1"/>
          <p:nvPr/>
        </p:nvSpPr>
        <p:spPr>
          <a:xfrm>
            <a:off x="9342120" y="5790962"/>
            <a:ext cx="1783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(Cruse,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97878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88CE958-0C8C-4826-9F05-A35289B69751}"/>
              </a:ext>
            </a:extLst>
          </p:cNvPr>
          <p:cNvSpPr/>
          <p:nvPr/>
        </p:nvSpPr>
        <p:spPr>
          <a:xfrm>
            <a:off x="3048000" y="1720840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. 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BB7502C-B768-40CB-A071-50671CD197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687" y="526732"/>
            <a:ext cx="2124075" cy="866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8C4857A-6249-441A-BD59-80B4344EDAD6}"/>
              </a:ext>
            </a:extLst>
          </p:cNvPr>
          <p:cNvSpPr txBox="1"/>
          <p:nvPr/>
        </p:nvSpPr>
        <p:spPr>
          <a:xfrm>
            <a:off x="5151959" y="851063"/>
            <a:ext cx="31111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rgbClr val="7030A0"/>
                </a:solidFill>
              </a:rPr>
              <a:t>References</a:t>
            </a:r>
            <a:endParaRPr lang="en-GB" sz="3600" dirty="0">
              <a:solidFill>
                <a:srgbClr val="7030A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D0C2503-6EE1-41F8-BCA4-972FB5B794CE}"/>
              </a:ext>
            </a:extLst>
          </p:cNvPr>
          <p:cNvSpPr txBox="1"/>
          <p:nvPr/>
        </p:nvSpPr>
        <p:spPr>
          <a:xfrm>
            <a:off x="867980" y="1720840"/>
            <a:ext cx="885038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accent1"/>
                </a:solidFill>
              </a:rPr>
              <a:t>BACP (2020) </a:t>
            </a:r>
            <a:r>
              <a:rPr lang="en-US" sz="1400" i="1" dirty="0">
                <a:solidFill>
                  <a:schemeClr val="accent1"/>
                </a:solidFill>
              </a:rPr>
              <a:t>Supervision. </a:t>
            </a:r>
            <a:r>
              <a:rPr lang="en-US" sz="1400" dirty="0">
                <a:solidFill>
                  <a:schemeClr val="accent1"/>
                </a:solidFill>
              </a:rPr>
              <a:t>Available at: </a:t>
            </a:r>
            <a:r>
              <a:rPr lang="en-GB" sz="1400" u="sng" dirty="0">
                <a:solidFill>
                  <a:schemeClr val="accent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https://www.bacp.co.uk/membership/supervision/</a:t>
            </a:r>
            <a:r>
              <a:rPr lang="en-GB" sz="1400" dirty="0">
                <a:solidFill>
                  <a:schemeClr val="accent1"/>
                </a:solidFill>
              </a:rPr>
              <a:t> (Accessed: 31 May 2020).</a:t>
            </a:r>
          </a:p>
          <a:p>
            <a:r>
              <a:rPr lang="en-US" sz="1400" dirty="0">
                <a:solidFill>
                  <a:schemeClr val="accent1"/>
                </a:solidFill>
              </a:rPr>
              <a:t>Cruse Bereavement Care (2020)</a:t>
            </a:r>
            <a:r>
              <a:rPr lang="en-US" sz="1400" i="1" dirty="0">
                <a:solidFill>
                  <a:schemeClr val="accent1"/>
                </a:solidFill>
              </a:rPr>
              <a:t> New funding for cruse’s work for military families. </a:t>
            </a:r>
            <a:r>
              <a:rPr lang="en-US" sz="1400" dirty="0">
                <a:solidFill>
                  <a:schemeClr val="accent1"/>
                </a:solidFill>
              </a:rPr>
              <a:t>Available at: </a:t>
            </a:r>
            <a:r>
              <a:rPr lang="en-GB" sz="1400" u="sng" dirty="0">
                <a:solidFill>
                  <a:schemeClr val="accent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https://www.cruse.org.uk/node/908</a:t>
            </a:r>
            <a:r>
              <a:rPr lang="en-GB" sz="1400" dirty="0">
                <a:solidFill>
                  <a:schemeClr val="accent1"/>
                </a:solidFill>
              </a:rPr>
              <a:t> (Accessed: 27 May 2020).</a:t>
            </a:r>
          </a:p>
          <a:p>
            <a:endParaRPr lang="en-GB" sz="1400" dirty="0">
              <a:solidFill>
                <a:schemeClr val="accent1"/>
              </a:solidFill>
            </a:endParaRPr>
          </a:p>
          <a:p>
            <a:endParaRPr lang="en-GB" sz="1400" dirty="0">
              <a:solidFill>
                <a:schemeClr val="accent1"/>
              </a:solidFill>
            </a:endParaRPr>
          </a:p>
          <a:p>
            <a:r>
              <a:rPr lang="en-US" sz="1400" dirty="0">
                <a:solidFill>
                  <a:schemeClr val="accent1"/>
                </a:solidFill>
              </a:rPr>
              <a:t>Cruse Bereavement Care (2020) </a:t>
            </a:r>
            <a:r>
              <a:rPr lang="en-US" sz="1400" i="1" dirty="0">
                <a:solidFill>
                  <a:schemeClr val="accent1"/>
                </a:solidFill>
              </a:rPr>
              <a:t>About Cruse. </a:t>
            </a:r>
            <a:r>
              <a:rPr lang="en-US" sz="1400" dirty="0">
                <a:solidFill>
                  <a:schemeClr val="accent1"/>
                </a:solidFill>
              </a:rPr>
              <a:t>Available at: </a:t>
            </a:r>
            <a:r>
              <a:rPr lang="en-GB" sz="1400" u="sng" dirty="0">
                <a:solidFill>
                  <a:schemeClr val="accent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https://www.cruse.org.uk/about-cruse</a:t>
            </a:r>
            <a:r>
              <a:rPr lang="en-GB" sz="1400" dirty="0">
                <a:solidFill>
                  <a:schemeClr val="accent1"/>
                </a:solidFill>
              </a:rPr>
              <a:t> (Accessed: 31 May 2020).</a:t>
            </a:r>
          </a:p>
          <a:p>
            <a:endParaRPr lang="en-GB" sz="1400" dirty="0">
              <a:solidFill>
                <a:schemeClr val="accent1"/>
              </a:solidFill>
            </a:endParaRPr>
          </a:p>
          <a:p>
            <a:r>
              <a:rPr lang="en-US" sz="1400" dirty="0">
                <a:solidFill>
                  <a:schemeClr val="accent1"/>
                </a:solidFill>
              </a:rPr>
              <a:t>Cruse Bereavement Care (2020) </a:t>
            </a:r>
            <a:r>
              <a:rPr lang="en-US" sz="1400" i="1" dirty="0">
                <a:solidFill>
                  <a:schemeClr val="accent1"/>
                </a:solidFill>
              </a:rPr>
              <a:t>. National lottery funding to boost Cruse digital services.  </a:t>
            </a:r>
            <a:r>
              <a:rPr lang="en-US" sz="1400" dirty="0">
                <a:solidFill>
                  <a:schemeClr val="accent1"/>
                </a:solidFill>
              </a:rPr>
              <a:t>Available at: </a:t>
            </a:r>
            <a:r>
              <a:rPr lang="en-GB" sz="1400" u="sng" dirty="0">
                <a:solidFill>
                  <a:schemeClr val="accent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https://www.cruse.org.uk/digital-services-funding</a:t>
            </a:r>
            <a:r>
              <a:rPr lang="en-GB" sz="1400" dirty="0">
                <a:solidFill>
                  <a:schemeClr val="accent1"/>
                </a:solidFill>
              </a:rPr>
              <a:t> (Accessed: 29 May 2020).</a:t>
            </a:r>
          </a:p>
          <a:p>
            <a:endParaRPr lang="en-GB" sz="1400" dirty="0">
              <a:solidFill>
                <a:schemeClr val="accent1"/>
              </a:solidFill>
            </a:endParaRPr>
          </a:p>
          <a:p>
            <a:r>
              <a:rPr lang="en-US" sz="1400" dirty="0">
                <a:solidFill>
                  <a:schemeClr val="accent1"/>
                </a:solidFill>
              </a:rPr>
              <a:t>Cruse Bereavement Care (2020) </a:t>
            </a:r>
            <a:r>
              <a:rPr lang="en-US" sz="1400" i="1" dirty="0">
                <a:solidFill>
                  <a:schemeClr val="accent1"/>
                </a:solidFill>
              </a:rPr>
              <a:t>Research. </a:t>
            </a:r>
            <a:r>
              <a:rPr lang="en-US" sz="1400" dirty="0">
                <a:solidFill>
                  <a:schemeClr val="accent1"/>
                </a:solidFill>
              </a:rPr>
              <a:t>Available at: </a:t>
            </a:r>
            <a:r>
              <a:rPr lang="en-GB" sz="1400" u="sng" dirty="0">
                <a:solidFill>
                  <a:schemeClr val="accent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https://www.cruse.org.uk/get-help/for-professionals/research</a:t>
            </a:r>
            <a:r>
              <a:rPr lang="en-GB" sz="1400" dirty="0">
                <a:solidFill>
                  <a:schemeClr val="accent1"/>
                </a:solidFill>
              </a:rPr>
              <a:t> (Accessed: 31 </a:t>
            </a:r>
            <a:r>
              <a:rPr lang="en-US" sz="1400" dirty="0">
                <a:solidFill>
                  <a:schemeClr val="accent1"/>
                </a:solidFill>
              </a:rPr>
              <a:t>    </a:t>
            </a:r>
            <a:r>
              <a:rPr lang="en-GB" sz="1400" dirty="0">
                <a:solidFill>
                  <a:schemeClr val="accent1"/>
                </a:solidFill>
              </a:rPr>
              <a:t>May 2020).</a:t>
            </a:r>
          </a:p>
          <a:p>
            <a:endParaRPr lang="en-GB" sz="1400" dirty="0">
              <a:solidFill>
                <a:schemeClr val="accent1"/>
              </a:solidFill>
            </a:endParaRPr>
          </a:p>
          <a:p>
            <a:r>
              <a:rPr lang="en-US" sz="1400" dirty="0">
                <a:solidFill>
                  <a:schemeClr val="accent1"/>
                </a:solidFill>
              </a:rPr>
              <a:t>Cruse Bereavement Care (2020) </a:t>
            </a:r>
            <a:r>
              <a:rPr lang="en-US" sz="1400" i="1" dirty="0">
                <a:solidFill>
                  <a:schemeClr val="accent1"/>
                </a:solidFill>
              </a:rPr>
              <a:t>Gender, work and education in </a:t>
            </a:r>
            <a:r>
              <a:rPr lang="en-US" sz="1400" i="1" dirty="0" err="1">
                <a:solidFill>
                  <a:schemeClr val="accent1"/>
                </a:solidFill>
              </a:rPr>
              <a:t>Britian</a:t>
            </a:r>
            <a:r>
              <a:rPr lang="en-US" sz="1400" i="1" dirty="0">
                <a:solidFill>
                  <a:schemeClr val="accent1"/>
                </a:solidFill>
              </a:rPr>
              <a:t> in the 1950’s. </a:t>
            </a:r>
            <a:r>
              <a:rPr lang="en-US" sz="1400" dirty="0">
                <a:solidFill>
                  <a:schemeClr val="accent1"/>
                </a:solidFill>
              </a:rPr>
              <a:t>Available at: </a:t>
            </a:r>
            <a:r>
              <a:rPr lang="en-GB" sz="1400" u="sng" dirty="0">
                <a:solidFill>
                  <a:schemeClr val="accent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https://reviews.history.ac.uk/review/689</a:t>
            </a:r>
            <a:r>
              <a:rPr lang="en-GB" sz="1400" dirty="0">
                <a:solidFill>
                  <a:schemeClr val="accent1"/>
                </a:solidFill>
              </a:rPr>
              <a:t> (Accessed: 31 May 2020).</a:t>
            </a:r>
          </a:p>
          <a:p>
            <a:endParaRPr lang="en-GB" sz="1400" dirty="0">
              <a:solidFill>
                <a:schemeClr val="accent1"/>
              </a:solidFill>
            </a:endParaRPr>
          </a:p>
          <a:p>
            <a:r>
              <a:rPr lang="en-GB" sz="1400" dirty="0">
                <a:solidFill>
                  <a:schemeClr val="accent1"/>
                </a:solidFill>
              </a:rPr>
              <a:t>Cruse Bereavement Care (2020) </a:t>
            </a:r>
            <a:r>
              <a:rPr lang="en-GB" sz="1400" i="1" dirty="0">
                <a:solidFill>
                  <a:schemeClr val="accent1"/>
                </a:solidFill>
              </a:rPr>
              <a:t>Equal opportunities monitoring form. </a:t>
            </a:r>
            <a:r>
              <a:rPr lang="en-GB" sz="1400" dirty="0">
                <a:solidFill>
                  <a:schemeClr val="accent1"/>
                </a:solidFill>
              </a:rPr>
              <a:t>Available at: </a:t>
            </a:r>
            <a:r>
              <a:rPr lang="en-GB" sz="1400" u="sng" dirty="0">
                <a:solidFill>
                  <a:schemeClr val="accent1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http://www.kchf-cruse.org.uk/d/equal-ops-form.pdf</a:t>
            </a:r>
            <a:r>
              <a:rPr lang="en-GB" sz="1400" dirty="0">
                <a:solidFill>
                  <a:schemeClr val="accent1"/>
                </a:solidFill>
              </a:rPr>
              <a:t> (Accessed: 30 May 2020).</a:t>
            </a:r>
          </a:p>
          <a:p>
            <a:endParaRPr lang="en-GB" sz="1400" dirty="0">
              <a:solidFill>
                <a:schemeClr val="accent1"/>
              </a:solidFill>
            </a:endParaRPr>
          </a:p>
          <a:p>
            <a:r>
              <a:rPr lang="en-US" sz="1400" dirty="0">
                <a:solidFill>
                  <a:schemeClr val="accent1"/>
                </a:solidFill>
              </a:rPr>
              <a:t>Cruse Bereavement Care (2020) </a:t>
            </a:r>
            <a:r>
              <a:rPr lang="en-US" sz="1400" i="1" dirty="0">
                <a:solidFill>
                  <a:schemeClr val="accent1"/>
                </a:solidFill>
              </a:rPr>
              <a:t>Useful links. </a:t>
            </a:r>
            <a:r>
              <a:rPr lang="en-US" sz="1400" dirty="0">
                <a:solidFill>
                  <a:schemeClr val="accent1"/>
                </a:solidFill>
              </a:rPr>
              <a:t>Available at: </a:t>
            </a:r>
            <a:r>
              <a:rPr lang="en-GB" sz="1400" u="sng" dirty="0">
                <a:solidFill>
                  <a:schemeClr val="accent1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https://www.cruse.org.uk/get-help/useful-links</a:t>
            </a:r>
            <a:r>
              <a:rPr lang="en-GB" sz="1400" dirty="0">
                <a:solidFill>
                  <a:schemeClr val="accent1"/>
                </a:solidFill>
              </a:rPr>
              <a:t> (Accessed: 29 May 2020</a:t>
            </a:r>
            <a:r>
              <a:rPr lang="en-GB" sz="1200" dirty="0">
                <a:solidFill>
                  <a:schemeClr val="accent1"/>
                </a:solidFill>
              </a:rPr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2495793415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D9D01AC2-EE7D-4E49-99EE-8E62E4E7E8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Basis</Template>
  <TotalTime>15460</TotalTime>
  <Words>527</Words>
  <Application>Microsoft Office PowerPoint</Application>
  <PresentationFormat>Widescreen</PresentationFormat>
  <Paragraphs>133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Baskerville Old Face</vt:lpstr>
      <vt:lpstr>Corbel</vt:lpstr>
      <vt:lpstr>Basis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Cruse Supervision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jane brown</dc:creator>
  <cp:lastModifiedBy>jane brown</cp:lastModifiedBy>
  <cp:revision>60</cp:revision>
  <dcterms:created xsi:type="dcterms:W3CDTF">2020-05-24T08:29:16Z</dcterms:created>
  <dcterms:modified xsi:type="dcterms:W3CDTF">2020-06-06T06:58:04Z</dcterms:modified>
</cp:coreProperties>
</file>