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0"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78" r:id="rId14"/>
    <p:sldId id="269" r:id="rId15"/>
    <p:sldId id="270" r:id="rId16"/>
    <p:sldId id="279" r:id="rId17"/>
    <p:sldId id="271" r:id="rId18"/>
    <p:sldId id="272" r:id="rId19"/>
    <p:sldId id="273" r:id="rId20"/>
    <p:sldId id="274" r:id="rId21"/>
    <p:sldId id="275" r:id="rId22"/>
    <p:sldId id="280" r:id="rId23"/>
    <p:sldId id="276" r:id="rId24"/>
    <p:sldId id="277" r:id="rId25"/>
    <p:sldId id="281" r:id="rId26"/>
    <p:sldId id="282" r:id="rId27"/>
    <p:sldId id="283"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4707"/>
  </p:normalViewPr>
  <p:slideViewPr>
    <p:cSldViewPr snapToGrid="0" snapToObjects="1">
      <p:cViewPr varScale="1">
        <p:scale>
          <a:sx n="90" d="100"/>
          <a:sy n="90" d="100"/>
        </p:scale>
        <p:origin x="89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92A6CB-01ED-45B7-84B7-F8C580C90118}"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C4FEBC31-E173-4844-B4E3-5573251C99A2}">
      <dgm:prSet/>
      <dgm:spPr/>
      <dgm:t>
        <a:bodyPr/>
        <a:lstStyle/>
        <a:p>
          <a:pPr algn="just">
            <a:lnSpc>
              <a:spcPct val="150000"/>
            </a:lnSpc>
          </a:pPr>
          <a:r>
            <a:rPr lang="en-GB" dirty="0">
              <a:latin typeface="Times New Roman" panose="02020603050405020304" pitchFamily="18" charset="0"/>
              <a:cs typeface="Times New Roman" panose="02020603050405020304" pitchFamily="18" charset="0"/>
            </a:rPr>
            <a:t>Researching this subject would help market personnel using marketing analytics techniques for e-commerce companies achieve a better understanding of the situation and undertake further fair and ethical decisions. This study would use an exploratory analysis design to produce new ideas in lieu of rapidly changing technology and innovation. This research design is appropriate for both the topic and the creation of future market analysis and strategies.</a:t>
          </a:r>
          <a:endParaRPr lang="en-US" dirty="0">
            <a:latin typeface="Times New Roman" panose="02020603050405020304" pitchFamily="18" charset="0"/>
            <a:cs typeface="Times New Roman" panose="02020603050405020304" pitchFamily="18" charset="0"/>
          </a:endParaRPr>
        </a:p>
      </dgm:t>
    </dgm:pt>
    <dgm:pt modelId="{D0549798-E7BC-4D16-96ED-58C3F5A7C34C}" type="parTrans" cxnId="{EFF99578-BCA3-41D2-B6D0-CB36ED8A48D7}">
      <dgm:prSet/>
      <dgm:spPr/>
      <dgm:t>
        <a:bodyPr/>
        <a:lstStyle/>
        <a:p>
          <a:endParaRPr lang="en-US"/>
        </a:p>
      </dgm:t>
    </dgm:pt>
    <dgm:pt modelId="{68C6D820-C94C-48E5-B4B9-1ECA2CB3BD2D}" type="sibTrans" cxnId="{EFF99578-BCA3-41D2-B6D0-CB36ED8A48D7}">
      <dgm:prSet/>
      <dgm:spPr/>
      <dgm:t>
        <a:bodyPr/>
        <a:lstStyle/>
        <a:p>
          <a:endParaRPr lang="en-US"/>
        </a:p>
      </dgm:t>
    </dgm:pt>
    <dgm:pt modelId="{3B7AA22E-AA40-457A-BBB1-A76C583E71D6}">
      <dgm:prSet/>
      <dgm:spPr/>
      <dgm:t>
        <a:bodyPr/>
        <a:lstStyle/>
        <a:p>
          <a:pPr>
            <a:lnSpc>
              <a:spcPct val="150000"/>
            </a:lnSpc>
          </a:pPr>
          <a:r>
            <a:rPr lang="en-GB" dirty="0">
              <a:latin typeface="Times New Roman" panose="02020603050405020304" pitchFamily="18" charset="0"/>
              <a:cs typeface="Times New Roman" panose="02020603050405020304" pitchFamily="18" charset="0"/>
            </a:rPr>
            <a:t>An explanatory study design is valid for this topic because it is versatile in addressing different types of research problems as interviews and focus groups have had a major effect on marketing agents </a:t>
          </a:r>
          <a:r>
            <a:rPr lang="en-US" dirty="0">
              <a:latin typeface="Times New Roman" panose="02020603050405020304" pitchFamily="18" charset="0"/>
              <a:cs typeface="Times New Roman" panose="02020603050405020304" pitchFamily="18" charset="0"/>
            </a:rPr>
            <a:t>(Zhou, </a:t>
          </a:r>
          <a:r>
            <a:rPr lang="en-US" dirty="0" err="1">
              <a:latin typeface="Times New Roman" panose="02020603050405020304" pitchFamily="18" charset="0"/>
              <a:cs typeface="Times New Roman" panose="02020603050405020304" pitchFamily="18" charset="0"/>
            </a:rPr>
            <a:t>Mavondo</a:t>
          </a:r>
          <a:r>
            <a:rPr lang="en-US" dirty="0">
              <a:latin typeface="Times New Roman" panose="02020603050405020304" pitchFamily="18" charset="0"/>
              <a:cs typeface="Times New Roman" panose="02020603050405020304" pitchFamily="18" charset="0"/>
            </a:rPr>
            <a:t> and Saunders, 2018</a:t>
          </a:r>
          <a:r>
            <a:rPr lang="en-GB"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dgm:t>
    </dgm:pt>
    <dgm:pt modelId="{BEAA16C8-2997-4A18-87BB-15DE7B911441}" type="parTrans" cxnId="{D23B4D8B-CCF4-430B-B4D1-374A1DCD1965}">
      <dgm:prSet/>
      <dgm:spPr/>
      <dgm:t>
        <a:bodyPr/>
        <a:lstStyle/>
        <a:p>
          <a:endParaRPr lang="en-US"/>
        </a:p>
      </dgm:t>
    </dgm:pt>
    <dgm:pt modelId="{FBCD4331-276D-4783-AAC7-0A6758F95A2E}" type="sibTrans" cxnId="{D23B4D8B-CCF4-430B-B4D1-374A1DCD1965}">
      <dgm:prSet/>
      <dgm:spPr/>
      <dgm:t>
        <a:bodyPr/>
        <a:lstStyle/>
        <a:p>
          <a:endParaRPr lang="en-US"/>
        </a:p>
      </dgm:t>
    </dgm:pt>
    <dgm:pt modelId="{F2DC6A8B-DE6B-F743-8BEF-B45DA6F39D3C}" type="pres">
      <dgm:prSet presAssocID="{F992A6CB-01ED-45B7-84B7-F8C580C90118}" presName="linear" presStyleCnt="0">
        <dgm:presLayoutVars>
          <dgm:animLvl val="lvl"/>
          <dgm:resizeHandles val="exact"/>
        </dgm:presLayoutVars>
      </dgm:prSet>
      <dgm:spPr/>
    </dgm:pt>
    <dgm:pt modelId="{87371577-5653-764C-B1BA-FF7B05AAF3D5}" type="pres">
      <dgm:prSet presAssocID="{C4FEBC31-E173-4844-B4E3-5573251C99A2}" presName="parentText" presStyleLbl="node1" presStyleIdx="0" presStyleCnt="2" custLinFactNeighborX="-4257" custLinFactNeighborY="50002">
        <dgm:presLayoutVars>
          <dgm:chMax val="0"/>
          <dgm:bulletEnabled val="1"/>
        </dgm:presLayoutVars>
      </dgm:prSet>
      <dgm:spPr/>
    </dgm:pt>
    <dgm:pt modelId="{EB692766-03DD-154D-9FB7-4FF73EEDB348}" type="pres">
      <dgm:prSet presAssocID="{68C6D820-C94C-48E5-B4B9-1ECA2CB3BD2D}" presName="spacer" presStyleCnt="0"/>
      <dgm:spPr/>
    </dgm:pt>
    <dgm:pt modelId="{D35822F1-CB05-4A4A-9DCB-78B7A51FCBA7}" type="pres">
      <dgm:prSet presAssocID="{3B7AA22E-AA40-457A-BBB1-A76C583E71D6}" presName="parentText" presStyleLbl="node1" presStyleIdx="1" presStyleCnt="2">
        <dgm:presLayoutVars>
          <dgm:chMax val="0"/>
          <dgm:bulletEnabled val="1"/>
        </dgm:presLayoutVars>
      </dgm:prSet>
      <dgm:spPr/>
    </dgm:pt>
  </dgm:ptLst>
  <dgm:cxnLst>
    <dgm:cxn modelId="{BE26D000-E4C8-9C47-9AD9-EFBD0D8A4DCA}" type="presOf" srcId="{F992A6CB-01ED-45B7-84B7-F8C580C90118}" destId="{F2DC6A8B-DE6B-F743-8BEF-B45DA6F39D3C}" srcOrd="0" destOrd="0" presId="urn:microsoft.com/office/officeart/2005/8/layout/vList2"/>
    <dgm:cxn modelId="{E3B5D353-C549-EF40-A7BB-4381AC88DCC5}" type="presOf" srcId="{3B7AA22E-AA40-457A-BBB1-A76C583E71D6}" destId="{D35822F1-CB05-4A4A-9DCB-78B7A51FCBA7}" srcOrd="0" destOrd="0" presId="urn:microsoft.com/office/officeart/2005/8/layout/vList2"/>
    <dgm:cxn modelId="{EFF99578-BCA3-41D2-B6D0-CB36ED8A48D7}" srcId="{F992A6CB-01ED-45B7-84B7-F8C580C90118}" destId="{C4FEBC31-E173-4844-B4E3-5573251C99A2}" srcOrd="0" destOrd="0" parTransId="{D0549798-E7BC-4D16-96ED-58C3F5A7C34C}" sibTransId="{68C6D820-C94C-48E5-B4B9-1ECA2CB3BD2D}"/>
    <dgm:cxn modelId="{D23B4D8B-CCF4-430B-B4D1-374A1DCD1965}" srcId="{F992A6CB-01ED-45B7-84B7-F8C580C90118}" destId="{3B7AA22E-AA40-457A-BBB1-A76C583E71D6}" srcOrd="1" destOrd="0" parTransId="{BEAA16C8-2997-4A18-87BB-15DE7B911441}" sibTransId="{FBCD4331-276D-4783-AAC7-0A6758F95A2E}"/>
    <dgm:cxn modelId="{69095DC6-3FAB-6747-A687-D64F1C047805}" type="presOf" srcId="{C4FEBC31-E173-4844-B4E3-5573251C99A2}" destId="{87371577-5653-764C-B1BA-FF7B05AAF3D5}" srcOrd="0" destOrd="0" presId="urn:microsoft.com/office/officeart/2005/8/layout/vList2"/>
    <dgm:cxn modelId="{27BE59FB-53C8-E445-B683-F972DCAD1EE4}" type="presParOf" srcId="{F2DC6A8B-DE6B-F743-8BEF-B45DA6F39D3C}" destId="{87371577-5653-764C-B1BA-FF7B05AAF3D5}" srcOrd="0" destOrd="0" presId="urn:microsoft.com/office/officeart/2005/8/layout/vList2"/>
    <dgm:cxn modelId="{6CCBEA64-EB31-DB48-8039-C11359394896}" type="presParOf" srcId="{F2DC6A8B-DE6B-F743-8BEF-B45DA6F39D3C}" destId="{EB692766-03DD-154D-9FB7-4FF73EEDB348}" srcOrd="1" destOrd="0" presId="urn:microsoft.com/office/officeart/2005/8/layout/vList2"/>
    <dgm:cxn modelId="{C814DE66-D6B8-8149-8071-1A205BD5F098}" type="presParOf" srcId="{F2DC6A8B-DE6B-F743-8BEF-B45DA6F39D3C}" destId="{D35822F1-CB05-4A4A-9DCB-78B7A51FCBA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26ABF3-E0D5-4B41-99F9-1E1DFCB2CE7E}"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7811E8DA-A33C-4671-9B43-DA3DA5A6747B}">
      <dgm:prSet/>
      <dgm:spPr/>
      <dgm:t>
        <a:bodyPr/>
        <a:lstStyle/>
        <a:p>
          <a:r>
            <a:rPr lang="en-GB" dirty="0">
              <a:latin typeface="Times New Roman" panose="02020603050405020304" pitchFamily="18" charset="0"/>
              <a:cs typeface="Times New Roman" panose="02020603050405020304" pitchFamily="18" charset="0"/>
            </a:rPr>
            <a:t>Furthermore, narrational texts have a deeper and more insightful view on the narrator's experiences through internal dialogue and analysis. One of the benefits of narrative analysis is that, while an external angle only allows the audience to assume or interpret a subject's feelings, a first-person perspective allows the audience to emotionally engage with the subject (Bertsch, Hull and Zhang, 2021). </a:t>
          </a:r>
          <a:endParaRPr lang="en-US" dirty="0">
            <a:latin typeface="Times New Roman" panose="02020603050405020304" pitchFamily="18" charset="0"/>
            <a:cs typeface="Times New Roman" panose="02020603050405020304" pitchFamily="18" charset="0"/>
          </a:endParaRPr>
        </a:p>
      </dgm:t>
    </dgm:pt>
    <dgm:pt modelId="{5787E38B-9D34-4899-AED4-296066FE0C60}" type="parTrans" cxnId="{2386C816-461A-4970-BBC2-667D04959A85}">
      <dgm:prSet/>
      <dgm:spPr/>
      <dgm:t>
        <a:bodyPr/>
        <a:lstStyle/>
        <a:p>
          <a:endParaRPr lang="en-US"/>
        </a:p>
      </dgm:t>
    </dgm:pt>
    <dgm:pt modelId="{E6296B54-79A8-432D-85E5-C87817D652A3}" type="sibTrans" cxnId="{2386C816-461A-4970-BBC2-667D04959A85}">
      <dgm:prSet/>
      <dgm:spPr/>
      <dgm:t>
        <a:bodyPr/>
        <a:lstStyle/>
        <a:p>
          <a:endParaRPr lang="en-US"/>
        </a:p>
      </dgm:t>
    </dgm:pt>
    <dgm:pt modelId="{65A4DB59-30CA-4C15-BBD1-1696483BDACE}">
      <dgm:prSet/>
      <dgm:spPr/>
      <dgm:t>
        <a:bodyPr/>
        <a:lstStyle/>
        <a:p>
          <a:r>
            <a:rPr lang="en-GB" dirty="0"/>
            <a:t>Conversely, the researchers should also perform a semi-structured narrative interview with the participants from the study to obtain a deeper perspective and understanding on their experiences so to refine the results. </a:t>
          </a:r>
          <a:endParaRPr lang="en-US" dirty="0"/>
        </a:p>
      </dgm:t>
    </dgm:pt>
    <dgm:pt modelId="{8BBA382A-8F2C-4D50-985D-EFF8934CAA08}" type="parTrans" cxnId="{4B1BEBDF-256A-4BD3-9B7D-90F13FF90770}">
      <dgm:prSet/>
      <dgm:spPr/>
      <dgm:t>
        <a:bodyPr/>
        <a:lstStyle/>
        <a:p>
          <a:endParaRPr lang="en-US"/>
        </a:p>
      </dgm:t>
    </dgm:pt>
    <dgm:pt modelId="{879B72CC-F752-4E62-91C6-C126B77FF573}" type="sibTrans" cxnId="{4B1BEBDF-256A-4BD3-9B7D-90F13FF90770}">
      <dgm:prSet/>
      <dgm:spPr/>
      <dgm:t>
        <a:bodyPr/>
        <a:lstStyle/>
        <a:p>
          <a:endParaRPr lang="en-US"/>
        </a:p>
      </dgm:t>
    </dgm:pt>
    <dgm:pt modelId="{F48644EE-0337-7743-B24F-B805CCCDD657}" type="pres">
      <dgm:prSet presAssocID="{FF26ABF3-E0D5-4B41-99F9-1E1DFCB2CE7E}" presName="linear" presStyleCnt="0">
        <dgm:presLayoutVars>
          <dgm:animLvl val="lvl"/>
          <dgm:resizeHandles val="exact"/>
        </dgm:presLayoutVars>
      </dgm:prSet>
      <dgm:spPr/>
    </dgm:pt>
    <dgm:pt modelId="{5EFE8476-212E-9A45-A548-4D0B3EBC7213}" type="pres">
      <dgm:prSet presAssocID="{7811E8DA-A33C-4671-9B43-DA3DA5A6747B}" presName="parentText" presStyleLbl="node1" presStyleIdx="0" presStyleCnt="2">
        <dgm:presLayoutVars>
          <dgm:chMax val="0"/>
          <dgm:bulletEnabled val="1"/>
        </dgm:presLayoutVars>
      </dgm:prSet>
      <dgm:spPr/>
    </dgm:pt>
    <dgm:pt modelId="{77BA35B5-EC8A-DE4D-9285-6D1940690850}" type="pres">
      <dgm:prSet presAssocID="{E6296B54-79A8-432D-85E5-C87817D652A3}" presName="spacer" presStyleCnt="0"/>
      <dgm:spPr/>
    </dgm:pt>
    <dgm:pt modelId="{5A2A7DE3-C31D-5642-B8B5-6BF62B7864A0}" type="pres">
      <dgm:prSet presAssocID="{65A4DB59-30CA-4C15-BBD1-1696483BDACE}" presName="parentText" presStyleLbl="node1" presStyleIdx="1" presStyleCnt="2">
        <dgm:presLayoutVars>
          <dgm:chMax val="0"/>
          <dgm:bulletEnabled val="1"/>
        </dgm:presLayoutVars>
      </dgm:prSet>
      <dgm:spPr/>
    </dgm:pt>
  </dgm:ptLst>
  <dgm:cxnLst>
    <dgm:cxn modelId="{270FFE07-9F14-F849-8ED5-77C8C8A29310}" type="presOf" srcId="{65A4DB59-30CA-4C15-BBD1-1696483BDACE}" destId="{5A2A7DE3-C31D-5642-B8B5-6BF62B7864A0}" srcOrd="0" destOrd="0" presId="urn:microsoft.com/office/officeart/2005/8/layout/vList2"/>
    <dgm:cxn modelId="{776D230F-8996-F64B-BAE3-66744E5D9FE3}" type="presOf" srcId="{FF26ABF3-E0D5-4B41-99F9-1E1DFCB2CE7E}" destId="{F48644EE-0337-7743-B24F-B805CCCDD657}" srcOrd="0" destOrd="0" presId="urn:microsoft.com/office/officeart/2005/8/layout/vList2"/>
    <dgm:cxn modelId="{2386C816-461A-4970-BBC2-667D04959A85}" srcId="{FF26ABF3-E0D5-4B41-99F9-1E1DFCB2CE7E}" destId="{7811E8DA-A33C-4671-9B43-DA3DA5A6747B}" srcOrd="0" destOrd="0" parTransId="{5787E38B-9D34-4899-AED4-296066FE0C60}" sibTransId="{E6296B54-79A8-432D-85E5-C87817D652A3}"/>
    <dgm:cxn modelId="{B723A055-B83C-F540-822C-511C63D6CA8D}" type="presOf" srcId="{7811E8DA-A33C-4671-9B43-DA3DA5A6747B}" destId="{5EFE8476-212E-9A45-A548-4D0B3EBC7213}" srcOrd="0" destOrd="0" presId="urn:microsoft.com/office/officeart/2005/8/layout/vList2"/>
    <dgm:cxn modelId="{4B1BEBDF-256A-4BD3-9B7D-90F13FF90770}" srcId="{FF26ABF3-E0D5-4B41-99F9-1E1DFCB2CE7E}" destId="{65A4DB59-30CA-4C15-BBD1-1696483BDACE}" srcOrd="1" destOrd="0" parTransId="{8BBA382A-8F2C-4D50-985D-EFF8934CAA08}" sibTransId="{879B72CC-F752-4E62-91C6-C126B77FF573}"/>
    <dgm:cxn modelId="{B01B5E19-A25F-D145-B62A-4CD9E306F9EF}" type="presParOf" srcId="{F48644EE-0337-7743-B24F-B805CCCDD657}" destId="{5EFE8476-212E-9A45-A548-4D0B3EBC7213}" srcOrd="0" destOrd="0" presId="urn:microsoft.com/office/officeart/2005/8/layout/vList2"/>
    <dgm:cxn modelId="{4A605B5D-A8DF-1C45-A5E2-DBDFA98852D0}" type="presParOf" srcId="{F48644EE-0337-7743-B24F-B805CCCDD657}" destId="{77BA35B5-EC8A-DE4D-9285-6D1940690850}" srcOrd="1" destOrd="0" presId="urn:microsoft.com/office/officeart/2005/8/layout/vList2"/>
    <dgm:cxn modelId="{0B963865-D757-9B4A-A545-1B08646789A1}" type="presParOf" srcId="{F48644EE-0337-7743-B24F-B805CCCDD657}" destId="{5A2A7DE3-C31D-5642-B8B5-6BF62B7864A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371577-5653-764C-B1BA-FF7B05AAF3D5}">
      <dsp:nvSpPr>
        <dsp:cNvPr id="0" name=""/>
        <dsp:cNvSpPr/>
      </dsp:nvSpPr>
      <dsp:spPr>
        <a:xfrm>
          <a:off x="0" y="39560"/>
          <a:ext cx="5607050" cy="2424240"/>
        </a:xfrm>
        <a:prstGeom prst="round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15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Researching this subject would help market personnel using marketing analytics techniques for e-commerce companies achieve a better understanding of the situation and undertake further fair and ethical decisions. This study would use an exploratory analysis design to produce new ideas in lieu of rapidly changing technology and innovation. This research design is appropriate for both the topic and the creation of future market analysis and strategies.</a:t>
          </a:r>
          <a:endParaRPr lang="en-US" sz="1400" kern="1200" dirty="0">
            <a:latin typeface="Times New Roman" panose="02020603050405020304" pitchFamily="18" charset="0"/>
            <a:cs typeface="Times New Roman" panose="02020603050405020304" pitchFamily="18" charset="0"/>
          </a:endParaRPr>
        </a:p>
      </dsp:txBody>
      <dsp:txXfrm>
        <a:off x="118342" y="157902"/>
        <a:ext cx="5370366" cy="2187556"/>
      </dsp:txXfrm>
    </dsp:sp>
    <dsp:sp modelId="{D35822F1-CB05-4A4A-9DCB-78B7A51FCBA7}">
      <dsp:nvSpPr>
        <dsp:cNvPr id="0" name=""/>
        <dsp:cNvSpPr/>
      </dsp:nvSpPr>
      <dsp:spPr>
        <a:xfrm>
          <a:off x="0" y="2483960"/>
          <a:ext cx="5607050" cy="2424240"/>
        </a:xfrm>
        <a:prstGeom prst="roundRect">
          <a:avLst/>
        </a:prstGeom>
        <a:gradFill rotWithShape="0">
          <a:gsLst>
            <a:gs pos="0">
              <a:schemeClr val="accent2">
                <a:hueOff val="-10351888"/>
                <a:satOff val="45859"/>
                <a:lumOff val="-16864"/>
                <a:alphaOff val="0"/>
                <a:tint val="97000"/>
                <a:satMod val="100000"/>
                <a:lumMod val="102000"/>
              </a:schemeClr>
            </a:gs>
            <a:gs pos="50000">
              <a:schemeClr val="accent2">
                <a:hueOff val="-10351888"/>
                <a:satOff val="45859"/>
                <a:lumOff val="-16864"/>
                <a:alphaOff val="0"/>
                <a:shade val="100000"/>
                <a:satMod val="103000"/>
                <a:lumMod val="100000"/>
              </a:schemeClr>
            </a:gs>
            <a:gs pos="100000">
              <a:schemeClr val="accent2">
                <a:hueOff val="-10351888"/>
                <a:satOff val="45859"/>
                <a:lumOff val="-16864"/>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An explanatory study design is valid for this topic because it is versatile in addressing different types of research problems as interviews and focus groups have had a major effect on marketing agents </a:t>
          </a:r>
          <a:r>
            <a:rPr lang="en-US" sz="1400" kern="1200" dirty="0">
              <a:latin typeface="Times New Roman" panose="02020603050405020304" pitchFamily="18" charset="0"/>
              <a:cs typeface="Times New Roman" panose="02020603050405020304" pitchFamily="18" charset="0"/>
            </a:rPr>
            <a:t>(Zhou, </a:t>
          </a:r>
          <a:r>
            <a:rPr lang="en-US" sz="1400" kern="1200" dirty="0" err="1">
              <a:latin typeface="Times New Roman" panose="02020603050405020304" pitchFamily="18" charset="0"/>
              <a:cs typeface="Times New Roman" panose="02020603050405020304" pitchFamily="18" charset="0"/>
            </a:rPr>
            <a:t>Mavondo</a:t>
          </a:r>
          <a:r>
            <a:rPr lang="en-US" sz="1400" kern="1200" dirty="0">
              <a:latin typeface="Times New Roman" panose="02020603050405020304" pitchFamily="18" charset="0"/>
              <a:cs typeface="Times New Roman" panose="02020603050405020304" pitchFamily="18" charset="0"/>
            </a:rPr>
            <a:t> and Saunders, 2018</a:t>
          </a:r>
          <a:r>
            <a:rPr lang="en-GB" sz="1400" kern="1200" dirty="0">
              <a:latin typeface="Times New Roman" panose="02020603050405020304" pitchFamily="18" charset="0"/>
              <a:cs typeface="Times New Roman" panose="02020603050405020304" pitchFamily="18" charset="0"/>
            </a:rPr>
            <a:t>).</a:t>
          </a:r>
          <a:endParaRPr lang="en-US" sz="1400" kern="1200" dirty="0">
            <a:latin typeface="Times New Roman" panose="02020603050405020304" pitchFamily="18" charset="0"/>
            <a:cs typeface="Times New Roman" panose="02020603050405020304" pitchFamily="18" charset="0"/>
          </a:endParaRPr>
        </a:p>
      </dsp:txBody>
      <dsp:txXfrm>
        <a:off x="118342" y="2602302"/>
        <a:ext cx="5370366" cy="21875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FE8476-212E-9A45-A548-4D0B3EBC7213}">
      <dsp:nvSpPr>
        <dsp:cNvPr id="0" name=""/>
        <dsp:cNvSpPr/>
      </dsp:nvSpPr>
      <dsp:spPr>
        <a:xfrm>
          <a:off x="0" y="124520"/>
          <a:ext cx="5607050" cy="2311920"/>
        </a:xfrm>
        <a:prstGeom prst="roundRect">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Furthermore, narrational texts have a deeper and more insightful view on the narrator's experiences through internal dialogue and analysis. One of the benefits of narrative analysis is that, while an external angle only allows the audience to assume or interpret a subject's feelings, a first-person perspective allows the audience to emotionally engage with the subject (Bertsch, Hull and Zhang, 2021). </a:t>
          </a:r>
          <a:endParaRPr lang="en-US" sz="1900" kern="1200" dirty="0">
            <a:latin typeface="Times New Roman" panose="02020603050405020304" pitchFamily="18" charset="0"/>
            <a:cs typeface="Times New Roman" panose="02020603050405020304" pitchFamily="18" charset="0"/>
          </a:endParaRPr>
        </a:p>
      </dsp:txBody>
      <dsp:txXfrm>
        <a:off x="112859" y="237379"/>
        <a:ext cx="5381332" cy="2086202"/>
      </dsp:txXfrm>
    </dsp:sp>
    <dsp:sp modelId="{5A2A7DE3-C31D-5642-B8B5-6BF62B7864A0}">
      <dsp:nvSpPr>
        <dsp:cNvPr id="0" name=""/>
        <dsp:cNvSpPr/>
      </dsp:nvSpPr>
      <dsp:spPr>
        <a:xfrm>
          <a:off x="0" y="2491160"/>
          <a:ext cx="5607050" cy="2311920"/>
        </a:xfrm>
        <a:prstGeom prst="roundRect">
          <a:avLst/>
        </a:prstGeom>
        <a:gradFill rotWithShape="0">
          <a:gsLst>
            <a:gs pos="0">
              <a:schemeClr val="accent5">
                <a:hueOff val="-239873"/>
                <a:satOff val="-8897"/>
                <a:lumOff val="14117"/>
                <a:alphaOff val="0"/>
                <a:tint val="97000"/>
                <a:satMod val="100000"/>
                <a:lumMod val="102000"/>
              </a:schemeClr>
            </a:gs>
            <a:gs pos="50000">
              <a:schemeClr val="accent5">
                <a:hueOff val="-239873"/>
                <a:satOff val="-8897"/>
                <a:lumOff val="14117"/>
                <a:alphaOff val="0"/>
                <a:shade val="100000"/>
                <a:satMod val="103000"/>
                <a:lumMod val="100000"/>
              </a:schemeClr>
            </a:gs>
            <a:gs pos="100000">
              <a:schemeClr val="accent5">
                <a:hueOff val="-239873"/>
                <a:satOff val="-8897"/>
                <a:lumOff val="14117"/>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Conversely, the researchers should also perform a semi-structured narrative interview with the participants from the study to obtain a deeper perspective and understanding on their experiences so to refine the results. </a:t>
          </a:r>
          <a:endParaRPr lang="en-US" sz="1900" kern="1200" dirty="0"/>
        </a:p>
      </dsp:txBody>
      <dsp:txXfrm>
        <a:off x="112859" y="2604019"/>
        <a:ext cx="5381332" cy="20862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3517686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1178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4020034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40206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226839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58096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46921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4180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61BEF0D-F0BB-DE4B-95CE-6DB70DBA9567}" type="datetimeFigureOut">
              <a:rPr lang="en-US" smtClean="0"/>
              <a:pPr/>
              <a:t>5/23/21</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80281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70725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1976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61BEF0D-F0BB-DE4B-95CE-6DB70DBA9567}" type="datetimeFigureOut">
              <a:rPr lang="en-US" smtClean="0"/>
              <a:pPr/>
              <a:t>5/23/21</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8263344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472E9-2DA0-9A4C-A480-53FD35E507C2}"/>
              </a:ext>
            </a:extLst>
          </p:cNvPr>
          <p:cNvSpPr>
            <a:spLocks noGrp="1"/>
          </p:cNvSpPr>
          <p:nvPr>
            <p:ph type="ctrTitle"/>
          </p:nvPr>
        </p:nvSpPr>
        <p:spPr>
          <a:xfrm>
            <a:off x="1270000" y="1045502"/>
            <a:ext cx="9321800" cy="2629031"/>
          </a:xfrm>
          <a:noFill/>
          <a:ln>
            <a:solidFill>
              <a:schemeClr val="tx1"/>
            </a:solidFill>
          </a:ln>
        </p:spPr>
        <p:txBody>
          <a:bodyPr>
            <a:normAutofit/>
          </a:bodyPr>
          <a:lstStyle/>
          <a:p>
            <a:r>
              <a:rPr lang="en-NP" sz="2000" dirty="0">
                <a:solidFill>
                  <a:schemeClr val="tx1"/>
                </a:solidFill>
                <a:effectLst/>
              </a:rPr>
              <a:t>The Use of Focus Groups as a Marketing Research Tool </a:t>
            </a:r>
            <a:br>
              <a:rPr lang="en-NP" sz="2000" dirty="0">
                <a:solidFill>
                  <a:schemeClr val="tx1"/>
                </a:solidFill>
                <a:effectLst/>
              </a:rPr>
            </a:br>
            <a:r>
              <a:rPr lang="en-US" sz="2000" dirty="0">
                <a:solidFill>
                  <a:schemeClr val="tx1"/>
                </a:solidFill>
                <a:effectLst/>
              </a:rPr>
              <a:t>in the Context of Narrative Research </a:t>
            </a:r>
            <a:r>
              <a:rPr lang="en-NP" sz="2000" dirty="0">
                <a:solidFill>
                  <a:schemeClr val="tx1"/>
                </a:solidFill>
                <a:effectLst/>
              </a:rPr>
              <a:t>for </a:t>
            </a:r>
            <a:br>
              <a:rPr lang="en-NP" sz="2000" dirty="0">
                <a:solidFill>
                  <a:schemeClr val="tx1"/>
                </a:solidFill>
                <a:effectLst/>
              </a:rPr>
            </a:br>
            <a:r>
              <a:rPr lang="en-NP" sz="2000" dirty="0">
                <a:solidFill>
                  <a:schemeClr val="tx1"/>
                </a:solidFill>
                <a:effectLst/>
              </a:rPr>
              <a:t>E-Commerce Businesses: Its Intent, Approaches, </a:t>
            </a:r>
            <a:r>
              <a:rPr lang="en-US" sz="2000" dirty="0">
                <a:solidFill>
                  <a:schemeClr val="tx1"/>
                </a:solidFill>
                <a:effectLst/>
              </a:rPr>
              <a:t>Drawbacks and Recommendations</a:t>
            </a:r>
            <a:endParaRPr lang="en-GB" sz="2000" dirty="0">
              <a:solidFill>
                <a:schemeClr val="tx1"/>
              </a:solidFill>
            </a:endParaRPr>
          </a:p>
        </p:txBody>
      </p:sp>
      <p:sp>
        <p:nvSpPr>
          <p:cNvPr id="3" name="Subtitle 2">
            <a:extLst>
              <a:ext uri="{FF2B5EF4-FFF2-40B4-BE49-F238E27FC236}">
                <a16:creationId xmlns:a16="http://schemas.microsoft.com/office/drawing/2014/main" id="{CF9FBDBE-5B98-C344-8A89-53A3AD6D4216}"/>
              </a:ext>
            </a:extLst>
          </p:cNvPr>
          <p:cNvSpPr>
            <a:spLocks noGrp="1"/>
          </p:cNvSpPr>
          <p:nvPr>
            <p:ph type="subTitle" idx="1"/>
          </p:nvPr>
        </p:nvSpPr>
        <p:spPr>
          <a:xfrm>
            <a:off x="2695194" y="4483290"/>
            <a:ext cx="6801612" cy="1329208"/>
          </a:xfrm>
        </p:spPr>
        <p:txBody>
          <a:bodyPr>
            <a:normAutofit/>
          </a:bodyPr>
          <a:lstStyle/>
          <a:p>
            <a:r>
              <a:rPr lang="en-GB" dirty="0"/>
              <a:t>Name: Akina Limbu</a:t>
            </a:r>
          </a:p>
          <a:p>
            <a:r>
              <a:rPr lang="en-GB" dirty="0"/>
              <a:t>Student ID: 2014849</a:t>
            </a:r>
          </a:p>
          <a:p>
            <a:endParaRPr lang="en-GB" dirty="0"/>
          </a:p>
        </p:txBody>
      </p:sp>
    </p:spTree>
    <p:extLst>
      <p:ext uri="{BB962C8B-B14F-4D97-AF65-F5344CB8AC3E}">
        <p14:creationId xmlns:p14="http://schemas.microsoft.com/office/powerpoint/2010/main" val="2636462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72135-D896-764B-BAFE-0D04DD8A1C97}"/>
              </a:ext>
            </a:extLst>
          </p:cNvPr>
          <p:cNvSpPr>
            <a:spLocks noGrp="1"/>
          </p:cNvSpPr>
          <p:nvPr>
            <p:ph type="title"/>
          </p:nvPr>
        </p:nvSpPr>
        <p:spPr>
          <a:xfrm>
            <a:off x="372533" y="3164605"/>
            <a:ext cx="3034312" cy="528790"/>
          </a:xfrm>
          <a:solidFill>
            <a:schemeClr val="bg1">
              <a:alpha val="50000"/>
            </a:schemeClr>
          </a:solidFill>
          <a:ln>
            <a:solidFill>
              <a:schemeClr val="tx1">
                <a:lumMod val="85000"/>
                <a:lumOff val="15000"/>
              </a:schemeClr>
            </a:solidFill>
          </a:ln>
        </p:spPr>
        <p:txBody>
          <a:bodyPr>
            <a:normAutofit fontScale="90000"/>
          </a:bodyPr>
          <a:lstStyle/>
          <a:p>
            <a:r>
              <a:rPr lang="en-GB" sz="2400">
                <a:solidFill>
                  <a:schemeClr val="tx1">
                    <a:lumMod val="95000"/>
                    <a:lumOff val="5000"/>
                  </a:schemeClr>
                </a:solidFill>
              </a:rPr>
              <a:t>Introduction</a:t>
            </a:r>
          </a:p>
        </p:txBody>
      </p:sp>
      <p:sp>
        <p:nvSpPr>
          <p:cNvPr id="3" name="Content Placeholder 2">
            <a:extLst>
              <a:ext uri="{FF2B5EF4-FFF2-40B4-BE49-F238E27FC236}">
                <a16:creationId xmlns:a16="http://schemas.microsoft.com/office/drawing/2014/main" id="{4522D42B-1EA1-654F-AB18-AEDF77D42C85}"/>
              </a:ext>
            </a:extLst>
          </p:cNvPr>
          <p:cNvSpPr>
            <a:spLocks noGrp="1"/>
          </p:cNvSpPr>
          <p:nvPr>
            <p:ph idx="1"/>
          </p:nvPr>
        </p:nvSpPr>
        <p:spPr>
          <a:xfrm>
            <a:off x="3557588" y="650080"/>
            <a:ext cx="8261879" cy="5557839"/>
          </a:xfrm>
        </p:spPr>
        <p:txBody>
          <a:bodyPr anchor="ctr">
            <a:normAutofit/>
          </a:bodyPr>
          <a:lstStyle/>
          <a:p>
            <a:pPr algn="just">
              <a:lnSpc>
                <a:spcPct val="160000"/>
              </a:lnSpc>
            </a:pPr>
            <a:r>
              <a:rPr lang="en-GB" sz="1600" dirty="0">
                <a:solidFill>
                  <a:schemeClr val="tx1"/>
                </a:solidFill>
                <a:latin typeface="Times New Roman" panose="02020603050405020304" pitchFamily="18" charset="0"/>
                <a:cs typeface="Times New Roman" panose="02020603050405020304" pitchFamily="18" charset="0"/>
              </a:rPr>
              <a:t>A broad variety of marketers and entrepreneurs are using qualitative and quantitative analysis methods and techniques for marketing research as a tool to understand comprehensively about targeted consumer demand and insights.</a:t>
            </a:r>
          </a:p>
          <a:p>
            <a:pPr algn="just">
              <a:lnSpc>
                <a:spcPct val="160000"/>
              </a:lnSpc>
            </a:pPr>
            <a:r>
              <a:rPr lang="en-GB" sz="1600" dirty="0">
                <a:solidFill>
                  <a:schemeClr val="tx1"/>
                </a:solidFill>
                <a:latin typeface="Times New Roman" panose="02020603050405020304" pitchFamily="18" charset="0"/>
                <a:cs typeface="Times New Roman" panose="02020603050405020304" pitchFamily="18" charset="0"/>
              </a:rPr>
              <a:t>The approaches for textual interpretation differ from that of statistical analysis due to different data types, questions and objectives of the research. Nevertheless, the key parameters are relatively comparable (Pappas and Woodside, 2021)</a:t>
            </a:r>
          </a:p>
          <a:p>
            <a:pPr algn="just">
              <a:lnSpc>
                <a:spcPct val="160000"/>
              </a:lnSpc>
            </a:pPr>
            <a:r>
              <a:rPr lang="en-GB" sz="1600" dirty="0">
                <a:solidFill>
                  <a:schemeClr val="tx1"/>
                </a:solidFill>
                <a:latin typeface="Times New Roman" panose="02020603050405020304" pitchFamily="18" charset="0"/>
                <a:cs typeface="Times New Roman" panose="02020603050405020304" pitchFamily="18" charset="0"/>
              </a:rPr>
              <a:t>In qualitative approach, reflexivity and identity of the investigator have been established as favourable and systematic tool for fostering intellectual congruency. The researcher would discuss the different challenges that qualitative investigators focusing on this type of analysis encounter in terms of credibility, applicability, and collective perceptions (</a:t>
            </a:r>
            <a:r>
              <a:rPr lang="en-GB" sz="1600" dirty="0" err="1">
                <a:solidFill>
                  <a:schemeClr val="tx1"/>
                </a:solidFill>
                <a:latin typeface="Times New Roman" panose="02020603050405020304" pitchFamily="18" charset="0"/>
                <a:cs typeface="Times New Roman" panose="02020603050405020304" pitchFamily="18" charset="0"/>
              </a:rPr>
              <a:t>Greckhamer</a:t>
            </a:r>
            <a:r>
              <a:rPr lang="en-GB" sz="1600" dirty="0">
                <a:solidFill>
                  <a:schemeClr val="tx1"/>
                </a:solidFill>
                <a:latin typeface="Times New Roman" panose="02020603050405020304" pitchFamily="18" charset="0"/>
                <a:cs typeface="Times New Roman" panose="02020603050405020304" pitchFamily="18" charset="0"/>
              </a:rPr>
              <a:t> et al., 2018), as well as suggestions for future market analysis.</a:t>
            </a:r>
          </a:p>
        </p:txBody>
      </p:sp>
    </p:spTree>
    <p:extLst>
      <p:ext uri="{BB962C8B-B14F-4D97-AF65-F5344CB8AC3E}">
        <p14:creationId xmlns:p14="http://schemas.microsoft.com/office/powerpoint/2010/main" val="224139112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17D01-0BA4-074B-B5C6-83E2FBEC102A}"/>
              </a:ext>
            </a:extLst>
          </p:cNvPr>
          <p:cNvSpPr>
            <a:spLocks noGrp="1"/>
          </p:cNvSpPr>
          <p:nvPr>
            <p:ph type="title"/>
          </p:nvPr>
        </p:nvSpPr>
        <p:spPr>
          <a:xfrm>
            <a:off x="3451574" y="796031"/>
            <a:ext cx="5288851" cy="971916"/>
          </a:xfrm>
        </p:spPr>
        <p:txBody>
          <a:bodyPr>
            <a:normAutofit/>
          </a:bodyPr>
          <a:lstStyle/>
          <a:p>
            <a:r>
              <a:rPr lang="en-NP" b="1" dirty="0">
                <a:effectLst/>
              </a:rPr>
              <a:t>Research Objectives</a:t>
            </a:r>
            <a:r>
              <a:rPr lang="en-NP" dirty="0">
                <a:effectLst/>
              </a:rPr>
              <a:t> </a:t>
            </a:r>
            <a:endParaRPr lang="en-GB" dirty="0"/>
          </a:p>
        </p:txBody>
      </p:sp>
      <p:sp>
        <p:nvSpPr>
          <p:cNvPr id="3" name="Content Placeholder 2">
            <a:extLst>
              <a:ext uri="{FF2B5EF4-FFF2-40B4-BE49-F238E27FC236}">
                <a16:creationId xmlns:a16="http://schemas.microsoft.com/office/drawing/2014/main" id="{82676FDD-8564-5E42-B238-49A28059AEF9}"/>
              </a:ext>
            </a:extLst>
          </p:cNvPr>
          <p:cNvSpPr>
            <a:spLocks noGrp="1"/>
          </p:cNvSpPr>
          <p:nvPr>
            <p:ph idx="1"/>
          </p:nvPr>
        </p:nvSpPr>
        <p:spPr>
          <a:xfrm>
            <a:off x="1405467" y="1998133"/>
            <a:ext cx="9313333" cy="3420533"/>
          </a:xfrm>
        </p:spPr>
        <p:txBody>
          <a:bodyPr>
            <a:normAutofit fontScale="85000" lnSpcReduction="10000"/>
          </a:bodyPr>
          <a:lstStyle/>
          <a:p>
            <a:pPr algn="just">
              <a:lnSpc>
                <a:spcPct val="150000"/>
              </a:lnSpc>
            </a:pPr>
            <a:r>
              <a:rPr lang="en-GB" dirty="0">
                <a:solidFill>
                  <a:srgbClr val="404040"/>
                </a:solidFill>
                <a:latin typeface="Times New Roman" panose="02020603050405020304" pitchFamily="18" charset="0"/>
                <a:cs typeface="Times New Roman" panose="02020603050405020304" pitchFamily="18" charset="0"/>
              </a:rPr>
              <a:t>The study's aim is to look into the advantages and disadvantages of utilizing qualitative research methods and strategies, particularly in the light of focus group discussions as a marketing research tool, in the context of narrative research method for e-commerce businesses.</a:t>
            </a:r>
          </a:p>
          <a:p>
            <a:pPr algn="just">
              <a:lnSpc>
                <a:spcPct val="150000"/>
              </a:lnSpc>
            </a:pPr>
            <a:r>
              <a:rPr lang="en-GB" dirty="0">
                <a:solidFill>
                  <a:srgbClr val="404040"/>
                </a:solidFill>
                <a:latin typeface="Times New Roman" panose="02020603050405020304" pitchFamily="18" charset="0"/>
                <a:cs typeface="Times New Roman" panose="02020603050405020304" pitchFamily="18" charset="0"/>
              </a:rPr>
              <a:t>In the scope of marketing tactics and execution, the evaluation of its purpose, mechanisms, limitations, and best practices would be addressed.</a:t>
            </a:r>
          </a:p>
          <a:p>
            <a:pPr algn="just">
              <a:lnSpc>
                <a:spcPct val="150000"/>
              </a:lnSpc>
            </a:pPr>
            <a:r>
              <a:rPr lang="en-GB" dirty="0">
                <a:solidFill>
                  <a:srgbClr val="404040"/>
                </a:solidFill>
                <a:latin typeface="Times New Roman" panose="02020603050405020304" pitchFamily="18" charset="0"/>
                <a:cs typeface="Times New Roman" panose="02020603050405020304" pitchFamily="18" charset="0"/>
              </a:rPr>
              <a:t>The study results are expected to include a detailed understanding of the evidence-based advantages and drawbacks of focus groups, and also insights and understanding which could enable and increase awareness of the implementation of a more effective marketing strategy, wherein marketing personnel will use focus groups as a marketing analysis method to improve their marketing campaigns and initiatives.</a:t>
            </a:r>
          </a:p>
        </p:txBody>
      </p:sp>
    </p:spTree>
    <p:extLst>
      <p:ext uri="{BB962C8B-B14F-4D97-AF65-F5344CB8AC3E}">
        <p14:creationId xmlns:p14="http://schemas.microsoft.com/office/powerpoint/2010/main" val="4068054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0FEA5-BC23-3B41-AD45-CB38EE2EF93A}"/>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b="1" dirty="0">
                <a:solidFill>
                  <a:schemeClr val="tx1"/>
                </a:solidFill>
                <a:effectLst/>
              </a:rPr>
              <a:t>Research Theme and Methodology</a:t>
            </a:r>
            <a:r>
              <a:rPr lang="en-NP" sz="2400" dirty="0">
                <a:solidFill>
                  <a:schemeClr val="tx1"/>
                </a:solidFill>
                <a:effectLst/>
              </a:rPr>
              <a:t> </a:t>
            </a:r>
            <a:endParaRPr lang="en-GB" sz="2400" dirty="0">
              <a:solidFill>
                <a:schemeClr val="tx1"/>
              </a:solidFill>
            </a:endParaRPr>
          </a:p>
        </p:txBody>
      </p:sp>
      <p:sp>
        <p:nvSpPr>
          <p:cNvPr id="30" name="Content Placeholder 2">
            <a:extLst>
              <a:ext uri="{FF2B5EF4-FFF2-40B4-BE49-F238E27FC236}">
                <a16:creationId xmlns:a16="http://schemas.microsoft.com/office/drawing/2014/main" id="{1ABA0F37-9CC1-B241-B6A9-B3814783D4BA}"/>
              </a:ext>
            </a:extLst>
          </p:cNvPr>
          <p:cNvSpPr>
            <a:spLocks noGrp="1"/>
          </p:cNvSpPr>
          <p:nvPr>
            <p:ph idx="1"/>
          </p:nvPr>
        </p:nvSpPr>
        <p:spPr>
          <a:xfrm>
            <a:off x="4814888" y="802639"/>
            <a:ext cx="5948723" cy="5252722"/>
          </a:xfrm>
        </p:spPr>
        <p:txBody>
          <a:bodyPr anchor="ctr">
            <a:normAutofit/>
          </a:bodyPr>
          <a:lstStyle/>
          <a:p>
            <a:pPr algn="just">
              <a:lnSpc>
                <a:spcPct val="150000"/>
              </a:lnSpc>
            </a:pPr>
            <a:r>
              <a:rPr lang="en-GB" dirty="0">
                <a:solidFill>
                  <a:schemeClr val="bg1"/>
                </a:solidFill>
                <a:latin typeface="Times New Roman" panose="02020603050405020304" pitchFamily="18" charset="0"/>
                <a:cs typeface="Times New Roman" panose="02020603050405020304" pitchFamily="18" charset="0"/>
              </a:rPr>
              <a:t>A research methodology is a theoretical underpinning for the methods used to collect and interpret results, and also the evaluation processes (Creswell and </a:t>
            </a:r>
            <a:r>
              <a:rPr lang="en-GB" dirty="0" err="1">
                <a:solidFill>
                  <a:schemeClr val="bg1"/>
                </a:solidFill>
                <a:latin typeface="Times New Roman" panose="02020603050405020304" pitchFamily="18" charset="0"/>
                <a:cs typeface="Times New Roman" panose="02020603050405020304" pitchFamily="18" charset="0"/>
              </a:rPr>
              <a:t>Poth</a:t>
            </a:r>
            <a:r>
              <a:rPr lang="en-GB" dirty="0">
                <a:solidFill>
                  <a:schemeClr val="bg1"/>
                </a:solidFill>
                <a:latin typeface="Times New Roman" panose="02020603050405020304" pitchFamily="18" charset="0"/>
                <a:cs typeface="Times New Roman" panose="02020603050405020304" pitchFamily="18" charset="0"/>
              </a:rPr>
              <a:t>, 2018). </a:t>
            </a:r>
          </a:p>
          <a:p>
            <a:pPr algn="just">
              <a:lnSpc>
                <a:spcPct val="150000"/>
              </a:lnSpc>
            </a:pPr>
            <a:r>
              <a:rPr lang="en-GB" dirty="0">
                <a:solidFill>
                  <a:schemeClr val="bg1"/>
                </a:solidFill>
                <a:latin typeface="Times New Roman" panose="02020603050405020304" pitchFamily="18" charset="0"/>
                <a:cs typeface="Times New Roman" panose="02020603050405020304" pitchFamily="18" charset="0"/>
              </a:rPr>
              <a:t>Many previous studies (Liu, 2021) have focused on practises and products, ignoring the marketers' viewpoints and the opportunities and obstacles they face when performing consumer research through focus group interviews.</a:t>
            </a:r>
          </a:p>
          <a:p>
            <a:endParaRPr lang="en-GB" dirty="0">
              <a:solidFill>
                <a:schemeClr val="bg1"/>
              </a:solidFill>
            </a:endParaRPr>
          </a:p>
        </p:txBody>
      </p:sp>
    </p:spTree>
    <p:extLst>
      <p:ext uri="{BB962C8B-B14F-4D97-AF65-F5344CB8AC3E}">
        <p14:creationId xmlns:p14="http://schemas.microsoft.com/office/powerpoint/2010/main" val="372435707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1C852-191B-F44B-8064-CD7F5CE94A88}"/>
              </a:ext>
            </a:extLst>
          </p:cNvPr>
          <p:cNvSpPr>
            <a:spLocks noGrp="1"/>
          </p:cNvSpPr>
          <p:nvPr>
            <p:ph type="title"/>
          </p:nvPr>
        </p:nvSpPr>
        <p:spPr>
          <a:xfrm>
            <a:off x="2231135" y="464629"/>
            <a:ext cx="7729728" cy="1188720"/>
          </a:xfrm>
          <a:solidFill>
            <a:srgbClr val="FFFFFF">
              <a:alpha val="10000"/>
            </a:srgbClr>
          </a:solidFill>
          <a:ln>
            <a:solidFill>
              <a:schemeClr val="tx1"/>
            </a:solidFill>
          </a:ln>
        </p:spPr>
        <p:txBody>
          <a:bodyPr>
            <a:normAutofit/>
          </a:bodyPr>
          <a:lstStyle/>
          <a:p>
            <a:r>
              <a:rPr lang="en-US" b="1">
                <a:solidFill>
                  <a:schemeClr val="tx1"/>
                </a:solidFill>
                <a:effectLst/>
              </a:rPr>
              <a:t>Pragmatic and </a:t>
            </a:r>
            <a:r>
              <a:rPr lang="en-NP" b="1">
                <a:solidFill>
                  <a:schemeClr val="tx1"/>
                </a:solidFill>
                <a:effectLst/>
              </a:rPr>
              <a:t>Interpretive </a:t>
            </a:r>
            <a:r>
              <a:rPr lang="en-US" b="1">
                <a:solidFill>
                  <a:schemeClr val="tx1"/>
                </a:solidFill>
                <a:effectLst/>
              </a:rPr>
              <a:t>paradigms</a:t>
            </a:r>
            <a:r>
              <a:rPr lang="en-NP" b="1">
                <a:solidFill>
                  <a:schemeClr val="tx1"/>
                </a:solidFill>
                <a:effectLst/>
              </a:rPr>
              <a:t> </a:t>
            </a:r>
            <a:r>
              <a:rPr lang="en-NP">
                <a:solidFill>
                  <a:schemeClr val="tx1"/>
                </a:solidFill>
                <a:effectLst/>
              </a:rPr>
              <a:t> </a:t>
            </a:r>
            <a:endParaRPr lang="en-GB">
              <a:solidFill>
                <a:schemeClr val="tx1"/>
              </a:solidFill>
            </a:endParaRPr>
          </a:p>
        </p:txBody>
      </p:sp>
      <p:sp>
        <p:nvSpPr>
          <p:cNvPr id="3" name="Content Placeholder 2">
            <a:extLst>
              <a:ext uri="{FF2B5EF4-FFF2-40B4-BE49-F238E27FC236}">
                <a16:creationId xmlns:a16="http://schemas.microsoft.com/office/drawing/2014/main" id="{8961E485-47A4-6842-9DD8-9EDB47232E3B}"/>
              </a:ext>
            </a:extLst>
          </p:cNvPr>
          <p:cNvSpPr>
            <a:spLocks noGrp="1"/>
          </p:cNvSpPr>
          <p:nvPr>
            <p:ph idx="1"/>
          </p:nvPr>
        </p:nvSpPr>
        <p:spPr>
          <a:xfrm>
            <a:off x="1014413" y="1885950"/>
            <a:ext cx="9701212" cy="4643438"/>
          </a:xfrm>
        </p:spPr>
        <p:txBody>
          <a:bodyPr>
            <a:normAutofit/>
          </a:bodyPr>
          <a:lstStyle/>
          <a:p>
            <a:pPr algn="just">
              <a:lnSpc>
                <a:spcPct val="150000"/>
              </a:lnSpc>
            </a:pPr>
            <a:r>
              <a:rPr lang="en-GB" sz="1600" dirty="0">
                <a:latin typeface="Times New Roman" panose="02020603050405020304" pitchFamily="18" charset="0"/>
                <a:cs typeface="Times New Roman" panose="02020603050405020304" pitchFamily="18" charset="0"/>
              </a:rPr>
              <a:t>The study will use both interpretative and pragmatic paradigms to investigate the research challenges.</a:t>
            </a:r>
          </a:p>
          <a:p>
            <a:pPr algn="just">
              <a:lnSpc>
                <a:spcPct val="150000"/>
              </a:lnSpc>
            </a:pPr>
            <a:r>
              <a:rPr lang="en-GB" sz="1600" dirty="0">
                <a:latin typeface="Times New Roman" panose="02020603050405020304" pitchFamily="18" charset="0"/>
                <a:cs typeface="Times New Roman" panose="02020603050405020304" pitchFamily="18" charset="0"/>
              </a:rPr>
              <a:t>As stated by  (Mason, 2002), a focus on realistic understanding, knowledge of the interconnection between processes, identification, involvement and exploration as an experience-based context is the key research concepts driving the pragmatic research study.</a:t>
            </a:r>
          </a:p>
          <a:p>
            <a:pPr algn="just">
              <a:lnSpc>
                <a:spcPct val="150000"/>
              </a:lnSpc>
            </a:pPr>
            <a:r>
              <a:rPr lang="en-GB" sz="1600" dirty="0">
                <a:latin typeface="Times New Roman" panose="02020603050405020304" pitchFamily="18" charset="0"/>
                <a:cs typeface="Times New Roman" panose="02020603050405020304" pitchFamily="18" charset="0"/>
              </a:rPr>
              <a:t>An interpretivist methodology is a research method that emphasizes the researcher's ideological views (</a:t>
            </a:r>
            <a:r>
              <a:rPr lang="en-GB" sz="1600" dirty="0" err="1">
                <a:latin typeface="Times New Roman" panose="02020603050405020304" pitchFamily="18" charset="0"/>
                <a:cs typeface="Times New Roman" panose="02020603050405020304" pitchFamily="18" charset="0"/>
              </a:rPr>
              <a:t>Ekinci</a:t>
            </a:r>
            <a:r>
              <a:rPr lang="en-GB" sz="1600" dirty="0">
                <a:latin typeface="Times New Roman" panose="02020603050405020304" pitchFamily="18" charset="0"/>
                <a:cs typeface="Times New Roman" panose="02020603050405020304" pitchFamily="18" charset="0"/>
              </a:rPr>
              <a:t>, Gordon-Wilson and Slade, 2020). For interpretative analysis, rationality, comprehension and knowledge of participants are vital (</a:t>
            </a:r>
            <a:r>
              <a:rPr lang="en-GB" sz="1600" dirty="0" err="1">
                <a:latin typeface="Times New Roman" panose="02020603050405020304" pitchFamily="18" charset="0"/>
                <a:cs typeface="Times New Roman" panose="02020603050405020304" pitchFamily="18" charset="0"/>
              </a:rPr>
              <a:t>Becherer</a:t>
            </a:r>
            <a:r>
              <a:rPr lang="en-GB" sz="1600" dirty="0">
                <a:latin typeface="Times New Roman" panose="02020603050405020304" pitchFamily="18" charset="0"/>
                <a:cs typeface="Times New Roman" panose="02020603050405020304" pitchFamily="18" charset="0"/>
              </a:rPr>
              <a:t>, Halstead and Haynes, 2001). By allowing insights to come openly from the study, the method encourages the relevance of substantive experiences and social value that researchers put on (Brush, </a:t>
            </a:r>
            <a:r>
              <a:rPr lang="en-GB" sz="1600" dirty="0" err="1">
                <a:latin typeface="Times New Roman" panose="02020603050405020304" pitchFamily="18" charset="0"/>
                <a:cs typeface="Times New Roman" panose="02020603050405020304" pitchFamily="18" charset="0"/>
              </a:rPr>
              <a:t>Ceru</a:t>
            </a:r>
            <a:r>
              <a:rPr lang="en-GB" sz="1600" dirty="0">
                <a:latin typeface="Times New Roman" panose="02020603050405020304" pitchFamily="18" charset="0"/>
                <a:cs typeface="Times New Roman" panose="02020603050405020304" pitchFamily="18" charset="0"/>
              </a:rPr>
              <a:t> and Blackburn, 2009). </a:t>
            </a:r>
          </a:p>
          <a:p>
            <a:pPr algn="just">
              <a:lnSpc>
                <a:spcPct val="150000"/>
              </a:lnSpc>
            </a:pPr>
            <a:r>
              <a:rPr lang="en-GB" sz="1600" dirty="0">
                <a:latin typeface="Times New Roman" panose="02020603050405020304" pitchFamily="18" charset="0"/>
                <a:cs typeface="Times New Roman" panose="02020603050405020304" pitchFamily="18" charset="0"/>
              </a:rPr>
              <a:t>The methodologies for interpretivism and pragmatism were selected, as they were essential to research and provided the participants with a deeper understanding of the study's objectives.</a:t>
            </a:r>
          </a:p>
        </p:txBody>
      </p:sp>
    </p:spTree>
    <p:extLst>
      <p:ext uri="{BB962C8B-B14F-4D97-AF65-F5344CB8AC3E}">
        <p14:creationId xmlns:p14="http://schemas.microsoft.com/office/powerpoint/2010/main" val="125345586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8F9EA-CDC5-5C47-9598-DC0D99E1EE3F}"/>
              </a:ext>
            </a:extLst>
          </p:cNvPr>
          <p:cNvSpPr>
            <a:spLocks noGrp="1"/>
          </p:cNvSpPr>
          <p:nvPr>
            <p:ph type="title"/>
          </p:nvPr>
        </p:nvSpPr>
        <p:spPr>
          <a:xfrm>
            <a:off x="2231136" y="467418"/>
            <a:ext cx="7729728" cy="1188720"/>
          </a:xfrm>
          <a:prstGeom prst="ellipse">
            <a:avLst/>
          </a:prstGeom>
          <a:solidFill>
            <a:srgbClr val="FFFFFF"/>
          </a:solidFill>
        </p:spPr>
        <p:txBody>
          <a:bodyPr>
            <a:normAutofit/>
          </a:bodyPr>
          <a:lstStyle/>
          <a:p>
            <a:r>
              <a:rPr lang="en-US" sz="1500" b="1">
                <a:effectLst/>
              </a:rPr>
              <a:t>Justification for Selecting Qualitative Research Methods</a:t>
            </a:r>
            <a:r>
              <a:rPr lang="en-NP" sz="1500">
                <a:effectLst/>
              </a:rPr>
              <a:t> </a:t>
            </a:r>
            <a:endParaRPr lang="en-GB" sz="1500"/>
          </a:p>
        </p:txBody>
      </p:sp>
      <p:sp>
        <p:nvSpPr>
          <p:cNvPr id="3" name="Content Placeholder 2">
            <a:extLst>
              <a:ext uri="{FF2B5EF4-FFF2-40B4-BE49-F238E27FC236}">
                <a16:creationId xmlns:a16="http://schemas.microsoft.com/office/drawing/2014/main" id="{C69815A0-F237-A041-8F6D-82301A68DE26}"/>
              </a:ext>
            </a:extLst>
          </p:cNvPr>
          <p:cNvSpPr>
            <a:spLocks noGrp="1"/>
          </p:cNvSpPr>
          <p:nvPr>
            <p:ph idx="1"/>
          </p:nvPr>
        </p:nvSpPr>
        <p:spPr>
          <a:xfrm>
            <a:off x="2231137" y="2006538"/>
            <a:ext cx="7729727" cy="3422712"/>
          </a:xfrm>
        </p:spPr>
        <p:txBody>
          <a:bodyPr>
            <a:noAutofit/>
          </a:bodyPr>
          <a:lstStyle/>
          <a:p>
            <a:pPr algn="just">
              <a:lnSpc>
                <a:spcPct val="150000"/>
              </a:lnSpc>
            </a:pPr>
            <a:r>
              <a:rPr lang="en-GB" sz="1600" dirty="0">
                <a:solidFill>
                  <a:srgbClr val="404040"/>
                </a:solidFill>
                <a:latin typeface="Times New Roman" panose="02020603050405020304" pitchFamily="18" charset="0"/>
                <a:cs typeface="Times New Roman" panose="02020603050405020304" pitchFamily="18" charset="0"/>
              </a:rPr>
              <a:t>The researcher will employ qualitative and primary data collection methods as the study aims to further investigate the advantages and disadvantages of marketers' roles and duties in the usage of focus groups and interviews as a marketing analytics tool. </a:t>
            </a:r>
          </a:p>
          <a:p>
            <a:pPr algn="just">
              <a:lnSpc>
                <a:spcPct val="150000"/>
              </a:lnSpc>
            </a:pPr>
            <a:r>
              <a:rPr lang="en-GB" sz="1600" dirty="0">
                <a:solidFill>
                  <a:srgbClr val="404040"/>
                </a:solidFill>
                <a:latin typeface="Times New Roman" panose="02020603050405020304" pitchFamily="18" charset="0"/>
                <a:cs typeface="Times New Roman" panose="02020603050405020304" pitchFamily="18" charset="0"/>
              </a:rPr>
              <a:t>The qualitative approach was chosen because it is associated with words, phrases and interpretations, as well as because it integrates and represents respondents' perspectives (Moi and </a:t>
            </a:r>
            <a:r>
              <a:rPr lang="en-GB" sz="1600" dirty="0" err="1">
                <a:solidFill>
                  <a:srgbClr val="404040"/>
                </a:solidFill>
                <a:latin typeface="Times New Roman" panose="02020603050405020304" pitchFamily="18" charset="0"/>
                <a:cs typeface="Times New Roman" panose="02020603050405020304" pitchFamily="18" charset="0"/>
              </a:rPr>
              <a:t>Cabiddu</a:t>
            </a:r>
            <a:r>
              <a:rPr lang="en-GB" sz="1600" dirty="0">
                <a:solidFill>
                  <a:srgbClr val="404040"/>
                </a:solidFill>
                <a:latin typeface="Times New Roman" panose="02020603050405020304" pitchFamily="18" charset="0"/>
                <a:cs typeface="Times New Roman" panose="02020603050405020304" pitchFamily="18" charset="0"/>
              </a:rPr>
              <a:t>, 2021). It is an essential aspect since the interviewer is closely associated with the respondents and has interpersonal and reciprocal relationships, reducing the gap within both entities (Creswell and Plano Clark, 2018). </a:t>
            </a:r>
          </a:p>
          <a:p>
            <a:pPr algn="just">
              <a:lnSpc>
                <a:spcPct val="150000"/>
              </a:lnSpc>
            </a:pPr>
            <a:r>
              <a:rPr lang="en-GB" sz="1600" dirty="0">
                <a:solidFill>
                  <a:srgbClr val="404040"/>
                </a:solidFill>
                <a:latin typeface="Times New Roman" panose="02020603050405020304" pitchFamily="18" charset="0"/>
                <a:cs typeface="Times New Roman" panose="02020603050405020304" pitchFamily="18" charset="0"/>
              </a:rPr>
              <a:t>The qualitative method establishes conclusions by inductive analysis and is explorative and descriptive in design and places great emphasis on qualitative awareness (Levenberg, Neilson and </a:t>
            </a:r>
            <a:r>
              <a:rPr lang="en-GB" sz="1600" dirty="0" err="1">
                <a:solidFill>
                  <a:srgbClr val="404040"/>
                </a:solidFill>
                <a:latin typeface="Times New Roman" panose="02020603050405020304" pitchFamily="18" charset="0"/>
                <a:cs typeface="Times New Roman" panose="02020603050405020304" pitchFamily="18" charset="0"/>
              </a:rPr>
              <a:t>Rheams</a:t>
            </a:r>
            <a:r>
              <a:rPr lang="en-GB" sz="1600" dirty="0">
                <a:solidFill>
                  <a:srgbClr val="404040"/>
                </a:solidFill>
                <a:latin typeface="Times New Roman" panose="02020603050405020304" pitchFamily="18" charset="0"/>
                <a:cs typeface="Times New Roman" panose="02020603050405020304" pitchFamily="18" charset="0"/>
              </a:rPr>
              <a:t>, 2018).</a:t>
            </a:r>
          </a:p>
        </p:txBody>
      </p:sp>
    </p:spTree>
    <p:extLst>
      <p:ext uri="{BB962C8B-B14F-4D97-AF65-F5344CB8AC3E}">
        <p14:creationId xmlns:p14="http://schemas.microsoft.com/office/powerpoint/2010/main" val="3779277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219DF-A157-5E46-859A-CDF243A8D4A1}"/>
              </a:ext>
            </a:extLst>
          </p:cNvPr>
          <p:cNvSpPr>
            <a:spLocks noGrp="1"/>
          </p:cNvSpPr>
          <p:nvPr>
            <p:ph type="title"/>
          </p:nvPr>
        </p:nvSpPr>
        <p:spPr>
          <a:xfrm>
            <a:off x="2231136" y="467418"/>
            <a:ext cx="7729728" cy="1188720"/>
          </a:xfrm>
          <a:prstGeom prst="ellipse">
            <a:avLst/>
          </a:prstGeom>
          <a:solidFill>
            <a:srgbClr val="FFFFFF"/>
          </a:solidFill>
        </p:spPr>
        <p:txBody>
          <a:bodyPr>
            <a:normAutofit/>
          </a:bodyPr>
          <a:lstStyle/>
          <a:p>
            <a:r>
              <a:rPr lang="en-US" sz="1500" b="1">
                <a:effectLst/>
              </a:rPr>
              <a:t>Justification for Rejecting Quantitative Research Method</a:t>
            </a:r>
            <a:r>
              <a:rPr lang="en-NP" sz="1500">
                <a:effectLst/>
              </a:rPr>
              <a:t> </a:t>
            </a:r>
            <a:endParaRPr lang="en-GB" sz="1500"/>
          </a:p>
        </p:txBody>
      </p:sp>
      <p:sp>
        <p:nvSpPr>
          <p:cNvPr id="3" name="Content Placeholder 2">
            <a:extLst>
              <a:ext uri="{FF2B5EF4-FFF2-40B4-BE49-F238E27FC236}">
                <a16:creationId xmlns:a16="http://schemas.microsoft.com/office/drawing/2014/main" id="{4AA69F99-9601-E446-AABE-A53629249C6D}"/>
              </a:ext>
            </a:extLst>
          </p:cNvPr>
          <p:cNvSpPr>
            <a:spLocks noGrp="1"/>
          </p:cNvSpPr>
          <p:nvPr>
            <p:ph idx="1"/>
          </p:nvPr>
        </p:nvSpPr>
        <p:spPr>
          <a:xfrm>
            <a:off x="1571625" y="2028825"/>
            <a:ext cx="8913949" cy="3971925"/>
          </a:xfrm>
        </p:spPr>
        <p:txBody>
          <a:bodyPr>
            <a:normAutofit lnSpcReduction="10000"/>
          </a:bodyPr>
          <a:lstStyle/>
          <a:p>
            <a:pPr algn="just">
              <a:lnSpc>
                <a:spcPct val="150000"/>
              </a:lnSpc>
            </a:pPr>
            <a:r>
              <a:rPr lang="en-GB" sz="1700" dirty="0">
                <a:solidFill>
                  <a:srgbClr val="404040"/>
                </a:solidFill>
                <a:latin typeface="Times New Roman" panose="02020603050405020304" pitchFamily="18" charset="0"/>
                <a:cs typeface="Times New Roman" panose="02020603050405020304" pitchFamily="18" charset="0"/>
              </a:rPr>
              <a:t>Owing to the limitations of investigating and inquiring responses from interviewees, the quantitative approach was not used for the analysis (Singleton and Straits, 2010). Another disadvantage to quantitative analysis is that it will add to distortion in the survey if participants have traits that do not match the study's aim and objectives (Bergin, 2018).</a:t>
            </a:r>
          </a:p>
          <a:p>
            <a:pPr algn="just">
              <a:lnSpc>
                <a:spcPct val="150000"/>
              </a:lnSpc>
            </a:pPr>
            <a:r>
              <a:rPr lang="en-GB" sz="1700" dirty="0">
                <a:solidFill>
                  <a:srgbClr val="404040"/>
                </a:solidFill>
                <a:latin typeface="Times New Roman" panose="02020603050405020304" pitchFamily="18" charset="0"/>
                <a:cs typeface="Times New Roman" panose="02020603050405020304" pitchFamily="18" charset="0"/>
              </a:rPr>
              <a:t>Moreover, the quantitative method was not chosen since the main problem with numerical analysis is that it seems to provide overly simple solutions to problems (</a:t>
            </a:r>
            <a:r>
              <a:rPr lang="en-GB" sz="1700" dirty="0" err="1">
                <a:solidFill>
                  <a:srgbClr val="404040"/>
                </a:solidFill>
                <a:latin typeface="Times New Roman" panose="02020603050405020304" pitchFamily="18" charset="0"/>
                <a:cs typeface="Times New Roman" panose="02020603050405020304" pitchFamily="18" charset="0"/>
              </a:rPr>
              <a:t>Bazeley</a:t>
            </a:r>
            <a:r>
              <a:rPr lang="en-GB" sz="1700" dirty="0">
                <a:solidFill>
                  <a:srgbClr val="404040"/>
                </a:solidFill>
                <a:latin typeface="Times New Roman" panose="02020603050405020304" pitchFamily="18" charset="0"/>
                <a:cs typeface="Times New Roman" panose="02020603050405020304" pitchFamily="18" charset="0"/>
              </a:rPr>
              <a:t>, 2019).</a:t>
            </a:r>
          </a:p>
          <a:p>
            <a:pPr algn="just">
              <a:lnSpc>
                <a:spcPct val="150000"/>
              </a:lnSpc>
            </a:pPr>
            <a:r>
              <a:rPr lang="en-GB" sz="1700" dirty="0">
                <a:solidFill>
                  <a:srgbClr val="404040"/>
                </a:solidFill>
                <a:latin typeface="Times New Roman" panose="02020603050405020304" pitchFamily="18" charset="0"/>
                <a:cs typeface="Times New Roman" panose="02020603050405020304" pitchFamily="18" charset="0"/>
              </a:rPr>
              <a:t>Statistical analyses often disregard simple though important evidence because statistical research fails to understand the nuances of something as intricate as sentimentality (</a:t>
            </a:r>
            <a:r>
              <a:rPr lang="en-GB" sz="1700" dirty="0" err="1">
                <a:solidFill>
                  <a:srgbClr val="404040"/>
                </a:solidFill>
                <a:latin typeface="Times New Roman" panose="02020603050405020304" pitchFamily="18" charset="0"/>
                <a:cs typeface="Times New Roman" panose="02020603050405020304" pitchFamily="18" charset="0"/>
              </a:rPr>
              <a:t>Poth</a:t>
            </a:r>
            <a:r>
              <a:rPr lang="en-GB" sz="1700" dirty="0">
                <a:solidFill>
                  <a:srgbClr val="404040"/>
                </a:solidFill>
                <a:latin typeface="Times New Roman" panose="02020603050405020304" pitchFamily="18" charset="0"/>
                <a:cs typeface="Times New Roman" panose="02020603050405020304" pitchFamily="18" charset="0"/>
              </a:rPr>
              <a:t>, 2019). As a result, in the sense of market analysis practices, the quantitative approach is not chosen because the qualitative approach seems to have a more in-depth understanding of consumers.</a:t>
            </a:r>
          </a:p>
        </p:txBody>
      </p:sp>
    </p:spTree>
    <p:extLst>
      <p:ext uri="{BB962C8B-B14F-4D97-AF65-F5344CB8AC3E}">
        <p14:creationId xmlns:p14="http://schemas.microsoft.com/office/powerpoint/2010/main" val="2452241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E4611-F284-D54F-A139-07E7EEDEA4DC}"/>
              </a:ext>
            </a:extLst>
          </p:cNvPr>
          <p:cNvSpPr>
            <a:spLocks noGrp="1"/>
          </p:cNvSpPr>
          <p:nvPr>
            <p:ph type="title"/>
          </p:nvPr>
        </p:nvSpPr>
        <p:spPr>
          <a:xfrm>
            <a:off x="1086380" y="2681103"/>
            <a:ext cx="3363974" cy="1495794"/>
          </a:xfrm>
          <a:noFill/>
          <a:ln>
            <a:solidFill>
              <a:schemeClr val="bg1"/>
            </a:solidFill>
          </a:ln>
        </p:spPr>
        <p:txBody>
          <a:bodyPr wrap="square">
            <a:normAutofit/>
          </a:bodyPr>
          <a:lstStyle/>
          <a:p>
            <a:r>
              <a:rPr lang="en-US" sz="2600" b="1" dirty="0">
                <a:solidFill>
                  <a:schemeClr val="tx1">
                    <a:lumMod val="85000"/>
                    <a:lumOff val="15000"/>
                  </a:schemeClr>
                </a:solidFill>
                <a:effectLst/>
              </a:rPr>
              <a:t>Exploratory Research Design</a:t>
            </a:r>
            <a:r>
              <a:rPr lang="en-NP" sz="2600" dirty="0">
                <a:solidFill>
                  <a:schemeClr val="tx1">
                    <a:lumMod val="85000"/>
                    <a:lumOff val="15000"/>
                  </a:schemeClr>
                </a:solidFill>
                <a:effectLst/>
              </a:rPr>
              <a:t> </a:t>
            </a:r>
            <a:endParaRPr lang="en-GB" sz="2600" dirty="0">
              <a:solidFill>
                <a:schemeClr val="tx1">
                  <a:lumMod val="85000"/>
                  <a:lumOff val="15000"/>
                </a:schemeClr>
              </a:solidFill>
            </a:endParaRPr>
          </a:p>
        </p:txBody>
      </p:sp>
      <p:graphicFrame>
        <p:nvGraphicFramePr>
          <p:cNvPr id="13" name="Content Placeholder 2">
            <a:extLst>
              <a:ext uri="{FF2B5EF4-FFF2-40B4-BE49-F238E27FC236}">
                <a16:creationId xmlns:a16="http://schemas.microsoft.com/office/drawing/2014/main" id="{5FDED452-45A1-43F5-BDF8-AFCF3A549E61}"/>
              </a:ext>
            </a:extLst>
          </p:cNvPr>
          <p:cNvGraphicFramePr>
            <a:graphicFrameLocks noGrp="1"/>
          </p:cNvGraphicFramePr>
          <p:nvPr>
            <p:ph idx="1"/>
            <p:extLst>
              <p:ext uri="{D42A27DB-BD31-4B8C-83A1-F6EECF244321}">
                <p14:modId xmlns:p14="http://schemas.microsoft.com/office/powerpoint/2010/main" val="2531023765"/>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22931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6B7E5-C382-BE49-85B8-0B4A23DFCB59}"/>
              </a:ext>
            </a:extLst>
          </p:cNvPr>
          <p:cNvSpPr>
            <a:spLocks noGrp="1"/>
          </p:cNvSpPr>
          <p:nvPr>
            <p:ph type="title"/>
          </p:nvPr>
        </p:nvSpPr>
        <p:spPr>
          <a:xfrm>
            <a:off x="3392751" y="728132"/>
            <a:ext cx="5330296" cy="1272117"/>
          </a:xfrm>
          <a:solidFill>
            <a:srgbClr val="FFFFFF"/>
          </a:solidFill>
          <a:ln>
            <a:solidFill>
              <a:srgbClr val="404040"/>
            </a:solidFill>
          </a:ln>
        </p:spPr>
        <p:txBody>
          <a:bodyPr>
            <a:normAutofit/>
          </a:bodyPr>
          <a:lstStyle/>
          <a:p>
            <a:r>
              <a:rPr lang="en-NP" b="1" dirty="0">
                <a:solidFill>
                  <a:srgbClr val="404040"/>
                </a:solidFill>
                <a:effectLst/>
              </a:rPr>
              <a:t>Advantages of Focus Groups</a:t>
            </a:r>
            <a:endParaRPr lang="en-GB" dirty="0">
              <a:solidFill>
                <a:srgbClr val="404040"/>
              </a:solidFill>
            </a:endParaRPr>
          </a:p>
        </p:txBody>
      </p:sp>
      <p:sp>
        <p:nvSpPr>
          <p:cNvPr id="3" name="Content Placeholder 2">
            <a:extLst>
              <a:ext uri="{FF2B5EF4-FFF2-40B4-BE49-F238E27FC236}">
                <a16:creationId xmlns:a16="http://schemas.microsoft.com/office/drawing/2014/main" id="{BBC6CDAF-6ED6-594E-8941-A3483B244815}"/>
              </a:ext>
            </a:extLst>
          </p:cNvPr>
          <p:cNvSpPr>
            <a:spLocks noGrp="1"/>
          </p:cNvSpPr>
          <p:nvPr>
            <p:ph idx="1"/>
          </p:nvPr>
        </p:nvSpPr>
        <p:spPr>
          <a:xfrm>
            <a:off x="1285875" y="2271714"/>
            <a:ext cx="9544049" cy="3858154"/>
          </a:xfrm>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Focus groups has several attributes, including the fact that it is done face-to-face. This is significant in comparison to internet surveys or phone conference research.</a:t>
            </a:r>
          </a:p>
          <a:p>
            <a:pPr algn="just">
              <a:lnSpc>
                <a:spcPct val="150000"/>
              </a:lnSpc>
            </a:pPr>
            <a:r>
              <a:rPr lang="en-GB" dirty="0">
                <a:latin typeface="Times New Roman" panose="02020603050405020304" pitchFamily="18" charset="0"/>
                <a:cs typeface="Times New Roman" panose="02020603050405020304" pitchFamily="18" charset="0"/>
              </a:rPr>
              <a:t>The researcher collects not just the participant's opinions, but even the behaviours and external stimuli (Dewsnap et al., 2020). The useful data and knowledge can be provided by visual elements, such as expressions or reactions of the respondents, alongside audible indications like tone, enunciation and speech.</a:t>
            </a:r>
          </a:p>
          <a:p>
            <a:pPr algn="just">
              <a:lnSpc>
                <a:spcPct val="150000"/>
              </a:lnSpc>
            </a:pPr>
            <a:r>
              <a:rPr lang="en-GB" dirty="0">
                <a:latin typeface="Times New Roman" panose="02020603050405020304" pitchFamily="18" charset="0"/>
                <a:cs typeface="Times New Roman" panose="02020603050405020304" pitchFamily="18" charset="0"/>
              </a:rPr>
              <a:t>Furthermore, some other advantages of focus groups as a marketing research tool is that it saves time, enables a practical approach and more in-depth answers to main questions (Flick, 2018).</a:t>
            </a:r>
          </a:p>
          <a:p>
            <a:endParaRPr lang="en-GB" dirty="0"/>
          </a:p>
          <a:p>
            <a:endParaRPr lang="en-GB" dirty="0"/>
          </a:p>
        </p:txBody>
      </p:sp>
    </p:spTree>
    <p:extLst>
      <p:ext uri="{BB962C8B-B14F-4D97-AF65-F5344CB8AC3E}">
        <p14:creationId xmlns:p14="http://schemas.microsoft.com/office/powerpoint/2010/main" val="169291809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14279-6DAB-9145-A8D2-EB344D0C2EB6}"/>
              </a:ext>
            </a:extLst>
          </p:cNvPr>
          <p:cNvSpPr>
            <a:spLocks noGrp="1"/>
          </p:cNvSpPr>
          <p:nvPr>
            <p:ph type="title"/>
          </p:nvPr>
        </p:nvSpPr>
        <p:spPr>
          <a:xfrm>
            <a:off x="3089034" y="522816"/>
            <a:ext cx="6013932" cy="834497"/>
          </a:xfrm>
          <a:noFill/>
          <a:ln>
            <a:solidFill>
              <a:schemeClr val="tx1"/>
            </a:solidFill>
          </a:ln>
        </p:spPr>
        <p:txBody>
          <a:bodyPr>
            <a:normAutofit fontScale="90000"/>
          </a:bodyPr>
          <a:lstStyle/>
          <a:p>
            <a:r>
              <a:rPr lang="en-NP" sz="2400" b="1">
                <a:solidFill>
                  <a:schemeClr val="tx1"/>
                </a:solidFill>
                <a:effectLst/>
              </a:rPr>
              <a:t>Disadvantages of Focus Groups</a:t>
            </a:r>
            <a:r>
              <a:rPr lang="en-NP" sz="2400">
                <a:solidFill>
                  <a:schemeClr val="tx1"/>
                </a:solidFill>
                <a:effectLst/>
              </a:rPr>
              <a:t> </a:t>
            </a:r>
            <a:endParaRPr lang="en-GB" sz="2400">
              <a:solidFill>
                <a:schemeClr val="tx1"/>
              </a:solidFill>
            </a:endParaRPr>
          </a:p>
        </p:txBody>
      </p:sp>
      <p:sp>
        <p:nvSpPr>
          <p:cNvPr id="3" name="Content Placeholder 2">
            <a:extLst>
              <a:ext uri="{FF2B5EF4-FFF2-40B4-BE49-F238E27FC236}">
                <a16:creationId xmlns:a16="http://schemas.microsoft.com/office/drawing/2014/main" id="{87EB54CC-D831-D741-8B0D-DE92E5090A05}"/>
              </a:ext>
            </a:extLst>
          </p:cNvPr>
          <p:cNvSpPr>
            <a:spLocks noGrp="1"/>
          </p:cNvSpPr>
          <p:nvPr>
            <p:ph idx="1"/>
          </p:nvPr>
        </p:nvSpPr>
        <p:spPr>
          <a:xfrm>
            <a:off x="629757" y="1700214"/>
            <a:ext cx="10828122" cy="4355146"/>
          </a:xfrm>
        </p:spPr>
        <p:txBody>
          <a:bodyPr anchor="ctr">
            <a:normAutofit/>
          </a:bodyPr>
          <a:lstStyle/>
          <a:p>
            <a:pPr algn="just">
              <a:lnSpc>
                <a:spcPct val="150000"/>
              </a:lnSpc>
            </a:pPr>
            <a:r>
              <a:rPr lang="en-GB" sz="1500" dirty="0">
                <a:solidFill>
                  <a:schemeClr val="bg1"/>
                </a:solidFill>
                <a:latin typeface="Times New Roman" panose="02020603050405020304" pitchFamily="18" charset="0"/>
                <a:cs typeface="Times New Roman" panose="02020603050405020304" pitchFamily="18" charset="0"/>
              </a:rPr>
              <a:t>Depending on factors such as strategy, competition evaluation and goals of the company to whether focus groups as a market research method could be effectively implemented (Halliday et al., 2021)</a:t>
            </a:r>
          </a:p>
          <a:p>
            <a:pPr algn="just">
              <a:lnSpc>
                <a:spcPct val="150000"/>
              </a:lnSpc>
            </a:pPr>
            <a:r>
              <a:rPr lang="en-GB" sz="1500" dirty="0">
                <a:solidFill>
                  <a:schemeClr val="bg1"/>
                </a:solidFill>
                <a:latin typeface="Times New Roman" panose="02020603050405020304" pitchFamily="18" charset="0"/>
                <a:cs typeface="Times New Roman" panose="02020603050405020304" pitchFamily="18" charset="0"/>
              </a:rPr>
              <a:t>Considerations have been raised about the usage of focus groups as a consumer analysis technique, and whether the approach accurately represents the larger public, and hence whether they are effective. The following are some of the drawbacks of focus groups as a marketing analysis method.</a:t>
            </a:r>
          </a:p>
          <a:p>
            <a:pPr algn="just">
              <a:lnSpc>
                <a:spcPct val="150000"/>
              </a:lnSpc>
            </a:pPr>
            <a:r>
              <a:rPr lang="en-GB" sz="1500" dirty="0">
                <a:solidFill>
                  <a:schemeClr val="bg1"/>
                </a:solidFill>
                <a:latin typeface="Times New Roman" panose="02020603050405020304" pitchFamily="18" charset="0"/>
                <a:cs typeface="Times New Roman" panose="02020603050405020304" pitchFamily="18" charset="0"/>
              </a:rPr>
              <a:t>Some of the drawbacks are, false answers, does not represent a cross-section of population, researcher/mediator bias, costly and data may be strongly impacted by a few dominant participants (Lauri, 2019). </a:t>
            </a:r>
          </a:p>
          <a:p>
            <a:pPr algn="just">
              <a:lnSpc>
                <a:spcPct val="150000"/>
              </a:lnSpc>
            </a:pPr>
            <a:r>
              <a:rPr lang="en-GB" sz="1500" dirty="0">
                <a:solidFill>
                  <a:schemeClr val="bg1"/>
                </a:solidFill>
                <a:latin typeface="Times New Roman" panose="02020603050405020304" pitchFamily="18" charset="0"/>
                <a:cs typeface="Times New Roman" panose="02020603050405020304" pitchFamily="18" charset="0"/>
              </a:rPr>
              <a:t>In general, focus group respondents' perception is governed by who they are as entities (</a:t>
            </a:r>
            <a:r>
              <a:rPr lang="en-GB" sz="1500" dirty="0" err="1">
                <a:solidFill>
                  <a:schemeClr val="bg1"/>
                </a:solidFill>
                <a:latin typeface="Times New Roman" panose="02020603050405020304" pitchFamily="18" charset="0"/>
                <a:cs typeface="Times New Roman" panose="02020603050405020304" pitchFamily="18" charset="0"/>
              </a:rPr>
              <a:t>Lindegaard</a:t>
            </a:r>
            <a:r>
              <a:rPr lang="en-GB" sz="1500" dirty="0">
                <a:solidFill>
                  <a:schemeClr val="bg1"/>
                </a:solidFill>
                <a:latin typeface="Times New Roman" panose="02020603050405020304" pitchFamily="18" charset="0"/>
                <a:cs typeface="Times New Roman" panose="02020603050405020304" pitchFamily="18" charset="0"/>
              </a:rPr>
              <a:t>, 2014). Introverted individuals are less probable to speak up, while optimistic members of the group are more inclined to express their opinions. Primarily, the results reflect the influential speakers, the vocal subset of respondents that can control discussion and misrepresent evidence, instead of the views of the entire group  (Morgan, 2019).</a:t>
            </a:r>
          </a:p>
        </p:txBody>
      </p:sp>
    </p:spTree>
    <p:extLst>
      <p:ext uri="{BB962C8B-B14F-4D97-AF65-F5344CB8AC3E}">
        <p14:creationId xmlns:p14="http://schemas.microsoft.com/office/powerpoint/2010/main" val="312345730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F157E-3D20-8A4B-BCAE-1099407FCAE6}"/>
              </a:ext>
            </a:extLst>
          </p:cNvPr>
          <p:cNvSpPr>
            <a:spLocks noGrp="1"/>
          </p:cNvSpPr>
          <p:nvPr>
            <p:ph type="title"/>
          </p:nvPr>
        </p:nvSpPr>
        <p:spPr>
          <a:xfrm>
            <a:off x="1121343" y="1444753"/>
            <a:ext cx="4379439" cy="3968496"/>
          </a:xfrm>
          <a:prstGeom prst="rect">
            <a:avLst/>
          </a:prstGeom>
          <a:solidFill>
            <a:schemeClr val="accent2"/>
          </a:solidFill>
          <a:ln w="190500" cap="sq" cmpd="thinThick">
            <a:solidFill>
              <a:schemeClr val="accent2"/>
            </a:solidFill>
            <a:miter lim="800000"/>
          </a:ln>
        </p:spPr>
        <p:txBody>
          <a:bodyPr wrap="square" anchor="ctr">
            <a:normAutofit/>
          </a:bodyPr>
          <a:lstStyle/>
          <a:p>
            <a:r>
              <a:rPr lang="en-NP" sz="2700" b="1">
                <a:solidFill>
                  <a:srgbClr val="FFFFFF"/>
                </a:solidFill>
                <a:effectLst/>
              </a:rPr>
              <a:t>Identification of strengths and limitations of various qualitative research methods, designs and techniques </a:t>
            </a:r>
            <a:endParaRPr lang="en-GB" sz="2700">
              <a:solidFill>
                <a:srgbClr val="FFFFFF"/>
              </a:solidFill>
            </a:endParaRPr>
          </a:p>
        </p:txBody>
      </p:sp>
      <p:sp>
        <p:nvSpPr>
          <p:cNvPr id="3" name="Content Placeholder 2">
            <a:extLst>
              <a:ext uri="{FF2B5EF4-FFF2-40B4-BE49-F238E27FC236}">
                <a16:creationId xmlns:a16="http://schemas.microsoft.com/office/drawing/2014/main" id="{DEC812CB-2394-2746-8741-6E7D9409A710}"/>
              </a:ext>
            </a:extLst>
          </p:cNvPr>
          <p:cNvSpPr>
            <a:spLocks noGrp="1"/>
          </p:cNvSpPr>
          <p:nvPr>
            <p:ph idx="1"/>
          </p:nvPr>
        </p:nvSpPr>
        <p:spPr>
          <a:xfrm>
            <a:off x="6095999" y="1444752"/>
            <a:ext cx="4816392" cy="3968496"/>
          </a:xfrm>
        </p:spPr>
        <p:txBody>
          <a:bodyPr anchor="ctr">
            <a:normAutofit/>
          </a:bodyPr>
          <a:lstStyle/>
          <a:p>
            <a:r>
              <a:rPr lang="en-GB" dirty="0">
                <a:solidFill>
                  <a:schemeClr val="tx1">
                    <a:lumMod val="75000"/>
                    <a:lumOff val="25000"/>
                  </a:schemeClr>
                </a:solidFill>
                <a:latin typeface="Times New Roman" panose="02020603050405020304" pitchFamily="18" charset="0"/>
                <a:cs typeface="Times New Roman" panose="02020603050405020304" pitchFamily="18" charset="0"/>
              </a:rPr>
              <a:t>Qualitative study design methods are defined as an expressive and discourse process that focuses on gathering data and recognizing a target group's interactions in associated with a particular topic (Esposito and Evans-Winters, 2021). Narrative analysis, phenomenological research, grounded theory, ethnographic research, and case study research are among the more often used qualitative study techniques.</a:t>
            </a:r>
          </a:p>
        </p:txBody>
      </p:sp>
    </p:spTree>
    <p:extLst>
      <p:ext uri="{BB962C8B-B14F-4D97-AF65-F5344CB8AC3E}">
        <p14:creationId xmlns:p14="http://schemas.microsoft.com/office/powerpoint/2010/main" val="30834983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DED29A-9256-3F49-9D16-0E2CCF5F79DF}"/>
              </a:ext>
            </a:extLst>
          </p:cNvPr>
          <p:cNvSpPr>
            <a:spLocks noGrp="1"/>
          </p:cNvSpPr>
          <p:nvPr>
            <p:ph type="title"/>
          </p:nvPr>
        </p:nvSpPr>
        <p:spPr>
          <a:xfrm>
            <a:off x="2231136" y="467418"/>
            <a:ext cx="7729728" cy="1188720"/>
          </a:xfrm>
          <a:solidFill>
            <a:srgbClr val="FFFFFF"/>
          </a:solidFill>
        </p:spPr>
        <p:txBody>
          <a:bodyPr>
            <a:normAutofit/>
          </a:bodyPr>
          <a:lstStyle/>
          <a:p>
            <a:r>
              <a:rPr lang="en-NP" sz="2000" b="1">
                <a:effectLst/>
              </a:rPr>
              <a:t>Focus Groups</a:t>
            </a:r>
            <a:r>
              <a:rPr lang="en-US" sz="2000" b="1">
                <a:effectLst/>
              </a:rPr>
              <a:t> as a Marketing Research Tool in the Context of Narrative Research</a:t>
            </a:r>
            <a:r>
              <a:rPr lang="en-NP" sz="2000">
                <a:effectLst/>
              </a:rPr>
              <a:t> </a:t>
            </a:r>
            <a:endParaRPr lang="en-GB" sz="2000"/>
          </a:p>
        </p:txBody>
      </p:sp>
      <p:sp>
        <p:nvSpPr>
          <p:cNvPr id="3" name="Content Placeholder 2">
            <a:extLst>
              <a:ext uri="{FF2B5EF4-FFF2-40B4-BE49-F238E27FC236}">
                <a16:creationId xmlns:a16="http://schemas.microsoft.com/office/drawing/2014/main" id="{26367A0D-9B70-8B42-BC09-CEB3A0B3DC56}"/>
              </a:ext>
            </a:extLst>
          </p:cNvPr>
          <p:cNvSpPr>
            <a:spLocks noGrp="1"/>
          </p:cNvSpPr>
          <p:nvPr>
            <p:ph idx="1"/>
          </p:nvPr>
        </p:nvSpPr>
        <p:spPr>
          <a:xfrm>
            <a:off x="1400175" y="1843590"/>
            <a:ext cx="9386888" cy="3657098"/>
          </a:xfrm>
        </p:spPr>
        <p:txBody>
          <a:bodyPr>
            <a:normAutofit fontScale="92500"/>
          </a:bodyPr>
          <a:lstStyle/>
          <a:p>
            <a:pPr algn="just">
              <a:lnSpc>
                <a:spcPct val="150000"/>
              </a:lnSpc>
            </a:pPr>
            <a:r>
              <a:rPr lang="en-GB" sz="1400" dirty="0">
                <a:solidFill>
                  <a:srgbClr val="404040"/>
                </a:solidFill>
                <a:latin typeface="Times New Roman" panose="02020603050405020304" pitchFamily="18" charset="0"/>
                <a:cs typeface="Times New Roman" panose="02020603050405020304" pitchFamily="18" charset="0"/>
              </a:rPr>
              <a:t>In the case of key strengths and problems of focus groups as a marketing analysis technique for e-commerce businesses, the investigator has chosen narrative research design approach and will clarify why it is chosen over the other research design approaches.</a:t>
            </a:r>
          </a:p>
          <a:p>
            <a:pPr algn="just">
              <a:lnSpc>
                <a:spcPct val="150000"/>
              </a:lnSpc>
            </a:pPr>
            <a:r>
              <a:rPr lang="en-GB" sz="1400" dirty="0">
                <a:solidFill>
                  <a:srgbClr val="404040"/>
                </a:solidFill>
                <a:latin typeface="Times New Roman" panose="02020603050405020304" pitchFamily="18" charset="0"/>
                <a:cs typeface="Times New Roman" panose="02020603050405020304" pitchFamily="18" charset="0"/>
              </a:rPr>
              <a:t>For collection of data, a focus group is a highly regarded qualitative research method. This method seeks to understand not only the 'what,' but also the 'why' (Oates, 2017). Now days, the investigator would not have to coordinate with the respondents in person, which is one of the advantages of focus groups as a market analysis technique. Focus groups can also be held remotely using video conferencing platforms like Zoom. The approach is mainly employed to analyse complex procedures and is especially useful for conducting market research on new products, facilities, and concepts before they are marketed to the public at large (Forsyth, 2019).</a:t>
            </a:r>
          </a:p>
          <a:p>
            <a:pPr algn="just">
              <a:lnSpc>
                <a:spcPct val="150000"/>
              </a:lnSpc>
            </a:pPr>
            <a:r>
              <a:rPr lang="en-GB" sz="1400" dirty="0">
                <a:solidFill>
                  <a:srgbClr val="404040"/>
                </a:solidFill>
                <a:latin typeface="Times New Roman" panose="02020603050405020304" pitchFamily="18" charset="0"/>
                <a:cs typeface="Times New Roman" panose="02020603050405020304" pitchFamily="18" charset="0"/>
              </a:rPr>
              <a:t>Since recognizing the dynamics of goods and services is important in the e-commerce sector, and the focus group method is more plausible, the researcher favoured the focus group as a marketing analysis method in the sense of narrative study over other qualitative methods. Moreover, the focus group data gathering approach is suitable for research with different viewpoints on the same topics or problems (</a:t>
            </a:r>
            <a:r>
              <a:rPr lang="en-GB" sz="1400" dirty="0" err="1">
                <a:solidFill>
                  <a:srgbClr val="404040"/>
                </a:solidFill>
                <a:latin typeface="Times New Roman" panose="02020603050405020304" pitchFamily="18" charset="0"/>
                <a:cs typeface="Times New Roman" panose="02020603050405020304" pitchFamily="18" charset="0"/>
              </a:rPr>
              <a:t>Iatridis</a:t>
            </a:r>
            <a:r>
              <a:rPr lang="en-GB" sz="1400" dirty="0">
                <a:solidFill>
                  <a:srgbClr val="404040"/>
                </a:solidFill>
                <a:latin typeface="Times New Roman" panose="02020603050405020304" pitchFamily="18" charset="0"/>
                <a:cs typeface="Times New Roman" panose="02020603050405020304" pitchFamily="18" charset="0"/>
              </a:rPr>
              <a:t>, Pappas and Walker, 2021).</a:t>
            </a:r>
          </a:p>
        </p:txBody>
      </p:sp>
    </p:spTree>
    <p:extLst>
      <p:ext uri="{BB962C8B-B14F-4D97-AF65-F5344CB8AC3E}">
        <p14:creationId xmlns:p14="http://schemas.microsoft.com/office/powerpoint/2010/main" val="3492708204"/>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7A453-8296-A74C-BCA2-67A2D9F5BD99}"/>
              </a:ext>
            </a:extLst>
          </p:cNvPr>
          <p:cNvSpPr>
            <a:spLocks noGrp="1"/>
          </p:cNvSpPr>
          <p:nvPr>
            <p:ph type="title"/>
          </p:nvPr>
        </p:nvSpPr>
        <p:spPr>
          <a:xfrm>
            <a:off x="965200" y="2681103"/>
            <a:ext cx="3363974" cy="1495794"/>
          </a:xfrm>
          <a:noFill/>
          <a:ln>
            <a:solidFill>
              <a:schemeClr val="bg1"/>
            </a:solidFill>
          </a:ln>
        </p:spPr>
        <p:txBody>
          <a:bodyPr wrap="square">
            <a:normAutofit/>
          </a:bodyPr>
          <a:lstStyle/>
          <a:p>
            <a:r>
              <a:rPr lang="en-GB" dirty="0">
                <a:solidFill>
                  <a:schemeClr val="tx1">
                    <a:lumMod val="85000"/>
                    <a:lumOff val="15000"/>
                  </a:schemeClr>
                </a:solidFill>
                <a:latin typeface="Times New Roman" panose="02020603050405020304" pitchFamily="18" charset="0"/>
                <a:cs typeface="Times New Roman" panose="02020603050405020304" pitchFamily="18" charset="0"/>
              </a:rPr>
              <a:t>Narrative research</a:t>
            </a:r>
          </a:p>
        </p:txBody>
      </p:sp>
      <p:graphicFrame>
        <p:nvGraphicFramePr>
          <p:cNvPr id="5" name="Content Placeholder 2">
            <a:extLst>
              <a:ext uri="{FF2B5EF4-FFF2-40B4-BE49-F238E27FC236}">
                <a16:creationId xmlns:a16="http://schemas.microsoft.com/office/drawing/2014/main" id="{E0EB0A70-3F4F-4A73-B6E1-EE8DEAEE29C8}"/>
              </a:ext>
            </a:extLst>
          </p:cNvPr>
          <p:cNvGraphicFramePr>
            <a:graphicFrameLocks noGrp="1"/>
          </p:cNvGraphicFramePr>
          <p:nvPr>
            <p:ph idx="1"/>
            <p:extLst>
              <p:ext uri="{D42A27DB-BD31-4B8C-83A1-F6EECF244321}">
                <p14:modId xmlns:p14="http://schemas.microsoft.com/office/powerpoint/2010/main" val="4042407445"/>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773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9CE12-B51E-AA42-83F5-F692BEF465C9}"/>
              </a:ext>
            </a:extLst>
          </p:cNvPr>
          <p:cNvSpPr>
            <a:spLocks noGrp="1"/>
          </p:cNvSpPr>
          <p:nvPr>
            <p:ph type="title"/>
          </p:nvPr>
        </p:nvSpPr>
        <p:spPr>
          <a:xfrm>
            <a:off x="786799" y="1586484"/>
            <a:ext cx="3685032" cy="3685032"/>
          </a:xfrm>
          <a:prstGeom prst="ellipse">
            <a:avLst/>
          </a:prstGeom>
          <a:solidFill>
            <a:srgbClr val="000000"/>
          </a:solidFill>
          <a:ln>
            <a:noFill/>
          </a:ln>
        </p:spPr>
        <p:txBody>
          <a:bodyPr>
            <a:normAutofit/>
          </a:bodyPr>
          <a:lstStyle/>
          <a:p>
            <a:r>
              <a:rPr lang="en-US" sz="2100" b="1">
                <a:solidFill>
                  <a:srgbClr val="FFFFFF"/>
                </a:solidFill>
                <a:effectLst/>
              </a:rPr>
              <a:t>Fieldwork, Setting and Data Collection</a:t>
            </a:r>
            <a:endParaRPr lang="en-GB" sz="2100">
              <a:solidFill>
                <a:srgbClr val="FFFFFF"/>
              </a:solidFill>
            </a:endParaRPr>
          </a:p>
        </p:txBody>
      </p:sp>
      <p:sp>
        <p:nvSpPr>
          <p:cNvPr id="3" name="Content Placeholder 2">
            <a:extLst>
              <a:ext uri="{FF2B5EF4-FFF2-40B4-BE49-F238E27FC236}">
                <a16:creationId xmlns:a16="http://schemas.microsoft.com/office/drawing/2014/main" id="{43C80D49-FB5C-FE41-B779-DCB331013BC1}"/>
              </a:ext>
            </a:extLst>
          </p:cNvPr>
          <p:cNvSpPr>
            <a:spLocks noGrp="1"/>
          </p:cNvSpPr>
          <p:nvPr>
            <p:ph idx="1"/>
          </p:nvPr>
        </p:nvSpPr>
        <p:spPr>
          <a:xfrm>
            <a:off x="4672013" y="628650"/>
            <a:ext cx="7200900" cy="5700713"/>
          </a:xfrm>
        </p:spPr>
        <p:txBody>
          <a:bodyPr anchor="ctr">
            <a:normAutofit/>
          </a:bodyPr>
          <a:lstStyle/>
          <a:p>
            <a:pPr algn="just">
              <a:lnSpc>
                <a:spcPct val="150000"/>
              </a:lnSpc>
            </a:pPr>
            <a:r>
              <a:rPr lang="en-GB" sz="1500" dirty="0">
                <a:solidFill>
                  <a:srgbClr val="404040"/>
                </a:solidFill>
              </a:rPr>
              <a:t>The research will employ various forms of data gathering, including observations, interviews (video and oral), journals and trusted online resources.</a:t>
            </a:r>
          </a:p>
          <a:p>
            <a:pPr algn="just">
              <a:lnSpc>
                <a:spcPct val="150000"/>
              </a:lnSpc>
            </a:pPr>
            <a:r>
              <a:rPr lang="en-GB" sz="1500" dirty="0">
                <a:solidFill>
                  <a:srgbClr val="404040"/>
                </a:solidFill>
              </a:rPr>
              <a:t>Inferences, semi-structured interviews, and focus group discussions can be useful in analysing and guiding principles in marketing analysis, particularly for extracting findings in depth (</a:t>
            </a:r>
            <a:r>
              <a:rPr lang="en-GB" sz="1500" dirty="0" err="1">
                <a:solidFill>
                  <a:srgbClr val="404040"/>
                </a:solidFill>
              </a:rPr>
              <a:t>Potnis</a:t>
            </a:r>
            <a:r>
              <a:rPr lang="en-GB" sz="1500" dirty="0">
                <a:solidFill>
                  <a:srgbClr val="404040"/>
                </a:solidFill>
              </a:rPr>
              <a:t> and Gala, 2020). A narrative approach is efficient for encouraging participants to express their experiences on their own terms (</a:t>
            </a:r>
            <a:r>
              <a:rPr lang="en-GB" sz="1500" dirty="0" err="1">
                <a:solidFill>
                  <a:srgbClr val="404040"/>
                </a:solidFill>
              </a:rPr>
              <a:t>Mussolino</a:t>
            </a:r>
            <a:r>
              <a:rPr lang="en-GB" sz="1500" dirty="0">
                <a:solidFill>
                  <a:srgbClr val="404040"/>
                </a:solidFill>
              </a:rPr>
              <a:t> et al., 2019).</a:t>
            </a:r>
          </a:p>
          <a:p>
            <a:pPr algn="just">
              <a:lnSpc>
                <a:spcPct val="150000"/>
              </a:lnSpc>
            </a:pPr>
            <a:r>
              <a:rPr lang="en-GB" sz="1500" dirty="0">
                <a:solidFill>
                  <a:srgbClr val="404040"/>
                </a:solidFill>
              </a:rPr>
              <a:t>Survey participants who are marketers and entrepreneurs who run e-commerce businesses can express their experiences on marketing analytics strategies and how it enables them to run their businesses more efficiently, such as advertising online on privately owned websites and/or on online seller marketplaces like Amazon. Interviews and focus groups, along with web repositories and observational studies, are examples of marketing research tools that may provide credible data to back up the research's findings.</a:t>
            </a:r>
          </a:p>
        </p:txBody>
      </p:sp>
    </p:spTree>
    <p:extLst>
      <p:ext uri="{BB962C8B-B14F-4D97-AF65-F5344CB8AC3E}">
        <p14:creationId xmlns:p14="http://schemas.microsoft.com/office/powerpoint/2010/main" val="3046651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9D670-AFD6-BB45-A1EA-BA90214A70BD}"/>
              </a:ext>
            </a:extLst>
          </p:cNvPr>
          <p:cNvSpPr>
            <a:spLocks noGrp="1"/>
          </p:cNvSpPr>
          <p:nvPr>
            <p:ph type="title"/>
          </p:nvPr>
        </p:nvSpPr>
        <p:spPr>
          <a:solidFill>
            <a:schemeClr val="accent1"/>
          </a:solidFill>
          <a:ln w="177800" cmpd="thinThick">
            <a:solidFill>
              <a:schemeClr val="accent1"/>
            </a:solidFill>
          </a:ln>
        </p:spPr>
        <p:txBody>
          <a:bodyPr>
            <a:normAutofit/>
          </a:bodyPr>
          <a:lstStyle/>
          <a:p>
            <a:r>
              <a:rPr lang="en-US" b="1">
                <a:solidFill>
                  <a:srgbClr val="FFFFFF"/>
                </a:solidFill>
                <a:effectLst/>
              </a:rPr>
              <a:t>Analysis and Planning</a:t>
            </a:r>
            <a:endParaRPr lang="en-GB">
              <a:solidFill>
                <a:srgbClr val="FFFFFF"/>
              </a:solidFill>
            </a:endParaRPr>
          </a:p>
        </p:txBody>
      </p:sp>
      <p:sp>
        <p:nvSpPr>
          <p:cNvPr id="3" name="Content Placeholder 2">
            <a:extLst>
              <a:ext uri="{FF2B5EF4-FFF2-40B4-BE49-F238E27FC236}">
                <a16:creationId xmlns:a16="http://schemas.microsoft.com/office/drawing/2014/main" id="{543A4D8B-C2A4-F547-B909-2BFC93856A91}"/>
              </a:ext>
            </a:extLst>
          </p:cNvPr>
          <p:cNvSpPr>
            <a:spLocks noGrp="1"/>
          </p:cNvSpPr>
          <p:nvPr>
            <p:ph idx="1"/>
          </p:nvPr>
        </p:nvSpPr>
        <p:spPr>
          <a:xfrm>
            <a:off x="971551" y="2638043"/>
            <a:ext cx="10029824" cy="3891345"/>
          </a:xfrm>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The study's aim is to get a better understanding of the respondents' perspectives. When a community's representatives are representations of a wider community, it's reasonable to assume that their answers reflect the average of the public's opinions. As a result, focus groups are a consumer study instrument wherein marketing personnel engage in interactive and cantered discussions to collect descriptive data (Kumari et al., 2021). Focus groups typically lasts 1 and a half to 2 hours, during which participants will contribute to 5 to 6 issues. Focus group sessions are tracked and recorded using a two-way mirrors and video recording.</a:t>
            </a:r>
          </a:p>
        </p:txBody>
      </p:sp>
    </p:spTree>
    <p:extLst>
      <p:ext uri="{BB962C8B-B14F-4D97-AF65-F5344CB8AC3E}">
        <p14:creationId xmlns:p14="http://schemas.microsoft.com/office/powerpoint/2010/main" val="172334426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3F6E0-9C67-D945-AC33-68D86694D14D}"/>
              </a:ext>
            </a:extLst>
          </p:cNvPr>
          <p:cNvSpPr>
            <a:spLocks noGrp="1"/>
          </p:cNvSpPr>
          <p:nvPr>
            <p:ph type="title"/>
          </p:nvPr>
        </p:nvSpPr>
        <p:spPr>
          <a:xfrm>
            <a:off x="9186861" y="5938575"/>
            <a:ext cx="2617089" cy="447937"/>
          </a:xfrm>
        </p:spPr>
        <p:txBody>
          <a:bodyPr>
            <a:normAutofit fontScale="90000"/>
          </a:bodyPr>
          <a:lstStyle/>
          <a:p>
            <a:r>
              <a:rPr lang="en-GB" dirty="0"/>
              <a:t>Continued</a:t>
            </a:r>
          </a:p>
        </p:txBody>
      </p:sp>
      <p:sp>
        <p:nvSpPr>
          <p:cNvPr id="3" name="Content Placeholder 2">
            <a:extLst>
              <a:ext uri="{FF2B5EF4-FFF2-40B4-BE49-F238E27FC236}">
                <a16:creationId xmlns:a16="http://schemas.microsoft.com/office/drawing/2014/main" id="{A96F71AF-765E-5742-97B5-BD095919604F}"/>
              </a:ext>
            </a:extLst>
          </p:cNvPr>
          <p:cNvSpPr>
            <a:spLocks noGrp="1"/>
          </p:cNvSpPr>
          <p:nvPr>
            <p:ph idx="1"/>
          </p:nvPr>
        </p:nvSpPr>
        <p:spPr>
          <a:xfrm>
            <a:off x="1002506" y="800101"/>
            <a:ext cx="10186988" cy="4800600"/>
          </a:xfrm>
        </p:spPr>
        <p:txBody>
          <a:bodyPr>
            <a:normAutofit fontScale="92500" lnSpcReduction="20000"/>
          </a:bodyPr>
          <a:lstStyle/>
          <a:p>
            <a:pPr marL="0" indent="0" algn="just">
              <a:lnSpc>
                <a:spcPct val="150000"/>
              </a:lnSpc>
              <a:buNone/>
            </a:pPr>
            <a:r>
              <a:rPr lang="en-GB" b="1" dirty="0"/>
              <a:t>Protocol and sample size</a:t>
            </a:r>
            <a:endParaRPr lang="en-GB" b="1" dirty="0">
              <a:latin typeface="Times New Roman" panose="02020603050405020304" pitchFamily="18" charset="0"/>
              <a:cs typeface="Times New Roman" panose="02020603050405020304" pitchFamily="18" charset="0"/>
            </a:endParaRPr>
          </a:p>
          <a:p>
            <a:pPr marL="0" indent="0" algn="just">
              <a:lnSpc>
                <a:spcPct val="150000"/>
              </a:lnSpc>
              <a:buNone/>
            </a:pPr>
            <a:r>
              <a:rPr lang="en-GB" dirty="0">
                <a:latin typeface="Times New Roman" panose="02020603050405020304" pitchFamily="18" charset="0"/>
                <a:cs typeface="Times New Roman" panose="02020603050405020304" pitchFamily="18" charset="0"/>
              </a:rPr>
              <a:t>The focus group will have a sampling frame of 6–10 individuals, which is the optimum size for a focus group study (</a:t>
            </a:r>
            <a:r>
              <a:rPr lang="en-GB" dirty="0" err="1">
                <a:latin typeface="Times New Roman" panose="02020603050405020304" pitchFamily="18" charset="0"/>
                <a:cs typeface="Times New Roman" panose="02020603050405020304" pitchFamily="18" charset="0"/>
              </a:rPr>
              <a:t>Sovacool</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Axsen</a:t>
            </a:r>
            <a:r>
              <a:rPr lang="en-GB" dirty="0">
                <a:latin typeface="Times New Roman" panose="02020603050405020304" pitchFamily="18" charset="0"/>
                <a:cs typeface="Times New Roman" panose="02020603050405020304" pitchFamily="18" charset="0"/>
              </a:rPr>
              <a:t> and Sorrell, 2018), though this is contingent on the credibility of the respondents. Saturation is amongst the key concepts to recognize when doing research (</a:t>
            </a:r>
            <a:r>
              <a:rPr lang="en-GB" dirty="0" err="1">
                <a:latin typeface="Times New Roman" panose="02020603050405020304" pitchFamily="18" charset="0"/>
                <a:cs typeface="Times New Roman" panose="02020603050405020304" pitchFamily="18" charset="0"/>
              </a:rPr>
              <a:t>Gailing</a:t>
            </a:r>
            <a:r>
              <a:rPr lang="en-GB" dirty="0">
                <a:latin typeface="Times New Roman" panose="02020603050405020304" pitchFamily="18" charset="0"/>
                <a:cs typeface="Times New Roman" panose="02020603050405020304" pitchFamily="18" charset="0"/>
              </a:rPr>
              <a:t> and Naumann, 2018). The aim of a survey analysis is to collect a large enough sample to represent a variety of viewpoints while reducing the number of respondents to identify replicated results (Lai, Huang and Huang, 2020).</a:t>
            </a:r>
          </a:p>
          <a:p>
            <a:pPr marL="0" indent="0" algn="just">
              <a:lnSpc>
                <a:spcPct val="150000"/>
              </a:lnSpc>
              <a:buNone/>
            </a:pPr>
            <a:r>
              <a:rPr lang="en-GB" b="1" dirty="0">
                <a:latin typeface="Times New Roman" panose="02020603050405020304" pitchFamily="18" charset="0"/>
                <a:cs typeface="Times New Roman" panose="02020603050405020304" pitchFamily="18" charset="0"/>
              </a:rPr>
              <a:t>Proposed focus group sampling</a:t>
            </a:r>
          </a:p>
          <a:p>
            <a:pPr marL="0" indent="0" algn="just">
              <a:lnSpc>
                <a:spcPct val="150000"/>
              </a:lnSpc>
              <a:buNone/>
            </a:pPr>
            <a:r>
              <a:rPr lang="en-GB" dirty="0">
                <a:latin typeface="Times New Roman" panose="02020603050405020304" pitchFamily="18" charset="0"/>
                <a:cs typeface="Times New Roman" panose="02020603050405020304" pitchFamily="18" charset="0"/>
              </a:rPr>
              <a:t>Marketers who work in the marketing field or a representative from a company managing the marketing operations will be included in the sample group. The individual must have a functioning e-commerce business or be employed as a marketing agent in a marketing firm.</a:t>
            </a:r>
          </a:p>
          <a:p>
            <a:pPr marL="0" indent="0" algn="just">
              <a:lnSpc>
                <a:spcPct val="150000"/>
              </a:lnSpc>
              <a:buNone/>
            </a:pPr>
            <a:r>
              <a:rPr lang="en-GB" b="1" dirty="0">
                <a:latin typeface="Times New Roman" panose="02020603050405020304" pitchFamily="18" charset="0"/>
                <a:cs typeface="Times New Roman" panose="02020603050405020304" pitchFamily="18" charset="0"/>
              </a:rPr>
              <a:t>Structure of the proposed research</a:t>
            </a:r>
          </a:p>
          <a:p>
            <a:pPr marL="0" indent="0" algn="just">
              <a:lnSpc>
                <a:spcPct val="150000"/>
              </a:lnSpc>
              <a:buNone/>
            </a:pPr>
            <a:r>
              <a:rPr lang="en-GB" dirty="0">
                <a:latin typeface="Times New Roman" panose="02020603050405020304" pitchFamily="18" charset="0"/>
                <a:cs typeface="Times New Roman" panose="02020603050405020304" pitchFamily="18" charset="0"/>
              </a:rPr>
              <a:t>Email invitations to participate will be sent to e-commerce merchants and marketing firms.</a:t>
            </a:r>
          </a:p>
        </p:txBody>
      </p:sp>
    </p:spTree>
    <p:extLst>
      <p:ext uri="{BB962C8B-B14F-4D97-AF65-F5344CB8AC3E}">
        <p14:creationId xmlns:p14="http://schemas.microsoft.com/office/powerpoint/2010/main" val="25655019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67D60-BC10-0846-A991-C986868FF909}"/>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US" sz="2100" b="1">
                <a:solidFill>
                  <a:srgbClr val="FFFFFF"/>
                </a:solidFill>
                <a:effectLst/>
              </a:rPr>
              <a:t>Utilization of Focus Groups</a:t>
            </a:r>
            <a:endParaRPr lang="en-NP" sz="2100">
              <a:solidFill>
                <a:srgbClr val="FFFFFF"/>
              </a:solidFill>
              <a:effectLst/>
            </a:endParaRPr>
          </a:p>
        </p:txBody>
      </p:sp>
      <p:sp>
        <p:nvSpPr>
          <p:cNvPr id="3" name="Content Placeholder 2">
            <a:extLst>
              <a:ext uri="{FF2B5EF4-FFF2-40B4-BE49-F238E27FC236}">
                <a16:creationId xmlns:a16="http://schemas.microsoft.com/office/drawing/2014/main" id="{6EE21753-4BD6-5548-9472-D34B7CC16A7D}"/>
              </a:ext>
            </a:extLst>
          </p:cNvPr>
          <p:cNvSpPr>
            <a:spLocks noGrp="1"/>
          </p:cNvSpPr>
          <p:nvPr>
            <p:ph idx="1"/>
          </p:nvPr>
        </p:nvSpPr>
        <p:spPr>
          <a:xfrm>
            <a:off x="786801" y="1283546"/>
            <a:ext cx="6656988" cy="3987970"/>
          </a:xfrm>
        </p:spPr>
        <p:txBody>
          <a:bodyPr anchor="ctr">
            <a:normAutofit/>
          </a:bodyPr>
          <a:lstStyle/>
          <a:p>
            <a:pPr algn="just">
              <a:lnSpc>
                <a:spcPct val="150000"/>
              </a:lnSpc>
            </a:pPr>
            <a:r>
              <a:rPr lang="en-GB" dirty="0">
                <a:solidFill>
                  <a:srgbClr val="404040"/>
                </a:solidFill>
                <a:latin typeface="Times New Roman" panose="02020603050405020304" pitchFamily="18" charset="0"/>
                <a:cs typeface="Times New Roman" panose="02020603050405020304" pitchFamily="18" charset="0"/>
              </a:rPr>
              <a:t>Because of the increased success in using focus groups for consumer analysis of e-commerce firms, advertisers and enterprises are gradually looking to qualitative methods to consider and know much more about benefits and drawbacks from a marketing personnel’s perspective. Marketers are searching for new ways to allow them to apply analysis and increase the precision of the results. Focus groups can help advertisers improve their business by using consumer analysis techniques like focus groups and interviews (</a:t>
            </a:r>
            <a:r>
              <a:rPr lang="en-GB" dirty="0" err="1">
                <a:solidFill>
                  <a:srgbClr val="404040"/>
                </a:solidFill>
                <a:latin typeface="Times New Roman" panose="02020603050405020304" pitchFamily="18" charset="0"/>
                <a:cs typeface="Times New Roman" panose="02020603050405020304" pitchFamily="18" charset="0"/>
              </a:rPr>
              <a:t>Krishen</a:t>
            </a:r>
            <a:r>
              <a:rPr lang="en-GB" dirty="0">
                <a:solidFill>
                  <a:srgbClr val="404040"/>
                </a:solidFill>
                <a:latin typeface="Times New Roman" panose="02020603050405020304" pitchFamily="18" charset="0"/>
                <a:cs typeface="Times New Roman" panose="02020603050405020304" pitchFamily="18" charset="0"/>
              </a:rPr>
              <a:t> et al., 2021).</a:t>
            </a:r>
          </a:p>
        </p:txBody>
      </p:sp>
    </p:spTree>
    <p:extLst>
      <p:ext uri="{BB962C8B-B14F-4D97-AF65-F5344CB8AC3E}">
        <p14:creationId xmlns:p14="http://schemas.microsoft.com/office/powerpoint/2010/main" val="42043019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7A243-23B0-B941-AB9C-6000DD9375FD}"/>
              </a:ext>
            </a:extLst>
          </p:cNvPr>
          <p:cNvSpPr>
            <a:spLocks noGrp="1"/>
          </p:cNvSpPr>
          <p:nvPr>
            <p:ph type="title"/>
          </p:nvPr>
        </p:nvSpPr>
        <p:spPr>
          <a:solidFill>
            <a:schemeClr val="tx1"/>
          </a:solidFill>
          <a:ln w="177800" cmpd="thinThick">
            <a:solidFill>
              <a:schemeClr val="tx1"/>
            </a:solidFill>
          </a:ln>
        </p:spPr>
        <p:txBody>
          <a:bodyPr>
            <a:normAutofit/>
          </a:bodyPr>
          <a:lstStyle/>
          <a:p>
            <a:r>
              <a:rPr lang="en-NP" b="1">
                <a:solidFill>
                  <a:schemeClr val="bg1"/>
                </a:solidFill>
                <a:effectLst/>
              </a:rPr>
              <a:t>Reliability of Focus Groups</a:t>
            </a:r>
            <a:r>
              <a:rPr lang="en-NP">
                <a:solidFill>
                  <a:schemeClr val="bg1"/>
                </a:solidFill>
                <a:effectLst/>
              </a:rPr>
              <a:t> </a:t>
            </a:r>
            <a:endParaRPr lang="en-GB">
              <a:solidFill>
                <a:schemeClr val="bg1"/>
              </a:solidFill>
            </a:endParaRPr>
          </a:p>
        </p:txBody>
      </p:sp>
      <p:sp>
        <p:nvSpPr>
          <p:cNvPr id="3" name="Content Placeholder 2">
            <a:extLst>
              <a:ext uri="{FF2B5EF4-FFF2-40B4-BE49-F238E27FC236}">
                <a16:creationId xmlns:a16="http://schemas.microsoft.com/office/drawing/2014/main" id="{9885D541-B45C-FA48-8EFD-77A767EE96FF}"/>
              </a:ext>
            </a:extLst>
          </p:cNvPr>
          <p:cNvSpPr>
            <a:spLocks noGrp="1"/>
          </p:cNvSpPr>
          <p:nvPr>
            <p:ph idx="1"/>
          </p:nvPr>
        </p:nvSpPr>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The extent to which a calculation is replicable and consistent is cited as reliability (Tracy, 2019). For focus groups, this can imply deciding whether a certain focus group comprised of a similar but distinct set of members would yield similar results (</a:t>
            </a:r>
            <a:r>
              <a:rPr lang="en-GB" dirty="0" err="1">
                <a:latin typeface="Times New Roman" panose="02020603050405020304" pitchFamily="18" charset="0"/>
                <a:cs typeface="Times New Roman" panose="02020603050405020304" pitchFamily="18" charset="0"/>
              </a:rPr>
              <a:t>Luksanapruksa</a:t>
            </a:r>
            <a:r>
              <a:rPr lang="en-GB" dirty="0">
                <a:latin typeface="Times New Roman" panose="02020603050405020304" pitchFamily="18" charset="0"/>
                <a:cs typeface="Times New Roman" panose="02020603050405020304" pitchFamily="18" charset="0"/>
              </a:rPr>
              <a:t> et al., 2021). Focus groups could have reliability issues, but they can be minimised if the moderator is well-trained and the questions are tightly structured (</a:t>
            </a:r>
            <a:r>
              <a:rPr lang="en-GB" dirty="0" err="1">
                <a:latin typeface="Times New Roman" panose="02020603050405020304" pitchFamily="18" charset="0"/>
                <a:cs typeface="Times New Roman" panose="02020603050405020304" pitchFamily="18" charset="0"/>
              </a:rPr>
              <a:t>Morad</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Ragonis</a:t>
            </a:r>
            <a:r>
              <a:rPr lang="en-GB" dirty="0">
                <a:latin typeface="Times New Roman" panose="02020603050405020304" pitchFamily="18" charset="0"/>
                <a:cs typeface="Times New Roman" panose="02020603050405020304" pitchFamily="18" charset="0"/>
              </a:rPr>
              <a:t> and Barak, 2021).</a:t>
            </a:r>
          </a:p>
        </p:txBody>
      </p:sp>
    </p:spTree>
    <p:extLst>
      <p:ext uri="{BB962C8B-B14F-4D97-AF65-F5344CB8AC3E}">
        <p14:creationId xmlns:p14="http://schemas.microsoft.com/office/powerpoint/2010/main" val="7296518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A082B-F5BC-3E48-8C4E-7FE52317D1AA}"/>
              </a:ext>
            </a:extLst>
          </p:cNvPr>
          <p:cNvSpPr>
            <a:spLocks noGrp="1"/>
          </p:cNvSpPr>
          <p:nvPr>
            <p:ph type="title"/>
          </p:nvPr>
        </p:nvSpPr>
        <p:spPr>
          <a:solidFill>
            <a:schemeClr val="tx1"/>
          </a:solidFill>
          <a:ln w="177800" cmpd="thinThick">
            <a:solidFill>
              <a:schemeClr val="tx1"/>
            </a:solidFill>
          </a:ln>
        </p:spPr>
        <p:txBody>
          <a:bodyPr>
            <a:normAutofit/>
          </a:bodyPr>
          <a:lstStyle/>
          <a:p>
            <a:r>
              <a:rPr lang="en-NP" b="1">
                <a:solidFill>
                  <a:schemeClr val="bg1"/>
                </a:solidFill>
                <a:effectLst/>
              </a:rPr>
              <a:t>Validity of Focus Groups</a:t>
            </a:r>
            <a:r>
              <a:rPr lang="en-NP">
                <a:solidFill>
                  <a:schemeClr val="bg1"/>
                </a:solidFill>
                <a:effectLst/>
              </a:rPr>
              <a:t> </a:t>
            </a:r>
            <a:endParaRPr lang="en-GB">
              <a:solidFill>
                <a:schemeClr val="bg1"/>
              </a:solidFill>
            </a:endParaRPr>
          </a:p>
        </p:txBody>
      </p:sp>
      <p:sp>
        <p:nvSpPr>
          <p:cNvPr id="3" name="Content Placeholder 2">
            <a:extLst>
              <a:ext uri="{FF2B5EF4-FFF2-40B4-BE49-F238E27FC236}">
                <a16:creationId xmlns:a16="http://schemas.microsoft.com/office/drawing/2014/main" id="{A98CF9C4-2066-6D40-87F1-8CF061F98D14}"/>
              </a:ext>
            </a:extLst>
          </p:cNvPr>
          <p:cNvSpPr>
            <a:spLocks noGrp="1"/>
          </p:cNvSpPr>
          <p:nvPr>
            <p:ph idx="1"/>
          </p:nvPr>
        </p:nvSpPr>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Validity refers to how well a statistic measures what it is supposed to measure (Kemper, Ballantine and Hall, 2020). When an investigator is reasonably certain that respondents are interacting on what the investigator believes they are addressing in focus groups.  The validity in focus groups is considerably high (</a:t>
            </a:r>
            <a:r>
              <a:rPr lang="en-GB" dirty="0" err="1">
                <a:latin typeface="Times New Roman" panose="02020603050405020304" pitchFamily="18" charset="0"/>
                <a:cs typeface="Times New Roman" panose="02020603050405020304" pitchFamily="18" charset="0"/>
              </a:rPr>
              <a:t>Witulski</a:t>
            </a:r>
            <a:r>
              <a:rPr lang="en-GB" dirty="0">
                <a:latin typeface="Times New Roman" panose="02020603050405020304" pitchFamily="18" charset="0"/>
                <a:cs typeface="Times New Roman" panose="02020603050405020304" pitchFamily="18" charset="0"/>
              </a:rPr>
              <a:t> and Dias, 2020).</a:t>
            </a:r>
          </a:p>
          <a:p>
            <a:pPr algn="just">
              <a:lnSpc>
                <a:spcPct val="150000"/>
              </a:lnSpc>
            </a:pPr>
            <a:r>
              <a:rPr lang="en-GB" dirty="0">
                <a:latin typeface="Times New Roman" panose="02020603050405020304" pitchFamily="18" charset="0"/>
                <a:cs typeface="Times New Roman" panose="02020603050405020304" pitchFamily="18" charset="0"/>
              </a:rPr>
              <a:t>As it is important to diminish and reduce detrimental traits to the focus group, a few recommendations have been made.</a:t>
            </a:r>
          </a:p>
        </p:txBody>
      </p:sp>
    </p:spTree>
    <p:extLst>
      <p:ext uri="{BB962C8B-B14F-4D97-AF65-F5344CB8AC3E}">
        <p14:creationId xmlns:p14="http://schemas.microsoft.com/office/powerpoint/2010/main" val="25757504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46555-026B-2246-B836-DAC793EE3181}"/>
              </a:ext>
            </a:extLst>
          </p:cNvPr>
          <p:cNvSpPr>
            <a:spLocks noGrp="1"/>
          </p:cNvSpPr>
          <p:nvPr>
            <p:ph type="title"/>
          </p:nvPr>
        </p:nvSpPr>
        <p:spPr>
          <a:xfrm>
            <a:off x="537563" y="2099144"/>
            <a:ext cx="3610691" cy="2673194"/>
          </a:xfrm>
          <a:noFill/>
          <a:ln>
            <a:solidFill>
              <a:schemeClr val="tx1">
                <a:lumMod val="85000"/>
                <a:lumOff val="15000"/>
              </a:schemeClr>
            </a:solidFill>
          </a:ln>
        </p:spPr>
        <p:txBody>
          <a:bodyPr>
            <a:normAutofit/>
          </a:bodyPr>
          <a:lstStyle/>
          <a:p>
            <a:r>
              <a:rPr lang="en-NP" sz="2000" b="1">
                <a:solidFill>
                  <a:schemeClr val="tx1">
                    <a:lumMod val="95000"/>
                    <a:lumOff val="5000"/>
                  </a:schemeClr>
                </a:solidFill>
                <a:effectLst/>
              </a:rPr>
              <a:t>Recommendations</a:t>
            </a:r>
            <a:r>
              <a:rPr lang="en-NP" sz="2000">
                <a:solidFill>
                  <a:schemeClr val="tx1">
                    <a:lumMod val="95000"/>
                    <a:lumOff val="5000"/>
                  </a:schemeClr>
                </a:solidFill>
                <a:effectLst/>
              </a:rPr>
              <a:t> </a:t>
            </a:r>
            <a:endParaRPr lang="en-GB" sz="200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61B6861B-98F3-D644-A541-9254F130E2CD}"/>
              </a:ext>
            </a:extLst>
          </p:cNvPr>
          <p:cNvSpPr>
            <a:spLocks noGrp="1"/>
          </p:cNvSpPr>
          <p:nvPr>
            <p:ph idx="1"/>
          </p:nvPr>
        </p:nvSpPr>
        <p:spPr>
          <a:xfrm>
            <a:off x="4514850" y="800100"/>
            <a:ext cx="7258049" cy="5329238"/>
          </a:xfrm>
        </p:spPr>
        <p:txBody>
          <a:bodyPr anchor="ctr">
            <a:normAutofit fontScale="92500" lnSpcReduction="10000"/>
          </a:bodyPr>
          <a:lstStyle/>
          <a:p>
            <a:pPr marL="0" indent="0" algn="just">
              <a:lnSpc>
                <a:spcPct val="150000"/>
              </a:lnSpc>
              <a:buNone/>
            </a:pPr>
            <a:r>
              <a:rPr lang="en-GB" sz="1500" b="1" dirty="0">
                <a:solidFill>
                  <a:schemeClr val="tx1"/>
                </a:solidFill>
                <a:latin typeface="Times New Roman" panose="02020603050405020304" pitchFamily="18" charset="0"/>
                <a:cs typeface="Times New Roman" panose="02020603050405020304" pitchFamily="18" charset="0"/>
              </a:rPr>
              <a:t>Focus Group with 2 Moderators</a:t>
            </a:r>
          </a:p>
          <a:p>
            <a:pPr marL="0" indent="0" algn="just">
              <a:lnSpc>
                <a:spcPct val="150000"/>
              </a:lnSpc>
              <a:buNone/>
            </a:pPr>
            <a:r>
              <a:rPr lang="en-GB" sz="1500" dirty="0">
                <a:solidFill>
                  <a:schemeClr val="tx1"/>
                </a:solidFill>
                <a:latin typeface="Times New Roman" panose="02020603050405020304" pitchFamily="18" charset="0"/>
                <a:cs typeface="Times New Roman" panose="02020603050405020304" pitchFamily="18" charset="0"/>
              </a:rPr>
              <a:t>According to (</a:t>
            </a:r>
            <a:r>
              <a:rPr lang="en-GB" sz="1500" dirty="0" err="1">
                <a:solidFill>
                  <a:schemeClr val="tx1"/>
                </a:solidFill>
                <a:latin typeface="Times New Roman" panose="02020603050405020304" pitchFamily="18" charset="0"/>
                <a:cs typeface="Times New Roman" panose="02020603050405020304" pitchFamily="18" charset="0"/>
              </a:rPr>
              <a:t>Verkuyl</a:t>
            </a:r>
            <a:r>
              <a:rPr lang="en-GB" sz="1500" dirty="0">
                <a:solidFill>
                  <a:schemeClr val="tx1"/>
                </a:solidFill>
                <a:latin typeface="Times New Roman" panose="02020603050405020304" pitchFamily="18" charset="0"/>
                <a:cs typeface="Times New Roman" panose="02020603050405020304" pitchFamily="18" charset="0"/>
              </a:rPr>
              <a:t> et al., 2020), a dual-moderator focus group has 2 moderators. One ensures that the dialogue flows smoothly, and the other ensures that all aspects of the research topics are discussed. Discussions of only 1 moderator frequently deviate from the main topic; featuring 2 moderators enables a rather more robust session.</a:t>
            </a:r>
          </a:p>
          <a:p>
            <a:pPr marL="0" indent="0" algn="just">
              <a:lnSpc>
                <a:spcPct val="150000"/>
              </a:lnSpc>
              <a:buNone/>
            </a:pPr>
            <a:r>
              <a:rPr lang="en-GB" sz="1500" b="1" dirty="0">
                <a:solidFill>
                  <a:schemeClr val="tx1"/>
                </a:solidFill>
                <a:latin typeface="Times New Roman" panose="02020603050405020304" pitchFamily="18" charset="0"/>
                <a:cs typeface="Times New Roman" panose="02020603050405020304" pitchFamily="18" charset="0"/>
              </a:rPr>
              <a:t>Focus Group with Client-Participant</a:t>
            </a:r>
          </a:p>
          <a:p>
            <a:pPr marL="0" indent="0" algn="just">
              <a:lnSpc>
                <a:spcPct val="150000"/>
              </a:lnSpc>
              <a:buNone/>
            </a:pPr>
            <a:r>
              <a:rPr lang="en-GB" sz="1500" dirty="0">
                <a:solidFill>
                  <a:schemeClr val="tx1"/>
                </a:solidFill>
                <a:latin typeface="Times New Roman" panose="02020603050405020304" pitchFamily="18" charset="0"/>
                <a:cs typeface="Times New Roman" panose="02020603050405020304" pitchFamily="18" charset="0"/>
              </a:rPr>
              <a:t>Client-participant focus groups would incorporate client who asked to participate in the focus group, either privately or openly. It gives the client some control of the interactions; for example, if the client wants to address those subjects, he/she can lead the discussion in that course (Gantt et al., 2018).</a:t>
            </a:r>
          </a:p>
          <a:p>
            <a:pPr marL="0" indent="0" algn="just">
              <a:lnSpc>
                <a:spcPct val="150000"/>
              </a:lnSpc>
              <a:buNone/>
            </a:pPr>
            <a:r>
              <a:rPr lang="en-GB" sz="1500" b="1" dirty="0">
                <a:solidFill>
                  <a:schemeClr val="tx1"/>
                </a:solidFill>
                <a:latin typeface="Times New Roman" panose="02020603050405020304" pitchFamily="18" charset="0"/>
                <a:cs typeface="Times New Roman" panose="02020603050405020304" pitchFamily="18" charset="0"/>
              </a:rPr>
              <a:t>Focus Group with Respondent-Moderator</a:t>
            </a:r>
          </a:p>
          <a:p>
            <a:pPr marL="0" indent="0" algn="just">
              <a:lnSpc>
                <a:spcPct val="150000"/>
              </a:lnSpc>
              <a:buNone/>
            </a:pPr>
            <a:r>
              <a:rPr lang="en-GB" sz="1500" dirty="0">
                <a:solidFill>
                  <a:schemeClr val="tx1"/>
                </a:solidFill>
                <a:latin typeface="Times New Roman" panose="02020603050405020304" pitchFamily="18" charset="0"/>
                <a:cs typeface="Times New Roman" panose="02020603050405020304" pitchFamily="18" charset="0"/>
              </a:rPr>
              <a:t>According to (Speight et al., 2019), in a respondent-moderator focus group, 1 or 2 of the participants functions as moderator for the duration of the discussion because the participant asking the questions normally influences the replies of other participants. Making several people take on the moderator role increases the chances of a varied and more impartial results.</a:t>
            </a:r>
          </a:p>
        </p:txBody>
      </p:sp>
    </p:spTree>
    <p:extLst>
      <p:ext uri="{BB962C8B-B14F-4D97-AF65-F5344CB8AC3E}">
        <p14:creationId xmlns:p14="http://schemas.microsoft.com/office/powerpoint/2010/main" val="1221925275"/>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63C5B-2F72-1B45-B742-1DB6A9A67F5A}"/>
              </a:ext>
            </a:extLst>
          </p:cNvPr>
          <p:cNvSpPr>
            <a:spLocks noGrp="1"/>
          </p:cNvSpPr>
          <p:nvPr>
            <p:ph type="title"/>
          </p:nvPr>
        </p:nvSpPr>
        <p:spPr>
          <a:xfrm>
            <a:off x="4346924" y="821817"/>
            <a:ext cx="3498152" cy="678371"/>
          </a:xfrm>
          <a:solidFill>
            <a:srgbClr val="FFFFFF">
              <a:alpha val="10000"/>
            </a:srgbClr>
          </a:solidFill>
          <a:ln>
            <a:solidFill>
              <a:schemeClr val="tx1"/>
            </a:solidFill>
          </a:ln>
        </p:spPr>
        <p:txBody>
          <a:bodyPr>
            <a:normAutofit fontScale="90000"/>
          </a:bodyPr>
          <a:lstStyle/>
          <a:p>
            <a:r>
              <a:rPr lang="en-NP" b="1" dirty="0">
                <a:solidFill>
                  <a:schemeClr val="tx1"/>
                </a:solidFill>
                <a:effectLst/>
              </a:rPr>
              <a:t>Ethical risks</a:t>
            </a:r>
            <a:endParaRPr lang="en-GB" dirty="0">
              <a:solidFill>
                <a:schemeClr val="tx1"/>
              </a:solidFill>
            </a:endParaRPr>
          </a:p>
        </p:txBody>
      </p:sp>
      <p:sp>
        <p:nvSpPr>
          <p:cNvPr id="3" name="Content Placeholder 2">
            <a:extLst>
              <a:ext uri="{FF2B5EF4-FFF2-40B4-BE49-F238E27FC236}">
                <a16:creationId xmlns:a16="http://schemas.microsoft.com/office/drawing/2014/main" id="{4442A1A4-ED2C-B248-BC01-EF5D248CC93A}"/>
              </a:ext>
            </a:extLst>
          </p:cNvPr>
          <p:cNvSpPr>
            <a:spLocks noGrp="1"/>
          </p:cNvSpPr>
          <p:nvPr>
            <p:ph idx="1"/>
          </p:nvPr>
        </p:nvSpPr>
        <p:spPr>
          <a:xfrm>
            <a:off x="1085849" y="1857375"/>
            <a:ext cx="10501313" cy="4043364"/>
          </a:xfrm>
        </p:spPr>
        <p:txBody>
          <a:bodyPr>
            <a:normAutofit/>
          </a:bodyPr>
          <a:lstStyle/>
          <a:p>
            <a:pPr algn="just">
              <a:lnSpc>
                <a:spcPct val="150000"/>
              </a:lnSpc>
            </a:pPr>
            <a:r>
              <a:rPr lang="en-GB" sz="1500" dirty="0">
                <a:latin typeface="Times New Roman" panose="02020603050405020304" pitchFamily="18" charset="0"/>
                <a:cs typeface="Times New Roman" panose="02020603050405020304" pitchFamily="18" charset="0"/>
              </a:rPr>
              <a:t>The study will be conducted in accordance with the University's Research Governance Policy. Approval, transparency, privacy, and the risk of harm are one of the important ethical considerations in a focus group study setting. Due to the diversified structure of the discourses and interaction that may occur, the main concern in obtaining consent is making a clear clarification about what will and might occur in the meeting (Gordon, 2020). The investigator's limited control of what participants may possibly communicate outside of the group discussions may pose protection and data concerns.</a:t>
            </a:r>
          </a:p>
          <a:p>
            <a:pPr algn="just">
              <a:lnSpc>
                <a:spcPct val="150000"/>
              </a:lnSpc>
            </a:pPr>
            <a:r>
              <a:rPr lang="en-GB" sz="1500" dirty="0">
                <a:latin typeface="Times New Roman" panose="02020603050405020304" pitchFamily="18" charset="0"/>
                <a:cs typeface="Times New Roman" panose="02020603050405020304" pitchFamily="18" charset="0"/>
              </a:rPr>
              <a:t>Predefined ethical conundrums impacting focus groups should be addressed at the authorizing period, so that specific problems are expressed and recognised; nevertheless, safeguarding still must be taken to assure and address those constraints in the actual environment of the meeting (Seidler et al., 2021). The varied ambiguity of focus groups, however, needs additional efforts to minimise ethical issues. The investigator should act quickly if a member is threatened by the complexities of the discussions or if a particular subject is unreliable or denies certain individuals the freedom to express (</a:t>
            </a:r>
            <a:r>
              <a:rPr lang="en-GB" sz="1500" dirty="0" err="1">
                <a:latin typeface="Times New Roman" panose="02020603050405020304" pitchFamily="18" charset="0"/>
                <a:cs typeface="Times New Roman" panose="02020603050405020304" pitchFamily="18" charset="0"/>
              </a:rPr>
              <a:t>Michaelidou</a:t>
            </a:r>
            <a:r>
              <a:rPr lang="en-GB" sz="1500" dirty="0">
                <a:latin typeface="Times New Roman" panose="02020603050405020304" pitchFamily="18" charset="0"/>
                <a:cs typeface="Times New Roman" panose="02020603050405020304" pitchFamily="18" charset="0"/>
              </a:rPr>
              <a:t> and </a:t>
            </a:r>
            <a:r>
              <a:rPr lang="en-GB" sz="1500" dirty="0" err="1">
                <a:latin typeface="Times New Roman" panose="02020603050405020304" pitchFamily="18" charset="0"/>
                <a:cs typeface="Times New Roman" panose="02020603050405020304" pitchFamily="18" charset="0"/>
              </a:rPr>
              <a:t>Micevski</a:t>
            </a:r>
            <a:r>
              <a:rPr lang="en-GB" sz="1500" dirty="0">
                <a:latin typeface="Times New Roman" panose="02020603050405020304" pitchFamily="18" charset="0"/>
                <a:cs typeface="Times New Roman" panose="02020603050405020304" pitchFamily="18" charset="0"/>
              </a:rPr>
              <a:t>, 2018). </a:t>
            </a:r>
            <a:endParaRPr lang="en-GB" sz="1500" dirty="0"/>
          </a:p>
          <a:p>
            <a:pPr>
              <a:lnSpc>
                <a:spcPct val="90000"/>
              </a:lnSpc>
            </a:pPr>
            <a:endParaRPr lang="en-GB"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38096188"/>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8E091-3F11-9E41-A675-BA04BAE9A5D5}"/>
              </a:ext>
            </a:extLst>
          </p:cNvPr>
          <p:cNvSpPr>
            <a:spLocks noGrp="1"/>
          </p:cNvSpPr>
          <p:nvPr>
            <p:ph type="title"/>
          </p:nvPr>
        </p:nvSpPr>
        <p:spPr>
          <a:xfrm>
            <a:off x="9363012" y="5429779"/>
            <a:ext cx="2659654" cy="556683"/>
          </a:xfrm>
          <a:noFill/>
          <a:ln>
            <a:solidFill>
              <a:schemeClr val="bg1"/>
            </a:solidFill>
          </a:ln>
        </p:spPr>
        <p:txBody>
          <a:bodyPr vert="horz" wrap="square" lIns="274320" tIns="182880" rIns="274320" bIns="182880" rtlCol="0" anchorCtr="1">
            <a:normAutofit fontScale="90000"/>
          </a:bodyPr>
          <a:lstStyle/>
          <a:p>
            <a:r>
              <a:rPr lang="en-US" dirty="0">
                <a:solidFill>
                  <a:schemeClr val="tx1">
                    <a:lumMod val="85000"/>
                    <a:lumOff val="15000"/>
                  </a:schemeClr>
                </a:solidFill>
              </a:rPr>
              <a:t>Continued</a:t>
            </a:r>
          </a:p>
        </p:txBody>
      </p:sp>
      <p:sp>
        <p:nvSpPr>
          <p:cNvPr id="16" name="Content Placeholder 15">
            <a:extLst>
              <a:ext uri="{FF2B5EF4-FFF2-40B4-BE49-F238E27FC236}">
                <a16:creationId xmlns:a16="http://schemas.microsoft.com/office/drawing/2014/main" id="{CC2E331C-8B70-49F1-A221-98BE575EDE17}"/>
              </a:ext>
            </a:extLst>
          </p:cNvPr>
          <p:cNvSpPr>
            <a:spLocks noGrp="1"/>
          </p:cNvSpPr>
          <p:nvPr>
            <p:ph idx="1"/>
          </p:nvPr>
        </p:nvSpPr>
        <p:spPr>
          <a:xfrm>
            <a:off x="7841658" y="2684006"/>
            <a:ext cx="3363974" cy="1405319"/>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 research employs the Flinders Ethical Frameworks and Aspects of Research (Flinders, 1992).</a:t>
            </a:r>
            <a:endParaRPr lang="en-US" dirty="0">
              <a:latin typeface="Times New Roman" panose="02020603050405020304" pitchFamily="18" charset="0"/>
              <a:cs typeface="Times New Roman" panose="02020603050405020304" pitchFamily="18" charset="0"/>
            </a:endParaRPr>
          </a:p>
        </p:txBody>
      </p:sp>
      <p:pic>
        <p:nvPicPr>
          <p:cNvPr id="5" name="Content Placeholder 4" descr="Table&#10;&#10;Description automatically generated">
            <a:extLst>
              <a:ext uri="{FF2B5EF4-FFF2-40B4-BE49-F238E27FC236}">
                <a16:creationId xmlns:a16="http://schemas.microsoft.com/office/drawing/2014/main" id="{66F7AC60-7B81-3F41-BCE0-1E5A46FA8527}"/>
              </a:ext>
            </a:extLst>
          </p:cNvPr>
          <p:cNvPicPr>
            <a:picLocks/>
          </p:cNvPicPr>
          <p:nvPr/>
        </p:nvPicPr>
        <p:blipFill>
          <a:blip r:embed="rId2">
            <a:extLst>
              <a:ext uri="{28A0092B-C50C-407E-A947-70E740481C1C}">
                <a14:useLocalDpi xmlns:a14="http://schemas.microsoft.com/office/drawing/2010/main" val="0"/>
              </a:ext>
            </a:extLst>
          </a:blip>
          <a:stretch>
            <a:fillRect/>
          </a:stretch>
        </p:blipFill>
        <p:spPr>
          <a:xfrm>
            <a:off x="169334" y="118533"/>
            <a:ext cx="6574366" cy="6536267"/>
          </a:xfrm>
          <a:prstGeom prst="rect">
            <a:avLst/>
          </a:prstGeom>
        </p:spPr>
      </p:pic>
    </p:spTree>
    <p:extLst>
      <p:ext uri="{BB962C8B-B14F-4D97-AF65-F5344CB8AC3E}">
        <p14:creationId xmlns:p14="http://schemas.microsoft.com/office/powerpoint/2010/main" val="21982263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6D747-CDAD-C44F-87A5-5693061D43C6}"/>
              </a:ext>
            </a:extLst>
          </p:cNvPr>
          <p:cNvSpPr>
            <a:spLocks noGrp="1"/>
          </p:cNvSpPr>
          <p:nvPr>
            <p:ph type="title"/>
          </p:nvPr>
        </p:nvSpPr>
        <p:spPr>
          <a:xfrm>
            <a:off x="4335018" y="728781"/>
            <a:ext cx="3288601" cy="778383"/>
          </a:xfrm>
          <a:solidFill>
            <a:schemeClr val="tx1"/>
          </a:solidFill>
          <a:ln w="177800" cmpd="thinThick">
            <a:solidFill>
              <a:schemeClr val="tx1"/>
            </a:solidFill>
          </a:ln>
        </p:spPr>
        <p:txBody>
          <a:bodyPr>
            <a:normAutofit/>
          </a:bodyPr>
          <a:lstStyle/>
          <a:p>
            <a:r>
              <a:rPr lang="en-NP" b="1">
                <a:solidFill>
                  <a:schemeClr val="bg1"/>
                </a:solidFill>
                <a:effectLst/>
              </a:rPr>
              <a:t>Conclusion</a:t>
            </a:r>
            <a:endParaRPr lang="en-GB">
              <a:solidFill>
                <a:schemeClr val="bg1"/>
              </a:solidFill>
            </a:endParaRPr>
          </a:p>
        </p:txBody>
      </p:sp>
      <p:sp>
        <p:nvSpPr>
          <p:cNvPr id="3" name="Content Placeholder 2">
            <a:extLst>
              <a:ext uri="{FF2B5EF4-FFF2-40B4-BE49-F238E27FC236}">
                <a16:creationId xmlns:a16="http://schemas.microsoft.com/office/drawing/2014/main" id="{46337A1F-1E6B-4C46-BC36-BC0096F83409}"/>
              </a:ext>
            </a:extLst>
          </p:cNvPr>
          <p:cNvSpPr>
            <a:spLocks noGrp="1"/>
          </p:cNvSpPr>
          <p:nvPr>
            <p:ph idx="1"/>
          </p:nvPr>
        </p:nvSpPr>
        <p:spPr>
          <a:xfrm>
            <a:off x="900113" y="2071688"/>
            <a:ext cx="10387012" cy="3668339"/>
          </a:xfrm>
        </p:spPr>
        <p:txBody>
          <a:bodyPr>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For e-commerce firms to become enriched and insights-based on core demographic, how they react as also how elements affect purchasing decisions, a focus group approach as a marketing analysis method in the form of narrative research is effective. This makes it possible to evaluate viewpoints and implement them rather than basic survey answers. Though, focus groups could be expensive and complicated as a marketing analysis method. Nevertheless, it is feasible and effective if positive approaches are carried out as suggested in this paper.</a:t>
            </a:r>
          </a:p>
        </p:txBody>
      </p:sp>
    </p:spTree>
    <p:extLst>
      <p:ext uri="{BB962C8B-B14F-4D97-AF65-F5344CB8AC3E}">
        <p14:creationId xmlns:p14="http://schemas.microsoft.com/office/powerpoint/2010/main" val="2298187363"/>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58318-369E-4540-8342-F1C1F0615295}"/>
              </a:ext>
            </a:extLst>
          </p:cNvPr>
          <p:cNvSpPr>
            <a:spLocks noGrp="1"/>
          </p:cNvSpPr>
          <p:nvPr>
            <p:ph type="title"/>
          </p:nvPr>
        </p:nvSpPr>
        <p:spPr>
          <a:xfrm>
            <a:off x="4586859" y="395025"/>
            <a:ext cx="3018282" cy="747975"/>
          </a:xfrm>
        </p:spPr>
        <p:txBody>
          <a:bodyPr>
            <a:normAutofit fontScale="90000"/>
          </a:bodyPr>
          <a:lstStyle/>
          <a:p>
            <a:r>
              <a:rPr lang="en-US" b="1" dirty="0">
                <a:effectLst/>
              </a:rPr>
              <a:t>References</a:t>
            </a:r>
            <a:r>
              <a:rPr lang="en-NP" dirty="0">
                <a:effectLst/>
              </a:rPr>
              <a:t> </a:t>
            </a:r>
            <a:endParaRPr lang="en-GB" dirty="0"/>
          </a:p>
        </p:txBody>
      </p:sp>
      <p:sp>
        <p:nvSpPr>
          <p:cNvPr id="3" name="Content Placeholder 2">
            <a:extLst>
              <a:ext uri="{FF2B5EF4-FFF2-40B4-BE49-F238E27FC236}">
                <a16:creationId xmlns:a16="http://schemas.microsoft.com/office/drawing/2014/main" id="{CC0079DB-E163-2549-85DC-42B55AAD662E}"/>
              </a:ext>
            </a:extLst>
          </p:cNvPr>
          <p:cNvSpPr>
            <a:spLocks noGrp="1"/>
          </p:cNvSpPr>
          <p:nvPr>
            <p:ph idx="1"/>
          </p:nvPr>
        </p:nvSpPr>
        <p:spPr>
          <a:xfrm>
            <a:off x="600075" y="1362337"/>
            <a:ext cx="11272838" cy="5100638"/>
          </a:xfrm>
        </p:spPr>
        <p:txBody>
          <a:bodyPr>
            <a:normAutofit fontScale="25000" lnSpcReduction="20000"/>
          </a:bodyPr>
          <a:lstStyle/>
          <a:p>
            <a:pPr algn="just">
              <a:lnSpc>
                <a:spcPct val="170000"/>
              </a:lnSpc>
            </a:pPr>
            <a:r>
              <a:rPr lang="en-US" sz="4200" dirty="0" err="1">
                <a:latin typeface="Times New Roman" panose="02020603050405020304" pitchFamily="18" charset="0"/>
                <a:cs typeface="Times New Roman" panose="02020603050405020304" pitchFamily="18" charset="0"/>
              </a:rPr>
              <a:t>Bazeley</a:t>
            </a:r>
            <a:r>
              <a:rPr lang="en-US" sz="4200" dirty="0">
                <a:latin typeface="Times New Roman" panose="02020603050405020304" pitchFamily="18" charset="0"/>
                <a:cs typeface="Times New Roman" panose="02020603050405020304" pitchFamily="18" charset="0"/>
              </a:rPr>
              <a:t>, P. (2019). </a:t>
            </a:r>
            <a:r>
              <a:rPr lang="en-US" sz="4200" i="1" dirty="0">
                <a:latin typeface="Times New Roman" panose="02020603050405020304" pitchFamily="18" charset="0"/>
                <a:cs typeface="Times New Roman" panose="02020603050405020304" pitchFamily="18" charset="0"/>
              </a:rPr>
              <a:t>A Practical Introduction to Mixed Methods for Business &amp; Management</a:t>
            </a:r>
            <a:r>
              <a:rPr lang="en-US" sz="4200" dirty="0">
                <a:latin typeface="Times New Roman" panose="02020603050405020304" pitchFamily="18" charset="0"/>
                <a:cs typeface="Times New Roman" panose="02020603050405020304" pitchFamily="18" charset="0"/>
              </a:rPr>
              <a:t>. London </a:t>
            </a:r>
            <a:r>
              <a:rPr lang="en-US" sz="4200" dirty="0" err="1">
                <a:latin typeface="Times New Roman" panose="02020603050405020304" pitchFamily="18" charset="0"/>
                <a:cs typeface="Times New Roman" panose="02020603050405020304" pitchFamily="18" charset="0"/>
              </a:rPr>
              <a:t>Uk</a:t>
            </a:r>
            <a:r>
              <a:rPr lang="en-US" sz="4200" dirty="0">
                <a:latin typeface="Times New Roman" panose="02020603050405020304" pitchFamily="18" charset="0"/>
                <a:cs typeface="Times New Roman" panose="02020603050405020304" pitchFamily="18" charset="0"/>
              </a:rPr>
              <a:t> ; Thousand Oaks, California: Sage.</a:t>
            </a:r>
          </a:p>
          <a:p>
            <a:pPr algn="just">
              <a:lnSpc>
                <a:spcPct val="170000"/>
              </a:lnSpc>
            </a:pPr>
            <a:r>
              <a:rPr lang="en-US" sz="4200" dirty="0" err="1">
                <a:latin typeface="Times New Roman" panose="02020603050405020304" pitchFamily="18" charset="0"/>
                <a:cs typeface="Times New Roman" panose="02020603050405020304" pitchFamily="18" charset="0"/>
              </a:rPr>
              <a:t>Becherer</a:t>
            </a:r>
            <a:r>
              <a:rPr lang="en-US" sz="4200" dirty="0">
                <a:latin typeface="Times New Roman" panose="02020603050405020304" pitchFamily="18" charset="0"/>
                <a:cs typeface="Times New Roman" panose="02020603050405020304" pitchFamily="18" charset="0"/>
              </a:rPr>
              <a:t>, R.C., Halstead, D. and Haynes, P. (2001). Marketing Orientation in SMEs: Effects of the Internal Environment. </a:t>
            </a:r>
            <a:r>
              <a:rPr lang="en-US" sz="4200" i="1" dirty="0">
                <a:latin typeface="Times New Roman" panose="02020603050405020304" pitchFamily="18" charset="0"/>
                <a:cs typeface="Times New Roman" panose="02020603050405020304" pitchFamily="18" charset="0"/>
              </a:rPr>
              <a:t>Journal of Research in Marketing and Entrepreneurship</a:t>
            </a:r>
            <a:r>
              <a:rPr lang="en-US" sz="4200" dirty="0">
                <a:latin typeface="Times New Roman" panose="02020603050405020304" pitchFamily="18" charset="0"/>
                <a:cs typeface="Times New Roman" panose="02020603050405020304" pitchFamily="18" charset="0"/>
              </a:rPr>
              <a:t>, 3(1), pp.1–17.</a:t>
            </a:r>
          </a:p>
          <a:p>
            <a:pPr algn="just">
              <a:lnSpc>
                <a:spcPct val="170000"/>
              </a:lnSpc>
            </a:pPr>
            <a:r>
              <a:rPr lang="en-US" sz="4200" dirty="0">
                <a:latin typeface="Times New Roman" panose="02020603050405020304" pitchFamily="18" charset="0"/>
                <a:cs typeface="Times New Roman" panose="02020603050405020304" pitchFamily="18" charset="0"/>
              </a:rPr>
              <a:t>Bergin, T. (2018). </a:t>
            </a:r>
            <a:r>
              <a:rPr lang="en-US" sz="4200" i="1" dirty="0">
                <a:latin typeface="Times New Roman" panose="02020603050405020304" pitchFamily="18" charset="0"/>
                <a:cs typeface="Times New Roman" panose="02020603050405020304" pitchFamily="18" charset="0"/>
              </a:rPr>
              <a:t>An Introduction to Data Analysis : quantitative, Qualitative and Mixed Methods</a:t>
            </a:r>
            <a:r>
              <a:rPr lang="en-US" sz="4200" dirty="0">
                <a:latin typeface="Times New Roman" panose="02020603050405020304" pitchFamily="18" charset="0"/>
                <a:cs typeface="Times New Roman" panose="02020603050405020304" pitchFamily="18" charset="0"/>
              </a:rPr>
              <a:t>. Los Angeles Sage.</a:t>
            </a:r>
          </a:p>
          <a:p>
            <a:pPr algn="just">
              <a:lnSpc>
                <a:spcPct val="170000"/>
              </a:lnSpc>
            </a:pPr>
            <a:r>
              <a:rPr lang="en-US" sz="4200" dirty="0">
                <a:latin typeface="Times New Roman" panose="02020603050405020304" pitchFamily="18" charset="0"/>
                <a:cs typeface="Times New Roman" panose="02020603050405020304" pitchFamily="18" charset="0"/>
              </a:rPr>
              <a:t>Bertsch, C., Hull, I. and Zhang, X. (2021). Narrative Fragmentation and the Business Cycle. </a:t>
            </a:r>
            <a:r>
              <a:rPr lang="en-US" sz="4200" i="1" dirty="0">
                <a:latin typeface="Times New Roman" panose="02020603050405020304" pitchFamily="18" charset="0"/>
                <a:cs typeface="Times New Roman" panose="02020603050405020304" pitchFamily="18" charset="0"/>
              </a:rPr>
              <a:t>Economics Letters</a:t>
            </a:r>
            <a:r>
              <a:rPr lang="en-US" sz="4200" dirty="0">
                <a:latin typeface="Times New Roman" panose="02020603050405020304" pitchFamily="18" charset="0"/>
                <a:cs typeface="Times New Roman" panose="02020603050405020304" pitchFamily="18" charset="0"/>
              </a:rPr>
              <a:t>, 201, p.109783.</a:t>
            </a:r>
          </a:p>
          <a:p>
            <a:pPr algn="just">
              <a:lnSpc>
                <a:spcPct val="170000"/>
              </a:lnSpc>
            </a:pPr>
            <a:r>
              <a:rPr lang="en-US" sz="4200" dirty="0">
                <a:latin typeface="Times New Roman" panose="02020603050405020304" pitchFamily="18" charset="0"/>
                <a:cs typeface="Times New Roman" panose="02020603050405020304" pitchFamily="18" charset="0"/>
              </a:rPr>
              <a:t>Brush, C.G., </a:t>
            </a:r>
            <a:r>
              <a:rPr lang="en-US" sz="4200" dirty="0" err="1">
                <a:latin typeface="Times New Roman" panose="02020603050405020304" pitchFamily="18" charset="0"/>
                <a:cs typeface="Times New Roman" panose="02020603050405020304" pitchFamily="18" charset="0"/>
              </a:rPr>
              <a:t>Ceru</a:t>
            </a:r>
            <a:r>
              <a:rPr lang="en-US" sz="4200" dirty="0">
                <a:latin typeface="Times New Roman" panose="02020603050405020304" pitchFamily="18" charset="0"/>
                <a:cs typeface="Times New Roman" panose="02020603050405020304" pitchFamily="18" charset="0"/>
              </a:rPr>
              <a:t>, D.J. and Blackburn, R. (2009). Pathways to Entrepreneurial growth: the Influence of management, marketing, and Money. </a:t>
            </a:r>
            <a:r>
              <a:rPr lang="en-US" sz="4200" i="1" dirty="0">
                <a:latin typeface="Times New Roman" panose="02020603050405020304" pitchFamily="18" charset="0"/>
                <a:cs typeface="Times New Roman" panose="02020603050405020304" pitchFamily="18" charset="0"/>
              </a:rPr>
              <a:t>Business Horizons</a:t>
            </a:r>
            <a:r>
              <a:rPr lang="en-US" sz="4200" dirty="0">
                <a:latin typeface="Times New Roman" panose="02020603050405020304" pitchFamily="18" charset="0"/>
                <a:cs typeface="Times New Roman" panose="02020603050405020304" pitchFamily="18" charset="0"/>
              </a:rPr>
              <a:t>, 52(5), pp.481–491.</a:t>
            </a:r>
          </a:p>
          <a:p>
            <a:pPr algn="just">
              <a:lnSpc>
                <a:spcPct val="170000"/>
              </a:lnSpc>
            </a:pPr>
            <a:r>
              <a:rPr lang="en-US" sz="4200" dirty="0">
                <a:latin typeface="Times New Roman" panose="02020603050405020304" pitchFamily="18" charset="0"/>
                <a:cs typeface="Times New Roman" panose="02020603050405020304" pitchFamily="18" charset="0"/>
              </a:rPr>
              <a:t>Creswell, J.W. and Plano Clark, V.L. (2018). </a:t>
            </a:r>
            <a:r>
              <a:rPr lang="en-US" sz="4200" i="1" dirty="0">
                <a:latin typeface="Times New Roman" panose="02020603050405020304" pitchFamily="18" charset="0"/>
                <a:cs typeface="Times New Roman" panose="02020603050405020304" pitchFamily="18" charset="0"/>
              </a:rPr>
              <a:t>Designing and Conducting Mixed Methods Research</a:t>
            </a:r>
            <a:r>
              <a:rPr lang="en-US" sz="4200" dirty="0">
                <a:latin typeface="Times New Roman" panose="02020603050405020304" pitchFamily="18" charset="0"/>
                <a:cs typeface="Times New Roman" panose="02020603050405020304" pitchFamily="18" charset="0"/>
              </a:rPr>
              <a:t>. 3rd ed. Los Angeles: Sage.</a:t>
            </a:r>
          </a:p>
          <a:p>
            <a:pPr algn="just">
              <a:lnSpc>
                <a:spcPct val="170000"/>
              </a:lnSpc>
            </a:pPr>
            <a:r>
              <a:rPr lang="en-US" sz="4200" dirty="0">
                <a:latin typeface="Times New Roman" panose="02020603050405020304" pitchFamily="18" charset="0"/>
                <a:cs typeface="Times New Roman" panose="02020603050405020304" pitchFamily="18" charset="0"/>
              </a:rPr>
              <a:t>Creswell, J.W. and Poth, C.N. (2018). </a:t>
            </a:r>
            <a:r>
              <a:rPr lang="en-US" sz="4200" i="1" dirty="0">
                <a:latin typeface="Times New Roman" panose="02020603050405020304" pitchFamily="18" charset="0"/>
                <a:cs typeface="Times New Roman" panose="02020603050405020304" pitchFamily="18" charset="0"/>
              </a:rPr>
              <a:t>Qualitative Inquiry &amp; Research design: Choosing among Five Approaches</a:t>
            </a:r>
            <a:r>
              <a:rPr lang="en-US" sz="4200" dirty="0">
                <a:latin typeface="Times New Roman" panose="02020603050405020304" pitchFamily="18" charset="0"/>
                <a:cs typeface="Times New Roman" panose="02020603050405020304" pitchFamily="18" charset="0"/>
              </a:rPr>
              <a:t>. 4th ed. Los Angeles: Sage.</a:t>
            </a:r>
          </a:p>
          <a:p>
            <a:pPr algn="just">
              <a:lnSpc>
                <a:spcPct val="170000"/>
              </a:lnSpc>
            </a:pPr>
            <a:r>
              <a:rPr lang="en-US" sz="4200" dirty="0">
                <a:latin typeface="Times New Roman" panose="02020603050405020304" pitchFamily="18" charset="0"/>
                <a:cs typeface="Times New Roman" panose="02020603050405020304" pitchFamily="18" charset="0"/>
              </a:rPr>
              <a:t>Dewsnap, B., </a:t>
            </a:r>
            <a:r>
              <a:rPr lang="en-US" sz="4200" dirty="0" err="1">
                <a:latin typeface="Times New Roman" panose="02020603050405020304" pitchFamily="18" charset="0"/>
                <a:cs typeface="Times New Roman" panose="02020603050405020304" pitchFamily="18" charset="0"/>
              </a:rPr>
              <a:t>Micevski</a:t>
            </a:r>
            <a:r>
              <a:rPr lang="en-US" sz="4200" dirty="0">
                <a:latin typeface="Times New Roman" panose="02020603050405020304" pitchFamily="18" charset="0"/>
                <a:cs typeface="Times New Roman" panose="02020603050405020304" pitchFamily="18" charset="0"/>
              </a:rPr>
              <a:t>, M., Cadogan, J.W. and </a:t>
            </a:r>
            <a:r>
              <a:rPr lang="en-US" sz="4200" dirty="0" err="1">
                <a:latin typeface="Times New Roman" panose="02020603050405020304" pitchFamily="18" charset="0"/>
                <a:cs typeface="Times New Roman" panose="02020603050405020304" pitchFamily="18" charset="0"/>
              </a:rPr>
              <a:t>Kadic-Maglajlic</a:t>
            </a:r>
            <a:r>
              <a:rPr lang="en-US" sz="4200" dirty="0">
                <a:latin typeface="Times New Roman" panose="02020603050405020304" pitchFamily="18" charset="0"/>
                <a:cs typeface="Times New Roman" panose="02020603050405020304" pitchFamily="18" charset="0"/>
              </a:rPr>
              <a:t>, S. (2020). Flexibility in Marketing &amp; Sales Interfacing Processes. </a:t>
            </a:r>
            <a:r>
              <a:rPr lang="en-US" sz="4200" i="1" dirty="0">
                <a:latin typeface="Times New Roman" panose="02020603050405020304" pitchFamily="18" charset="0"/>
                <a:cs typeface="Times New Roman" panose="02020603050405020304" pitchFamily="18" charset="0"/>
              </a:rPr>
              <a:t>Industrial Marketing Management</a:t>
            </a:r>
            <a:r>
              <a:rPr lang="en-US" sz="4200" dirty="0">
                <a:latin typeface="Times New Roman" panose="02020603050405020304" pitchFamily="18" charset="0"/>
                <a:cs typeface="Times New Roman" panose="02020603050405020304" pitchFamily="18" charset="0"/>
              </a:rPr>
              <a:t>, 91, pp.285–300.</a:t>
            </a:r>
          </a:p>
          <a:p>
            <a:pPr algn="just">
              <a:lnSpc>
                <a:spcPct val="170000"/>
              </a:lnSpc>
            </a:pPr>
            <a:r>
              <a:rPr lang="en-US" sz="4200" dirty="0" err="1">
                <a:latin typeface="Times New Roman" panose="02020603050405020304" pitchFamily="18" charset="0"/>
                <a:cs typeface="Times New Roman" panose="02020603050405020304" pitchFamily="18" charset="0"/>
              </a:rPr>
              <a:t>Ekinci</a:t>
            </a:r>
            <a:r>
              <a:rPr lang="en-US" sz="4200" dirty="0">
                <a:latin typeface="Times New Roman" panose="02020603050405020304" pitchFamily="18" charset="0"/>
                <a:cs typeface="Times New Roman" panose="02020603050405020304" pitchFamily="18" charset="0"/>
              </a:rPr>
              <a:t>, Y., Gordon-Wilson, S. and Slade, A. (2020). An Exploration of entrepreneurs’ Identities and Business Growth. </a:t>
            </a:r>
            <a:r>
              <a:rPr lang="en-US" sz="4200" i="1" dirty="0">
                <a:latin typeface="Times New Roman" panose="02020603050405020304" pitchFamily="18" charset="0"/>
                <a:cs typeface="Times New Roman" panose="02020603050405020304" pitchFamily="18" charset="0"/>
              </a:rPr>
              <a:t>Business Horizons</a:t>
            </a:r>
            <a:r>
              <a:rPr lang="en-US" sz="4200" dirty="0">
                <a:latin typeface="Times New Roman" panose="02020603050405020304" pitchFamily="18" charset="0"/>
                <a:cs typeface="Times New Roman" panose="02020603050405020304" pitchFamily="18" charset="0"/>
              </a:rPr>
              <a:t>, 63(3).</a:t>
            </a:r>
          </a:p>
          <a:p>
            <a:pPr algn="just">
              <a:lnSpc>
                <a:spcPct val="170000"/>
              </a:lnSpc>
            </a:pPr>
            <a:r>
              <a:rPr lang="en-US" sz="4200" dirty="0">
                <a:latin typeface="Times New Roman" panose="02020603050405020304" pitchFamily="18" charset="0"/>
                <a:cs typeface="Times New Roman" panose="02020603050405020304" pitchFamily="18" charset="0"/>
              </a:rPr>
              <a:t>Esposito, J. and Evans-Winters, V.E. (2021). </a:t>
            </a:r>
            <a:r>
              <a:rPr lang="en-US" sz="4200" i="1" dirty="0">
                <a:latin typeface="Times New Roman" panose="02020603050405020304" pitchFamily="18" charset="0"/>
                <a:cs typeface="Times New Roman" panose="02020603050405020304" pitchFamily="18" charset="0"/>
              </a:rPr>
              <a:t>Introduction to Intersectional Qualitative Research</a:t>
            </a:r>
            <a:r>
              <a:rPr lang="en-US" sz="4200" dirty="0">
                <a:latin typeface="Times New Roman" panose="02020603050405020304" pitchFamily="18" charset="0"/>
                <a:cs typeface="Times New Roman" panose="02020603050405020304" pitchFamily="18" charset="0"/>
              </a:rPr>
              <a:t>. Thousand Oaks: Sage Publications, Inc.</a:t>
            </a:r>
          </a:p>
          <a:p>
            <a:pPr algn="just">
              <a:lnSpc>
                <a:spcPct val="170000"/>
              </a:lnSpc>
            </a:pPr>
            <a:r>
              <a:rPr lang="en-US" sz="4200" dirty="0">
                <a:latin typeface="Times New Roman" panose="02020603050405020304" pitchFamily="18" charset="0"/>
                <a:cs typeface="Times New Roman" panose="02020603050405020304" pitchFamily="18" charset="0"/>
              </a:rPr>
              <a:t>Flick, U. (2018). </a:t>
            </a:r>
            <a:r>
              <a:rPr lang="en-US" sz="4200" i="1" dirty="0">
                <a:latin typeface="Times New Roman" panose="02020603050405020304" pitchFamily="18" charset="0"/>
                <a:cs typeface="Times New Roman" panose="02020603050405020304" pitchFamily="18" charset="0"/>
              </a:rPr>
              <a:t>Introduction to Qualitative Research.</a:t>
            </a:r>
            <a:r>
              <a:rPr lang="en-US" sz="4200" dirty="0">
                <a:latin typeface="Times New Roman" panose="02020603050405020304" pitchFamily="18" charset="0"/>
                <a:cs typeface="Times New Roman" panose="02020603050405020304" pitchFamily="18" charset="0"/>
              </a:rPr>
              <a:t> Sage.</a:t>
            </a:r>
          </a:p>
          <a:p>
            <a:pPr algn="just">
              <a:lnSpc>
                <a:spcPct val="170000"/>
              </a:lnSpc>
            </a:pPr>
            <a:r>
              <a:rPr lang="en-US" sz="4200" dirty="0">
                <a:latin typeface="Times New Roman" panose="02020603050405020304" pitchFamily="18" charset="0"/>
                <a:cs typeface="Times New Roman" panose="02020603050405020304" pitchFamily="18" charset="0"/>
              </a:rPr>
              <a:t>Forsyth, D.R. (2019). </a:t>
            </a:r>
            <a:r>
              <a:rPr lang="en-US" sz="4200" i="1" dirty="0">
                <a:latin typeface="Times New Roman" panose="02020603050405020304" pitchFamily="18" charset="0"/>
                <a:cs typeface="Times New Roman" panose="02020603050405020304" pitchFamily="18" charset="0"/>
              </a:rPr>
              <a:t>Group Dynamics</a:t>
            </a:r>
            <a:r>
              <a:rPr lang="en-US" sz="4200" dirty="0">
                <a:latin typeface="Times New Roman" panose="02020603050405020304" pitchFamily="18" charset="0"/>
                <a:cs typeface="Times New Roman" panose="02020603050405020304" pitchFamily="18" charset="0"/>
              </a:rPr>
              <a:t>. 7th ed. Australia ; Boston, Ma: Cengage.</a:t>
            </a:r>
          </a:p>
          <a:p>
            <a:pPr algn="just">
              <a:lnSpc>
                <a:spcPct val="170000"/>
              </a:lnSpc>
            </a:pPr>
            <a:r>
              <a:rPr lang="en-US" sz="4200" dirty="0" err="1">
                <a:latin typeface="Times New Roman" panose="02020603050405020304" pitchFamily="18" charset="0"/>
                <a:cs typeface="Times New Roman" panose="02020603050405020304" pitchFamily="18" charset="0"/>
              </a:rPr>
              <a:t>Gailing</a:t>
            </a:r>
            <a:r>
              <a:rPr lang="en-US" sz="4200" dirty="0">
                <a:latin typeface="Times New Roman" panose="02020603050405020304" pitchFamily="18" charset="0"/>
                <a:cs typeface="Times New Roman" panose="02020603050405020304" pitchFamily="18" charset="0"/>
              </a:rPr>
              <a:t>, L. and Naumann, M. (2018). Using Focus Groups to Study Energy transitions: Researching or Producing New Social realities? </a:t>
            </a:r>
            <a:r>
              <a:rPr lang="en-US" sz="4200" i="1" dirty="0">
                <a:latin typeface="Times New Roman" panose="02020603050405020304" pitchFamily="18" charset="0"/>
                <a:cs typeface="Times New Roman" panose="02020603050405020304" pitchFamily="18" charset="0"/>
              </a:rPr>
              <a:t>Energy Research &amp; Social Science</a:t>
            </a:r>
            <a:r>
              <a:rPr lang="en-US" sz="4200" dirty="0">
                <a:latin typeface="Times New Roman" panose="02020603050405020304" pitchFamily="18" charset="0"/>
                <a:cs typeface="Times New Roman" panose="02020603050405020304" pitchFamily="18" charset="0"/>
              </a:rPr>
              <a:t>, 45, pp.355–362.</a:t>
            </a:r>
          </a:p>
          <a:p>
            <a:endParaRPr lang="en-US" sz="4200" dirty="0"/>
          </a:p>
          <a:p>
            <a:endParaRPr lang="en-GB" dirty="0"/>
          </a:p>
        </p:txBody>
      </p:sp>
    </p:spTree>
    <p:extLst>
      <p:ext uri="{BB962C8B-B14F-4D97-AF65-F5344CB8AC3E}">
        <p14:creationId xmlns:p14="http://schemas.microsoft.com/office/powerpoint/2010/main" val="1050101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0447CE-A9DA-B245-A493-E6A7700B82DF}"/>
              </a:ext>
            </a:extLst>
          </p:cNvPr>
          <p:cNvSpPr>
            <a:spLocks noGrp="1"/>
          </p:cNvSpPr>
          <p:nvPr>
            <p:ph idx="1"/>
          </p:nvPr>
        </p:nvSpPr>
        <p:spPr>
          <a:xfrm>
            <a:off x="871538" y="971550"/>
            <a:ext cx="10615612" cy="5214938"/>
          </a:xfrm>
        </p:spPr>
        <p:txBody>
          <a:bodyPr>
            <a:normAutofit fontScale="92500" lnSpcReduction="10000"/>
          </a:bodyPr>
          <a:lstStyle/>
          <a:p>
            <a:pPr algn="just">
              <a:lnSpc>
                <a:spcPct val="150000"/>
              </a:lnSpc>
            </a:pPr>
            <a:r>
              <a:rPr lang="en-US" sz="1200" dirty="0">
                <a:latin typeface="Times New Roman" panose="02020603050405020304" pitchFamily="18" charset="0"/>
                <a:cs typeface="Times New Roman" panose="02020603050405020304" pitchFamily="18" charset="0"/>
              </a:rPr>
              <a:t>Gantt, L.T., Overton, S.H., Avery, J., Swanson, M. and </a:t>
            </a:r>
            <a:r>
              <a:rPr lang="en-US" sz="1200" dirty="0" err="1">
                <a:latin typeface="Times New Roman" panose="02020603050405020304" pitchFamily="18" charset="0"/>
                <a:cs typeface="Times New Roman" panose="02020603050405020304" pitchFamily="18" charset="0"/>
              </a:rPr>
              <a:t>Elhammoumi</a:t>
            </a:r>
            <a:r>
              <a:rPr lang="en-US" sz="1200" dirty="0">
                <a:latin typeface="Times New Roman" panose="02020603050405020304" pitchFamily="18" charset="0"/>
                <a:cs typeface="Times New Roman" panose="02020603050405020304" pitchFamily="18" charset="0"/>
              </a:rPr>
              <a:t>, C.V. (2018). Comparison of Debriefing Methods and Learning Outcomes in Human Patient Simulation. </a:t>
            </a:r>
            <a:r>
              <a:rPr lang="en-US" sz="1200" i="1" dirty="0">
                <a:latin typeface="Times New Roman" panose="02020603050405020304" pitchFamily="18" charset="0"/>
                <a:cs typeface="Times New Roman" panose="02020603050405020304" pitchFamily="18" charset="0"/>
              </a:rPr>
              <a:t>Clinical Simulation in Nursing</a:t>
            </a:r>
            <a:r>
              <a:rPr lang="en-US" sz="1200" dirty="0">
                <a:latin typeface="Times New Roman" panose="02020603050405020304" pitchFamily="18" charset="0"/>
                <a:cs typeface="Times New Roman" panose="02020603050405020304" pitchFamily="18" charset="0"/>
              </a:rPr>
              <a:t>, 17, pp.7–13.</a:t>
            </a:r>
          </a:p>
          <a:p>
            <a:pPr algn="just">
              <a:lnSpc>
                <a:spcPct val="150000"/>
              </a:lnSpc>
            </a:pPr>
            <a:r>
              <a:rPr lang="en-US" sz="1200" dirty="0">
                <a:latin typeface="Times New Roman" panose="02020603050405020304" pitchFamily="18" charset="0"/>
                <a:cs typeface="Times New Roman" panose="02020603050405020304" pitchFamily="18" charset="0"/>
              </a:rPr>
              <a:t>Gordon, J. (2020). Ethical aspects of risk communication. </a:t>
            </a:r>
            <a:r>
              <a:rPr lang="en-US" sz="1200" i="1" dirty="0">
                <a:latin typeface="Times New Roman" panose="02020603050405020304" pitchFamily="18" charset="0"/>
                <a:cs typeface="Times New Roman" panose="02020603050405020304" pitchFamily="18" charset="0"/>
              </a:rPr>
              <a:t>Medicine</a:t>
            </a:r>
            <a:r>
              <a:rPr lang="en-US" sz="1200" dirty="0">
                <a:latin typeface="Times New Roman" panose="02020603050405020304" pitchFamily="18" charset="0"/>
                <a:cs typeface="Times New Roman" panose="02020603050405020304" pitchFamily="18" charset="0"/>
              </a:rPr>
              <a:t>, 48(10).</a:t>
            </a:r>
          </a:p>
          <a:p>
            <a:pPr algn="just">
              <a:lnSpc>
                <a:spcPct val="150000"/>
              </a:lnSpc>
            </a:pPr>
            <a:r>
              <a:rPr lang="en-US" sz="1200" dirty="0" err="1">
                <a:latin typeface="Times New Roman" panose="02020603050405020304" pitchFamily="18" charset="0"/>
                <a:cs typeface="Times New Roman" panose="02020603050405020304" pitchFamily="18" charset="0"/>
              </a:rPr>
              <a:t>Greckhamer</a:t>
            </a:r>
            <a:r>
              <a:rPr lang="en-US" sz="1200" dirty="0">
                <a:latin typeface="Times New Roman" panose="02020603050405020304" pitchFamily="18" charset="0"/>
                <a:cs typeface="Times New Roman" panose="02020603050405020304" pitchFamily="18" charset="0"/>
              </a:rPr>
              <a:t>, T., </a:t>
            </a:r>
            <a:r>
              <a:rPr lang="en-US" sz="1200" dirty="0" err="1">
                <a:latin typeface="Times New Roman" panose="02020603050405020304" pitchFamily="18" charset="0"/>
                <a:cs typeface="Times New Roman" panose="02020603050405020304" pitchFamily="18" charset="0"/>
              </a:rPr>
              <a:t>Furnari</a:t>
            </a:r>
            <a:r>
              <a:rPr lang="en-US" sz="1200" dirty="0">
                <a:latin typeface="Times New Roman" panose="02020603050405020304" pitchFamily="18" charset="0"/>
                <a:cs typeface="Times New Roman" panose="02020603050405020304" pitchFamily="18" charset="0"/>
              </a:rPr>
              <a:t>, S., </a:t>
            </a:r>
            <a:r>
              <a:rPr lang="en-US" sz="1200" dirty="0" err="1">
                <a:latin typeface="Times New Roman" panose="02020603050405020304" pitchFamily="18" charset="0"/>
                <a:cs typeface="Times New Roman" panose="02020603050405020304" pitchFamily="18" charset="0"/>
              </a:rPr>
              <a:t>Fiss</a:t>
            </a:r>
            <a:r>
              <a:rPr lang="en-US" sz="1200" dirty="0">
                <a:latin typeface="Times New Roman" panose="02020603050405020304" pitchFamily="18" charset="0"/>
                <a:cs typeface="Times New Roman" panose="02020603050405020304" pitchFamily="18" charset="0"/>
              </a:rPr>
              <a:t>, P.C. and Aguilera, R.V. (2018). Studying Configurations with Qualitative Comparative analysis: Best Practices in Strategy and Organization Research. </a:t>
            </a:r>
            <a:r>
              <a:rPr lang="en-US" sz="1200" i="1" dirty="0">
                <a:latin typeface="Times New Roman" panose="02020603050405020304" pitchFamily="18" charset="0"/>
                <a:cs typeface="Times New Roman" panose="02020603050405020304" pitchFamily="18" charset="0"/>
              </a:rPr>
              <a:t>Strategic Organization</a:t>
            </a:r>
            <a:r>
              <a:rPr lang="en-US" sz="1200" dirty="0">
                <a:latin typeface="Times New Roman" panose="02020603050405020304" pitchFamily="18" charset="0"/>
                <a:cs typeface="Times New Roman" panose="02020603050405020304" pitchFamily="18" charset="0"/>
              </a:rPr>
              <a:t>, 16(4), pp.482–495.</a:t>
            </a:r>
          </a:p>
          <a:p>
            <a:pPr algn="just">
              <a:lnSpc>
                <a:spcPct val="150000"/>
              </a:lnSpc>
            </a:pPr>
            <a:r>
              <a:rPr lang="en-US" sz="1200" dirty="0">
                <a:latin typeface="Times New Roman" panose="02020603050405020304" pitchFamily="18" charset="0"/>
                <a:cs typeface="Times New Roman" panose="02020603050405020304" pitchFamily="18" charset="0"/>
              </a:rPr>
              <a:t>Halliday, M., Mill, D., Johnson, J. and Lee, K. (2021). Let’s Talk virtual! Online Focus Group Facilitation for the Modern Researcher. </a:t>
            </a:r>
            <a:r>
              <a:rPr lang="en-US" sz="1200" i="1" dirty="0">
                <a:latin typeface="Times New Roman" panose="02020603050405020304" pitchFamily="18" charset="0"/>
                <a:cs typeface="Times New Roman" panose="02020603050405020304" pitchFamily="18" charset="0"/>
              </a:rPr>
              <a:t>Research in Social and Administrative Pharmacy</a:t>
            </a:r>
            <a:r>
              <a:rPr lang="en-US" sz="1200" dirty="0">
                <a:latin typeface="Times New Roman" panose="02020603050405020304" pitchFamily="18" charset="0"/>
                <a:cs typeface="Times New Roman" panose="02020603050405020304" pitchFamily="18" charset="0"/>
              </a:rPr>
              <a:t>, 17(5).</a:t>
            </a:r>
          </a:p>
          <a:p>
            <a:pPr algn="just">
              <a:lnSpc>
                <a:spcPct val="150000"/>
              </a:lnSpc>
            </a:pPr>
            <a:r>
              <a:rPr lang="en-US" sz="1200" dirty="0" err="1">
                <a:latin typeface="Times New Roman" panose="02020603050405020304" pitchFamily="18" charset="0"/>
                <a:cs typeface="Times New Roman" panose="02020603050405020304" pitchFamily="18" charset="0"/>
              </a:rPr>
              <a:t>Iatridis</a:t>
            </a:r>
            <a:r>
              <a:rPr lang="en-US" sz="1200" dirty="0">
                <a:latin typeface="Times New Roman" panose="02020603050405020304" pitchFamily="18" charset="0"/>
                <a:cs typeface="Times New Roman" panose="02020603050405020304" pitchFamily="18" charset="0"/>
              </a:rPr>
              <a:t>, G., Pappas, K. and Walker, M. (2021). Narrative Disclosure Quality and the Timeliness of Goodwill Impairments. </a:t>
            </a:r>
            <a:r>
              <a:rPr lang="en-US" sz="1200" i="1" dirty="0">
                <a:latin typeface="Times New Roman" panose="02020603050405020304" pitchFamily="18" charset="0"/>
                <a:cs typeface="Times New Roman" panose="02020603050405020304" pitchFamily="18" charset="0"/>
              </a:rPr>
              <a:t>The British Accounting Review</a:t>
            </a:r>
            <a:r>
              <a:rPr lang="en-US" sz="1200" dirty="0">
                <a:latin typeface="Times New Roman" panose="02020603050405020304" pitchFamily="18" charset="0"/>
                <a:cs typeface="Times New Roman" panose="02020603050405020304" pitchFamily="18" charset="0"/>
              </a:rPr>
              <a:t>, 53(3), p.100978.</a:t>
            </a:r>
          </a:p>
          <a:p>
            <a:pPr algn="just">
              <a:lnSpc>
                <a:spcPct val="150000"/>
              </a:lnSpc>
            </a:pPr>
            <a:r>
              <a:rPr lang="en-US" sz="1200" dirty="0">
                <a:latin typeface="Times New Roman" panose="02020603050405020304" pitchFamily="18" charset="0"/>
                <a:cs typeface="Times New Roman" panose="02020603050405020304" pitchFamily="18" charset="0"/>
              </a:rPr>
              <a:t>Kemper, J.A., Ballantine, P.W. and Hall, C.M. (2020). Sustainability Worldviews of Marketing academics: A Segmentation Analysis and Implications for Professional Development. </a:t>
            </a:r>
            <a:r>
              <a:rPr lang="en-US" sz="1200" i="1" dirty="0">
                <a:latin typeface="Times New Roman" panose="02020603050405020304" pitchFamily="18" charset="0"/>
                <a:cs typeface="Times New Roman" panose="02020603050405020304" pitchFamily="18" charset="0"/>
              </a:rPr>
              <a:t>Journal of Cleaner Production</a:t>
            </a:r>
            <a:r>
              <a:rPr lang="en-US" sz="1200" dirty="0">
                <a:latin typeface="Times New Roman" panose="02020603050405020304" pitchFamily="18" charset="0"/>
                <a:cs typeface="Times New Roman" panose="02020603050405020304" pitchFamily="18" charset="0"/>
              </a:rPr>
              <a:t>, 271, p.122568.</a:t>
            </a:r>
          </a:p>
          <a:p>
            <a:pPr algn="just">
              <a:lnSpc>
                <a:spcPct val="150000"/>
              </a:lnSpc>
            </a:pPr>
            <a:r>
              <a:rPr lang="en-US" sz="1200" dirty="0" err="1">
                <a:latin typeface="Times New Roman" panose="02020603050405020304" pitchFamily="18" charset="0"/>
                <a:cs typeface="Times New Roman" panose="02020603050405020304" pitchFamily="18" charset="0"/>
              </a:rPr>
              <a:t>Krishen</a:t>
            </a:r>
            <a:r>
              <a:rPr lang="en-US" sz="1200" dirty="0">
                <a:latin typeface="Times New Roman" panose="02020603050405020304" pitchFamily="18" charset="0"/>
                <a:cs typeface="Times New Roman" panose="02020603050405020304" pitchFamily="18" charset="0"/>
              </a:rPr>
              <a:t>, A.S., Dwivedi, Y.K., Bindu, N. and Kumar, K.S. (2021). A Broad Overview of Interactive Digital marketing: a Bibliometric Network Analysis. </a:t>
            </a:r>
            <a:r>
              <a:rPr lang="en-US" sz="1200" i="1" dirty="0">
                <a:latin typeface="Times New Roman" panose="02020603050405020304" pitchFamily="18" charset="0"/>
                <a:cs typeface="Times New Roman" panose="02020603050405020304" pitchFamily="18" charset="0"/>
              </a:rPr>
              <a:t>Journal of Business Research</a:t>
            </a:r>
            <a:r>
              <a:rPr lang="en-US" sz="1200" dirty="0">
                <a:latin typeface="Times New Roman" panose="02020603050405020304" pitchFamily="18" charset="0"/>
                <a:cs typeface="Times New Roman" panose="02020603050405020304" pitchFamily="18" charset="0"/>
              </a:rPr>
              <a:t>, 131, pp.183–195.</a:t>
            </a:r>
          </a:p>
          <a:p>
            <a:pPr algn="just">
              <a:lnSpc>
                <a:spcPct val="150000"/>
              </a:lnSpc>
            </a:pPr>
            <a:r>
              <a:rPr lang="en-US" sz="1200" dirty="0">
                <a:latin typeface="Times New Roman" panose="02020603050405020304" pitchFamily="18" charset="0"/>
                <a:cs typeface="Times New Roman" panose="02020603050405020304" pitchFamily="18" charset="0"/>
              </a:rPr>
              <a:t>Kumari, A., Ranjan, P., Chopra, S., Kaur, D., Kaur, T., </a:t>
            </a:r>
            <a:r>
              <a:rPr lang="en-US" sz="1200" dirty="0" err="1">
                <a:latin typeface="Times New Roman" panose="02020603050405020304" pitchFamily="18" charset="0"/>
                <a:cs typeface="Times New Roman" panose="02020603050405020304" pitchFamily="18" charset="0"/>
              </a:rPr>
              <a:t>Kalanidhi</a:t>
            </a:r>
            <a:r>
              <a:rPr lang="en-US" sz="1200" dirty="0">
                <a:latin typeface="Times New Roman" panose="02020603050405020304" pitchFamily="18" charset="0"/>
                <a:cs typeface="Times New Roman" panose="02020603050405020304" pitchFamily="18" charset="0"/>
              </a:rPr>
              <a:t>, K.B., Goel, A., Singh, A., </a:t>
            </a:r>
            <a:r>
              <a:rPr lang="en-US" sz="1200" dirty="0" err="1">
                <a:latin typeface="Times New Roman" panose="02020603050405020304" pitchFamily="18" charset="0"/>
                <a:cs typeface="Times New Roman" panose="02020603050405020304" pitchFamily="18" charset="0"/>
              </a:rPr>
              <a:t>Baitha</a:t>
            </a:r>
            <a:r>
              <a:rPr lang="en-US" sz="1200" dirty="0">
                <a:latin typeface="Times New Roman" panose="02020603050405020304" pitchFamily="18" charset="0"/>
                <a:cs typeface="Times New Roman" panose="02020603050405020304" pitchFamily="18" charset="0"/>
              </a:rPr>
              <a:t>, U., Prakash, B. and Vikram, N.K. (2021). What Indians Think of the COVID-19 vaccine: a Qualitative Study Comprising Focus Group Discussions and Thematic Analysis. </a:t>
            </a:r>
            <a:r>
              <a:rPr lang="en-US" sz="1200" i="1" dirty="0">
                <a:latin typeface="Times New Roman" panose="02020603050405020304" pitchFamily="18" charset="0"/>
                <a:cs typeface="Times New Roman" panose="02020603050405020304" pitchFamily="18" charset="0"/>
              </a:rPr>
              <a:t>Diabetes &amp; Metabolic Syndrome: Clinical Research &amp; Reviews</a:t>
            </a:r>
            <a:r>
              <a:rPr lang="en-US" sz="1200" dirty="0">
                <a:latin typeface="Times New Roman" panose="02020603050405020304" pitchFamily="18" charset="0"/>
                <a:cs typeface="Times New Roman" panose="02020603050405020304" pitchFamily="18" charset="0"/>
              </a:rPr>
              <a:t>, 15(3), pp.679–682.</a:t>
            </a:r>
          </a:p>
          <a:p>
            <a:pPr algn="just">
              <a:lnSpc>
                <a:spcPct val="150000"/>
              </a:lnSpc>
            </a:pPr>
            <a:r>
              <a:rPr lang="en-US" sz="1200" dirty="0">
                <a:latin typeface="Times New Roman" panose="02020603050405020304" pitchFamily="18" charset="0"/>
                <a:cs typeface="Times New Roman" panose="02020603050405020304" pitchFamily="18" charset="0"/>
              </a:rPr>
              <a:t>Lai, C.-H., Huang, S.-H. and Huang, Y.-M. (2020). Acquisition of Manufacturing Content Knowledge and Practical Skills by Focus Groups Discussions. </a:t>
            </a:r>
            <a:r>
              <a:rPr lang="en-US" sz="1200" i="1" dirty="0">
                <a:latin typeface="Times New Roman" panose="02020603050405020304" pitchFamily="18" charset="0"/>
                <a:cs typeface="Times New Roman" panose="02020603050405020304" pitchFamily="18" charset="0"/>
              </a:rPr>
              <a:t>Procedia Computer Science</a:t>
            </a:r>
            <a:r>
              <a:rPr lang="en-US" sz="1200" dirty="0">
                <a:latin typeface="Times New Roman" panose="02020603050405020304" pitchFamily="18" charset="0"/>
                <a:cs typeface="Times New Roman" panose="02020603050405020304" pitchFamily="18" charset="0"/>
              </a:rPr>
              <a:t>, 172, pp.55–59.</a:t>
            </a:r>
          </a:p>
          <a:p>
            <a:pPr algn="just">
              <a:lnSpc>
                <a:spcPct val="150000"/>
              </a:lnSpc>
            </a:pPr>
            <a:r>
              <a:rPr lang="en-US" sz="1200" dirty="0">
                <a:latin typeface="Times New Roman" panose="02020603050405020304" pitchFamily="18" charset="0"/>
                <a:cs typeface="Times New Roman" panose="02020603050405020304" pitchFamily="18" charset="0"/>
              </a:rPr>
              <a:t>Lauri, M.A. (2019). WASP (Write a Scientific Paper): Collecting qualitative data using focus groups. </a:t>
            </a:r>
            <a:r>
              <a:rPr lang="en-US" sz="1200" i="1" dirty="0">
                <a:latin typeface="Times New Roman" panose="02020603050405020304" pitchFamily="18" charset="0"/>
                <a:cs typeface="Times New Roman" panose="02020603050405020304" pitchFamily="18" charset="0"/>
              </a:rPr>
              <a:t>Early Human Development</a:t>
            </a:r>
            <a:r>
              <a:rPr lang="en-US" sz="1200" dirty="0">
                <a:latin typeface="Times New Roman" panose="02020603050405020304" pitchFamily="18" charset="0"/>
                <a:cs typeface="Times New Roman" panose="02020603050405020304" pitchFamily="18" charset="0"/>
              </a:rPr>
              <a:t>, 133, pp.65–68.</a:t>
            </a:r>
          </a:p>
        </p:txBody>
      </p:sp>
    </p:spTree>
    <p:extLst>
      <p:ext uri="{BB962C8B-B14F-4D97-AF65-F5344CB8AC3E}">
        <p14:creationId xmlns:p14="http://schemas.microsoft.com/office/powerpoint/2010/main" val="41752493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D3E040-802C-3A49-90FE-5912392D0AD0}"/>
              </a:ext>
            </a:extLst>
          </p:cNvPr>
          <p:cNvSpPr>
            <a:spLocks noGrp="1"/>
          </p:cNvSpPr>
          <p:nvPr>
            <p:ph idx="1"/>
          </p:nvPr>
        </p:nvSpPr>
        <p:spPr>
          <a:xfrm>
            <a:off x="457200" y="600075"/>
            <a:ext cx="11372849" cy="5900737"/>
          </a:xfrm>
        </p:spPr>
        <p:txBody>
          <a:bodyPr>
            <a:normAutofit fontScale="55000" lnSpcReduction="20000"/>
          </a:bodyPr>
          <a:lstStyle/>
          <a:p>
            <a:pPr algn="just">
              <a:lnSpc>
                <a:spcPct val="170000"/>
              </a:lnSpc>
            </a:pPr>
            <a:r>
              <a:rPr lang="en-US" sz="1700" dirty="0">
                <a:latin typeface="Times New Roman" panose="02020603050405020304" pitchFamily="18" charset="0"/>
                <a:cs typeface="Times New Roman" panose="02020603050405020304" pitchFamily="18" charset="0"/>
              </a:rPr>
              <a:t>Levenberg, L., Neilson, T. and </a:t>
            </a:r>
            <a:r>
              <a:rPr lang="en-US" sz="1700" dirty="0" err="1">
                <a:latin typeface="Times New Roman" panose="02020603050405020304" pitchFamily="18" charset="0"/>
                <a:cs typeface="Times New Roman" panose="02020603050405020304" pitchFamily="18" charset="0"/>
              </a:rPr>
              <a:t>Rheams</a:t>
            </a:r>
            <a:r>
              <a:rPr lang="en-US" sz="1700" dirty="0">
                <a:latin typeface="Times New Roman" panose="02020603050405020304" pitchFamily="18" charset="0"/>
                <a:cs typeface="Times New Roman" panose="02020603050405020304" pitchFamily="18" charset="0"/>
              </a:rPr>
              <a:t>, D. (2018). </a:t>
            </a:r>
            <a:r>
              <a:rPr lang="en-US" sz="1700" i="1" dirty="0">
                <a:latin typeface="Times New Roman" panose="02020603050405020304" pitchFamily="18" charset="0"/>
                <a:cs typeface="Times New Roman" panose="02020603050405020304" pitchFamily="18" charset="0"/>
              </a:rPr>
              <a:t>Research Methods for the Digital Humanities</a:t>
            </a:r>
            <a:r>
              <a:rPr lang="en-US" sz="1700" dirty="0">
                <a:latin typeface="Times New Roman" panose="02020603050405020304" pitchFamily="18" charset="0"/>
                <a:cs typeface="Times New Roman" panose="02020603050405020304" pitchFamily="18" charset="0"/>
              </a:rPr>
              <a:t>. Cham, Switzerland: Palgrave Macmillan.</a:t>
            </a:r>
          </a:p>
          <a:p>
            <a:pPr algn="just">
              <a:lnSpc>
                <a:spcPct val="170000"/>
              </a:lnSpc>
            </a:pPr>
            <a:r>
              <a:rPr lang="en-US" sz="1700" dirty="0" err="1">
                <a:latin typeface="Times New Roman" panose="02020603050405020304" pitchFamily="18" charset="0"/>
                <a:cs typeface="Times New Roman" panose="02020603050405020304" pitchFamily="18" charset="0"/>
              </a:rPr>
              <a:t>Lindegaard</a:t>
            </a:r>
            <a:r>
              <a:rPr lang="en-US" sz="1700" dirty="0">
                <a:latin typeface="Times New Roman" panose="02020603050405020304" pitchFamily="18" charset="0"/>
                <a:cs typeface="Times New Roman" panose="02020603050405020304" pitchFamily="18" charset="0"/>
              </a:rPr>
              <a:t>, L.B. (2014). Doing Focus Group research: Studying Rational Ordering in Focus Group Interaction. </a:t>
            </a:r>
            <a:r>
              <a:rPr lang="en-US" sz="1700" i="1" dirty="0">
                <a:latin typeface="Times New Roman" panose="02020603050405020304" pitchFamily="18" charset="0"/>
                <a:cs typeface="Times New Roman" panose="02020603050405020304" pitchFamily="18" charset="0"/>
              </a:rPr>
              <a:t>Discourse Studies</a:t>
            </a:r>
            <a:r>
              <a:rPr lang="en-US" sz="1700" dirty="0">
                <a:latin typeface="Times New Roman" panose="02020603050405020304" pitchFamily="18" charset="0"/>
                <a:cs typeface="Times New Roman" panose="02020603050405020304" pitchFamily="18" charset="0"/>
              </a:rPr>
              <a:t>, 16(5), pp.629–644.</a:t>
            </a:r>
          </a:p>
          <a:p>
            <a:pPr algn="just">
              <a:lnSpc>
                <a:spcPct val="170000"/>
              </a:lnSpc>
            </a:pPr>
            <a:r>
              <a:rPr lang="en-US" sz="1700" dirty="0">
                <a:latin typeface="Times New Roman" panose="02020603050405020304" pitchFamily="18" charset="0"/>
                <a:cs typeface="Times New Roman" panose="02020603050405020304" pitchFamily="18" charset="0"/>
              </a:rPr>
              <a:t>Liu, C.-H. (2021). Conducting Qualitative and Quantitative Analyses of Sustainable </a:t>
            </a:r>
            <a:r>
              <a:rPr lang="en-US" sz="1700" dirty="0" err="1">
                <a:latin typeface="Times New Roman" panose="02020603050405020304" pitchFamily="18" charset="0"/>
                <a:cs typeface="Times New Roman" panose="02020603050405020304" pitchFamily="18" charset="0"/>
              </a:rPr>
              <a:t>Behaviour</a:t>
            </a:r>
            <a:r>
              <a:rPr lang="en-US" sz="1700" dirty="0">
                <a:latin typeface="Times New Roman" panose="02020603050405020304" pitchFamily="18" charset="0"/>
                <a:cs typeface="Times New Roman" panose="02020603050405020304" pitchFamily="18" charset="0"/>
              </a:rPr>
              <a:t>. </a:t>
            </a:r>
            <a:r>
              <a:rPr lang="en-US" sz="1700" i="1" dirty="0">
                <a:latin typeface="Times New Roman" panose="02020603050405020304" pitchFamily="18" charset="0"/>
                <a:cs typeface="Times New Roman" panose="02020603050405020304" pitchFamily="18" charset="0"/>
              </a:rPr>
              <a:t>Journal of Retailing and Consumer Services</a:t>
            </a:r>
            <a:r>
              <a:rPr lang="en-US" sz="1700" dirty="0">
                <a:latin typeface="Times New Roman" panose="02020603050405020304" pitchFamily="18" charset="0"/>
                <a:cs typeface="Times New Roman" panose="02020603050405020304" pitchFamily="18" charset="0"/>
              </a:rPr>
              <a:t>, 60, p.102474.</a:t>
            </a:r>
          </a:p>
          <a:p>
            <a:pPr algn="just">
              <a:lnSpc>
                <a:spcPct val="170000"/>
              </a:lnSpc>
            </a:pPr>
            <a:r>
              <a:rPr lang="en-US" sz="1700" dirty="0" err="1">
                <a:latin typeface="Times New Roman" panose="02020603050405020304" pitchFamily="18" charset="0"/>
                <a:cs typeface="Times New Roman" panose="02020603050405020304" pitchFamily="18" charset="0"/>
              </a:rPr>
              <a:t>Luksanapruksa</a:t>
            </a:r>
            <a:r>
              <a:rPr lang="en-US" sz="1700" dirty="0">
                <a:latin typeface="Times New Roman" panose="02020603050405020304" pitchFamily="18" charset="0"/>
                <a:cs typeface="Times New Roman" panose="02020603050405020304" pitchFamily="18" charset="0"/>
              </a:rPr>
              <a:t>, P., </a:t>
            </a:r>
            <a:r>
              <a:rPr lang="en-US" sz="1700" dirty="0" err="1">
                <a:latin typeface="Times New Roman" panose="02020603050405020304" pitchFamily="18" charset="0"/>
                <a:cs typeface="Times New Roman" panose="02020603050405020304" pitchFamily="18" charset="0"/>
              </a:rPr>
              <a:t>Phikunsri</a:t>
            </a:r>
            <a:r>
              <a:rPr lang="en-US" sz="1700" dirty="0">
                <a:latin typeface="Times New Roman" panose="02020603050405020304" pitchFamily="18" charset="0"/>
                <a:cs typeface="Times New Roman" panose="02020603050405020304" pitchFamily="18" charset="0"/>
              </a:rPr>
              <a:t>, P., </a:t>
            </a:r>
            <a:r>
              <a:rPr lang="en-US" sz="1700" dirty="0" err="1">
                <a:latin typeface="Times New Roman" panose="02020603050405020304" pitchFamily="18" charset="0"/>
                <a:cs typeface="Times New Roman" panose="02020603050405020304" pitchFamily="18" charset="0"/>
              </a:rPr>
              <a:t>Trathitephun</a:t>
            </a:r>
            <a:r>
              <a:rPr lang="en-US" sz="1700" dirty="0">
                <a:latin typeface="Times New Roman" panose="02020603050405020304" pitchFamily="18" charset="0"/>
                <a:cs typeface="Times New Roman" panose="02020603050405020304" pitchFamily="18" charset="0"/>
              </a:rPr>
              <a:t>, W., </a:t>
            </a:r>
            <a:r>
              <a:rPr lang="en-US" sz="1700" dirty="0" err="1">
                <a:latin typeface="Times New Roman" panose="02020603050405020304" pitchFamily="18" charset="0"/>
                <a:cs typeface="Times New Roman" panose="02020603050405020304" pitchFamily="18" charset="0"/>
              </a:rPr>
              <a:t>Santipas</a:t>
            </a:r>
            <a:r>
              <a:rPr lang="en-US" sz="1700" dirty="0">
                <a:latin typeface="Times New Roman" panose="02020603050405020304" pitchFamily="18" charset="0"/>
                <a:cs typeface="Times New Roman" panose="02020603050405020304" pitchFamily="18" charset="0"/>
              </a:rPr>
              <a:t>, B., </a:t>
            </a:r>
            <a:r>
              <a:rPr lang="en-US" sz="1700" dirty="0" err="1">
                <a:latin typeface="Times New Roman" panose="02020603050405020304" pitchFamily="18" charset="0"/>
                <a:cs typeface="Times New Roman" panose="02020603050405020304" pitchFamily="18" charset="0"/>
              </a:rPr>
              <a:t>Suvithayasiri</a:t>
            </a:r>
            <a:r>
              <a:rPr lang="en-US" sz="1700" dirty="0">
                <a:latin typeface="Times New Roman" panose="02020603050405020304" pitchFamily="18" charset="0"/>
                <a:cs typeface="Times New Roman" panose="02020603050405020304" pitchFamily="18" charset="0"/>
              </a:rPr>
              <a:t>, S., </a:t>
            </a:r>
            <a:r>
              <a:rPr lang="en-US" sz="1700" dirty="0" err="1">
                <a:latin typeface="Times New Roman" panose="02020603050405020304" pitchFamily="18" charset="0"/>
                <a:cs typeface="Times New Roman" panose="02020603050405020304" pitchFamily="18" charset="0"/>
              </a:rPr>
              <a:t>Wattanapaiboon</a:t>
            </a:r>
            <a:r>
              <a:rPr lang="en-US" sz="1700" dirty="0">
                <a:latin typeface="Times New Roman" panose="02020603050405020304" pitchFamily="18" charset="0"/>
                <a:cs typeface="Times New Roman" panose="02020603050405020304" pitchFamily="18" charset="0"/>
              </a:rPr>
              <a:t>, K. and </a:t>
            </a:r>
            <a:r>
              <a:rPr lang="en-US" sz="1700" dirty="0" err="1">
                <a:latin typeface="Times New Roman" panose="02020603050405020304" pitchFamily="18" charset="0"/>
                <a:cs typeface="Times New Roman" panose="02020603050405020304" pitchFamily="18" charset="0"/>
              </a:rPr>
              <a:t>Wilartratsami</a:t>
            </a:r>
            <a:r>
              <a:rPr lang="en-US" sz="1700" dirty="0">
                <a:latin typeface="Times New Roman" panose="02020603050405020304" pitchFamily="18" charset="0"/>
                <a:cs typeface="Times New Roman" panose="02020603050405020304" pitchFamily="18" charset="0"/>
              </a:rPr>
              <a:t>, S. (2021). Validity and Reliability of the Thai Version of the Spine Oncology Study Group Outcomes Questionnaire Version 2.0 to Assess Quality of Life in Patients with Spinal Metastasis. </a:t>
            </a:r>
            <a:r>
              <a:rPr lang="en-US" sz="1700" i="1" dirty="0">
                <a:latin typeface="Times New Roman" panose="02020603050405020304" pitchFamily="18" charset="0"/>
                <a:cs typeface="Times New Roman" panose="02020603050405020304" pitchFamily="18" charset="0"/>
              </a:rPr>
              <a:t>The Spine Journal</a:t>
            </a:r>
            <a:r>
              <a:rPr lang="en-US" sz="1700" dirty="0">
                <a:latin typeface="Times New Roman" panose="02020603050405020304" pitchFamily="18" charset="0"/>
                <a:cs typeface="Times New Roman" panose="02020603050405020304" pitchFamily="18" charset="0"/>
              </a:rPr>
              <a:t>, 21(5).</a:t>
            </a:r>
          </a:p>
          <a:p>
            <a:pPr algn="just">
              <a:lnSpc>
                <a:spcPct val="170000"/>
              </a:lnSpc>
            </a:pPr>
            <a:r>
              <a:rPr lang="en-US" sz="1700" dirty="0">
                <a:latin typeface="Times New Roman" panose="02020603050405020304" pitchFamily="18" charset="0"/>
                <a:cs typeface="Times New Roman" panose="02020603050405020304" pitchFamily="18" charset="0"/>
              </a:rPr>
              <a:t>Mason, J. (2002). </a:t>
            </a:r>
            <a:r>
              <a:rPr lang="en-US" sz="1700" i="1" dirty="0">
                <a:latin typeface="Times New Roman" panose="02020603050405020304" pitchFamily="18" charset="0"/>
                <a:cs typeface="Times New Roman" panose="02020603050405020304" pitchFamily="18" charset="0"/>
              </a:rPr>
              <a:t>Qualitative Researching</a:t>
            </a:r>
            <a:r>
              <a:rPr lang="en-US" sz="1700" dirty="0">
                <a:latin typeface="Times New Roman" panose="02020603050405020304" pitchFamily="18" charset="0"/>
                <a:cs typeface="Times New Roman" panose="02020603050405020304" pitchFamily="18" charset="0"/>
              </a:rPr>
              <a:t>. London: Sage.</a:t>
            </a:r>
          </a:p>
          <a:p>
            <a:pPr algn="just">
              <a:lnSpc>
                <a:spcPct val="170000"/>
              </a:lnSpc>
            </a:pPr>
            <a:r>
              <a:rPr lang="en-US" sz="1700" dirty="0" err="1">
                <a:latin typeface="Times New Roman" panose="02020603050405020304" pitchFamily="18" charset="0"/>
                <a:cs typeface="Times New Roman" panose="02020603050405020304" pitchFamily="18" charset="0"/>
              </a:rPr>
              <a:t>Michaelidou</a:t>
            </a:r>
            <a:r>
              <a:rPr lang="en-US" sz="1700" dirty="0">
                <a:latin typeface="Times New Roman" panose="02020603050405020304" pitchFamily="18" charset="0"/>
                <a:cs typeface="Times New Roman" panose="02020603050405020304" pitchFamily="18" charset="0"/>
              </a:rPr>
              <a:t>, N. and </a:t>
            </a:r>
            <a:r>
              <a:rPr lang="en-US" sz="1700" dirty="0" err="1">
                <a:latin typeface="Times New Roman" panose="02020603050405020304" pitchFamily="18" charset="0"/>
                <a:cs typeface="Times New Roman" panose="02020603050405020304" pitchFamily="18" charset="0"/>
              </a:rPr>
              <a:t>Micevski</a:t>
            </a:r>
            <a:r>
              <a:rPr lang="en-US" sz="1700" dirty="0">
                <a:latin typeface="Times New Roman" panose="02020603050405020304" pitchFamily="18" charset="0"/>
                <a:cs typeface="Times New Roman" panose="02020603050405020304" pitchFamily="18" charset="0"/>
              </a:rPr>
              <a:t>, M. (2018). Consumers’ Ethical Perceptions of Social Media Analytics practices: Risks, Benefits and Potential Outcomes. </a:t>
            </a:r>
            <a:r>
              <a:rPr lang="en-US" sz="1700" i="1" dirty="0">
                <a:latin typeface="Times New Roman" panose="02020603050405020304" pitchFamily="18" charset="0"/>
                <a:cs typeface="Times New Roman" panose="02020603050405020304" pitchFamily="18" charset="0"/>
              </a:rPr>
              <a:t>Journal of Business Research</a:t>
            </a:r>
            <a:r>
              <a:rPr lang="en-US" sz="1700" dirty="0">
                <a:latin typeface="Times New Roman" panose="02020603050405020304" pitchFamily="18" charset="0"/>
                <a:cs typeface="Times New Roman" panose="02020603050405020304" pitchFamily="18" charset="0"/>
              </a:rPr>
              <a:t>, 104.</a:t>
            </a:r>
          </a:p>
          <a:p>
            <a:pPr algn="just">
              <a:lnSpc>
                <a:spcPct val="170000"/>
              </a:lnSpc>
            </a:pPr>
            <a:r>
              <a:rPr lang="en-US" sz="1700" dirty="0">
                <a:latin typeface="Times New Roman" panose="02020603050405020304" pitchFamily="18" charset="0"/>
                <a:cs typeface="Times New Roman" panose="02020603050405020304" pitchFamily="18" charset="0"/>
              </a:rPr>
              <a:t>Moi, L. and </a:t>
            </a:r>
            <a:r>
              <a:rPr lang="en-US" sz="1700" dirty="0" err="1">
                <a:latin typeface="Times New Roman" panose="02020603050405020304" pitchFamily="18" charset="0"/>
                <a:cs typeface="Times New Roman" panose="02020603050405020304" pitchFamily="18" charset="0"/>
              </a:rPr>
              <a:t>Cabiddu</a:t>
            </a:r>
            <a:r>
              <a:rPr lang="en-US" sz="1700" dirty="0">
                <a:latin typeface="Times New Roman" panose="02020603050405020304" pitchFamily="18" charset="0"/>
                <a:cs typeface="Times New Roman" panose="02020603050405020304" pitchFamily="18" charset="0"/>
              </a:rPr>
              <a:t>, F. (2021). An Agile Marketing Capability Maturity Framework. </a:t>
            </a:r>
            <a:r>
              <a:rPr lang="en-US" sz="1700" i="1" dirty="0">
                <a:latin typeface="Times New Roman" panose="02020603050405020304" pitchFamily="18" charset="0"/>
                <a:cs typeface="Times New Roman" panose="02020603050405020304" pitchFamily="18" charset="0"/>
              </a:rPr>
              <a:t>Tourism Management</a:t>
            </a:r>
            <a:r>
              <a:rPr lang="en-US" sz="1700" dirty="0">
                <a:latin typeface="Times New Roman" panose="02020603050405020304" pitchFamily="18" charset="0"/>
                <a:cs typeface="Times New Roman" panose="02020603050405020304" pitchFamily="18" charset="0"/>
              </a:rPr>
              <a:t>, 86, p.104347.</a:t>
            </a:r>
          </a:p>
          <a:p>
            <a:pPr algn="just">
              <a:lnSpc>
                <a:spcPct val="170000"/>
              </a:lnSpc>
            </a:pPr>
            <a:r>
              <a:rPr lang="en-US" sz="1700" dirty="0" err="1">
                <a:latin typeface="Times New Roman" panose="02020603050405020304" pitchFamily="18" charset="0"/>
                <a:cs typeface="Times New Roman" panose="02020603050405020304" pitchFamily="18" charset="0"/>
              </a:rPr>
              <a:t>Morad</a:t>
            </a:r>
            <a:r>
              <a:rPr lang="en-US" sz="1700" dirty="0">
                <a:latin typeface="Times New Roman" panose="02020603050405020304" pitchFamily="18" charset="0"/>
                <a:cs typeface="Times New Roman" panose="02020603050405020304" pitchFamily="18" charset="0"/>
              </a:rPr>
              <a:t>, S., </a:t>
            </a:r>
            <a:r>
              <a:rPr lang="en-US" sz="1700" dirty="0" err="1">
                <a:latin typeface="Times New Roman" panose="02020603050405020304" pitchFamily="18" charset="0"/>
                <a:cs typeface="Times New Roman" panose="02020603050405020304" pitchFamily="18" charset="0"/>
              </a:rPr>
              <a:t>Ragonis</a:t>
            </a:r>
            <a:r>
              <a:rPr lang="en-US" sz="1700" dirty="0">
                <a:latin typeface="Times New Roman" panose="02020603050405020304" pitchFamily="18" charset="0"/>
                <a:cs typeface="Times New Roman" panose="02020603050405020304" pitchFamily="18" charset="0"/>
              </a:rPr>
              <a:t>, N. and Barak, M. (2021). The Validity and Reliability of a Tool for Measuring Educational Innovative Thinking Competencies. </a:t>
            </a:r>
            <a:r>
              <a:rPr lang="en-US" sz="1700" i="1" dirty="0">
                <a:latin typeface="Times New Roman" panose="02020603050405020304" pitchFamily="18" charset="0"/>
                <a:cs typeface="Times New Roman" panose="02020603050405020304" pitchFamily="18" charset="0"/>
              </a:rPr>
              <a:t>Teaching and Teacher Education</a:t>
            </a:r>
            <a:r>
              <a:rPr lang="en-US" sz="1700" dirty="0">
                <a:latin typeface="Times New Roman" panose="02020603050405020304" pitchFamily="18" charset="0"/>
                <a:cs typeface="Times New Roman" panose="02020603050405020304" pitchFamily="18" charset="0"/>
              </a:rPr>
              <a:t>, 97, p.103193.</a:t>
            </a:r>
          </a:p>
          <a:p>
            <a:pPr algn="just">
              <a:lnSpc>
                <a:spcPct val="170000"/>
              </a:lnSpc>
            </a:pPr>
            <a:r>
              <a:rPr lang="en-US" sz="1700" dirty="0">
                <a:latin typeface="Times New Roman" panose="02020603050405020304" pitchFamily="18" charset="0"/>
                <a:cs typeface="Times New Roman" panose="02020603050405020304" pitchFamily="18" charset="0"/>
              </a:rPr>
              <a:t>Morgan, D.L. (2019). </a:t>
            </a:r>
            <a:r>
              <a:rPr lang="en-US" sz="1700" i="1" dirty="0">
                <a:latin typeface="Times New Roman" panose="02020603050405020304" pitchFamily="18" charset="0"/>
                <a:cs typeface="Times New Roman" panose="02020603050405020304" pitchFamily="18" charset="0"/>
              </a:rPr>
              <a:t>Basic and Advanced Focus Groups</a:t>
            </a:r>
            <a:r>
              <a:rPr lang="en-US" sz="1700" dirty="0">
                <a:latin typeface="Times New Roman" panose="02020603050405020304" pitchFamily="18" charset="0"/>
                <a:cs typeface="Times New Roman" panose="02020603050405020304" pitchFamily="18" charset="0"/>
              </a:rPr>
              <a:t>. Los Angeles, Ca: Sage Publications, Inc.</a:t>
            </a:r>
          </a:p>
          <a:p>
            <a:pPr algn="just">
              <a:lnSpc>
                <a:spcPct val="170000"/>
              </a:lnSpc>
            </a:pPr>
            <a:r>
              <a:rPr lang="en-US" sz="1700" dirty="0" err="1">
                <a:latin typeface="Times New Roman" panose="02020603050405020304" pitchFamily="18" charset="0"/>
                <a:cs typeface="Times New Roman" panose="02020603050405020304" pitchFamily="18" charset="0"/>
              </a:rPr>
              <a:t>Mussolino</a:t>
            </a:r>
            <a:r>
              <a:rPr lang="en-US" sz="1700" dirty="0">
                <a:latin typeface="Times New Roman" panose="02020603050405020304" pitchFamily="18" charset="0"/>
                <a:cs typeface="Times New Roman" panose="02020603050405020304" pitchFamily="18" charset="0"/>
              </a:rPr>
              <a:t>, D., </a:t>
            </a:r>
            <a:r>
              <a:rPr lang="en-US" sz="1700" dirty="0" err="1">
                <a:latin typeface="Times New Roman" panose="02020603050405020304" pitchFamily="18" charset="0"/>
                <a:cs typeface="Times New Roman" panose="02020603050405020304" pitchFamily="18" charset="0"/>
              </a:rPr>
              <a:t>Cicellin</a:t>
            </a:r>
            <a:r>
              <a:rPr lang="en-US" sz="1700" dirty="0">
                <a:latin typeface="Times New Roman" panose="02020603050405020304" pitchFamily="18" charset="0"/>
                <a:cs typeface="Times New Roman" panose="02020603050405020304" pitchFamily="18" charset="0"/>
              </a:rPr>
              <a:t>, M., </a:t>
            </a:r>
            <a:r>
              <a:rPr lang="en-US" sz="1700" dirty="0" err="1">
                <a:latin typeface="Times New Roman" panose="02020603050405020304" pitchFamily="18" charset="0"/>
                <a:cs typeface="Times New Roman" panose="02020603050405020304" pitchFamily="18" charset="0"/>
              </a:rPr>
              <a:t>Pezzillo</a:t>
            </a:r>
            <a:r>
              <a:rPr lang="en-US" sz="1700" dirty="0">
                <a:latin typeface="Times New Roman" panose="02020603050405020304" pitchFamily="18" charset="0"/>
                <a:cs typeface="Times New Roman" panose="02020603050405020304" pitchFamily="18" charset="0"/>
              </a:rPr>
              <a:t> </a:t>
            </a:r>
            <a:r>
              <a:rPr lang="en-US" sz="1700" dirty="0" err="1">
                <a:latin typeface="Times New Roman" panose="02020603050405020304" pitchFamily="18" charset="0"/>
                <a:cs typeface="Times New Roman" panose="02020603050405020304" pitchFamily="18" charset="0"/>
              </a:rPr>
              <a:t>Iacono</a:t>
            </a:r>
            <a:r>
              <a:rPr lang="en-US" sz="1700" dirty="0">
                <a:latin typeface="Times New Roman" panose="02020603050405020304" pitchFamily="18" charset="0"/>
                <a:cs typeface="Times New Roman" panose="02020603050405020304" pitchFamily="18" charset="0"/>
              </a:rPr>
              <a:t>, M., </a:t>
            </a:r>
            <a:r>
              <a:rPr lang="en-US" sz="1700" dirty="0" err="1">
                <a:latin typeface="Times New Roman" panose="02020603050405020304" pitchFamily="18" charset="0"/>
                <a:cs typeface="Times New Roman" panose="02020603050405020304" pitchFamily="18" charset="0"/>
              </a:rPr>
              <a:t>Consiglio</a:t>
            </a:r>
            <a:r>
              <a:rPr lang="en-US" sz="1700" dirty="0">
                <a:latin typeface="Times New Roman" panose="02020603050405020304" pitchFamily="18" charset="0"/>
                <a:cs typeface="Times New Roman" panose="02020603050405020304" pitchFamily="18" charset="0"/>
              </a:rPr>
              <a:t>, S. and Martinez, M. (2019). Daughters’ self-positioning in Family Business succession: a Narrative Inquiry. </a:t>
            </a:r>
            <a:r>
              <a:rPr lang="en-US" sz="1700" i="1" dirty="0">
                <a:latin typeface="Times New Roman" panose="02020603050405020304" pitchFamily="18" charset="0"/>
                <a:cs typeface="Times New Roman" panose="02020603050405020304" pitchFamily="18" charset="0"/>
              </a:rPr>
              <a:t>Journal of Family Business Strategy</a:t>
            </a:r>
            <a:r>
              <a:rPr lang="en-US" sz="1700" dirty="0">
                <a:latin typeface="Times New Roman" panose="02020603050405020304" pitchFamily="18" charset="0"/>
                <a:cs typeface="Times New Roman" panose="02020603050405020304" pitchFamily="18" charset="0"/>
              </a:rPr>
              <a:t>, 10(2), pp.72–86.</a:t>
            </a:r>
          </a:p>
          <a:p>
            <a:pPr algn="just">
              <a:lnSpc>
                <a:spcPct val="170000"/>
              </a:lnSpc>
            </a:pPr>
            <a:r>
              <a:rPr lang="en-US" sz="1700" dirty="0">
                <a:latin typeface="Times New Roman" panose="02020603050405020304" pitchFamily="18" charset="0"/>
                <a:cs typeface="Times New Roman" panose="02020603050405020304" pitchFamily="18" charset="0"/>
              </a:rPr>
              <a:t>Oates, C.J. (2017). </a:t>
            </a:r>
            <a:r>
              <a:rPr lang="en-US" sz="1700" i="1" dirty="0">
                <a:latin typeface="Times New Roman" panose="02020603050405020304" pitchFamily="18" charset="0"/>
                <a:cs typeface="Times New Roman" panose="02020603050405020304" pitchFamily="18" charset="0"/>
              </a:rPr>
              <a:t>Conducting Focus Groups for Business and Management Students</a:t>
            </a:r>
            <a:r>
              <a:rPr lang="en-US" sz="1700" dirty="0">
                <a:latin typeface="Times New Roman" panose="02020603050405020304" pitchFamily="18" charset="0"/>
                <a:cs typeface="Times New Roman" panose="02020603050405020304" pitchFamily="18" charset="0"/>
              </a:rPr>
              <a:t>. Thousand Oaks, Ca: Sage Pub.</a:t>
            </a:r>
          </a:p>
          <a:p>
            <a:pPr algn="just">
              <a:lnSpc>
                <a:spcPct val="170000"/>
              </a:lnSpc>
            </a:pPr>
            <a:r>
              <a:rPr lang="en-US" sz="1700" dirty="0">
                <a:latin typeface="Times New Roman" panose="02020603050405020304" pitchFamily="18" charset="0"/>
                <a:cs typeface="Times New Roman" panose="02020603050405020304" pitchFamily="18" charset="0"/>
              </a:rPr>
              <a:t>Pappas, I.O. and Woodside, A.G. (2021). Fuzzy-set Qualitative Comparative Analysis (</a:t>
            </a:r>
            <a:r>
              <a:rPr lang="en-US" sz="1700" dirty="0" err="1">
                <a:latin typeface="Times New Roman" panose="02020603050405020304" pitchFamily="18" charset="0"/>
                <a:cs typeface="Times New Roman" panose="02020603050405020304" pitchFamily="18" charset="0"/>
              </a:rPr>
              <a:t>fsQCA</a:t>
            </a:r>
            <a:r>
              <a:rPr lang="en-US" sz="1700" dirty="0">
                <a:latin typeface="Times New Roman" panose="02020603050405020304" pitchFamily="18" charset="0"/>
                <a:cs typeface="Times New Roman" panose="02020603050405020304" pitchFamily="18" charset="0"/>
              </a:rPr>
              <a:t>): Guidelines for Research Practice in Information Systems and Marketing. </a:t>
            </a:r>
            <a:r>
              <a:rPr lang="en-US" sz="1700" i="1" dirty="0">
                <a:latin typeface="Times New Roman" panose="02020603050405020304" pitchFamily="18" charset="0"/>
                <a:cs typeface="Times New Roman" panose="02020603050405020304" pitchFamily="18" charset="0"/>
              </a:rPr>
              <a:t>International Journal of Information Management</a:t>
            </a:r>
            <a:r>
              <a:rPr lang="en-US" sz="1700" dirty="0">
                <a:latin typeface="Times New Roman" panose="02020603050405020304" pitchFamily="18" charset="0"/>
                <a:cs typeface="Times New Roman" panose="02020603050405020304" pitchFamily="18" charset="0"/>
              </a:rPr>
              <a:t>, 58, p.102310.</a:t>
            </a:r>
          </a:p>
          <a:p>
            <a:pPr algn="just">
              <a:lnSpc>
                <a:spcPct val="170000"/>
              </a:lnSpc>
            </a:pPr>
            <a:r>
              <a:rPr lang="en-US" sz="1700" dirty="0">
                <a:latin typeface="Times New Roman" panose="02020603050405020304" pitchFamily="18" charset="0"/>
                <a:cs typeface="Times New Roman" panose="02020603050405020304" pitchFamily="18" charset="0"/>
              </a:rPr>
              <a:t>Poth, C.N. (2019). </a:t>
            </a:r>
            <a:r>
              <a:rPr lang="en-US" sz="1700" i="1" dirty="0">
                <a:latin typeface="Times New Roman" panose="02020603050405020304" pitchFamily="18" charset="0"/>
                <a:cs typeface="Times New Roman" panose="02020603050405020304" pitchFamily="18" charset="0"/>
              </a:rPr>
              <a:t>Innovation in Mixed Methods Research : A Practical Guide to Integrative Thinking with Complexity</a:t>
            </a:r>
            <a:r>
              <a:rPr lang="en-US" sz="1700" dirty="0">
                <a:latin typeface="Times New Roman" panose="02020603050405020304" pitchFamily="18" charset="0"/>
                <a:cs typeface="Times New Roman" panose="02020603050405020304" pitchFamily="18" charset="0"/>
              </a:rPr>
              <a:t>. London: Sage.</a:t>
            </a:r>
          </a:p>
          <a:p>
            <a:pPr algn="just">
              <a:lnSpc>
                <a:spcPct val="170000"/>
              </a:lnSpc>
            </a:pPr>
            <a:r>
              <a:rPr lang="en-US" sz="1700" dirty="0" err="1">
                <a:latin typeface="Times New Roman" panose="02020603050405020304" pitchFamily="18" charset="0"/>
                <a:cs typeface="Times New Roman" panose="02020603050405020304" pitchFamily="18" charset="0"/>
              </a:rPr>
              <a:t>Potnis</a:t>
            </a:r>
            <a:r>
              <a:rPr lang="en-US" sz="1700" dirty="0">
                <a:latin typeface="Times New Roman" panose="02020603050405020304" pitchFamily="18" charset="0"/>
                <a:cs typeface="Times New Roman" panose="02020603050405020304" pitchFamily="18" charset="0"/>
              </a:rPr>
              <a:t>, D. and Gala, B. (2020). Best Practices for Conducting Fieldwork with Marginalized Communities. </a:t>
            </a:r>
            <a:r>
              <a:rPr lang="en-US" sz="1700" i="1" dirty="0">
                <a:latin typeface="Times New Roman" panose="02020603050405020304" pitchFamily="18" charset="0"/>
                <a:cs typeface="Times New Roman" panose="02020603050405020304" pitchFamily="18" charset="0"/>
              </a:rPr>
              <a:t>Information Processing &amp; Management</a:t>
            </a:r>
            <a:r>
              <a:rPr lang="en-US" sz="1700" dirty="0">
                <a:latin typeface="Times New Roman" panose="02020603050405020304" pitchFamily="18" charset="0"/>
                <a:cs typeface="Times New Roman" panose="02020603050405020304" pitchFamily="18" charset="0"/>
              </a:rPr>
              <a:t>, 57(3), p.102144.</a:t>
            </a:r>
          </a:p>
          <a:p>
            <a:pPr algn="just">
              <a:lnSpc>
                <a:spcPct val="170000"/>
              </a:lnSpc>
            </a:pPr>
            <a:r>
              <a:rPr lang="en-US" sz="1700" dirty="0">
                <a:latin typeface="Times New Roman" panose="02020603050405020304" pitchFamily="18" charset="0"/>
                <a:cs typeface="Times New Roman" panose="02020603050405020304" pitchFamily="18" charset="0"/>
              </a:rPr>
              <a:t>Seidler, R., Primack, R.B., Goswami, V.R., </a:t>
            </a:r>
            <a:r>
              <a:rPr lang="en-US" sz="1700" dirty="0" err="1">
                <a:latin typeface="Times New Roman" panose="02020603050405020304" pitchFamily="18" charset="0"/>
                <a:cs typeface="Times New Roman" panose="02020603050405020304" pitchFamily="18" charset="0"/>
              </a:rPr>
              <a:t>Khaling</a:t>
            </a:r>
            <a:r>
              <a:rPr lang="en-US" sz="1700" dirty="0">
                <a:latin typeface="Times New Roman" panose="02020603050405020304" pitchFamily="18" charset="0"/>
                <a:cs typeface="Times New Roman" panose="02020603050405020304" pitchFamily="18" charset="0"/>
              </a:rPr>
              <a:t>, S., </a:t>
            </a:r>
            <a:r>
              <a:rPr lang="en-US" sz="1700" dirty="0" err="1">
                <a:latin typeface="Times New Roman" panose="02020603050405020304" pitchFamily="18" charset="0"/>
                <a:cs typeface="Times New Roman" panose="02020603050405020304" pitchFamily="18" charset="0"/>
              </a:rPr>
              <a:t>Devy</a:t>
            </a:r>
            <a:r>
              <a:rPr lang="en-US" sz="1700" dirty="0">
                <a:latin typeface="Times New Roman" panose="02020603050405020304" pitchFamily="18" charset="0"/>
                <a:cs typeface="Times New Roman" panose="02020603050405020304" pitchFamily="18" charset="0"/>
              </a:rPr>
              <a:t>, M.S., Corlett, R.T., Knott, C.D., Kane, E.E., Susanto, T.W., </a:t>
            </a:r>
            <a:r>
              <a:rPr lang="en-US" sz="1700" dirty="0" err="1">
                <a:latin typeface="Times New Roman" panose="02020603050405020304" pitchFamily="18" charset="0"/>
                <a:cs typeface="Times New Roman" panose="02020603050405020304" pitchFamily="18" charset="0"/>
              </a:rPr>
              <a:t>Otali</a:t>
            </a:r>
            <a:r>
              <a:rPr lang="en-US" sz="1700" dirty="0">
                <a:latin typeface="Times New Roman" panose="02020603050405020304" pitchFamily="18" charset="0"/>
                <a:cs typeface="Times New Roman" panose="02020603050405020304" pitchFamily="18" charset="0"/>
              </a:rPr>
              <a:t>, E., Roth, R.J., Phillips, O.L., Baker, T.R., </a:t>
            </a:r>
            <a:r>
              <a:rPr lang="en-US" sz="1700" dirty="0" err="1">
                <a:latin typeface="Times New Roman" panose="02020603050405020304" pitchFamily="18" charset="0"/>
                <a:cs typeface="Times New Roman" panose="02020603050405020304" pitchFamily="18" charset="0"/>
              </a:rPr>
              <a:t>Ewango</a:t>
            </a:r>
            <a:r>
              <a:rPr lang="en-US" sz="1700" dirty="0">
                <a:latin typeface="Times New Roman" panose="02020603050405020304" pitchFamily="18" charset="0"/>
                <a:cs typeface="Times New Roman" panose="02020603050405020304" pitchFamily="18" charset="0"/>
              </a:rPr>
              <a:t>, C., Coronado, E.H., </a:t>
            </a:r>
            <a:r>
              <a:rPr lang="en-US" sz="1700" dirty="0" err="1">
                <a:latin typeface="Times New Roman" panose="02020603050405020304" pitchFamily="18" charset="0"/>
                <a:cs typeface="Times New Roman" panose="02020603050405020304" pitchFamily="18" charset="0"/>
              </a:rPr>
              <a:t>Levesley</a:t>
            </a:r>
            <a:r>
              <a:rPr lang="en-US" sz="1700" dirty="0">
                <a:latin typeface="Times New Roman" panose="02020603050405020304" pitchFamily="18" charset="0"/>
                <a:cs typeface="Times New Roman" panose="02020603050405020304" pitchFamily="18" charset="0"/>
              </a:rPr>
              <a:t>, A., Lewis, S.L., </a:t>
            </a:r>
            <a:r>
              <a:rPr lang="en-US" sz="1700" dirty="0" err="1">
                <a:latin typeface="Times New Roman" panose="02020603050405020304" pitchFamily="18" charset="0"/>
                <a:cs typeface="Times New Roman" panose="02020603050405020304" pitchFamily="18" charset="0"/>
              </a:rPr>
              <a:t>Marimon</a:t>
            </a:r>
            <a:r>
              <a:rPr lang="en-US" sz="1700" dirty="0">
                <a:latin typeface="Times New Roman" panose="02020603050405020304" pitchFamily="18" charset="0"/>
                <a:cs typeface="Times New Roman" panose="02020603050405020304" pitchFamily="18" charset="0"/>
              </a:rPr>
              <a:t>, B.S., </a:t>
            </a:r>
            <a:r>
              <a:rPr lang="en-US" sz="1700" dirty="0" err="1">
                <a:latin typeface="Times New Roman" panose="02020603050405020304" pitchFamily="18" charset="0"/>
                <a:cs typeface="Times New Roman" panose="02020603050405020304" pitchFamily="18" charset="0"/>
              </a:rPr>
              <a:t>Qie</a:t>
            </a:r>
            <a:r>
              <a:rPr lang="en-US" sz="1700" dirty="0">
                <a:latin typeface="Times New Roman" panose="02020603050405020304" pitchFamily="18" charset="0"/>
                <a:cs typeface="Times New Roman" panose="02020603050405020304" pitchFamily="18" charset="0"/>
              </a:rPr>
              <a:t>, L. and </a:t>
            </a:r>
            <a:r>
              <a:rPr lang="en-US" sz="1700" dirty="0" err="1">
                <a:latin typeface="Times New Roman" panose="02020603050405020304" pitchFamily="18" charset="0"/>
                <a:cs typeface="Times New Roman" panose="02020603050405020304" pitchFamily="18" charset="0"/>
              </a:rPr>
              <a:t>Sonké</a:t>
            </a:r>
            <a:r>
              <a:rPr lang="en-US" sz="1700" dirty="0">
                <a:latin typeface="Times New Roman" panose="02020603050405020304" pitchFamily="18" charset="0"/>
                <a:cs typeface="Times New Roman" panose="02020603050405020304" pitchFamily="18" charset="0"/>
              </a:rPr>
              <a:t>, B. (2021). Confronting Ethical Challenges in long-term Research Programs in the Tropics. </a:t>
            </a:r>
            <a:r>
              <a:rPr lang="en-US" sz="1700" i="1" dirty="0">
                <a:latin typeface="Times New Roman" panose="02020603050405020304" pitchFamily="18" charset="0"/>
                <a:cs typeface="Times New Roman" panose="02020603050405020304" pitchFamily="18" charset="0"/>
              </a:rPr>
              <a:t>Biological Conservation</a:t>
            </a:r>
            <a:r>
              <a:rPr lang="en-US" sz="1700" dirty="0">
                <a:latin typeface="Times New Roman" panose="02020603050405020304" pitchFamily="18" charset="0"/>
                <a:cs typeface="Times New Roman" panose="02020603050405020304" pitchFamily="18" charset="0"/>
              </a:rPr>
              <a:t>, 255, p.108933.</a:t>
            </a:r>
          </a:p>
          <a:p>
            <a:pPr algn="just">
              <a:lnSpc>
                <a:spcPct val="170000"/>
              </a:lnSpc>
            </a:pPr>
            <a:r>
              <a:rPr lang="en-US" sz="1700" dirty="0">
                <a:latin typeface="Times New Roman" panose="02020603050405020304" pitchFamily="18" charset="0"/>
                <a:cs typeface="Times New Roman" panose="02020603050405020304" pitchFamily="18" charset="0"/>
              </a:rPr>
              <a:t>Singleton, R. and Straits, B.C. (2010). </a:t>
            </a:r>
            <a:r>
              <a:rPr lang="en-US" sz="1700" i="1" dirty="0">
                <a:latin typeface="Times New Roman" panose="02020603050405020304" pitchFamily="18" charset="0"/>
                <a:cs typeface="Times New Roman" panose="02020603050405020304" pitchFamily="18" charset="0"/>
              </a:rPr>
              <a:t>Approaches to Social Research</a:t>
            </a:r>
            <a:r>
              <a:rPr lang="en-US" sz="1700" dirty="0">
                <a:latin typeface="Times New Roman" panose="02020603050405020304" pitchFamily="18" charset="0"/>
                <a:cs typeface="Times New Roman" panose="02020603050405020304" pitchFamily="18" charset="0"/>
              </a:rPr>
              <a:t>. New York: Oxford University Press.</a:t>
            </a:r>
            <a:br>
              <a:rPr lang="en-US" sz="1200" dirty="0"/>
            </a:b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390176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EF0727-91B4-A149-A8EF-68706EDD47F8}"/>
              </a:ext>
            </a:extLst>
          </p:cNvPr>
          <p:cNvSpPr>
            <a:spLocks noGrp="1"/>
          </p:cNvSpPr>
          <p:nvPr>
            <p:ph idx="1"/>
          </p:nvPr>
        </p:nvSpPr>
        <p:spPr>
          <a:xfrm>
            <a:off x="571500" y="642938"/>
            <a:ext cx="10815638" cy="5557837"/>
          </a:xfrm>
        </p:spPr>
        <p:txBody>
          <a:bodyPr/>
          <a:lstStyle/>
          <a:p>
            <a:pPr algn="just">
              <a:lnSpc>
                <a:spcPct val="150000"/>
              </a:lnSpc>
            </a:pPr>
            <a:r>
              <a:rPr lang="en-US" sz="1200" dirty="0" err="1">
                <a:latin typeface="Times New Roman" panose="02020603050405020304" pitchFamily="18" charset="0"/>
                <a:cs typeface="Times New Roman" panose="02020603050405020304" pitchFamily="18" charset="0"/>
              </a:rPr>
              <a:t>Sovacool</a:t>
            </a:r>
            <a:r>
              <a:rPr lang="en-US" sz="1200" dirty="0">
                <a:latin typeface="Times New Roman" panose="02020603050405020304" pitchFamily="18" charset="0"/>
                <a:cs typeface="Times New Roman" panose="02020603050405020304" pitchFamily="18" charset="0"/>
              </a:rPr>
              <a:t>, B.K., </a:t>
            </a:r>
            <a:r>
              <a:rPr lang="en-US" sz="1200" dirty="0" err="1">
                <a:latin typeface="Times New Roman" panose="02020603050405020304" pitchFamily="18" charset="0"/>
                <a:cs typeface="Times New Roman" panose="02020603050405020304" pitchFamily="18" charset="0"/>
              </a:rPr>
              <a:t>Axsen</a:t>
            </a:r>
            <a:r>
              <a:rPr lang="en-US" sz="1200" dirty="0">
                <a:latin typeface="Times New Roman" panose="02020603050405020304" pitchFamily="18" charset="0"/>
                <a:cs typeface="Times New Roman" panose="02020603050405020304" pitchFamily="18" charset="0"/>
              </a:rPr>
              <a:t>, J. and Sorrell, S. (2018). Promoting novelty, rigor, and Style in Energy Social science: Towards Codes of Practice for Appropriate Methods and Research Design. </a:t>
            </a:r>
            <a:r>
              <a:rPr lang="en-US" sz="1200" i="1" dirty="0">
                <a:latin typeface="Times New Roman" panose="02020603050405020304" pitchFamily="18" charset="0"/>
                <a:cs typeface="Times New Roman" panose="02020603050405020304" pitchFamily="18" charset="0"/>
              </a:rPr>
              <a:t>Energy Research &amp; Social Science</a:t>
            </a:r>
            <a:r>
              <a:rPr lang="en-US" sz="1200" dirty="0">
                <a:latin typeface="Times New Roman" panose="02020603050405020304" pitchFamily="18" charset="0"/>
                <a:cs typeface="Times New Roman" panose="02020603050405020304" pitchFamily="18" charset="0"/>
              </a:rPr>
              <a:t>, 45, pp.12–42.</a:t>
            </a:r>
          </a:p>
          <a:p>
            <a:pPr algn="just">
              <a:lnSpc>
                <a:spcPct val="150000"/>
              </a:lnSpc>
            </a:pPr>
            <a:r>
              <a:rPr lang="en-US" sz="1200" dirty="0">
                <a:latin typeface="Times New Roman" panose="02020603050405020304" pitchFamily="18" charset="0"/>
                <a:cs typeface="Times New Roman" panose="02020603050405020304" pitchFamily="18" charset="0"/>
              </a:rPr>
              <a:t>Speight, K.C., Schiano, A.N., Harwood, W.S. and Drake, M.A. (2019). Consumer Insights on Prepackaged Cheddar Cheese Shreds Using Focus groups, Conjoint analysis, and Qualitative Multivariate Analysis. </a:t>
            </a:r>
            <a:r>
              <a:rPr lang="en-US" sz="1200" i="1" dirty="0">
                <a:latin typeface="Times New Roman" panose="02020603050405020304" pitchFamily="18" charset="0"/>
                <a:cs typeface="Times New Roman" panose="02020603050405020304" pitchFamily="18" charset="0"/>
              </a:rPr>
              <a:t>Journal of Dairy Science</a:t>
            </a:r>
            <a:r>
              <a:rPr lang="en-US" sz="1200" dirty="0">
                <a:latin typeface="Times New Roman" panose="02020603050405020304" pitchFamily="18" charset="0"/>
                <a:cs typeface="Times New Roman" panose="02020603050405020304" pitchFamily="18" charset="0"/>
              </a:rPr>
              <a:t>, 102(8), pp.6971–6986.</a:t>
            </a:r>
          </a:p>
          <a:p>
            <a:pPr algn="just">
              <a:lnSpc>
                <a:spcPct val="150000"/>
              </a:lnSpc>
            </a:pPr>
            <a:r>
              <a:rPr lang="en-US" sz="1200" dirty="0">
                <a:latin typeface="Times New Roman" panose="02020603050405020304" pitchFamily="18" charset="0"/>
                <a:cs typeface="Times New Roman" panose="02020603050405020304" pitchFamily="18" charset="0"/>
              </a:rPr>
              <a:t>Tracy, S.J. (2019). </a:t>
            </a:r>
            <a:r>
              <a:rPr lang="en-US" sz="1200" i="1" dirty="0">
                <a:latin typeface="Times New Roman" panose="02020603050405020304" pitchFamily="18" charset="0"/>
                <a:cs typeface="Times New Roman" panose="02020603050405020304" pitchFamily="18" charset="0"/>
              </a:rPr>
              <a:t>Qualitative Research Methods : Collecting evidence, Crafting analysis, Communicating Impact</a:t>
            </a:r>
            <a:r>
              <a:rPr lang="en-US" sz="1200" dirty="0">
                <a:latin typeface="Times New Roman" panose="02020603050405020304" pitchFamily="18" charset="0"/>
                <a:cs typeface="Times New Roman" panose="02020603050405020304" pitchFamily="18" charset="0"/>
              </a:rPr>
              <a:t>. Hoboken, New Jersey: John Wiley &amp; Sons, Inc.</a:t>
            </a:r>
          </a:p>
          <a:p>
            <a:pPr algn="just">
              <a:lnSpc>
                <a:spcPct val="150000"/>
              </a:lnSpc>
            </a:pPr>
            <a:r>
              <a:rPr lang="en-US" sz="1200" dirty="0" err="1">
                <a:latin typeface="Times New Roman" panose="02020603050405020304" pitchFamily="18" charset="0"/>
                <a:cs typeface="Times New Roman" panose="02020603050405020304" pitchFamily="18" charset="0"/>
              </a:rPr>
              <a:t>Verkuyl</a:t>
            </a:r>
            <a:r>
              <a:rPr lang="en-US" sz="1200" dirty="0">
                <a:latin typeface="Times New Roman" panose="02020603050405020304" pitchFamily="18" charset="0"/>
                <a:cs typeface="Times New Roman" panose="02020603050405020304" pitchFamily="18" charset="0"/>
              </a:rPr>
              <a:t>, M., Richie, S., </a:t>
            </a:r>
            <a:r>
              <a:rPr lang="en-US" sz="1200" dirty="0" err="1">
                <a:latin typeface="Times New Roman" panose="02020603050405020304" pitchFamily="18" charset="0"/>
                <a:cs typeface="Times New Roman" panose="02020603050405020304" pitchFamily="18" charset="0"/>
              </a:rPr>
              <a:t>Cahuas</a:t>
            </a:r>
            <a:r>
              <a:rPr lang="en-US" sz="1200" dirty="0">
                <a:latin typeface="Times New Roman" panose="02020603050405020304" pitchFamily="18" charset="0"/>
                <a:cs typeface="Times New Roman" panose="02020603050405020304" pitchFamily="18" charset="0"/>
              </a:rPr>
              <a:t>, D., Rowland, C., </a:t>
            </a:r>
            <a:r>
              <a:rPr lang="en-US" sz="1200" dirty="0" err="1">
                <a:latin typeface="Times New Roman" panose="02020603050405020304" pitchFamily="18" charset="0"/>
                <a:cs typeface="Times New Roman" panose="02020603050405020304" pitchFamily="18" charset="0"/>
              </a:rPr>
              <a:t>Ndondo</a:t>
            </a:r>
            <a:r>
              <a:rPr lang="en-US" sz="1200" dirty="0">
                <a:latin typeface="Times New Roman" panose="02020603050405020304" pitchFamily="18" charset="0"/>
                <a:cs typeface="Times New Roman" panose="02020603050405020304" pitchFamily="18" charset="0"/>
              </a:rPr>
              <a:t>, M., </a:t>
            </a:r>
            <a:r>
              <a:rPr lang="en-US" sz="1200" dirty="0" err="1">
                <a:latin typeface="Times New Roman" panose="02020603050405020304" pitchFamily="18" charset="0"/>
                <a:cs typeface="Times New Roman" panose="02020603050405020304" pitchFamily="18" charset="0"/>
              </a:rPr>
              <a:t>Larcina</a:t>
            </a:r>
            <a:r>
              <a:rPr lang="en-US" sz="1200" dirty="0">
                <a:latin typeface="Times New Roman" panose="02020603050405020304" pitchFamily="18" charset="0"/>
                <a:cs typeface="Times New Roman" panose="02020603050405020304" pitchFamily="18" charset="0"/>
              </a:rPr>
              <a:t>, T. and Mack, K. (2020). Exploring Self-Debriefing plus Group-Debriefing: A Focus Group Study. </a:t>
            </a:r>
            <a:r>
              <a:rPr lang="en-US" sz="1200" i="1" dirty="0">
                <a:latin typeface="Times New Roman" panose="02020603050405020304" pitchFamily="18" charset="0"/>
                <a:cs typeface="Times New Roman" panose="02020603050405020304" pitchFamily="18" charset="0"/>
              </a:rPr>
              <a:t>Clinical Simulation in Nursing</a:t>
            </a:r>
            <a:r>
              <a:rPr lang="en-US" sz="1200" dirty="0">
                <a:latin typeface="Times New Roman" panose="02020603050405020304" pitchFamily="18" charset="0"/>
                <a:cs typeface="Times New Roman" panose="02020603050405020304" pitchFamily="18" charset="0"/>
              </a:rPr>
              <a:t>, 43.</a:t>
            </a:r>
          </a:p>
          <a:p>
            <a:pPr algn="just">
              <a:lnSpc>
                <a:spcPct val="150000"/>
              </a:lnSpc>
            </a:pPr>
            <a:r>
              <a:rPr lang="en-US" sz="1200" dirty="0" err="1">
                <a:latin typeface="Times New Roman" panose="02020603050405020304" pitchFamily="18" charset="0"/>
                <a:cs typeface="Times New Roman" panose="02020603050405020304" pitchFamily="18" charset="0"/>
              </a:rPr>
              <a:t>Witulski</a:t>
            </a:r>
            <a:r>
              <a:rPr lang="en-US" sz="1200" dirty="0">
                <a:latin typeface="Times New Roman" panose="02020603050405020304" pitchFamily="18" charset="0"/>
                <a:cs typeface="Times New Roman" panose="02020603050405020304" pitchFamily="18" charset="0"/>
              </a:rPr>
              <a:t>, N. and Dias, J.G. (2020). The Sustainable Society Index: Its Reliability and Validity. </a:t>
            </a:r>
            <a:r>
              <a:rPr lang="en-US" sz="1200" i="1" dirty="0">
                <a:latin typeface="Times New Roman" panose="02020603050405020304" pitchFamily="18" charset="0"/>
                <a:cs typeface="Times New Roman" panose="02020603050405020304" pitchFamily="18" charset="0"/>
              </a:rPr>
              <a:t>Ecological Indicators</a:t>
            </a:r>
            <a:r>
              <a:rPr lang="en-US" sz="1200" dirty="0">
                <a:latin typeface="Times New Roman" panose="02020603050405020304" pitchFamily="18" charset="0"/>
                <a:cs typeface="Times New Roman" panose="02020603050405020304" pitchFamily="18" charset="0"/>
              </a:rPr>
              <a:t>, 114, p.106190.</a:t>
            </a:r>
          </a:p>
          <a:p>
            <a:pPr algn="just">
              <a:lnSpc>
                <a:spcPct val="150000"/>
              </a:lnSpc>
            </a:pPr>
            <a:r>
              <a:rPr lang="en-US" sz="1200" dirty="0">
                <a:latin typeface="Times New Roman" panose="02020603050405020304" pitchFamily="18" charset="0"/>
                <a:cs typeface="Times New Roman" panose="02020603050405020304" pitchFamily="18" charset="0"/>
              </a:rPr>
              <a:t>Zhou, J., </a:t>
            </a:r>
            <a:r>
              <a:rPr lang="en-US" sz="1200" dirty="0" err="1">
                <a:latin typeface="Times New Roman" panose="02020603050405020304" pitchFamily="18" charset="0"/>
                <a:cs typeface="Times New Roman" panose="02020603050405020304" pitchFamily="18" charset="0"/>
              </a:rPr>
              <a:t>Mavondo</a:t>
            </a:r>
            <a:r>
              <a:rPr lang="en-US" sz="1200" dirty="0">
                <a:latin typeface="Times New Roman" panose="02020603050405020304" pitchFamily="18" charset="0"/>
                <a:cs typeface="Times New Roman" panose="02020603050405020304" pitchFamily="18" charset="0"/>
              </a:rPr>
              <a:t>, F.T. and Saunders, S.G. (2018). The Relationship between Marketing Agility and Financial Performance under Different Levels of Market Turbulence. </a:t>
            </a:r>
            <a:r>
              <a:rPr lang="en-US" sz="1200" i="1" dirty="0">
                <a:latin typeface="Times New Roman" panose="02020603050405020304" pitchFamily="18" charset="0"/>
                <a:cs typeface="Times New Roman" panose="02020603050405020304" pitchFamily="18" charset="0"/>
              </a:rPr>
              <a:t>Industrial Marketing Management</a:t>
            </a:r>
            <a:r>
              <a:rPr lang="en-US" sz="1200" dirty="0">
                <a:latin typeface="Times New Roman" panose="02020603050405020304" pitchFamily="18" charset="0"/>
                <a:cs typeface="Times New Roman" panose="02020603050405020304" pitchFamily="18" charset="0"/>
              </a:rPr>
              <a:t>, 83.</a:t>
            </a:r>
          </a:p>
          <a:p>
            <a:endParaRPr lang="en-GB" dirty="0"/>
          </a:p>
        </p:txBody>
      </p:sp>
    </p:spTree>
    <p:extLst>
      <p:ext uri="{BB962C8B-B14F-4D97-AF65-F5344CB8AC3E}">
        <p14:creationId xmlns:p14="http://schemas.microsoft.com/office/powerpoint/2010/main" val="290152664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{01FDB40A-48BF-CA4B-87A5-27F1BD2466CD}tf10001120</Template>
  <TotalTime>4710</TotalTime>
  <Words>4728</Words>
  <Application>Microsoft Macintosh PowerPoint</Application>
  <PresentationFormat>Widescreen</PresentationFormat>
  <Paragraphs>128</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Gill Sans MT</vt:lpstr>
      <vt:lpstr>Times New Roman</vt:lpstr>
      <vt:lpstr>Parcel</vt:lpstr>
      <vt:lpstr>The Use of Focus Groups as a Marketing Research Tool  in the Context of Narrative Research for  E-Commerce Businesses: Its Intent, Approaches, Drawbacks and Recommendations</vt:lpstr>
      <vt:lpstr>Introduction</vt:lpstr>
      <vt:lpstr>Research Objectives </vt:lpstr>
      <vt:lpstr>Research Theme and Methodology </vt:lpstr>
      <vt:lpstr>Pragmatic and Interpretive paradigms  </vt:lpstr>
      <vt:lpstr>Justification for Selecting Qualitative Research Methods </vt:lpstr>
      <vt:lpstr>Justification for Rejecting Quantitative Research Method </vt:lpstr>
      <vt:lpstr>Exploratory Research Design </vt:lpstr>
      <vt:lpstr>Advantages of Focus Groups</vt:lpstr>
      <vt:lpstr>Disadvantages of Focus Groups </vt:lpstr>
      <vt:lpstr>Identification of strengths and limitations of various qualitative research methods, designs and techniques </vt:lpstr>
      <vt:lpstr>Focus Groups as a Marketing Research Tool in the Context of Narrative Research </vt:lpstr>
      <vt:lpstr>Narrative research</vt:lpstr>
      <vt:lpstr>Fieldwork, Setting and Data Collection</vt:lpstr>
      <vt:lpstr>Analysis and Planning</vt:lpstr>
      <vt:lpstr>Continued</vt:lpstr>
      <vt:lpstr>Utilization of Focus Groups</vt:lpstr>
      <vt:lpstr>Reliability of Focus Groups </vt:lpstr>
      <vt:lpstr>Validity of Focus Groups </vt:lpstr>
      <vt:lpstr>Recommendations </vt:lpstr>
      <vt:lpstr>Ethical risks</vt:lpstr>
      <vt:lpstr>Continued</vt:lpstr>
      <vt:lpstr>Conclusion</vt:lpstr>
      <vt:lpstr>References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Use of Focus Groups as a Marketing Research Tool in the Context of Narrative Research for E-Commerce Businesses: Its Intent, Approaches, Drawbacks and Recommendations </dc:title>
  <dc:creator>Akina Limbu</dc:creator>
  <cp:lastModifiedBy>Akina Limbu</cp:lastModifiedBy>
  <cp:revision>100</cp:revision>
  <dcterms:created xsi:type="dcterms:W3CDTF">2021-05-19T18:30:37Z</dcterms:created>
  <dcterms:modified xsi:type="dcterms:W3CDTF">2021-05-23T15:48:32Z</dcterms:modified>
</cp:coreProperties>
</file>