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56" r:id="rId3"/>
    <p:sldId id="307" r:id="rId4"/>
    <p:sldId id="302" r:id="rId5"/>
    <p:sldId id="305" r:id="rId6"/>
    <p:sldId id="303" r:id="rId7"/>
    <p:sldId id="306" r:id="rId8"/>
    <p:sldId id="304" r:id="rId9"/>
    <p:sldId id="312" r:id="rId10"/>
    <p:sldId id="308" r:id="rId11"/>
    <p:sldId id="274" r:id="rId12"/>
    <p:sldId id="278" r:id="rId13"/>
    <p:sldId id="277" r:id="rId14"/>
    <p:sldId id="275" r:id="rId15"/>
    <p:sldId id="309" r:id="rId16"/>
    <p:sldId id="279" r:id="rId17"/>
    <p:sldId id="314" r:id="rId18"/>
    <p:sldId id="315" r:id="rId19"/>
    <p:sldId id="319" r:id="rId20"/>
    <p:sldId id="316" r:id="rId21"/>
    <p:sldId id="317" r:id="rId22"/>
    <p:sldId id="318" r:id="rId23"/>
    <p:sldId id="313" r:id="rId24"/>
    <p:sldId id="311" r:id="rId25"/>
    <p:sldId id="268" r:id="rId26"/>
    <p:sldId id="272" r:id="rId27"/>
    <p:sldId id="257" r:id="rId28"/>
    <p:sldId id="284" r:id="rId29"/>
    <p:sldId id="267" r:id="rId30"/>
    <p:sldId id="291" r:id="rId31"/>
    <p:sldId id="292" r:id="rId32"/>
    <p:sldId id="293" r:id="rId33"/>
    <p:sldId id="295" r:id="rId34"/>
    <p:sldId id="296" r:id="rId35"/>
    <p:sldId id="297" r:id="rId36"/>
    <p:sldId id="298" r:id="rId37"/>
    <p:sldId id="299" r:id="rId38"/>
    <p:sldId id="300" r:id="rId39"/>
    <p:sldId id="301" r:id="rId40"/>
    <p:sldId id="31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88" autoAdjust="0"/>
    <p:restoredTop sz="94660"/>
  </p:normalViewPr>
  <p:slideViewPr>
    <p:cSldViewPr>
      <p:cViewPr varScale="1">
        <p:scale>
          <a:sx n="101" d="100"/>
          <a:sy n="101" d="100"/>
        </p:scale>
        <p:origin x="297"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87468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10400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957847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79659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162056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978284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4045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29069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068763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34652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85456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2C600B-6A9C-4065-8E6E-71806A3C1CCE}" type="datetimeFigureOut">
              <a:rPr lang="en-GB" smtClean="0"/>
              <a:t>25/10/2020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54F23-A33A-4875-988F-A7373383D56F}" type="slidenum">
              <a:rPr lang="en-GB" smtClean="0"/>
              <a:t>‹#›</a:t>
            </a:fld>
            <a:endParaRPr lang="en-GB" dirty="0"/>
          </a:p>
        </p:txBody>
      </p:sp>
    </p:spTree>
    <p:extLst>
      <p:ext uri="{BB962C8B-B14F-4D97-AF65-F5344CB8AC3E}">
        <p14:creationId xmlns:p14="http://schemas.microsoft.com/office/powerpoint/2010/main" val="1157781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5.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Paediatric Exercise</a:t>
            </a:r>
            <a:endParaRPr lang="en-GB" dirty="0"/>
          </a:p>
        </p:txBody>
      </p:sp>
      <p:pic>
        <p:nvPicPr>
          <p:cNvPr id="1026" name="Picture 2" descr="http://usercontent2.hubimg.com/3622281_f52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700808"/>
            <a:ext cx="4206334" cy="449754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humankinetics.com/AcuCustom/Sitename/DAM/127/E5266_470809_ebook_Mai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4457" y="1196752"/>
            <a:ext cx="4269824" cy="4726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992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160338"/>
            <a:ext cx="8229600" cy="681245"/>
          </a:xfrm>
        </p:spPr>
        <p:txBody>
          <a:bodyPr>
            <a:normAutofit fontScale="90000"/>
          </a:bodyPr>
          <a:lstStyle/>
          <a:p>
            <a:r>
              <a:rPr lang="en-GB" dirty="0" smtClean="0"/>
              <a:t>5-18 years Exercise</a:t>
            </a:r>
            <a:endParaRPr lang="en-GB" dirty="0"/>
          </a:p>
        </p:txBody>
      </p:sp>
      <p:sp>
        <p:nvSpPr>
          <p:cNvPr id="3" name="Subtitle 2"/>
          <p:cNvSpPr>
            <a:spLocks noGrp="1"/>
          </p:cNvSpPr>
          <p:nvPr>
            <p:ph type="body" idx="1"/>
          </p:nvPr>
        </p:nvSpPr>
        <p:spPr/>
        <p:txBody>
          <a:bodyPr>
            <a:normAutofit fontScale="92500"/>
          </a:bodyPr>
          <a:lstStyle/>
          <a:p>
            <a:pPr algn="ctr"/>
            <a:r>
              <a:rPr lang="en-GB" dirty="0" smtClean="0">
                <a:solidFill>
                  <a:srgbClr val="7030A0"/>
                </a:solidFill>
              </a:rPr>
              <a:t>5x60 </a:t>
            </a:r>
            <a:r>
              <a:rPr lang="en-GB" dirty="0" err="1" smtClean="0">
                <a:solidFill>
                  <a:srgbClr val="7030A0"/>
                </a:solidFill>
              </a:rPr>
              <a:t>mins</a:t>
            </a:r>
            <a:r>
              <a:rPr lang="en-GB" dirty="0" smtClean="0">
                <a:solidFill>
                  <a:srgbClr val="7030A0"/>
                </a:solidFill>
              </a:rPr>
              <a:t> moderate to vigorous</a:t>
            </a:r>
            <a:endParaRPr lang="en-GB" dirty="0">
              <a:solidFill>
                <a:srgbClr val="7030A0"/>
              </a:solidFill>
            </a:endParaRPr>
          </a:p>
        </p:txBody>
      </p:sp>
      <p:sp>
        <p:nvSpPr>
          <p:cNvPr id="5" name="Text Placeholder 4"/>
          <p:cNvSpPr>
            <a:spLocks noGrp="1"/>
          </p:cNvSpPr>
          <p:nvPr>
            <p:ph type="body" sz="quarter" idx="3"/>
          </p:nvPr>
        </p:nvSpPr>
        <p:spPr/>
        <p:txBody>
          <a:bodyPr>
            <a:normAutofit/>
          </a:bodyPr>
          <a:lstStyle/>
          <a:p>
            <a:r>
              <a:rPr lang="en-GB" dirty="0" smtClean="0">
                <a:solidFill>
                  <a:srgbClr val="7030A0"/>
                </a:solidFill>
              </a:rPr>
              <a:t>3 session of Strength &amp; impact</a:t>
            </a:r>
            <a:endParaRPr lang="en-GB" dirty="0">
              <a:solidFill>
                <a:srgbClr val="7030A0"/>
              </a:solidFill>
            </a:endParaRPr>
          </a:p>
        </p:txBody>
      </p:sp>
      <p:pic>
        <p:nvPicPr>
          <p:cNvPr id="2050" name="Picture 2" descr="https://s3.amazonaws.com/hcplive/v1_media/_upload_image/_thumbnails/Kids-Exercis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652" y="2195329"/>
            <a:ext cx="3006291" cy="1622075"/>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6" descr="https://i.guim.co.uk/img/static/sys-images/Guardian/Pix/pictures/2013/8/12/1376325314820/School-cross-country-race-008.jpg?w=620&amp;q=85&amp;auto=format&amp;sharp=10&amp;s=f49b2726bc7b202e79356af463fad9a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https://i.guim.co.uk/img/static/sys-images/Guardian/Pix/pictures/2013/8/12/1376325314820/School-cross-country-race-008.jpg?w=620&amp;q=85&amp;auto=format&amp;sharp=10&amp;s=f49b2726bc7b202e79356af463fad9a1"/>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0" descr="https://i.guim.co.uk/img/static/sys-images/Guardian/Pix/pictures/2013/8/12/1376325314820/School-cross-country-race-008.jpg?w=620&amp;q=85&amp;auto=format&amp;sharp=10&amp;s=f49b2726bc7b202e79356af463fad9a1"/>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2" descr="School cross country rac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2" name="Picture 14" descr="http://s1.reutersmedia.net/resources/r/?m=02&amp;d=20091127&amp;t=2&amp;i=21177160&amp;w=644&amp;fh=&amp;fw=&amp;ll=&amp;pl=&amp;sq=&amp;r=2009-11-27T222232Z_01_BTRE5AQ1Q5N00_RTROPTP_0_CHIN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5" y="4077072"/>
            <a:ext cx="2955667" cy="1857368"/>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Image result for strength training for childr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0072" y="2276872"/>
            <a:ext cx="2702890" cy="1684549"/>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descr="http://www.unchainedfitness.com/wordpress/wp-content/uploads/2012/09/kid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55886" y="4149079"/>
            <a:ext cx="2667076" cy="1785361"/>
          </a:xfrm>
          <a:prstGeom prst="rect">
            <a:avLst/>
          </a:prstGeom>
          <a:noFill/>
          <a:extLst>
            <a:ext uri="{909E8E84-426E-40DD-AFC4-6F175D3DCCD1}">
              <a14:hiddenFill xmlns:a14="http://schemas.microsoft.com/office/drawing/2010/main">
                <a:solidFill>
                  <a:srgbClr val="FFFFFF"/>
                </a:solidFill>
              </a14:hiddenFill>
            </a:ext>
          </a:extLst>
        </p:spPr>
      </p:pic>
      <p:sp>
        <p:nvSpPr>
          <p:cNvPr id="17" name="Title 1"/>
          <p:cNvSpPr txBox="1">
            <a:spLocks/>
          </p:cNvSpPr>
          <p:nvPr/>
        </p:nvSpPr>
        <p:spPr>
          <a:xfrm>
            <a:off x="431528" y="993983"/>
            <a:ext cx="8229600" cy="681245"/>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tx2"/>
                </a:solidFill>
              </a:rPr>
              <a:t>Physical Activity is not the same as exercise</a:t>
            </a:r>
            <a:endParaRPr lang="en-GB" dirty="0">
              <a:solidFill>
                <a:schemeClr val="tx2"/>
              </a:solidFill>
            </a:endParaRPr>
          </a:p>
        </p:txBody>
      </p:sp>
      <p:sp>
        <p:nvSpPr>
          <p:cNvPr id="4" name="TextBox 3"/>
          <p:cNvSpPr txBox="1"/>
          <p:nvPr/>
        </p:nvSpPr>
        <p:spPr>
          <a:xfrm>
            <a:off x="1259632" y="6237312"/>
            <a:ext cx="7272808" cy="461665"/>
          </a:xfrm>
          <a:prstGeom prst="rect">
            <a:avLst/>
          </a:prstGeom>
          <a:noFill/>
        </p:spPr>
        <p:txBody>
          <a:bodyPr wrap="square" rtlCol="0">
            <a:spAutoFit/>
          </a:bodyPr>
          <a:lstStyle/>
          <a:p>
            <a:pPr algn="ctr"/>
            <a:r>
              <a:rPr lang="en-GB" sz="2400" dirty="0" smtClean="0">
                <a:solidFill>
                  <a:srgbClr val="FF0000"/>
                </a:solidFill>
              </a:rPr>
              <a:t>Children are not Young Adults!</a:t>
            </a:r>
            <a:endParaRPr lang="en-GB" sz="2400" dirty="0">
              <a:solidFill>
                <a:srgbClr val="FF0000"/>
              </a:solidFill>
            </a:endParaRPr>
          </a:p>
        </p:txBody>
      </p:sp>
    </p:spTree>
    <p:extLst>
      <p:ext uri="{BB962C8B-B14F-4D97-AF65-F5344CB8AC3E}">
        <p14:creationId xmlns:p14="http://schemas.microsoft.com/office/powerpoint/2010/main" val="1480727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v Physical Activity</a:t>
            </a:r>
            <a:endParaRPr lang="en-GB" dirty="0"/>
          </a:p>
        </p:txBody>
      </p:sp>
      <p:sp>
        <p:nvSpPr>
          <p:cNvPr id="3" name="Text Placeholder 2"/>
          <p:cNvSpPr>
            <a:spLocks noGrp="1"/>
          </p:cNvSpPr>
          <p:nvPr>
            <p:ph type="body" idx="1"/>
          </p:nvPr>
        </p:nvSpPr>
        <p:spPr>
          <a:xfrm>
            <a:off x="457200" y="1535113"/>
            <a:ext cx="4040188" cy="525735"/>
          </a:xfrm>
        </p:spPr>
        <p:txBody>
          <a:bodyPr/>
          <a:lstStyle/>
          <a:p>
            <a:pPr algn="ctr"/>
            <a:r>
              <a:rPr lang="en-GB" dirty="0" smtClean="0">
                <a:solidFill>
                  <a:srgbClr val="7030A0"/>
                </a:solidFill>
              </a:rPr>
              <a:t>Exercise</a:t>
            </a:r>
            <a:endParaRPr lang="en-GB" dirty="0">
              <a:solidFill>
                <a:srgbClr val="7030A0"/>
              </a:solidFill>
            </a:endParaRPr>
          </a:p>
        </p:txBody>
      </p:sp>
      <p:sp>
        <p:nvSpPr>
          <p:cNvPr id="4" name="Content Placeholder 3"/>
          <p:cNvSpPr>
            <a:spLocks noGrp="1"/>
          </p:cNvSpPr>
          <p:nvPr>
            <p:ph sz="half" idx="2"/>
          </p:nvPr>
        </p:nvSpPr>
        <p:spPr/>
        <p:txBody>
          <a:bodyPr/>
          <a:lstStyle/>
          <a:p>
            <a:r>
              <a:rPr lang="en-GB" dirty="0" smtClean="0"/>
              <a:t>Competitive performance.</a:t>
            </a:r>
            <a:endParaRPr lang="en-GB" dirty="0"/>
          </a:p>
          <a:p>
            <a:r>
              <a:rPr lang="en-GB" dirty="0" smtClean="0"/>
              <a:t>High intensity</a:t>
            </a:r>
          </a:p>
          <a:p>
            <a:r>
              <a:rPr lang="en-GB" dirty="0" smtClean="0"/>
              <a:t>Form of physical activity.</a:t>
            </a:r>
            <a:endParaRPr lang="en-GB" dirty="0"/>
          </a:p>
          <a:p>
            <a:r>
              <a:rPr lang="en-GB" dirty="0" smtClean="0"/>
              <a:t>Negative / positive social development.</a:t>
            </a:r>
            <a:endParaRPr lang="en-GB" dirty="0"/>
          </a:p>
          <a:p>
            <a:r>
              <a:rPr lang="en-GB" dirty="0" smtClean="0"/>
              <a:t>Externally regulated.</a:t>
            </a:r>
          </a:p>
          <a:p>
            <a:r>
              <a:rPr lang="en-GB" dirty="0" smtClean="0"/>
              <a:t>Greater training adaptation for musculoskeletal development</a:t>
            </a:r>
            <a:endParaRPr lang="en-GB" dirty="0"/>
          </a:p>
        </p:txBody>
      </p:sp>
      <p:sp>
        <p:nvSpPr>
          <p:cNvPr id="5" name="Text Placeholder 4"/>
          <p:cNvSpPr>
            <a:spLocks noGrp="1"/>
          </p:cNvSpPr>
          <p:nvPr>
            <p:ph type="body" sz="quarter" idx="3"/>
          </p:nvPr>
        </p:nvSpPr>
        <p:spPr>
          <a:xfrm>
            <a:off x="4645025" y="1535113"/>
            <a:ext cx="4041775" cy="525735"/>
          </a:xfrm>
        </p:spPr>
        <p:txBody>
          <a:bodyPr/>
          <a:lstStyle/>
          <a:p>
            <a:pPr algn="ctr"/>
            <a:r>
              <a:rPr lang="en-GB" dirty="0" smtClean="0">
                <a:solidFill>
                  <a:srgbClr val="7030A0"/>
                </a:solidFill>
              </a:rPr>
              <a:t>Physical activity</a:t>
            </a:r>
            <a:endParaRPr lang="en-GB" dirty="0">
              <a:solidFill>
                <a:srgbClr val="7030A0"/>
              </a:solidFill>
            </a:endParaRPr>
          </a:p>
        </p:txBody>
      </p:sp>
      <p:sp>
        <p:nvSpPr>
          <p:cNvPr id="6" name="Content Placeholder 5"/>
          <p:cNvSpPr>
            <a:spLocks noGrp="1"/>
          </p:cNvSpPr>
          <p:nvPr>
            <p:ph sz="quarter" idx="4"/>
          </p:nvPr>
        </p:nvSpPr>
        <p:spPr>
          <a:xfrm>
            <a:off x="4618967" y="2174875"/>
            <a:ext cx="4041775" cy="3951288"/>
          </a:xfrm>
        </p:spPr>
        <p:txBody>
          <a:bodyPr>
            <a:normAutofit fontScale="92500"/>
          </a:bodyPr>
          <a:lstStyle/>
          <a:p>
            <a:r>
              <a:rPr lang="en-GB" dirty="0" smtClean="0"/>
              <a:t>Reduced </a:t>
            </a:r>
            <a:r>
              <a:rPr lang="en-GB" dirty="0" smtClean="0"/>
              <a:t>in the development of future chronic </a:t>
            </a:r>
            <a:r>
              <a:rPr lang="en-GB" dirty="0" smtClean="0"/>
              <a:t>health condition.</a:t>
            </a:r>
          </a:p>
          <a:p>
            <a:r>
              <a:rPr lang="en-GB" dirty="0" smtClean="0"/>
              <a:t>Improve mental health.</a:t>
            </a:r>
          </a:p>
          <a:p>
            <a:r>
              <a:rPr lang="en-GB" dirty="0" smtClean="0"/>
              <a:t>Improve attention span.</a:t>
            </a:r>
          </a:p>
          <a:p>
            <a:r>
              <a:rPr lang="en-GB" dirty="0" smtClean="0"/>
              <a:t>Reduced negative behaviours.</a:t>
            </a:r>
          </a:p>
          <a:p>
            <a:r>
              <a:rPr lang="en-GB" dirty="0" smtClean="0"/>
              <a:t>Reduced need for medication.</a:t>
            </a:r>
          </a:p>
          <a:p>
            <a:r>
              <a:rPr lang="en-GB" dirty="0" smtClean="0"/>
              <a:t>Social development.</a:t>
            </a:r>
          </a:p>
          <a:p>
            <a:r>
              <a:rPr lang="en-GB" dirty="0" smtClean="0"/>
              <a:t>Self regulated.</a:t>
            </a:r>
            <a:endParaRPr lang="en-GB" dirty="0"/>
          </a:p>
        </p:txBody>
      </p:sp>
    </p:spTree>
    <p:extLst>
      <p:ext uri="{BB962C8B-B14F-4D97-AF65-F5344CB8AC3E}">
        <p14:creationId xmlns:p14="http://schemas.microsoft.com/office/powerpoint/2010/main" val="3450755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a:bodyPr>
          <a:lstStyle/>
          <a:p>
            <a:r>
              <a:rPr lang="en-GB" dirty="0" smtClean="0"/>
              <a:t>Skeletal Growth and Development</a:t>
            </a:r>
            <a:endParaRPr lang="en-GB" dirty="0"/>
          </a:p>
        </p:txBody>
      </p:sp>
      <p:sp>
        <p:nvSpPr>
          <p:cNvPr id="3" name="Content Placeholder 2"/>
          <p:cNvSpPr>
            <a:spLocks noGrp="1"/>
          </p:cNvSpPr>
          <p:nvPr>
            <p:ph idx="1"/>
          </p:nvPr>
        </p:nvSpPr>
        <p:spPr>
          <a:xfrm>
            <a:off x="457200" y="980728"/>
            <a:ext cx="8229600" cy="5688632"/>
          </a:xfrm>
        </p:spPr>
        <p:txBody>
          <a:bodyPr>
            <a:noAutofit/>
          </a:bodyPr>
          <a:lstStyle/>
          <a:p>
            <a:pPr marL="0" lvl="0" indent="0">
              <a:buNone/>
            </a:pPr>
            <a:endParaRPr lang="en-GB" sz="2000" b="1" dirty="0" smtClean="0">
              <a:solidFill>
                <a:srgbClr val="FF0000"/>
              </a:solidFill>
            </a:endParaRPr>
          </a:p>
          <a:p>
            <a:pPr marL="0" lvl="0" indent="0">
              <a:buNone/>
            </a:pPr>
            <a:r>
              <a:rPr lang="en-GB" sz="2000" b="1" dirty="0" smtClean="0">
                <a:solidFill>
                  <a:srgbClr val="FF0000"/>
                </a:solidFill>
              </a:rPr>
              <a:t>Rapid growth</a:t>
            </a:r>
            <a:endParaRPr lang="en-GB" sz="2000" dirty="0" smtClean="0"/>
          </a:p>
          <a:p>
            <a:pPr marL="0" lvl="0" indent="0">
              <a:buNone/>
            </a:pPr>
            <a:endParaRPr lang="en-GB" sz="2000" dirty="0"/>
          </a:p>
          <a:p>
            <a:pPr marL="0" lvl="0" indent="0">
              <a:buNone/>
            </a:pPr>
            <a:r>
              <a:rPr lang="en-GB" sz="2000" dirty="0" smtClean="0"/>
              <a:t>This </a:t>
            </a:r>
            <a:r>
              <a:rPr lang="en-GB" sz="2000" dirty="0"/>
              <a:t>is process is accelerated in the first 2 years of life and just prior to puberty, peaking at age 12 in girls and 14 in boys. Maximum height is attained at 16.5 years in girls and 18 years in boys. On average, girls mature physiologically 2.5 </a:t>
            </a:r>
            <a:r>
              <a:rPr lang="en-GB" sz="2000" dirty="0" smtClean="0"/>
              <a:t>years </a:t>
            </a:r>
            <a:r>
              <a:rPr lang="en-GB" sz="2000" dirty="0"/>
              <a:t>before the boys</a:t>
            </a:r>
            <a:r>
              <a:rPr lang="en-GB" sz="2000" dirty="0" smtClean="0"/>
              <a:t>.</a:t>
            </a:r>
          </a:p>
          <a:p>
            <a:pPr marL="0" lvl="0" indent="0">
              <a:buNone/>
            </a:pPr>
            <a:endParaRPr lang="en-GB" sz="2000" dirty="0" smtClean="0"/>
          </a:p>
          <a:p>
            <a:pPr marL="0" lvl="0" indent="0">
              <a:buNone/>
            </a:pPr>
            <a:endParaRPr lang="en-GB" sz="2000" dirty="0"/>
          </a:p>
          <a:p>
            <a:pPr marL="0" lvl="0" indent="0">
              <a:buNone/>
            </a:pPr>
            <a:r>
              <a:rPr lang="en-GB" sz="2000" b="1" dirty="0">
                <a:solidFill>
                  <a:srgbClr val="FF0000"/>
                </a:solidFill>
              </a:rPr>
              <a:t>Skeletal </a:t>
            </a:r>
            <a:r>
              <a:rPr lang="en-GB" sz="2000" b="1" dirty="0" smtClean="0">
                <a:solidFill>
                  <a:srgbClr val="FF0000"/>
                </a:solidFill>
              </a:rPr>
              <a:t>maturity</a:t>
            </a:r>
            <a:endParaRPr lang="en-GB" sz="2000" dirty="0" smtClean="0"/>
          </a:p>
          <a:p>
            <a:pPr marL="0" lvl="0" indent="0">
              <a:buNone/>
            </a:pPr>
            <a:endParaRPr lang="en-GB" sz="2000" dirty="0"/>
          </a:p>
          <a:p>
            <a:pPr marL="0" lvl="0" indent="0">
              <a:buNone/>
            </a:pPr>
            <a:r>
              <a:rPr lang="en-GB" sz="2000" dirty="0" smtClean="0"/>
              <a:t>Bone </a:t>
            </a:r>
            <a:r>
              <a:rPr lang="en-GB" sz="2000" dirty="0"/>
              <a:t>growth stops when the </a:t>
            </a:r>
            <a:r>
              <a:rPr lang="en-GB" sz="2000" dirty="0" smtClean="0"/>
              <a:t>epiphyseal plates </a:t>
            </a:r>
            <a:r>
              <a:rPr lang="en-GB" sz="2000" dirty="0"/>
              <a:t>are replaced by bone. In the child, exercise increases the width and density of bone, but there is little effect on bone length. The growth plates are susceptible to injuries like traumatic </a:t>
            </a:r>
            <a:r>
              <a:rPr lang="en-GB" sz="2000" dirty="0" err="1"/>
              <a:t>epiphysitis</a:t>
            </a:r>
            <a:r>
              <a:rPr lang="en-GB" sz="2000" dirty="0"/>
              <a:t>, crushed injuries, and slipped upper femoral epiphysis. These retards bone growth, leading to limb shortening and deformities</a:t>
            </a:r>
            <a:r>
              <a:rPr lang="en-GB" sz="2000" dirty="0" smtClean="0"/>
              <a:t>.</a:t>
            </a:r>
          </a:p>
          <a:p>
            <a:pPr marL="0" lvl="0" indent="0">
              <a:buNone/>
            </a:pPr>
            <a:endParaRPr lang="en-GB" sz="1600" dirty="0"/>
          </a:p>
        </p:txBody>
      </p:sp>
    </p:spTree>
    <p:extLst>
      <p:ext uri="{BB962C8B-B14F-4D97-AF65-F5344CB8AC3E}">
        <p14:creationId xmlns:p14="http://schemas.microsoft.com/office/powerpoint/2010/main" val="882737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Body Composition, Growth and Development </a:t>
            </a:r>
            <a:endParaRPr lang="en-GB" dirty="0"/>
          </a:p>
        </p:txBody>
      </p:sp>
      <p:sp>
        <p:nvSpPr>
          <p:cNvPr id="3" name="Content Placeholder 2"/>
          <p:cNvSpPr>
            <a:spLocks noGrp="1"/>
          </p:cNvSpPr>
          <p:nvPr>
            <p:ph idx="1"/>
          </p:nvPr>
        </p:nvSpPr>
        <p:spPr>
          <a:xfrm>
            <a:off x="457200" y="1600200"/>
            <a:ext cx="8229600" cy="4925144"/>
          </a:xfrm>
        </p:spPr>
        <p:txBody>
          <a:bodyPr>
            <a:normAutofit fontScale="62500" lnSpcReduction="20000"/>
          </a:bodyPr>
          <a:lstStyle/>
          <a:p>
            <a:pPr marL="0" lvl="0" indent="0">
              <a:buNone/>
            </a:pPr>
            <a:r>
              <a:rPr lang="en-GB" b="1" dirty="0">
                <a:solidFill>
                  <a:srgbClr val="FF0000"/>
                </a:solidFill>
              </a:rPr>
              <a:t>Increasing muscle </a:t>
            </a:r>
            <a:r>
              <a:rPr lang="en-GB" b="1" dirty="0" smtClean="0">
                <a:solidFill>
                  <a:srgbClr val="FF0000"/>
                </a:solidFill>
              </a:rPr>
              <a:t>mass</a:t>
            </a:r>
            <a:endParaRPr lang="en-GB" dirty="0" smtClean="0"/>
          </a:p>
          <a:p>
            <a:pPr marL="0" lvl="0" indent="0">
              <a:buNone/>
            </a:pPr>
            <a:endParaRPr lang="en-GB" dirty="0"/>
          </a:p>
          <a:p>
            <a:pPr marL="0" lvl="0" indent="0">
              <a:buNone/>
            </a:pPr>
            <a:r>
              <a:rPr lang="en-GB" dirty="0" smtClean="0"/>
              <a:t>At </a:t>
            </a:r>
            <a:r>
              <a:rPr lang="en-GB" dirty="0"/>
              <a:t>puberty, testosterone levels in males increase 10-fold, leading to accelerated muscle growth. This is not seen in girls.</a:t>
            </a:r>
          </a:p>
          <a:p>
            <a:pPr marL="0" lvl="0" indent="0">
              <a:buNone/>
            </a:pPr>
            <a:endParaRPr lang="en-GB" dirty="0"/>
          </a:p>
          <a:p>
            <a:pPr marL="0" lvl="0" indent="0">
              <a:buNone/>
            </a:pPr>
            <a:r>
              <a:rPr lang="en-GB" b="1" dirty="0">
                <a:solidFill>
                  <a:srgbClr val="FF0000"/>
                </a:solidFill>
              </a:rPr>
              <a:t>Body fat </a:t>
            </a:r>
            <a:r>
              <a:rPr lang="en-GB" b="1" dirty="0" smtClean="0">
                <a:solidFill>
                  <a:srgbClr val="FF0000"/>
                </a:solidFill>
              </a:rPr>
              <a:t>changes</a:t>
            </a:r>
            <a:endParaRPr lang="en-GB" dirty="0" smtClean="0">
              <a:solidFill>
                <a:srgbClr val="FF0000"/>
              </a:solidFill>
            </a:endParaRPr>
          </a:p>
          <a:p>
            <a:pPr marL="0" lvl="0" indent="0">
              <a:buNone/>
            </a:pPr>
            <a:endParaRPr lang="en-GB" dirty="0">
              <a:solidFill>
                <a:srgbClr val="FF0000"/>
              </a:solidFill>
            </a:endParaRPr>
          </a:p>
          <a:p>
            <a:pPr marL="0" lvl="0" indent="0">
              <a:buNone/>
            </a:pPr>
            <a:r>
              <a:rPr lang="en-GB" dirty="0" smtClean="0"/>
              <a:t>Fat </a:t>
            </a:r>
            <a:r>
              <a:rPr lang="en-GB" dirty="0"/>
              <a:t>accumulates when there is a positive energy balance. When the existing fat cells are filled with fat, new cells form. Fat stores can therefore increase throughout life if caloric expenditure does not match caloric ingestion. For females, increased </a:t>
            </a:r>
            <a:r>
              <a:rPr lang="en-GB" dirty="0" smtClean="0"/>
              <a:t>oestrogen </a:t>
            </a:r>
            <a:r>
              <a:rPr lang="en-GB" dirty="0"/>
              <a:t>at the time of puberty increases body fat. Adult males and females have an average of 15% and 25% body fat respectively.</a:t>
            </a:r>
          </a:p>
          <a:p>
            <a:pPr marL="0" lvl="0" indent="0">
              <a:buNone/>
            </a:pPr>
            <a:endParaRPr lang="en-GB" dirty="0"/>
          </a:p>
          <a:p>
            <a:pPr marL="0" indent="0">
              <a:buNone/>
            </a:pPr>
            <a:r>
              <a:rPr lang="en-GB" b="1" dirty="0">
                <a:solidFill>
                  <a:srgbClr val="FF0000"/>
                </a:solidFill>
              </a:rPr>
              <a:t>Nervous system </a:t>
            </a:r>
            <a:r>
              <a:rPr lang="en-GB" b="1" dirty="0" smtClean="0">
                <a:solidFill>
                  <a:srgbClr val="FF0000"/>
                </a:solidFill>
              </a:rPr>
              <a:t>maturation</a:t>
            </a:r>
            <a:endParaRPr lang="en-GB" dirty="0" smtClean="0">
              <a:solidFill>
                <a:srgbClr val="FF0000"/>
              </a:solidFill>
            </a:endParaRPr>
          </a:p>
          <a:p>
            <a:pPr marL="0" indent="0">
              <a:buNone/>
            </a:pPr>
            <a:endParaRPr lang="en-GB" dirty="0">
              <a:solidFill>
                <a:srgbClr val="FF0000"/>
              </a:solidFill>
            </a:endParaRPr>
          </a:p>
          <a:p>
            <a:pPr marL="0" indent="0">
              <a:buNone/>
            </a:pPr>
            <a:r>
              <a:rPr lang="en-GB" dirty="0" smtClean="0"/>
              <a:t>As </a:t>
            </a:r>
            <a:r>
              <a:rPr lang="en-GB" dirty="0"/>
              <a:t>the child grows, the nerve fibres and cerebral cortex become myelinated to a greater degree, leading </a:t>
            </a:r>
            <a:r>
              <a:rPr lang="en-GB" dirty="0" smtClean="0"/>
              <a:t>to </a:t>
            </a:r>
            <a:r>
              <a:rPr lang="en-GB" dirty="0"/>
              <a:t>improved balance, agility, and </a:t>
            </a:r>
            <a:r>
              <a:rPr lang="en-GB" dirty="0" smtClean="0"/>
              <a:t>coordination.</a:t>
            </a:r>
            <a:endParaRPr lang="en-GB" dirty="0"/>
          </a:p>
          <a:p>
            <a:pPr marL="0" indent="0">
              <a:buNone/>
            </a:pPr>
            <a:endParaRPr lang="en-GB" dirty="0"/>
          </a:p>
        </p:txBody>
      </p:sp>
    </p:spTree>
    <p:extLst>
      <p:ext uri="{BB962C8B-B14F-4D97-AF65-F5344CB8AC3E}">
        <p14:creationId xmlns:p14="http://schemas.microsoft.com/office/powerpoint/2010/main" val="768908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smtClean="0"/>
              <a:t>Physical Performance</a:t>
            </a:r>
            <a:endParaRPr lang="en-GB" dirty="0"/>
          </a:p>
        </p:txBody>
      </p:sp>
      <p:sp>
        <p:nvSpPr>
          <p:cNvPr id="3" name="Content Placeholder 2"/>
          <p:cNvSpPr>
            <a:spLocks noGrp="1"/>
          </p:cNvSpPr>
          <p:nvPr>
            <p:ph idx="1"/>
          </p:nvPr>
        </p:nvSpPr>
        <p:spPr>
          <a:xfrm>
            <a:off x="251520" y="980728"/>
            <a:ext cx="8892480" cy="5616624"/>
          </a:xfrm>
        </p:spPr>
        <p:txBody>
          <a:bodyPr>
            <a:normAutofit fontScale="32500" lnSpcReduction="20000"/>
          </a:bodyPr>
          <a:lstStyle/>
          <a:p>
            <a:pPr marL="0" lvl="0" indent="0">
              <a:buNone/>
            </a:pPr>
            <a:r>
              <a:rPr lang="en-GB" sz="5500" b="1" dirty="0">
                <a:solidFill>
                  <a:srgbClr val="FF0000"/>
                </a:solidFill>
              </a:rPr>
              <a:t>Motor </a:t>
            </a:r>
            <a:r>
              <a:rPr lang="en-GB" sz="5500" b="1" dirty="0" smtClean="0">
                <a:solidFill>
                  <a:srgbClr val="FF0000"/>
                </a:solidFill>
              </a:rPr>
              <a:t>ability</a:t>
            </a:r>
          </a:p>
          <a:p>
            <a:pPr marL="0" lvl="0" indent="0">
              <a:buNone/>
            </a:pPr>
            <a:endParaRPr lang="en-GB" sz="5500" b="1" dirty="0">
              <a:solidFill>
                <a:srgbClr val="FF0000"/>
              </a:solidFill>
            </a:endParaRPr>
          </a:p>
          <a:p>
            <a:pPr marL="0" lvl="0" indent="0">
              <a:buNone/>
            </a:pPr>
            <a:r>
              <a:rPr lang="en-GB" sz="5500" dirty="0" smtClean="0"/>
              <a:t>Increases </a:t>
            </a:r>
            <a:r>
              <a:rPr lang="en-GB" sz="5500" dirty="0"/>
              <a:t>with age for the first 18 years. For girls, it plateaus at puberty, probably because of increased body fat and a socially-‘enforced’ sedentary lifestyle</a:t>
            </a:r>
            <a:r>
              <a:rPr lang="en-GB" sz="5500" dirty="0" smtClean="0"/>
              <a:t>.</a:t>
            </a:r>
          </a:p>
          <a:p>
            <a:pPr marL="0" lvl="0" indent="0">
              <a:buNone/>
            </a:pPr>
            <a:endParaRPr lang="en-GB" sz="5500" dirty="0"/>
          </a:p>
          <a:p>
            <a:pPr marL="0" lvl="0" indent="0">
              <a:buNone/>
            </a:pPr>
            <a:r>
              <a:rPr lang="en-GB" sz="5500" b="1" dirty="0">
                <a:solidFill>
                  <a:srgbClr val="FF0000"/>
                </a:solidFill>
              </a:rPr>
              <a:t>Strength</a:t>
            </a:r>
            <a:r>
              <a:rPr lang="en-GB" sz="5500" dirty="0">
                <a:solidFill>
                  <a:srgbClr val="FF0000"/>
                </a:solidFill>
              </a:rPr>
              <a:t> </a:t>
            </a:r>
            <a:endParaRPr lang="en-GB" sz="5500" dirty="0" smtClean="0">
              <a:solidFill>
                <a:srgbClr val="FF0000"/>
              </a:solidFill>
            </a:endParaRPr>
          </a:p>
          <a:p>
            <a:pPr marL="0" lvl="0" indent="0">
              <a:buNone/>
            </a:pPr>
            <a:endParaRPr lang="en-GB" sz="5500" dirty="0">
              <a:solidFill>
                <a:srgbClr val="FF0000"/>
              </a:solidFill>
            </a:endParaRPr>
          </a:p>
          <a:p>
            <a:pPr marL="0" lvl="0" indent="0">
              <a:buNone/>
            </a:pPr>
            <a:r>
              <a:rPr lang="en-GB" sz="5500" dirty="0" smtClean="0"/>
              <a:t>Proportionate </a:t>
            </a:r>
            <a:r>
              <a:rPr lang="en-GB" sz="5500" dirty="0"/>
              <a:t>to muscle mass, so if follows the same trend as muscle growth</a:t>
            </a:r>
            <a:r>
              <a:rPr lang="en-GB" sz="5500" dirty="0" smtClean="0"/>
              <a:t>.</a:t>
            </a:r>
          </a:p>
          <a:p>
            <a:pPr marL="0" lvl="0" indent="0">
              <a:buNone/>
            </a:pPr>
            <a:endParaRPr lang="en-GB" sz="5500" dirty="0"/>
          </a:p>
          <a:p>
            <a:pPr marL="0" lvl="0" indent="0">
              <a:buNone/>
            </a:pPr>
            <a:r>
              <a:rPr lang="en-GB" sz="5500" b="1" dirty="0">
                <a:solidFill>
                  <a:srgbClr val="FF0000"/>
                </a:solidFill>
              </a:rPr>
              <a:t>Pulmonary </a:t>
            </a:r>
            <a:r>
              <a:rPr lang="en-GB" sz="5500" b="1" dirty="0" smtClean="0">
                <a:solidFill>
                  <a:srgbClr val="FF0000"/>
                </a:solidFill>
              </a:rPr>
              <a:t>function</a:t>
            </a:r>
          </a:p>
          <a:p>
            <a:pPr marL="0" lvl="0" indent="0">
              <a:buNone/>
            </a:pPr>
            <a:endParaRPr lang="en-GB" sz="5500" b="1" dirty="0" smtClean="0">
              <a:solidFill>
                <a:srgbClr val="FF0000"/>
              </a:solidFill>
            </a:endParaRPr>
          </a:p>
          <a:p>
            <a:pPr marL="0" lvl="0" indent="0">
              <a:buNone/>
            </a:pPr>
            <a:r>
              <a:rPr lang="en-GB" sz="5500" dirty="0" smtClean="0"/>
              <a:t>Dependent </a:t>
            </a:r>
            <a:r>
              <a:rPr lang="en-GB" sz="5500" dirty="0"/>
              <a:t>on the size of the lungs, so it increase as the child grows bigger</a:t>
            </a:r>
            <a:r>
              <a:rPr lang="en-GB" sz="5500" dirty="0" smtClean="0"/>
              <a:t>.</a:t>
            </a:r>
          </a:p>
          <a:p>
            <a:pPr marL="0" lvl="0" indent="0">
              <a:buNone/>
            </a:pPr>
            <a:endParaRPr lang="en-GB" sz="5500" dirty="0"/>
          </a:p>
          <a:p>
            <a:pPr marL="0" lvl="0" indent="0">
              <a:buNone/>
            </a:pPr>
            <a:r>
              <a:rPr lang="en-GB" sz="5500" b="1" dirty="0">
                <a:solidFill>
                  <a:srgbClr val="FF0000"/>
                </a:solidFill>
              </a:rPr>
              <a:t>Aerobic capacity</a:t>
            </a:r>
            <a:r>
              <a:rPr lang="en-GB" sz="5500" dirty="0">
                <a:solidFill>
                  <a:srgbClr val="FF0000"/>
                </a:solidFill>
              </a:rPr>
              <a:t>. </a:t>
            </a:r>
            <a:endParaRPr lang="en-GB" sz="5500" dirty="0" smtClean="0">
              <a:solidFill>
                <a:srgbClr val="FF0000"/>
              </a:solidFill>
            </a:endParaRPr>
          </a:p>
          <a:p>
            <a:pPr marL="0" lvl="0" indent="0">
              <a:buNone/>
            </a:pPr>
            <a:endParaRPr lang="en-GB" sz="5500" dirty="0">
              <a:solidFill>
                <a:srgbClr val="FF0000"/>
              </a:solidFill>
            </a:endParaRPr>
          </a:p>
          <a:p>
            <a:pPr marL="0" lvl="0" indent="0">
              <a:buNone/>
            </a:pPr>
            <a:r>
              <a:rPr lang="en-GB" sz="5500" dirty="0" smtClean="0"/>
              <a:t>The </a:t>
            </a:r>
            <a:r>
              <a:rPr lang="en-GB" sz="5500" dirty="0"/>
              <a:t>child’s smaller heart is partially compensated for by the increased heart rate at submaximal and maximal exercise. Absolute VO</a:t>
            </a:r>
            <a:r>
              <a:rPr lang="en-GB" sz="5500" baseline="-25000" dirty="0"/>
              <a:t>2</a:t>
            </a:r>
            <a:r>
              <a:rPr lang="en-GB" sz="5500" dirty="0"/>
              <a:t>max increases with age as the lungs and heart grows bigger, peaking at 17-21 years for males and 12-15 years for females, then deteriorating thereafter. Relative VO</a:t>
            </a:r>
            <a:r>
              <a:rPr lang="en-GB" sz="5500" baseline="-25000" dirty="0"/>
              <a:t>2</a:t>
            </a:r>
            <a:r>
              <a:rPr lang="en-GB" sz="5500" dirty="0"/>
              <a:t>max hardly changes with age in males and decreases after 13 years in females</a:t>
            </a:r>
            <a:r>
              <a:rPr lang="en-GB" sz="5500" dirty="0" smtClean="0"/>
              <a:t>.</a:t>
            </a:r>
          </a:p>
          <a:p>
            <a:pPr marL="0" lvl="0" indent="0">
              <a:buNone/>
            </a:pPr>
            <a:endParaRPr lang="en-GB" sz="5200" dirty="0"/>
          </a:p>
          <a:p>
            <a:endParaRPr lang="en-GB" dirty="0"/>
          </a:p>
        </p:txBody>
      </p:sp>
    </p:spTree>
    <p:extLst>
      <p:ext uri="{BB962C8B-B14F-4D97-AF65-F5344CB8AC3E}">
        <p14:creationId xmlns:p14="http://schemas.microsoft.com/office/powerpoint/2010/main" val="425745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smtClean="0"/>
              <a:t>Physical Performance</a:t>
            </a:r>
            <a:endParaRPr lang="en-GB" dirty="0"/>
          </a:p>
        </p:txBody>
      </p:sp>
      <p:sp>
        <p:nvSpPr>
          <p:cNvPr id="3" name="Content Placeholder 2"/>
          <p:cNvSpPr>
            <a:spLocks noGrp="1"/>
          </p:cNvSpPr>
          <p:nvPr>
            <p:ph idx="1"/>
          </p:nvPr>
        </p:nvSpPr>
        <p:spPr>
          <a:xfrm>
            <a:off x="457200" y="1600200"/>
            <a:ext cx="8229600" cy="5069160"/>
          </a:xfrm>
        </p:spPr>
        <p:txBody>
          <a:bodyPr>
            <a:normAutofit fontScale="62500" lnSpcReduction="20000"/>
          </a:bodyPr>
          <a:lstStyle/>
          <a:p>
            <a:pPr marL="0" lvl="0" indent="0">
              <a:buNone/>
            </a:pPr>
            <a:r>
              <a:rPr lang="en-GB" b="1" dirty="0">
                <a:solidFill>
                  <a:srgbClr val="FF0000"/>
                </a:solidFill>
              </a:rPr>
              <a:t>Running economy</a:t>
            </a:r>
            <a:r>
              <a:rPr lang="en-GB" dirty="0">
                <a:solidFill>
                  <a:srgbClr val="FF0000"/>
                </a:solidFill>
              </a:rPr>
              <a:t> </a:t>
            </a:r>
            <a:endParaRPr lang="en-GB" dirty="0" smtClean="0">
              <a:solidFill>
                <a:srgbClr val="FF0000"/>
              </a:solidFill>
            </a:endParaRPr>
          </a:p>
          <a:p>
            <a:pPr marL="0" lvl="0" indent="0">
              <a:buNone/>
            </a:pPr>
            <a:endParaRPr lang="en-GB" dirty="0" smtClean="0"/>
          </a:p>
          <a:p>
            <a:pPr marL="0" lvl="0" indent="0">
              <a:buNone/>
            </a:pPr>
            <a:r>
              <a:rPr lang="en-GB" dirty="0" smtClean="0"/>
              <a:t>Even </a:t>
            </a:r>
            <a:r>
              <a:rPr lang="en-GB" dirty="0"/>
              <a:t>without training, running economy in the growing child improves as the legs lengthen, muscles become stronger, and running skills improve.</a:t>
            </a:r>
          </a:p>
          <a:p>
            <a:pPr marL="0" lvl="0" indent="0">
              <a:buNone/>
            </a:pPr>
            <a:endParaRPr lang="en-GB" dirty="0"/>
          </a:p>
          <a:p>
            <a:pPr marL="0" lvl="0" indent="0">
              <a:buNone/>
            </a:pPr>
            <a:r>
              <a:rPr lang="en-GB" b="1" dirty="0">
                <a:solidFill>
                  <a:srgbClr val="FF0000"/>
                </a:solidFill>
              </a:rPr>
              <a:t>Anaerobic capacity</a:t>
            </a:r>
            <a:r>
              <a:rPr lang="en-GB" dirty="0">
                <a:solidFill>
                  <a:srgbClr val="FF0000"/>
                </a:solidFill>
              </a:rPr>
              <a:t> </a:t>
            </a:r>
            <a:endParaRPr lang="en-GB" dirty="0" smtClean="0">
              <a:solidFill>
                <a:srgbClr val="FF0000"/>
              </a:solidFill>
            </a:endParaRPr>
          </a:p>
          <a:p>
            <a:pPr marL="0" lvl="0" indent="0">
              <a:buNone/>
            </a:pPr>
            <a:endParaRPr lang="en-GB" dirty="0" smtClean="0"/>
          </a:p>
          <a:p>
            <a:pPr marL="0" lvl="0" indent="0">
              <a:buNone/>
            </a:pPr>
            <a:r>
              <a:rPr lang="en-GB" dirty="0" smtClean="0"/>
              <a:t>Tends </a:t>
            </a:r>
            <a:r>
              <a:rPr lang="en-GB" dirty="0"/>
              <a:t>to be poor in children because of lower glycolytic activity in the muscles, as reflected by a lower lactate level and respiratory quotient during maximal exercise.</a:t>
            </a:r>
          </a:p>
          <a:p>
            <a:pPr marL="0" lvl="0" indent="0">
              <a:buNone/>
            </a:pPr>
            <a:endParaRPr lang="en-GB" dirty="0">
              <a:solidFill>
                <a:srgbClr val="FF0000"/>
              </a:solidFill>
            </a:endParaRPr>
          </a:p>
          <a:p>
            <a:pPr marL="0" indent="0">
              <a:buNone/>
            </a:pPr>
            <a:r>
              <a:rPr lang="en-GB" b="1" dirty="0">
                <a:solidFill>
                  <a:srgbClr val="FF0000"/>
                </a:solidFill>
              </a:rPr>
              <a:t>Thermal </a:t>
            </a:r>
            <a:r>
              <a:rPr lang="en-GB" b="1" dirty="0" smtClean="0">
                <a:solidFill>
                  <a:srgbClr val="FF0000"/>
                </a:solidFill>
              </a:rPr>
              <a:t>stress</a:t>
            </a:r>
            <a:endParaRPr lang="en-GB" dirty="0" smtClean="0"/>
          </a:p>
          <a:p>
            <a:pPr marL="0" indent="0">
              <a:buNone/>
            </a:pPr>
            <a:endParaRPr lang="en-GB" dirty="0"/>
          </a:p>
          <a:p>
            <a:pPr marL="0" indent="0">
              <a:buNone/>
            </a:pPr>
            <a:r>
              <a:rPr lang="en-GB" dirty="0" smtClean="0"/>
              <a:t>Reduced </a:t>
            </a:r>
            <a:r>
              <a:rPr lang="en-GB" dirty="0"/>
              <a:t>sweat rates, and slower acclimatization lead to poor heat tolerance. Cold tolerance is poor in the child due to an </a:t>
            </a:r>
            <a:r>
              <a:rPr lang="en-GB" dirty="0" smtClean="0"/>
              <a:t>increased </a:t>
            </a:r>
            <a:r>
              <a:rPr lang="en-GB" dirty="0"/>
              <a:t>surface-area-to-mass ratio. </a:t>
            </a:r>
          </a:p>
          <a:p>
            <a:pPr marL="0" lvl="0" indent="0">
              <a:buNone/>
            </a:pPr>
            <a:endParaRPr lang="en-GB" dirty="0"/>
          </a:p>
        </p:txBody>
      </p:sp>
    </p:spTree>
    <p:extLst>
      <p:ext uri="{BB962C8B-B14F-4D97-AF65-F5344CB8AC3E}">
        <p14:creationId xmlns:p14="http://schemas.microsoft.com/office/powerpoint/2010/main" val="2665996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a:bodyPr>
          <a:lstStyle/>
          <a:p>
            <a:r>
              <a:rPr lang="en-GB" dirty="0" smtClean="0"/>
              <a:t>Training</a:t>
            </a:r>
            <a:endParaRPr lang="en-GB" dirty="0"/>
          </a:p>
        </p:txBody>
      </p:sp>
      <p:sp>
        <p:nvSpPr>
          <p:cNvPr id="3" name="Content Placeholder 2"/>
          <p:cNvSpPr>
            <a:spLocks noGrp="1"/>
          </p:cNvSpPr>
          <p:nvPr>
            <p:ph idx="1"/>
          </p:nvPr>
        </p:nvSpPr>
        <p:spPr>
          <a:xfrm>
            <a:off x="457200" y="1340768"/>
            <a:ext cx="8229600" cy="4785395"/>
          </a:xfrm>
        </p:spPr>
        <p:txBody>
          <a:bodyPr>
            <a:normAutofit fontScale="70000" lnSpcReduction="20000"/>
          </a:bodyPr>
          <a:lstStyle/>
          <a:p>
            <a:pPr marL="0" lvl="0" indent="0">
              <a:buNone/>
            </a:pPr>
            <a:r>
              <a:rPr lang="en-GB" b="1" dirty="0">
                <a:solidFill>
                  <a:srgbClr val="FF0000"/>
                </a:solidFill>
              </a:rPr>
              <a:t>Resistance </a:t>
            </a:r>
            <a:r>
              <a:rPr lang="en-GB" b="1" dirty="0" smtClean="0">
                <a:solidFill>
                  <a:srgbClr val="FF0000"/>
                </a:solidFill>
              </a:rPr>
              <a:t>training</a:t>
            </a:r>
            <a:endParaRPr lang="en-GB" dirty="0"/>
          </a:p>
          <a:p>
            <a:pPr marL="0" lvl="0" indent="0">
              <a:buNone/>
            </a:pPr>
            <a:endParaRPr lang="en-GB" dirty="0"/>
          </a:p>
          <a:p>
            <a:pPr marL="0" lvl="0" indent="0">
              <a:buNone/>
            </a:pPr>
            <a:r>
              <a:rPr lang="en-GB" dirty="0" smtClean="0"/>
              <a:t>The </a:t>
            </a:r>
            <a:r>
              <a:rPr lang="en-GB" dirty="0"/>
              <a:t>risk of injury is not as high as expected, but caution should still be exercised. Strength gains can be achieved, contrary to earlier beliefs</a:t>
            </a:r>
            <a:r>
              <a:rPr lang="en-GB" dirty="0" smtClean="0"/>
              <a:t>.</a:t>
            </a:r>
          </a:p>
          <a:p>
            <a:pPr lvl="0"/>
            <a:endParaRPr lang="en-GB" dirty="0"/>
          </a:p>
          <a:p>
            <a:pPr marL="0" lvl="0" indent="0">
              <a:buNone/>
            </a:pPr>
            <a:r>
              <a:rPr lang="en-GB" b="1" dirty="0">
                <a:solidFill>
                  <a:srgbClr val="FF0000"/>
                </a:solidFill>
              </a:rPr>
              <a:t>Aerobic </a:t>
            </a:r>
            <a:r>
              <a:rPr lang="en-GB" b="1" dirty="0" smtClean="0">
                <a:solidFill>
                  <a:srgbClr val="FF0000"/>
                </a:solidFill>
              </a:rPr>
              <a:t>training</a:t>
            </a:r>
          </a:p>
          <a:p>
            <a:pPr marL="0" lvl="0" indent="0">
              <a:buNone/>
            </a:pPr>
            <a:endParaRPr lang="en-GB" b="1" dirty="0">
              <a:solidFill>
                <a:srgbClr val="FF0000"/>
              </a:solidFill>
            </a:endParaRPr>
          </a:p>
          <a:p>
            <a:pPr marL="0" lvl="0" indent="0">
              <a:buNone/>
            </a:pPr>
            <a:r>
              <a:rPr lang="en-GB" dirty="0" smtClean="0"/>
              <a:t>Improves </a:t>
            </a:r>
            <a:r>
              <a:rPr lang="en-GB" dirty="0"/>
              <a:t>running performance, although measured VO</a:t>
            </a:r>
            <a:r>
              <a:rPr lang="en-GB" baseline="-25000" dirty="0"/>
              <a:t>2</a:t>
            </a:r>
            <a:r>
              <a:rPr lang="en-GB" dirty="0"/>
              <a:t>max might remain unchanged</a:t>
            </a:r>
            <a:r>
              <a:rPr lang="en-GB" dirty="0" smtClean="0"/>
              <a:t>.</a:t>
            </a:r>
          </a:p>
          <a:p>
            <a:pPr lvl="0"/>
            <a:endParaRPr lang="en-GB" dirty="0">
              <a:solidFill>
                <a:srgbClr val="FF0000"/>
              </a:solidFill>
            </a:endParaRPr>
          </a:p>
          <a:p>
            <a:pPr marL="0" lvl="0" indent="0">
              <a:buNone/>
            </a:pPr>
            <a:r>
              <a:rPr lang="en-GB" b="1" dirty="0">
                <a:solidFill>
                  <a:srgbClr val="FF0000"/>
                </a:solidFill>
              </a:rPr>
              <a:t>Anaerobic training</a:t>
            </a:r>
            <a:r>
              <a:rPr lang="en-GB" dirty="0">
                <a:solidFill>
                  <a:srgbClr val="FF0000"/>
                </a:solidFill>
              </a:rPr>
              <a:t> </a:t>
            </a:r>
            <a:endParaRPr lang="en-GB" dirty="0" smtClean="0">
              <a:solidFill>
                <a:srgbClr val="FF0000"/>
              </a:solidFill>
            </a:endParaRPr>
          </a:p>
          <a:p>
            <a:pPr marL="0" lvl="0" indent="0">
              <a:buNone/>
            </a:pPr>
            <a:endParaRPr lang="en-GB" dirty="0">
              <a:solidFill>
                <a:srgbClr val="FF0000"/>
              </a:solidFill>
            </a:endParaRPr>
          </a:p>
          <a:p>
            <a:pPr marL="0" lvl="0" indent="0">
              <a:buNone/>
            </a:pPr>
            <a:r>
              <a:rPr lang="en-GB" dirty="0" smtClean="0"/>
              <a:t>Is </a:t>
            </a:r>
            <a:r>
              <a:rPr lang="en-GB" dirty="0"/>
              <a:t>effective in improving the anaerobic capacity in the young athlete.</a:t>
            </a:r>
          </a:p>
          <a:p>
            <a:endParaRPr lang="en-GB" dirty="0"/>
          </a:p>
        </p:txBody>
      </p:sp>
    </p:spTree>
    <p:extLst>
      <p:ext uri="{BB962C8B-B14F-4D97-AF65-F5344CB8AC3E}">
        <p14:creationId xmlns:p14="http://schemas.microsoft.com/office/powerpoint/2010/main" val="1333177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Armstrong and Welshman, </a:t>
            </a:r>
            <a:r>
              <a:rPr lang="en-GB" dirty="0" smtClean="0"/>
              <a:t>2001</a:t>
            </a:r>
            <a:br>
              <a:rPr lang="en-GB" dirty="0" smtClean="0"/>
            </a:br>
            <a:r>
              <a:rPr lang="en-GB" sz="2200" dirty="0" smtClean="0"/>
              <a:t>Journal of Applied Physiology 85; 546-551</a:t>
            </a:r>
            <a:endParaRPr lang="en-GB" sz="2200" dirty="0"/>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sz="2800" dirty="0" smtClean="0">
                <a:solidFill>
                  <a:srgbClr val="00B050"/>
                </a:solidFill>
              </a:rPr>
              <a:t>measured </a:t>
            </a:r>
            <a:r>
              <a:rPr lang="en-GB" sz="2800" dirty="0">
                <a:solidFill>
                  <a:srgbClr val="00B050"/>
                </a:solidFill>
              </a:rPr>
              <a:t>aerobic and peak power at ages 12,13 &amp; 17</a:t>
            </a:r>
            <a:r>
              <a:rPr lang="en-GB" sz="2800" dirty="0" smtClean="0">
                <a:solidFill>
                  <a:srgbClr val="00B050"/>
                </a:solidFill>
              </a:rPr>
              <a:t>.</a:t>
            </a:r>
          </a:p>
          <a:p>
            <a:pPr marL="0" indent="0">
              <a:buNone/>
            </a:pPr>
            <a:endParaRPr lang="en-GB" sz="2800" dirty="0">
              <a:solidFill>
                <a:srgbClr val="00B050"/>
              </a:solidFill>
            </a:endParaRPr>
          </a:p>
          <a:p>
            <a:pPr marL="0" indent="0">
              <a:buNone/>
            </a:pPr>
            <a:r>
              <a:rPr lang="en-GB" dirty="0"/>
              <a:t>Peak power increased </a:t>
            </a:r>
            <a:r>
              <a:rPr lang="en-GB" dirty="0">
                <a:solidFill>
                  <a:srgbClr val="FF0000"/>
                </a:solidFill>
              </a:rPr>
              <a:t>120</a:t>
            </a:r>
            <a:r>
              <a:rPr lang="en-GB" dirty="0" smtClean="0">
                <a:solidFill>
                  <a:srgbClr val="FF0000"/>
                </a:solidFill>
              </a:rPr>
              <a:t>% in boys</a:t>
            </a:r>
          </a:p>
          <a:p>
            <a:pPr marL="0" indent="0">
              <a:buNone/>
            </a:pPr>
            <a:r>
              <a:rPr lang="en-GB" dirty="0"/>
              <a:t>	</a:t>
            </a:r>
            <a:r>
              <a:rPr lang="en-GB" dirty="0" smtClean="0"/>
              <a:t>			</a:t>
            </a:r>
            <a:r>
              <a:rPr lang="en-GB" dirty="0" smtClean="0">
                <a:solidFill>
                  <a:srgbClr val="00B0F0"/>
                </a:solidFill>
              </a:rPr>
              <a:t> 66% in girls</a:t>
            </a:r>
          </a:p>
          <a:p>
            <a:pPr marL="0" indent="0">
              <a:buNone/>
            </a:pPr>
            <a:endParaRPr lang="en-GB" dirty="0"/>
          </a:p>
          <a:p>
            <a:pPr marL="0" indent="0">
              <a:buNone/>
            </a:pPr>
            <a:r>
              <a:rPr lang="en-GB" dirty="0" smtClean="0"/>
              <a:t>Aerobic capacity increased  </a:t>
            </a:r>
            <a:r>
              <a:rPr lang="en-GB" dirty="0" smtClean="0">
                <a:solidFill>
                  <a:srgbClr val="FF0000"/>
                </a:solidFill>
              </a:rPr>
              <a:t>70% in boys</a:t>
            </a:r>
          </a:p>
          <a:p>
            <a:pPr marL="0" indent="0">
              <a:buNone/>
            </a:pPr>
            <a:r>
              <a:rPr lang="en-GB" dirty="0"/>
              <a:t>	</a:t>
            </a:r>
            <a:r>
              <a:rPr lang="en-GB" dirty="0" smtClean="0"/>
              <a:t>				</a:t>
            </a:r>
            <a:r>
              <a:rPr lang="en-GB" dirty="0" smtClean="0">
                <a:solidFill>
                  <a:srgbClr val="00B0F0"/>
                </a:solidFill>
              </a:rPr>
              <a:t>50% in girls</a:t>
            </a:r>
          </a:p>
          <a:p>
            <a:pPr marL="0" indent="0">
              <a:buNone/>
            </a:pPr>
            <a:endParaRPr lang="en-GB" dirty="0" smtClean="0"/>
          </a:p>
          <a:p>
            <a:pPr marL="0" indent="0">
              <a:buNone/>
            </a:pPr>
            <a:r>
              <a:rPr lang="en-GB" dirty="0" smtClean="0">
                <a:solidFill>
                  <a:srgbClr val="0070C0"/>
                </a:solidFill>
              </a:rPr>
              <a:t>Explain these data?</a:t>
            </a:r>
            <a:endParaRPr lang="en-GB" dirty="0">
              <a:solidFill>
                <a:srgbClr val="0070C0"/>
              </a:solidFill>
            </a:endParaRPr>
          </a:p>
          <a:p>
            <a:endParaRPr lang="en-GB" dirty="0"/>
          </a:p>
        </p:txBody>
      </p:sp>
    </p:spTree>
    <p:extLst>
      <p:ext uri="{BB962C8B-B14F-4D97-AF65-F5344CB8AC3E}">
        <p14:creationId xmlns:p14="http://schemas.microsoft.com/office/powerpoint/2010/main" val="116949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activity</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95864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79512" y="274638"/>
            <a:ext cx="8208912" cy="858795"/>
          </a:xfrm>
        </p:spPr>
        <p:txBody>
          <a:bodyPr>
            <a:normAutofit/>
          </a:bodyPr>
          <a:lstStyle/>
          <a:p>
            <a:r>
              <a:rPr lang="en-GB" sz="4000" dirty="0" smtClean="0">
                <a:solidFill>
                  <a:srgbClr val="FF0000"/>
                </a:solidFill>
              </a:rPr>
              <a:t>Achievement of 5x60</a:t>
            </a:r>
            <a:endParaRPr lang="en-GB" sz="4000" dirty="0">
              <a:solidFill>
                <a:srgbClr val="FF0000"/>
              </a:solidFill>
            </a:endParaRPr>
          </a:p>
        </p:txBody>
      </p:sp>
      <p:pic>
        <p:nvPicPr>
          <p:cNvPr id="3074" name="Picture 2" descr="Children aged 11-15 years doing moderate‐to‐vigorous physical activity daily in the past week, 2005-0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33433"/>
            <a:ext cx="4392488" cy="555818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www.statcan.gc.ca/pub/82-625-x/2011001/article/11553-01-e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5471" y="2132856"/>
            <a:ext cx="5848529" cy="3384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441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899592" y="332656"/>
            <a:ext cx="7533614" cy="6048672"/>
          </a:xfrm>
          <a:prstGeom prst="rect">
            <a:avLst/>
          </a:prstGeom>
        </p:spPr>
      </p:pic>
    </p:spTree>
    <p:extLst>
      <p:ext uri="{BB962C8B-B14F-4D97-AF65-F5344CB8AC3E}">
        <p14:creationId xmlns:p14="http://schemas.microsoft.com/office/powerpoint/2010/main" val="3221145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 not doing Too badly</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72444"/>
            <a:ext cx="7560840" cy="50449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5013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Inactivity</a:t>
            </a:r>
            <a:endParaRPr lang="en-GB" dirty="0"/>
          </a:p>
        </p:txBody>
      </p:sp>
      <p:sp>
        <p:nvSpPr>
          <p:cNvPr id="3" name="Content Placeholder 2"/>
          <p:cNvSpPr>
            <a:spLocks noGrp="1"/>
          </p:cNvSpPr>
          <p:nvPr>
            <p:ph idx="1"/>
          </p:nvPr>
        </p:nvSpPr>
        <p:spPr>
          <a:xfrm>
            <a:off x="395536" y="1268760"/>
            <a:ext cx="8229600" cy="5174035"/>
          </a:xfrm>
        </p:spPr>
        <p:txBody>
          <a:bodyPr>
            <a:normAutofit fontScale="92500" lnSpcReduction="10000"/>
          </a:bodyPr>
          <a:lstStyle/>
          <a:p>
            <a:r>
              <a:rPr lang="en-GB" dirty="0" smtClean="0"/>
              <a:t>Children </a:t>
            </a:r>
            <a:r>
              <a:rPr lang="en-GB" dirty="0"/>
              <a:t>now spend more than seven and a half hours a day in front of a screen (e.g., TV, videogames, computer</a:t>
            </a:r>
            <a:r>
              <a:rPr lang="en-GB" dirty="0" smtClean="0"/>
              <a:t>).</a:t>
            </a:r>
          </a:p>
          <a:p>
            <a:endParaRPr lang="en-GB" dirty="0"/>
          </a:p>
          <a:p>
            <a:r>
              <a:rPr lang="en-GB" dirty="0" smtClean="0"/>
              <a:t>Strong relationship between childhood inactivity and adult inactivity.</a:t>
            </a:r>
          </a:p>
          <a:p>
            <a:endParaRPr lang="en-GB" dirty="0"/>
          </a:p>
          <a:p>
            <a:pPr marL="0" indent="0">
              <a:buNone/>
            </a:pPr>
            <a:r>
              <a:rPr lang="en-GB" sz="2600" dirty="0" smtClean="0"/>
              <a:t>4</a:t>
            </a:r>
            <a:r>
              <a:rPr lang="en-GB" sz="2600" baseline="30000" dirty="0" smtClean="0"/>
              <a:t>th</a:t>
            </a:r>
            <a:r>
              <a:rPr lang="en-GB" sz="2600" dirty="0" smtClean="0"/>
              <a:t> Leading cause of death accounting for 6% of deaths in adults.</a:t>
            </a:r>
          </a:p>
          <a:p>
            <a:pPr marL="0" indent="0">
              <a:buNone/>
            </a:pPr>
            <a:r>
              <a:rPr lang="en-GB" sz="2400" dirty="0" smtClean="0"/>
              <a:t>21-25% of breast and colon cancers</a:t>
            </a:r>
          </a:p>
          <a:p>
            <a:pPr marL="0" indent="0">
              <a:buNone/>
            </a:pPr>
            <a:r>
              <a:rPr lang="en-GB" sz="2400" dirty="0" smtClean="0"/>
              <a:t>27% of diabetes</a:t>
            </a:r>
          </a:p>
          <a:p>
            <a:pPr marL="0" indent="0">
              <a:buNone/>
            </a:pPr>
            <a:r>
              <a:rPr lang="en-GB" sz="2400" dirty="0" smtClean="0"/>
              <a:t>30% of ischaemic heart disease.</a:t>
            </a:r>
          </a:p>
          <a:p>
            <a:endParaRPr lang="en-GB" dirty="0" smtClean="0"/>
          </a:p>
          <a:p>
            <a:endParaRPr lang="en-GB" dirty="0"/>
          </a:p>
          <a:p>
            <a:endParaRPr lang="en-GB" dirty="0" smtClean="0"/>
          </a:p>
          <a:p>
            <a:endParaRPr lang="en-GB" dirty="0"/>
          </a:p>
        </p:txBody>
      </p:sp>
      <p:sp>
        <p:nvSpPr>
          <p:cNvPr id="4" name="Down Arrow 3"/>
          <p:cNvSpPr/>
          <p:nvPr/>
        </p:nvSpPr>
        <p:spPr>
          <a:xfrm>
            <a:off x="4258308" y="3717032"/>
            <a:ext cx="504056"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7590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Physical Activity</a:t>
            </a:r>
            <a:endParaRPr lang="en-GB" dirty="0"/>
          </a:p>
        </p:txBody>
      </p:sp>
      <p:sp>
        <p:nvSpPr>
          <p:cNvPr id="3" name="Content Placeholder 2"/>
          <p:cNvSpPr>
            <a:spLocks noGrp="1"/>
          </p:cNvSpPr>
          <p:nvPr>
            <p:ph idx="1"/>
          </p:nvPr>
        </p:nvSpPr>
        <p:spPr/>
        <p:txBody>
          <a:bodyPr>
            <a:normAutofit fontScale="92500" lnSpcReduction="20000"/>
          </a:bodyPr>
          <a:lstStyle/>
          <a:p>
            <a:pPr marL="0" indent="0" algn="ctr" fontAlgn="base">
              <a:buNone/>
            </a:pPr>
            <a:r>
              <a:rPr lang="en-GB" dirty="0" smtClean="0">
                <a:solidFill>
                  <a:srgbClr val="0070C0"/>
                </a:solidFill>
              </a:rPr>
              <a:t>Improved Physiological Capacity</a:t>
            </a:r>
          </a:p>
          <a:p>
            <a:pPr marL="0" indent="0" algn="ctr" fontAlgn="base">
              <a:buNone/>
            </a:pPr>
            <a:endParaRPr lang="en-GB" dirty="0">
              <a:solidFill>
                <a:srgbClr val="0070C0"/>
              </a:solidFill>
            </a:endParaRPr>
          </a:p>
          <a:p>
            <a:pPr marL="0" indent="0" algn="ctr" fontAlgn="base">
              <a:buNone/>
            </a:pPr>
            <a:r>
              <a:rPr lang="en-GB" dirty="0" smtClean="0">
                <a:solidFill>
                  <a:srgbClr val="0070C0"/>
                </a:solidFill>
              </a:rPr>
              <a:t>Improve physical performance</a:t>
            </a:r>
          </a:p>
          <a:p>
            <a:pPr marL="0" indent="0" algn="ctr" fontAlgn="base">
              <a:buNone/>
            </a:pPr>
            <a:endParaRPr lang="en-GB" dirty="0">
              <a:solidFill>
                <a:srgbClr val="0070C0"/>
              </a:solidFill>
            </a:endParaRPr>
          </a:p>
          <a:p>
            <a:pPr marL="0" indent="0" algn="ctr" fontAlgn="base">
              <a:buNone/>
            </a:pPr>
            <a:r>
              <a:rPr lang="en-GB" dirty="0" smtClean="0">
                <a:solidFill>
                  <a:srgbClr val="0070C0"/>
                </a:solidFill>
              </a:rPr>
              <a:t>Improve functional capacity and performance</a:t>
            </a:r>
          </a:p>
          <a:p>
            <a:pPr marL="0" indent="0" algn="ctr" fontAlgn="base">
              <a:buNone/>
            </a:pPr>
            <a:endParaRPr lang="en-GB" dirty="0" smtClean="0">
              <a:solidFill>
                <a:srgbClr val="0070C0"/>
              </a:solidFill>
            </a:endParaRPr>
          </a:p>
          <a:p>
            <a:pPr marL="0" indent="0" algn="ctr" fontAlgn="base">
              <a:buNone/>
            </a:pPr>
            <a:r>
              <a:rPr lang="en-GB" dirty="0" smtClean="0">
                <a:solidFill>
                  <a:srgbClr val="0070C0"/>
                </a:solidFill>
              </a:rPr>
              <a:t>Increased energy output</a:t>
            </a:r>
          </a:p>
          <a:p>
            <a:pPr marL="0" indent="0" algn="ctr" fontAlgn="base">
              <a:buNone/>
            </a:pPr>
            <a:endParaRPr lang="en-GB" dirty="0">
              <a:solidFill>
                <a:srgbClr val="0070C0"/>
              </a:solidFill>
            </a:endParaRPr>
          </a:p>
          <a:p>
            <a:pPr marL="0" indent="0" algn="ctr" fontAlgn="base">
              <a:buNone/>
            </a:pPr>
            <a:r>
              <a:rPr lang="en-GB" dirty="0" smtClean="0">
                <a:solidFill>
                  <a:srgbClr val="0070C0"/>
                </a:solidFill>
              </a:rPr>
              <a:t>Improve health and wellbeing</a:t>
            </a:r>
            <a:endParaRPr lang="en-GB" dirty="0" smtClean="0">
              <a:solidFill>
                <a:srgbClr val="0070C0"/>
              </a:solidFill>
            </a:endParaRPr>
          </a:p>
          <a:p>
            <a:pPr marL="0" indent="0" fontAlgn="base">
              <a:buNone/>
            </a:pPr>
            <a:endParaRPr lang="en-GB" dirty="0">
              <a:solidFill>
                <a:srgbClr val="0070C0"/>
              </a:solidFill>
            </a:endParaRPr>
          </a:p>
          <a:p>
            <a:pPr marL="0" indent="0" fontAlgn="base">
              <a:buNone/>
            </a:pPr>
            <a:endParaRPr lang="en-GB" dirty="0" smtClean="0">
              <a:solidFill>
                <a:srgbClr val="0070C0"/>
              </a:solidFill>
            </a:endParaRPr>
          </a:p>
          <a:p>
            <a:pPr fontAlgn="base"/>
            <a:endParaRPr lang="en-GB" dirty="0">
              <a:solidFill>
                <a:srgbClr val="0070C0"/>
              </a:solidFill>
            </a:endParaRPr>
          </a:p>
          <a:p>
            <a:endParaRPr lang="en-GB" dirty="0"/>
          </a:p>
        </p:txBody>
      </p:sp>
      <p:sp>
        <p:nvSpPr>
          <p:cNvPr id="4" name="Down Arrow 3"/>
          <p:cNvSpPr/>
          <p:nvPr/>
        </p:nvSpPr>
        <p:spPr>
          <a:xfrm>
            <a:off x="4355976" y="1988840"/>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408882" y="2958108"/>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427984" y="3805473"/>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429865" y="4723357"/>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1773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Factors of Childhood Inactivity</a:t>
            </a:r>
            <a:endParaRPr lang="en-GB" dirty="0"/>
          </a:p>
        </p:txBody>
      </p:sp>
      <p:sp>
        <p:nvSpPr>
          <p:cNvPr id="3" name="Content Placeholder 2"/>
          <p:cNvSpPr>
            <a:spLocks noGrp="1"/>
          </p:cNvSpPr>
          <p:nvPr>
            <p:ph idx="1"/>
          </p:nvPr>
        </p:nvSpPr>
        <p:spPr>
          <a:xfrm>
            <a:off x="251520" y="1628800"/>
            <a:ext cx="8795320" cy="4525963"/>
          </a:xfrm>
        </p:spPr>
        <p:txBody>
          <a:bodyPr>
            <a:normAutofit fontScale="62500" lnSpcReduction="20000"/>
          </a:bodyPr>
          <a:lstStyle/>
          <a:p>
            <a:pPr marL="0" indent="0" algn="ctr">
              <a:buNone/>
            </a:pPr>
            <a:r>
              <a:rPr lang="en-GB" dirty="0" smtClean="0">
                <a:solidFill>
                  <a:srgbClr val="FF0000"/>
                </a:solidFill>
              </a:rPr>
              <a:t>Number one risk to health in Children</a:t>
            </a:r>
          </a:p>
          <a:p>
            <a:pPr marL="0" indent="0" algn="ctr">
              <a:buNone/>
            </a:pPr>
            <a:r>
              <a:rPr lang="en-GB" b="1" dirty="0" smtClean="0">
                <a:solidFill>
                  <a:srgbClr val="00B050"/>
                </a:solidFill>
              </a:rPr>
              <a:t>Moderate to vigorous activity levels a key indicator of </a:t>
            </a:r>
            <a:r>
              <a:rPr lang="en-GB" b="1" dirty="0" smtClean="0">
                <a:solidFill>
                  <a:srgbClr val="00B050"/>
                </a:solidFill>
              </a:rPr>
              <a:t>current and future health</a:t>
            </a:r>
            <a:endParaRPr lang="en-GB" b="1" dirty="0" smtClean="0">
              <a:solidFill>
                <a:srgbClr val="00B050"/>
              </a:solidFill>
            </a:endParaRPr>
          </a:p>
          <a:p>
            <a:pPr marL="0" indent="0">
              <a:buNone/>
            </a:pPr>
            <a:endParaRPr lang="en-GB" dirty="0"/>
          </a:p>
          <a:p>
            <a:pPr marL="0" indent="0">
              <a:buNone/>
            </a:pPr>
            <a:r>
              <a:rPr lang="en-GB" dirty="0" smtClean="0"/>
              <a:t>Inactivity &amp; </a:t>
            </a:r>
            <a:r>
              <a:rPr lang="en-GB" dirty="0"/>
              <a:t>Poor </a:t>
            </a:r>
            <a:r>
              <a:rPr lang="en-GB" dirty="0" smtClean="0"/>
              <a:t>diet		e.g. Childhood </a:t>
            </a:r>
            <a:r>
              <a:rPr lang="en-GB" dirty="0"/>
              <a:t>attention-deficit/hyperactivity </a:t>
            </a:r>
            <a:r>
              <a:rPr lang="en-GB" dirty="0" smtClean="0"/>
              <a:t>				disorder</a:t>
            </a:r>
            <a:endParaRPr lang="en-GB" dirty="0"/>
          </a:p>
          <a:p>
            <a:pPr marL="0" indent="0">
              <a:buNone/>
            </a:pPr>
            <a:endParaRPr lang="en-GB" dirty="0"/>
          </a:p>
          <a:p>
            <a:pPr marL="0" indent="0">
              <a:buNone/>
            </a:pPr>
            <a:r>
              <a:rPr lang="en-GB" dirty="0" smtClean="0"/>
              <a:t>Increase fat accumulation 		e.g. Obesity </a:t>
            </a:r>
          </a:p>
          <a:p>
            <a:pPr marL="0" indent="0">
              <a:buNone/>
            </a:pPr>
            <a:endParaRPr lang="en-GB" dirty="0" smtClean="0"/>
          </a:p>
          <a:p>
            <a:pPr marL="0" indent="0">
              <a:buNone/>
            </a:pPr>
            <a:endParaRPr lang="en-GB" dirty="0"/>
          </a:p>
          <a:p>
            <a:pPr marL="0" indent="0">
              <a:buNone/>
            </a:pPr>
            <a:r>
              <a:rPr lang="en-GB" dirty="0" smtClean="0"/>
              <a:t>Increased metabolic condition 	e.g. atherosclerosis, Non-alcoholic fatty liver 				disease (</a:t>
            </a:r>
            <a:r>
              <a:rPr lang="en-GB" dirty="0" smtClean="0"/>
              <a:t>NAFLD), High </a:t>
            </a:r>
            <a:r>
              <a:rPr lang="en-GB" dirty="0"/>
              <a:t>Cholesterol</a:t>
            </a:r>
          </a:p>
          <a:p>
            <a:pPr marL="0" indent="0">
              <a:buNone/>
            </a:pPr>
            <a:endParaRPr lang="en-GB" dirty="0" smtClean="0"/>
          </a:p>
          <a:p>
            <a:pPr marL="0" indent="0">
              <a:buNone/>
            </a:pPr>
            <a:endParaRPr lang="en-GB" dirty="0"/>
          </a:p>
          <a:p>
            <a:pPr marL="0" indent="0">
              <a:buNone/>
            </a:pPr>
            <a:r>
              <a:rPr lang="en-GB" dirty="0" smtClean="0"/>
              <a:t>Increases chronic health condition 	e.g. Heart Disease, hypertension, stokes, type 2				</a:t>
            </a:r>
            <a:r>
              <a:rPr lang="en-GB" dirty="0" err="1" smtClean="0"/>
              <a:t>diabetrs</a:t>
            </a:r>
            <a:r>
              <a:rPr lang="en-GB" dirty="0" smtClean="0"/>
              <a:t> etc</a:t>
            </a:r>
            <a:r>
              <a:rPr lang="en-GB" dirty="0"/>
              <a:t>.</a:t>
            </a:r>
            <a:endParaRPr lang="en-GB" dirty="0" smtClean="0"/>
          </a:p>
          <a:p>
            <a:endParaRPr lang="en-GB" dirty="0"/>
          </a:p>
          <a:p>
            <a:endParaRPr lang="en-GB" dirty="0" smtClean="0"/>
          </a:p>
        </p:txBody>
      </p:sp>
      <p:sp>
        <p:nvSpPr>
          <p:cNvPr id="4" name="Down Arrow 3"/>
          <p:cNvSpPr/>
          <p:nvPr/>
        </p:nvSpPr>
        <p:spPr>
          <a:xfrm>
            <a:off x="1547664" y="2852936"/>
            <a:ext cx="216024" cy="43204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1550629" y="4869160"/>
            <a:ext cx="216024" cy="43204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1547664" y="3789040"/>
            <a:ext cx="216024" cy="43204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rot="5400000">
            <a:off x="5761092" y="2944180"/>
            <a:ext cx="504056" cy="216024"/>
          </a:xfrm>
          <a:prstGeom prst="right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rot="5400000">
            <a:off x="5796136" y="5097016"/>
            <a:ext cx="504056" cy="216024"/>
          </a:xfrm>
          <a:prstGeom prst="right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rot="5400000">
            <a:off x="5771202" y="3897052"/>
            <a:ext cx="504056" cy="216024"/>
          </a:xfrm>
          <a:prstGeom prst="right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7784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1497"/>
            <a:ext cx="8229600" cy="634082"/>
          </a:xfrm>
        </p:spPr>
        <p:txBody>
          <a:bodyPr>
            <a:normAutofit fontScale="90000"/>
          </a:bodyPr>
          <a:lstStyle/>
          <a:p>
            <a:r>
              <a:rPr lang="en-GB" dirty="0" smtClean="0"/>
              <a:t>Potential Systematic Review </a:t>
            </a:r>
            <a:r>
              <a:rPr lang="en-GB" dirty="0"/>
              <a:t>Q</a:t>
            </a:r>
            <a:r>
              <a:rPr lang="en-GB" dirty="0" smtClean="0"/>
              <a:t>uestions</a:t>
            </a:r>
            <a:endParaRPr lang="en-GB" dirty="0"/>
          </a:p>
        </p:txBody>
      </p:sp>
      <p:sp>
        <p:nvSpPr>
          <p:cNvPr id="3" name="Content Placeholder 2"/>
          <p:cNvSpPr>
            <a:spLocks noGrp="1"/>
          </p:cNvSpPr>
          <p:nvPr>
            <p:ph idx="1"/>
          </p:nvPr>
        </p:nvSpPr>
        <p:spPr>
          <a:xfrm>
            <a:off x="251520" y="836712"/>
            <a:ext cx="8784976" cy="5289451"/>
          </a:xfrm>
        </p:spPr>
        <p:txBody>
          <a:bodyPr>
            <a:normAutofit lnSpcReduction="10000"/>
          </a:bodyPr>
          <a:lstStyle/>
          <a:p>
            <a:pPr marL="0" indent="0">
              <a:buNone/>
            </a:pPr>
            <a:endParaRPr lang="en-GB" dirty="0"/>
          </a:p>
          <a:p>
            <a:pPr marL="457200" indent="-457200">
              <a:lnSpc>
                <a:spcPct val="150000"/>
              </a:lnSpc>
              <a:buFont typeface="+mj-lt"/>
              <a:buAutoNum type="arabicPeriod"/>
            </a:pPr>
            <a:r>
              <a:rPr lang="en-GB" sz="2400" b="1" dirty="0" smtClean="0"/>
              <a:t>At what age does </a:t>
            </a:r>
            <a:r>
              <a:rPr lang="en-GB" sz="2400" b="1" dirty="0" smtClean="0"/>
              <a:t>Exercise Deficit Disorder </a:t>
            </a:r>
            <a:r>
              <a:rPr lang="en-GB" sz="2400" b="1" dirty="0" smtClean="0"/>
              <a:t>emerge and who is most affected?</a:t>
            </a:r>
          </a:p>
          <a:p>
            <a:pPr marL="457200" indent="-457200">
              <a:lnSpc>
                <a:spcPct val="150000"/>
              </a:lnSpc>
              <a:buFont typeface="+mj-lt"/>
              <a:buAutoNum type="arabicPeriod"/>
            </a:pPr>
            <a:r>
              <a:rPr lang="en-GB" sz="2400" b="1" dirty="0">
                <a:solidFill>
                  <a:schemeClr val="accent6">
                    <a:lumMod val="75000"/>
                  </a:schemeClr>
                </a:solidFill>
              </a:rPr>
              <a:t>What is the link between sedentary behaviours in children and EDD?</a:t>
            </a:r>
          </a:p>
          <a:p>
            <a:pPr marL="457200" indent="-457200">
              <a:lnSpc>
                <a:spcPct val="150000"/>
              </a:lnSpc>
              <a:buFont typeface="+mj-lt"/>
              <a:buAutoNum type="arabicPeriod"/>
            </a:pPr>
            <a:r>
              <a:rPr lang="en-GB" sz="2400" b="1" dirty="0" smtClean="0">
                <a:solidFill>
                  <a:srgbClr val="0070C0"/>
                </a:solidFill>
              </a:rPr>
              <a:t>What </a:t>
            </a:r>
            <a:r>
              <a:rPr lang="en-GB" sz="2400" b="1" dirty="0" smtClean="0">
                <a:solidFill>
                  <a:srgbClr val="0070C0"/>
                </a:solidFill>
              </a:rPr>
              <a:t>is the relationship between EDD and childhood Obesity?</a:t>
            </a:r>
          </a:p>
          <a:p>
            <a:pPr marL="457200" indent="-457200">
              <a:lnSpc>
                <a:spcPct val="150000"/>
              </a:lnSpc>
              <a:buFont typeface="+mj-lt"/>
              <a:buAutoNum type="arabicPeriod"/>
            </a:pPr>
            <a:r>
              <a:rPr lang="en-GB" sz="2400" b="1" dirty="0" smtClean="0">
                <a:solidFill>
                  <a:srgbClr val="00B050"/>
                </a:solidFill>
              </a:rPr>
              <a:t>Can Physical Education Influence the growing prevalence of EDD?</a:t>
            </a:r>
          </a:p>
          <a:p>
            <a:pPr marL="457200" indent="-457200">
              <a:lnSpc>
                <a:spcPct val="150000"/>
              </a:lnSpc>
              <a:buFont typeface="+mj-lt"/>
              <a:buAutoNum type="arabicPeriod"/>
            </a:pPr>
            <a:r>
              <a:rPr lang="en-GB" sz="2400" b="1" dirty="0" smtClean="0">
                <a:solidFill>
                  <a:srgbClr val="002060"/>
                </a:solidFill>
              </a:rPr>
              <a:t>Is there a link between organised team sport and EDD?</a:t>
            </a:r>
          </a:p>
          <a:p>
            <a:pPr marL="457200" indent="-457200">
              <a:lnSpc>
                <a:spcPct val="150000"/>
              </a:lnSpc>
              <a:buFont typeface="+mj-lt"/>
              <a:buAutoNum type="arabicPeriod"/>
            </a:pPr>
            <a:endParaRPr lang="en-GB" sz="2400" dirty="0" smtClean="0"/>
          </a:p>
          <a:p>
            <a:pPr marL="0" indent="0">
              <a:buNone/>
            </a:pPr>
            <a:endParaRPr lang="en-GB" sz="2400" dirty="0"/>
          </a:p>
        </p:txBody>
      </p:sp>
    </p:spTree>
    <p:extLst>
      <p:ext uri="{BB962C8B-B14F-4D97-AF65-F5344CB8AC3E}">
        <p14:creationId xmlns:p14="http://schemas.microsoft.com/office/powerpoint/2010/main" val="1381153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dirty="0" smtClean="0"/>
              <a:t>At </a:t>
            </a:r>
            <a:r>
              <a:rPr lang="en-GB" b="1" dirty="0"/>
              <a:t>what age does EDD emerge and who is most affected?</a:t>
            </a:r>
            <a:br>
              <a:rPr lang="en-GB" b="1"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solidFill>
                  <a:srgbClr val="FF0000"/>
                </a:solidFill>
              </a:rPr>
              <a:t>Systematic review outcomes</a:t>
            </a:r>
          </a:p>
          <a:p>
            <a:endParaRPr lang="en-GB" dirty="0"/>
          </a:p>
          <a:p>
            <a:r>
              <a:rPr lang="en-GB" dirty="0" smtClean="0"/>
              <a:t>PA </a:t>
            </a:r>
            <a:r>
              <a:rPr lang="en-GB" dirty="0" smtClean="0"/>
              <a:t>should start as early as possible and predicts long term adherence.</a:t>
            </a:r>
          </a:p>
          <a:p>
            <a:endParaRPr lang="en-GB" dirty="0" smtClean="0"/>
          </a:p>
          <a:p>
            <a:r>
              <a:rPr lang="en-GB" dirty="0" smtClean="0"/>
              <a:t>Differences dues to gender and ethnicity.</a:t>
            </a:r>
          </a:p>
          <a:p>
            <a:endParaRPr lang="en-GB" dirty="0" smtClean="0"/>
          </a:p>
          <a:p>
            <a:r>
              <a:rPr lang="en-GB" dirty="0" smtClean="0"/>
              <a:t>Decline in PA levels starts in early childhood and is most apparent in those who have low rates to begin with.</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702759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6">
                    <a:lumMod val="75000"/>
                  </a:schemeClr>
                </a:solidFill>
              </a:rPr>
              <a:t/>
            </a:r>
            <a:br>
              <a:rPr lang="en-GB" b="1" dirty="0" smtClean="0">
                <a:solidFill>
                  <a:schemeClr val="accent6">
                    <a:lumMod val="75000"/>
                  </a:schemeClr>
                </a:solidFill>
              </a:rPr>
            </a:br>
            <a:r>
              <a:rPr lang="en-GB" b="1" dirty="0" smtClean="0">
                <a:solidFill>
                  <a:schemeClr val="accent6">
                    <a:lumMod val="75000"/>
                  </a:schemeClr>
                </a:solidFill>
              </a:rPr>
              <a:t>What </a:t>
            </a:r>
            <a:r>
              <a:rPr lang="en-GB" b="1" dirty="0">
                <a:solidFill>
                  <a:schemeClr val="accent6">
                    <a:lumMod val="75000"/>
                  </a:schemeClr>
                </a:solidFill>
              </a:rPr>
              <a:t>is the link between sedentary behaviours in children and EDD?</a:t>
            </a:r>
            <a:br>
              <a:rPr lang="en-GB" b="1" dirty="0">
                <a:solidFill>
                  <a:schemeClr val="accent6">
                    <a:lumMod val="75000"/>
                  </a:schemeClr>
                </a:solidFill>
              </a:rPr>
            </a:b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endParaRPr lang="en-GB" dirty="0" smtClean="0">
              <a:solidFill>
                <a:srgbClr val="FF0000"/>
              </a:solidFill>
            </a:endParaRPr>
          </a:p>
          <a:p>
            <a:pPr marL="0" indent="0">
              <a:buNone/>
            </a:pPr>
            <a:r>
              <a:rPr lang="en-GB" dirty="0" smtClean="0">
                <a:solidFill>
                  <a:srgbClr val="FF0000"/>
                </a:solidFill>
              </a:rPr>
              <a:t>Systematic </a:t>
            </a:r>
            <a:r>
              <a:rPr lang="en-GB" dirty="0">
                <a:solidFill>
                  <a:srgbClr val="FF0000"/>
                </a:solidFill>
              </a:rPr>
              <a:t>review outcomes</a:t>
            </a:r>
          </a:p>
          <a:p>
            <a:pPr marL="0" indent="0">
              <a:buNone/>
            </a:pPr>
            <a:endParaRPr lang="en-GB" dirty="0"/>
          </a:p>
          <a:p>
            <a:pPr marL="0" indent="0">
              <a:buNone/>
            </a:pPr>
            <a:r>
              <a:rPr lang="en-GB" dirty="0" smtClean="0"/>
              <a:t>Over </a:t>
            </a:r>
            <a:r>
              <a:rPr lang="en-GB" dirty="0" smtClean="0"/>
              <a:t>50% of children do not meet current PA </a:t>
            </a:r>
            <a:r>
              <a:rPr lang="en-GB" dirty="0" smtClean="0"/>
              <a:t>recommendations.</a:t>
            </a:r>
          </a:p>
          <a:p>
            <a:pPr marL="0" indent="0">
              <a:buNone/>
            </a:pPr>
            <a:endParaRPr lang="en-GB" dirty="0" smtClean="0"/>
          </a:p>
          <a:p>
            <a:pPr marL="0" indent="0">
              <a:buNone/>
            </a:pPr>
            <a:r>
              <a:rPr lang="en-GB" dirty="0" smtClean="0"/>
              <a:t>35% of children spend more than 3 hrs per school day playing computer games</a:t>
            </a:r>
            <a:r>
              <a:rPr lang="en-GB" dirty="0" smtClean="0"/>
              <a:t>.</a:t>
            </a:r>
          </a:p>
          <a:p>
            <a:pPr marL="0" indent="0">
              <a:buNone/>
            </a:pPr>
            <a:endParaRPr lang="en-GB" dirty="0" smtClean="0"/>
          </a:p>
          <a:p>
            <a:pPr marL="0" indent="0">
              <a:buNone/>
            </a:pPr>
            <a:r>
              <a:rPr lang="en-GB" dirty="0" smtClean="0"/>
              <a:t>Reducing sedentary behaviour should reduce incidence of EDD.</a:t>
            </a:r>
            <a:endParaRPr lang="en-GB" dirty="0"/>
          </a:p>
        </p:txBody>
      </p:sp>
    </p:spTree>
    <p:extLst>
      <p:ext uri="{BB962C8B-B14F-4D97-AF65-F5344CB8AC3E}">
        <p14:creationId xmlns:p14="http://schemas.microsoft.com/office/powerpoint/2010/main" val="3681691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0070C0"/>
                </a:solidFill>
              </a:rPr>
              <a:t/>
            </a:r>
            <a:br>
              <a:rPr lang="en-GB" b="1" dirty="0" smtClean="0">
                <a:solidFill>
                  <a:srgbClr val="0070C0"/>
                </a:solidFill>
              </a:rPr>
            </a:br>
            <a:r>
              <a:rPr lang="en-GB" b="1" dirty="0" smtClean="0">
                <a:solidFill>
                  <a:srgbClr val="0070C0"/>
                </a:solidFill>
              </a:rPr>
              <a:t>What </a:t>
            </a:r>
            <a:r>
              <a:rPr lang="en-GB" b="1" dirty="0">
                <a:solidFill>
                  <a:srgbClr val="0070C0"/>
                </a:solidFill>
              </a:rPr>
              <a:t>is the relationship between EDD and childhood Obesity?</a:t>
            </a:r>
            <a:br>
              <a:rPr lang="en-GB" b="1" dirty="0">
                <a:solidFill>
                  <a:srgbClr val="0070C0"/>
                </a:solidFill>
              </a:rPr>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solidFill>
                  <a:srgbClr val="FF0000"/>
                </a:solidFill>
              </a:rPr>
              <a:t>Systematic review outcomes</a:t>
            </a:r>
          </a:p>
          <a:p>
            <a:pPr marL="0" indent="0">
              <a:buNone/>
            </a:pPr>
            <a:endParaRPr lang="en-GB" dirty="0"/>
          </a:p>
          <a:p>
            <a:pPr marL="0" indent="0">
              <a:buNone/>
            </a:pPr>
            <a:r>
              <a:rPr lang="en-GB" dirty="0" smtClean="0"/>
              <a:t>Less </a:t>
            </a:r>
            <a:r>
              <a:rPr lang="en-GB" dirty="0" smtClean="0"/>
              <a:t>PA equates to increase body fat and greater incidence of obesity.</a:t>
            </a:r>
          </a:p>
          <a:p>
            <a:pPr marL="0" indent="0">
              <a:buNone/>
            </a:pPr>
            <a:endParaRPr lang="en-GB" dirty="0"/>
          </a:p>
          <a:p>
            <a:pPr marL="0" indent="0">
              <a:buNone/>
            </a:pPr>
            <a:r>
              <a:rPr lang="en-GB" dirty="0" smtClean="0"/>
              <a:t>Being overweight increase incidence of inactivity.</a:t>
            </a:r>
          </a:p>
          <a:p>
            <a:pPr marL="0" indent="0">
              <a:buNone/>
            </a:pPr>
            <a:endParaRPr lang="en-GB" dirty="0"/>
          </a:p>
          <a:p>
            <a:pPr marL="0" indent="0">
              <a:buNone/>
            </a:pPr>
            <a:r>
              <a:rPr lang="en-GB" dirty="0" smtClean="0"/>
              <a:t>Interventions to reduce obesity seems to be related to increasing physical activity and providing required nutrients.</a:t>
            </a:r>
            <a:endParaRPr lang="en-GB" dirty="0"/>
          </a:p>
        </p:txBody>
      </p:sp>
    </p:spTree>
    <p:extLst>
      <p:ext uri="{BB962C8B-B14F-4D97-AF65-F5344CB8AC3E}">
        <p14:creationId xmlns:p14="http://schemas.microsoft.com/office/powerpoint/2010/main" val="616881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00B050"/>
                </a:solidFill>
              </a:rPr>
              <a:t/>
            </a:r>
            <a:br>
              <a:rPr lang="en-GB" b="1" dirty="0" smtClean="0">
                <a:solidFill>
                  <a:srgbClr val="00B050"/>
                </a:solidFill>
              </a:rPr>
            </a:br>
            <a:r>
              <a:rPr lang="en-GB" b="1" dirty="0" smtClean="0">
                <a:solidFill>
                  <a:srgbClr val="00B050"/>
                </a:solidFill>
              </a:rPr>
              <a:t>Can </a:t>
            </a:r>
            <a:r>
              <a:rPr lang="en-GB" b="1" dirty="0">
                <a:solidFill>
                  <a:srgbClr val="00B050"/>
                </a:solidFill>
              </a:rPr>
              <a:t>Physical Education Influence the growing prevalence of EDD?</a:t>
            </a:r>
            <a:br>
              <a:rPr lang="en-GB" b="1" dirty="0">
                <a:solidFill>
                  <a:srgbClr val="00B050"/>
                </a:solidFill>
              </a:rPr>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solidFill>
                  <a:srgbClr val="FF0000"/>
                </a:solidFill>
              </a:rPr>
              <a:t>Systematic review outcomes</a:t>
            </a:r>
          </a:p>
          <a:p>
            <a:pPr marL="0" indent="0">
              <a:buNone/>
            </a:pPr>
            <a:endParaRPr lang="en-GB" dirty="0" smtClean="0"/>
          </a:p>
          <a:p>
            <a:pPr marL="0" indent="0">
              <a:buNone/>
            </a:pPr>
            <a:endParaRPr lang="en-GB" dirty="0"/>
          </a:p>
          <a:p>
            <a:pPr marL="0" indent="0">
              <a:buNone/>
            </a:pPr>
            <a:r>
              <a:rPr lang="en-GB" dirty="0" smtClean="0"/>
              <a:t>Moderate </a:t>
            </a:r>
            <a:r>
              <a:rPr lang="en-GB" dirty="0" smtClean="0"/>
              <a:t>to vigorous PA is not the necessarily same as Moderate to vigorous PE!</a:t>
            </a:r>
          </a:p>
          <a:p>
            <a:pPr marL="0" indent="0">
              <a:buNone/>
            </a:pPr>
            <a:endParaRPr lang="en-GB" dirty="0"/>
          </a:p>
          <a:p>
            <a:pPr marL="0" indent="0">
              <a:buNone/>
            </a:pPr>
            <a:r>
              <a:rPr lang="en-GB" dirty="0" smtClean="0"/>
              <a:t>Motivates the skilled and successful – demotivates the inactive and unskilled.</a:t>
            </a:r>
          </a:p>
          <a:p>
            <a:pPr marL="0" indent="0">
              <a:buNone/>
            </a:pPr>
            <a:endParaRPr lang="en-GB" dirty="0"/>
          </a:p>
          <a:p>
            <a:pPr marL="0" indent="0">
              <a:buNone/>
            </a:pPr>
            <a:r>
              <a:rPr lang="en-GB" dirty="0" smtClean="0"/>
              <a:t>Expendable part of the Curriculum!</a:t>
            </a:r>
          </a:p>
          <a:p>
            <a:pPr marL="0" indent="0">
              <a:buNone/>
            </a:pPr>
            <a:endParaRPr lang="en-GB" dirty="0"/>
          </a:p>
          <a:p>
            <a:pPr marL="0" indent="0">
              <a:buNone/>
            </a:pPr>
            <a:r>
              <a:rPr lang="en-GB" dirty="0" smtClean="0"/>
              <a:t>Increased PE equates to increased physical literacy.</a:t>
            </a:r>
          </a:p>
          <a:p>
            <a:pPr marL="0" indent="0">
              <a:buNone/>
            </a:pPr>
            <a:endParaRPr lang="en-GB" dirty="0" smtClean="0"/>
          </a:p>
        </p:txBody>
      </p:sp>
    </p:spTree>
    <p:extLst>
      <p:ext uri="{BB962C8B-B14F-4D97-AF65-F5344CB8AC3E}">
        <p14:creationId xmlns:p14="http://schemas.microsoft.com/office/powerpoint/2010/main" val="8448485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002060"/>
                </a:solidFill>
              </a:rPr>
              <a:t/>
            </a:r>
            <a:br>
              <a:rPr lang="en-GB" b="1" dirty="0" smtClean="0">
                <a:solidFill>
                  <a:srgbClr val="002060"/>
                </a:solidFill>
              </a:rPr>
            </a:br>
            <a:r>
              <a:rPr lang="en-GB" b="1" dirty="0" smtClean="0">
                <a:solidFill>
                  <a:srgbClr val="002060"/>
                </a:solidFill>
              </a:rPr>
              <a:t>Is </a:t>
            </a:r>
            <a:r>
              <a:rPr lang="en-GB" b="1" dirty="0">
                <a:solidFill>
                  <a:srgbClr val="002060"/>
                </a:solidFill>
              </a:rPr>
              <a:t>there a link between organised team sport and EDD?</a:t>
            </a:r>
            <a:br>
              <a:rPr lang="en-GB" b="1" dirty="0">
                <a:solidFill>
                  <a:srgbClr val="002060"/>
                </a:solidFill>
              </a:rPr>
            </a:b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solidFill>
                  <a:srgbClr val="FF0000"/>
                </a:solidFill>
              </a:rPr>
              <a:t>Systematic review outcomes</a:t>
            </a:r>
          </a:p>
          <a:p>
            <a:endParaRPr lang="en-GB" dirty="0" smtClean="0"/>
          </a:p>
          <a:p>
            <a:endParaRPr lang="en-GB" dirty="0"/>
          </a:p>
          <a:p>
            <a:pPr marL="0" indent="0">
              <a:buNone/>
            </a:pPr>
            <a:r>
              <a:rPr lang="en-GB" dirty="0" smtClean="0"/>
              <a:t>Increased  </a:t>
            </a:r>
            <a:r>
              <a:rPr lang="en-GB" dirty="0" smtClean="0"/>
              <a:t>physical, psychological and social benefits demonstrated in those who participate in organised team sports.</a:t>
            </a:r>
          </a:p>
          <a:p>
            <a:pPr marL="0" indent="0">
              <a:buNone/>
            </a:pPr>
            <a:endParaRPr lang="en-GB" dirty="0"/>
          </a:p>
          <a:p>
            <a:pPr marL="0" indent="0">
              <a:buNone/>
            </a:pPr>
            <a:r>
              <a:rPr lang="en-GB" dirty="0" smtClean="0"/>
              <a:t>One but not the only strategy.</a:t>
            </a:r>
          </a:p>
          <a:p>
            <a:pPr marL="0" indent="0">
              <a:buNone/>
            </a:pPr>
            <a:endParaRPr lang="en-GB" dirty="0"/>
          </a:p>
          <a:p>
            <a:pPr marL="0" indent="0">
              <a:buNone/>
            </a:pPr>
            <a:r>
              <a:rPr lang="en-GB" dirty="0" smtClean="0"/>
              <a:t>Focused </a:t>
            </a:r>
            <a:r>
              <a:rPr lang="en-GB" dirty="0" smtClean="0"/>
              <a:t>promotion of organised team sports is linked to increased rates of EDD.</a:t>
            </a:r>
          </a:p>
          <a:p>
            <a:pPr marL="0" indent="0">
              <a:buNone/>
            </a:pPr>
            <a:endParaRPr lang="en-GB" dirty="0"/>
          </a:p>
          <a:p>
            <a:pPr marL="0" indent="0">
              <a:buNone/>
            </a:pPr>
            <a:r>
              <a:rPr lang="en-GB" dirty="0" smtClean="0"/>
              <a:t>Increased incidence of injury.</a:t>
            </a:r>
          </a:p>
          <a:p>
            <a:pPr marL="0" indent="0">
              <a:buNone/>
            </a:pPr>
            <a:endParaRPr lang="en-GB" dirty="0"/>
          </a:p>
          <a:p>
            <a:pPr marL="0" indent="0">
              <a:buNone/>
            </a:pPr>
            <a:r>
              <a:rPr lang="en-GB" dirty="0" smtClean="0"/>
              <a:t>Cost of participation linked to increased rate of EDD.</a:t>
            </a:r>
            <a:endParaRPr lang="en-GB" dirty="0"/>
          </a:p>
        </p:txBody>
      </p:sp>
    </p:spTree>
    <p:extLst>
      <p:ext uri="{BB962C8B-B14F-4D97-AF65-F5344CB8AC3E}">
        <p14:creationId xmlns:p14="http://schemas.microsoft.com/office/powerpoint/2010/main" val="1258931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issues / Research  Exercise Deficit Disorder</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Medical condition characterised by reduced levels of moderate to vigorous activity. (&gt;50% of population).</a:t>
            </a:r>
          </a:p>
          <a:p>
            <a:pPr marL="0" indent="0">
              <a:buNone/>
            </a:pPr>
            <a:endParaRPr lang="en-GB" dirty="0" smtClean="0"/>
          </a:p>
          <a:p>
            <a:pPr marL="0" indent="0">
              <a:buNone/>
            </a:pPr>
            <a:r>
              <a:rPr lang="en-GB" dirty="0" smtClean="0">
                <a:solidFill>
                  <a:srgbClr val="FF0000"/>
                </a:solidFill>
              </a:rPr>
              <a:t>Debate</a:t>
            </a:r>
          </a:p>
          <a:p>
            <a:pPr marL="0" indent="0">
              <a:buNone/>
            </a:pPr>
            <a:endParaRPr lang="en-GB" dirty="0"/>
          </a:p>
          <a:p>
            <a:pPr marL="0" indent="0">
              <a:buNone/>
            </a:pPr>
            <a:r>
              <a:rPr lang="en-GB" dirty="0" smtClean="0">
                <a:solidFill>
                  <a:srgbClr val="0070C0"/>
                </a:solidFill>
              </a:rPr>
              <a:t>To what extent can the government intervene to require a child to become more active?</a:t>
            </a:r>
          </a:p>
          <a:p>
            <a:pPr marL="0" indent="0">
              <a:buNone/>
            </a:pPr>
            <a:endParaRPr lang="en-GB" dirty="0">
              <a:solidFill>
                <a:srgbClr val="FF0000"/>
              </a:solidFill>
            </a:endParaRPr>
          </a:p>
          <a:p>
            <a:pPr marL="0" indent="0">
              <a:buNone/>
            </a:pPr>
            <a:r>
              <a:rPr lang="en-GB" dirty="0" smtClean="0">
                <a:solidFill>
                  <a:srgbClr val="FF0000"/>
                </a:solidFill>
              </a:rPr>
              <a:t>Outcome</a:t>
            </a:r>
          </a:p>
          <a:p>
            <a:pPr marL="0" indent="0">
              <a:buNone/>
            </a:pPr>
            <a:endParaRPr lang="en-GB" dirty="0"/>
          </a:p>
          <a:p>
            <a:pPr marL="0" indent="0">
              <a:buNone/>
            </a:pPr>
            <a:r>
              <a:rPr lang="en-GB" dirty="0" smtClean="0">
                <a:solidFill>
                  <a:srgbClr val="0070C0"/>
                </a:solidFill>
              </a:rPr>
              <a:t>If you were in charge what would you do to increase participation rates?</a:t>
            </a:r>
            <a:endParaRPr lang="en-GB" dirty="0">
              <a:solidFill>
                <a:srgbClr val="0070C0"/>
              </a:solidFill>
            </a:endParaRPr>
          </a:p>
          <a:p>
            <a:pPr marL="0" indent="0">
              <a:buNone/>
            </a:pPr>
            <a:endParaRPr lang="en-GB" dirty="0"/>
          </a:p>
        </p:txBody>
      </p:sp>
    </p:spTree>
    <p:extLst>
      <p:ext uri="{BB962C8B-B14F-4D97-AF65-F5344CB8AC3E}">
        <p14:creationId xmlns:p14="http://schemas.microsoft.com/office/powerpoint/2010/main" val="3263750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457200" y="1600201"/>
            <a:ext cx="8229600" cy="532656"/>
          </a:xfrm>
        </p:spPr>
        <p:txBody>
          <a:bodyPr>
            <a:normAutofit lnSpcReduction="10000"/>
          </a:bodyPr>
          <a:lstStyle/>
          <a:p>
            <a:pPr marL="0" indent="0" algn="ctr">
              <a:buNone/>
            </a:pPr>
            <a:r>
              <a:rPr lang="en-GB" dirty="0" smtClean="0"/>
              <a:t>What Exercise is Sufficient?</a:t>
            </a:r>
            <a:endParaRPr lang="en-GB" dirty="0"/>
          </a:p>
        </p:txBody>
      </p:sp>
      <p:pic>
        <p:nvPicPr>
          <p:cNvPr id="4" name="Picture 3"/>
          <p:cNvPicPr>
            <a:picLocks noChangeAspect="1"/>
          </p:cNvPicPr>
          <p:nvPr/>
        </p:nvPicPr>
        <p:blipFill>
          <a:blip r:embed="rId2"/>
          <a:stretch>
            <a:fillRect/>
          </a:stretch>
        </p:blipFill>
        <p:spPr>
          <a:xfrm>
            <a:off x="1731148" y="2780928"/>
            <a:ext cx="5681704" cy="2924196"/>
          </a:xfrm>
          <a:prstGeom prst="rect">
            <a:avLst/>
          </a:prstGeom>
        </p:spPr>
      </p:pic>
    </p:spTree>
    <p:extLst>
      <p:ext uri="{BB962C8B-B14F-4D97-AF65-F5344CB8AC3E}">
        <p14:creationId xmlns:p14="http://schemas.microsoft.com/office/powerpoint/2010/main" val="2607547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Areas for </a:t>
            </a:r>
            <a:r>
              <a:rPr lang="en-GB" dirty="0" smtClean="0"/>
              <a:t>Systematic Review</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 Importance of exercise in ……….. in children (age Range)</a:t>
            </a:r>
            <a:endParaRPr lang="en-GB" dirty="0" smtClean="0"/>
          </a:p>
          <a:p>
            <a:endParaRPr lang="en-GB" dirty="0"/>
          </a:p>
          <a:p>
            <a:r>
              <a:rPr lang="en-GB" dirty="0" smtClean="0"/>
              <a:t>Reducing inactivity</a:t>
            </a:r>
            <a:endParaRPr lang="en-GB" dirty="0" smtClean="0"/>
          </a:p>
          <a:p>
            <a:r>
              <a:rPr lang="en-GB" dirty="0" smtClean="0"/>
              <a:t>Reducing obesity</a:t>
            </a:r>
            <a:endParaRPr lang="en-GB" dirty="0" smtClean="0"/>
          </a:p>
          <a:p>
            <a:r>
              <a:rPr lang="en-GB" dirty="0" smtClean="0"/>
              <a:t>Preventing overtraining in athletes</a:t>
            </a:r>
            <a:endParaRPr lang="en-GB" dirty="0" smtClean="0"/>
          </a:p>
          <a:p>
            <a:r>
              <a:rPr lang="en-GB" dirty="0" smtClean="0"/>
              <a:t>Research</a:t>
            </a:r>
          </a:p>
          <a:p>
            <a:endParaRPr lang="en-GB" dirty="0" smtClean="0"/>
          </a:p>
          <a:p>
            <a:endParaRPr lang="en-GB" dirty="0"/>
          </a:p>
        </p:txBody>
      </p:sp>
    </p:spTree>
    <p:extLst>
      <p:ext uri="{BB962C8B-B14F-4D97-AF65-F5344CB8AC3E}">
        <p14:creationId xmlns:p14="http://schemas.microsoft.com/office/powerpoint/2010/main" val="972829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Intensity of Exercise</a:t>
            </a:r>
            <a:endParaRPr lang="en-GB" dirty="0"/>
          </a:p>
        </p:txBody>
      </p:sp>
      <p:sp>
        <p:nvSpPr>
          <p:cNvPr id="8" name="Content Placeholder 7"/>
          <p:cNvSpPr>
            <a:spLocks noGrp="1"/>
          </p:cNvSpPr>
          <p:nvPr>
            <p:ph idx="1"/>
          </p:nvPr>
        </p:nvSpPr>
        <p:spPr/>
        <p:txBody>
          <a:bodyPr/>
          <a:lstStyle/>
          <a:p>
            <a:pPr marL="514350" indent="-514350">
              <a:lnSpc>
                <a:spcPct val="200000"/>
              </a:lnSpc>
              <a:buFont typeface="+mj-lt"/>
              <a:buAutoNum type="arabicPeriod"/>
            </a:pPr>
            <a:r>
              <a:rPr lang="en-GB" dirty="0" smtClean="0"/>
              <a:t>What is moderate exercise?</a:t>
            </a:r>
          </a:p>
          <a:p>
            <a:pPr marL="514350" indent="-514350">
              <a:lnSpc>
                <a:spcPct val="200000"/>
              </a:lnSpc>
              <a:buFont typeface="+mj-lt"/>
              <a:buAutoNum type="arabicPeriod"/>
            </a:pPr>
            <a:r>
              <a:rPr lang="en-GB" dirty="0" smtClean="0"/>
              <a:t>What is vigorous exercise?</a:t>
            </a:r>
          </a:p>
          <a:p>
            <a:pPr marL="514350" indent="-514350">
              <a:lnSpc>
                <a:spcPct val="200000"/>
              </a:lnSpc>
              <a:buFont typeface="+mj-lt"/>
              <a:buAutoNum type="arabicPeriod"/>
            </a:pPr>
            <a:r>
              <a:rPr lang="en-GB" dirty="0" smtClean="0"/>
              <a:t>What exercise strengthen bones?</a:t>
            </a:r>
          </a:p>
          <a:p>
            <a:pPr marL="514350" indent="-514350">
              <a:lnSpc>
                <a:spcPct val="200000"/>
              </a:lnSpc>
              <a:buFont typeface="+mj-lt"/>
              <a:buAutoNum type="arabicPeriod"/>
            </a:pPr>
            <a:r>
              <a:rPr lang="en-GB" dirty="0" smtClean="0"/>
              <a:t>What exercise strengthen muscles?</a:t>
            </a:r>
            <a:endParaRPr lang="en-GB" dirty="0"/>
          </a:p>
        </p:txBody>
      </p:sp>
    </p:spTree>
    <p:extLst>
      <p:ext uri="{BB962C8B-B14F-4D97-AF65-F5344CB8AC3E}">
        <p14:creationId xmlns:p14="http://schemas.microsoft.com/office/powerpoint/2010/main" val="37178367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Children are not Small adults!</a:t>
            </a:r>
            <a:endParaRPr lang="en-GB" dirty="0"/>
          </a:p>
        </p:txBody>
      </p:sp>
      <p:sp>
        <p:nvSpPr>
          <p:cNvPr id="3" name="Content Placeholder 2"/>
          <p:cNvSpPr>
            <a:spLocks noGrp="1"/>
          </p:cNvSpPr>
          <p:nvPr>
            <p:ph idx="1"/>
          </p:nvPr>
        </p:nvSpPr>
        <p:spPr/>
        <p:txBody>
          <a:bodyPr/>
          <a:lstStyle/>
          <a:p>
            <a:r>
              <a:rPr lang="en-GB" dirty="0" smtClean="0"/>
              <a:t>Children do not demonstrate the same metabolic specialisation as adults.</a:t>
            </a:r>
          </a:p>
          <a:p>
            <a:endParaRPr lang="en-GB" dirty="0" smtClean="0"/>
          </a:p>
          <a:p>
            <a:r>
              <a:rPr lang="en-GB" dirty="0" smtClean="0"/>
              <a:t>The potential development of physical characteristics do not develop equally.</a:t>
            </a:r>
          </a:p>
          <a:p>
            <a:endParaRPr lang="en-GB" dirty="0" smtClean="0"/>
          </a:p>
          <a:p>
            <a:r>
              <a:rPr lang="en-GB" dirty="0" smtClean="0"/>
              <a:t>Boys and girls develop differently</a:t>
            </a:r>
          </a:p>
          <a:p>
            <a:pPr marL="0" indent="0">
              <a:buNone/>
            </a:pPr>
            <a:endParaRPr lang="en-GB" dirty="0"/>
          </a:p>
        </p:txBody>
      </p:sp>
    </p:spTree>
    <p:extLst>
      <p:ext uri="{BB962C8B-B14F-4D97-AF65-F5344CB8AC3E}">
        <p14:creationId xmlns:p14="http://schemas.microsoft.com/office/powerpoint/2010/main" val="29005452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Supporting the Child Athlete</a:t>
            </a:r>
            <a:endParaRPr lang="en-GB" dirty="0"/>
          </a:p>
        </p:txBody>
      </p:sp>
      <p:sp>
        <p:nvSpPr>
          <p:cNvPr id="3" name="Content Placeholder 2"/>
          <p:cNvSpPr>
            <a:spLocks noGrp="1"/>
          </p:cNvSpPr>
          <p:nvPr>
            <p:ph idx="1"/>
          </p:nvPr>
        </p:nvSpPr>
        <p:spPr/>
        <p:txBody>
          <a:bodyPr/>
          <a:lstStyle/>
          <a:p>
            <a:r>
              <a:rPr lang="en-GB" dirty="0" smtClean="0"/>
              <a:t>Technique – reduces training error.</a:t>
            </a:r>
          </a:p>
          <a:p>
            <a:r>
              <a:rPr lang="en-GB" dirty="0" smtClean="0"/>
              <a:t>Variety- avoids overuse</a:t>
            </a:r>
          </a:p>
          <a:p>
            <a:r>
              <a:rPr lang="en-GB" dirty="0" smtClean="0"/>
              <a:t>Biomechanics – avoid and correct imbalances</a:t>
            </a:r>
          </a:p>
          <a:p>
            <a:r>
              <a:rPr lang="en-GB" dirty="0" smtClean="0"/>
              <a:t>Coaching</a:t>
            </a:r>
          </a:p>
          <a:p>
            <a:r>
              <a:rPr lang="en-GB" dirty="0" smtClean="0"/>
              <a:t>Management of the activity.</a:t>
            </a:r>
          </a:p>
          <a:p>
            <a:endParaRPr lang="en-GB" dirty="0"/>
          </a:p>
          <a:p>
            <a:pPr marL="0" indent="0" algn="ctr">
              <a:buNone/>
            </a:pPr>
            <a:r>
              <a:rPr lang="en-GB" dirty="0" smtClean="0">
                <a:solidFill>
                  <a:srgbClr val="FF0000"/>
                </a:solidFill>
              </a:rPr>
              <a:t>Ethical Concerns / Issues</a:t>
            </a:r>
          </a:p>
        </p:txBody>
      </p:sp>
    </p:spTree>
    <p:extLst>
      <p:ext uri="{BB962C8B-B14F-4D97-AF65-F5344CB8AC3E}">
        <p14:creationId xmlns:p14="http://schemas.microsoft.com/office/powerpoint/2010/main" val="6002371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Strength Training</a:t>
            </a:r>
            <a:endParaRPr lang="en-GB" dirty="0"/>
          </a:p>
        </p:txBody>
      </p:sp>
      <p:sp>
        <p:nvSpPr>
          <p:cNvPr id="3" name="Content Placeholder 2"/>
          <p:cNvSpPr>
            <a:spLocks noGrp="1"/>
          </p:cNvSpPr>
          <p:nvPr>
            <p:ph idx="1"/>
          </p:nvPr>
        </p:nvSpPr>
        <p:spPr>
          <a:xfrm>
            <a:off x="467544" y="980728"/>
            <a:ext cx="8507288" cy="5472608"/>
          </a:xfrm>
        </p:spPr>
        <p:txBody>
          <a:bodyPr>
            <a:normAutofit/>
          </a:bodyPr>
          <a:lstStyle/>
          <a:p>
            <a:pPr marL="0" indent="0" algn="ctr">
              <a:buNone/>
            </a:pPr>
            <a:r>
              <a:rPr lang="en-GB" dirty="0" smtClean="0">
                <a:solidFill>
                  <a:srgbClr val="FF0000"/>
                </a:solidFill>
              </a:rPr>
              <a:t>Absolutely from 7-8 years</a:t>
            </a:r>
          </a:p>
          <a:p>
            <a:pPr marL="0" indent="0">
              <a:buNone/>
            </a:pPr>
            <a:r>
              <a:rPr lang="en-GB" dirty="0" smtClean="0"/>
              <a:t>But</a:t>
            </a:r>
          </a:p>
          <a:p>
            <a:pPr marL="514350" indent="-514350">
              <a:buFont typeface="+mj-lt"/>
              <a:buAutoNum type="arabicPeriod"/>
            </a:pPr>
            <a:r>
              <a:rPr lang="en-GB" dirty="0" smtClean="0"/>
              <a:t>Concentrate on technique.</a:t>
            </a:r>
          </a:p>
          <a:p>
            <a:pPr marL="514350" indent="-514350">
              <a:buFont typeface="+mj-lt"/>
              <a:buAutoNum type="arabicPeriod"/>
            </a:pPr>
            <a:r>
              <a:rPr lang="en-GB" dirty="0" smtClean="0"/>
              <a:t>Do not progress too quickly</a:t>
            </a:r>
          </a:p>
          <a:p>
            <a:pPr marL="857250" lvl="1" indent="-457200"/>
            <a:r>
              <a:rPr lang="en-GB" sz="2000" dirty="0" smtClean="0"/>
              <a:t>Damage to developing muscles, cartilage &amp; bone attachments</a:t>
            </a:r>
          </a:p>
          <a:p>
            <a:pPr marL="857250" lvl="1" indent="-457200"/>
            <a:r>
              <a:rPr lang="en-GB" sz="2000" dirty="0" smtClean="0"/>
              <a:t>Damage to growth plates.</a:t>
            </a:r>
          </a:p>
          <a:p>
            <a:pPr marL="857250" lvl="1" indent="-457200"/>
            <a:endParaRPr lang="en-GB" sz="2000" dirty="0" smtClean="0"/>
          </a:p>
          <a:p>
            <a:pPr marL="0" indent="0">
              <a:buNone/>
            </a:pPr>
            <a:r>
              <a:rPr lang="en-GB" sz="2800" dirty="0" smtClean="0"/>
              <a:t>Outcomes of effective training</a:t>
            </a:r>
          </a:p>
          <a:p>
            <a:pPr lvl="1"/>
            <a:r>
              <a:rPr lang="en-GB" sz="2000" dirty="0" smtClean="0"/>
              <a:t>Increase bone density</a:t>
            </a:r>
          </a:p>
          <a:p>
            <a:pPr lvl="1"/>
            <a:r>
              <a:rPr lang="en-GB" sz="2000" dirty="0" smtClean="0"/>
              <a:t>Promote healthy BP &amp; cholesterol</a:t>
            </a:r>
          </a:p>
          <a:p>
            <a:pPr lvl="1"/>
            <a:r>
              <a:rPr lang="en-GB" sz="2000" dirty="0" smtClean="0"/>
              <a:t>Maintain good body weight</a:t>
            </a:r>
          </a:p>
          <a:p>
            <a:pPr lvl="1"/>
            <a:r>
              <a:rPr lang="en-GB" sz="2000" dirty="0" smtClean="0"/>
              <a:t>Improve confidence and self-esteem</a:t>
            </a:r>
          </a:p>
        </p:txBody>
      </p:sp>
    </p:spTree>
    <p:extLst>
      <p:ext uri="{BB962C8B-B14F-4D97-AF65-F5344CB8AC3E}">
        <p14:creationId xmlns:p14="http://schemas.microsoft.com/office/powerpoint/2010/main" val="19257236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600" dirty="0" smtClean="0"/>
              <a:t>Contraindicated Exercises for Children</a:t>
            </a:r>
            <a:endParaRPr lang="en-GB" sz="3600" dirty="0"/>
          </a:p>
        </p:txBody>
      </p:sp>
      <p:sp>
        <p:nvSpPr>
          <p:cNvPr id="3" name="Content Placeholder 2"/>
          <p:cNvSpPr>
            <a:spLocks noGrp="1"/>
          </p:cNvSpPr>
          <p:nvPr>
            <p:ph idx="1"/>
          </p:nvPr>
        </p:nvSpPr>
        <p:spPr>
          <a:xfrm>
            <a:off x="457200" y="1052736"/>
            <a:ext cx="8229600" cy="5688632"/>
          </a:xfrm>
        </p:spPr>
        <p:txBody>
          <a:bodyPr>
            <a:normAutofit fontScale="55000" lnSpcReduction="20000"/>
          </a:bodyPr>
          <a:lstStyle/>
          <a:p>
            <a:pPr marL="0" indent="0">
              <a:buNone/>
            </a:pPr>
            <a:r>
              <a:rPr lang="en-GB" sz="3600" dirty="0" smtClean="0">
                <a:solidFill>
                  <a:srgbClr val="0070C0"/>
                </a:solidFill>
              </a:rPr>
              <a:t>Age and maturation dependent but </a:t>
            </a:r>
            <a:r>
              <a:rPr lang="en-GB" sz="3600" u="sng" dirty="0" smtClean="0">
                <a:solidFill>
                  <a:srgbClr val="0070C0"/>
                </a:solidFill>
              </a:rPr>
              <a:t>No absolute contraindications</a:t>
            </a:r>
          </a:p>
          <a:p>
            <a:pPr marL="0" indent="0">
              <a:buNone/>
            </a:pPr>
            <a:endParaRPr lang="en-GB" dirty="0" smtClean="0"/>
          </a:p>
          <a:p>
            <a:pPr marL="0" indent="0">
              <a:buNone/>
            </a:pPr>
            <a:r>
              <a:rPr lang="en-GB" u="sng" dirty="0" smtClean="0"/>
              <a:t>Very young</a:t>
            </a:r>
          </a:p>
          <a:p>
            <a:r>
              <a:rPr lang="en-GB" dirty="0" smtClean="0"/>
              <a:t>Avoid running backward </a:t>
            </a:r>
          </a:p>
          <a:p>
            <a:r>
              <a:rPr lang="en-GB" dirty="0" smtClean="0"/>
              <a:t>Avoid hanging from knees</a:t>
            </a:r>
          </a:p>
          <a:p>
            <a:pPr marL="0" indent="0">
              <a:buNone/>
            </a:pPr>
            <a:endParaRPr lang="en-GB" dirty="0"/>
          </a:p>
          <a:p>
            <a:pPr marL="0" indent="0">
              <a:buNone/>
            </a:pPr>
            <a:r>
              <a:rPr lang="en-GB" u="sng" dirty="0" smtClean="0"/>
              <a:t>Young</a:t>
            </a:r>
          </a:p>
          <a:p>
            <a:r>
              <a:rPr lang="en-GB" dirty="0" smtClean="0"/>
              <a:t>Dive rolls</a:t>
            </a:r>
          </a:p>
          <a:p>
            <a:r>
              <a:rPr lang="en-GB" dirty="0" smtClean="0"/>
              <a:t>Crossing feet when hanging</a:t>
            </a:r>
          </a:p>
          <a:p>
            <a:pPr marL="0" indent="0">
              <a:buNone/>
            </a:pPr>
            <a:endParaRPr lang="en-GB" dirty="0" smtClean="0"/>
          </a:p>
          <a:p>
            <a:pPr marL="0" indent="0">
              <a:buNone/>
            </a:pPr>
            <a:r>
              <a:rPr lang="en-GB" u="sng" dirty="0" smtClean="0"/>
              <a:t>All</a:t>
            </a:r>
          </a:p>
          <a:p>
            <a:r>
              <a:rPr lang="en-GB" dirty="0" smtClean="0"/>
              <a:t>Avoid weight bearing on head and neck.</a:t>
            </a:r>
          </a:p>
          <a:p>
            <a:r>
              <a:rPr lang="en-GB" dirty="0" smtClean="0"/>
              <a:t>Extreme ROM exercises</a:t>
            </a:r>
          </a:p>
          <a:p>
            <a:r>
              <a:rPr lang="en-GB" dirty="0" smtClean="0"/>
              <a:t>Ballistic stretching</a:t>
            </a:r>
          </a:p>
          <a:p>
            <a:r>
              <a:rPr lang="en-GB" dirty="0" smtClean="0"/>
              <a:t>Excessive and rapid rotations around a fixed base.</a:t>
            </a:r>
          </a:p>
          <a:p>
            <a:r>
              <a:rPr lang="en-GB" dirty="0" smtClean="0"/>
              <a:t>Sustained isometric actions</a:t>
            </a:r>
          </a:p>
          <a:p>
            <a:r>
              <a:rPr lang="en-GB" dirty="0" smtClean="0"/>
              <a:t>Repetitive movements</a:t>
            </a:r>
          </a:p>
          <a:p>
            <a:endParaRPr lang="en-GB" dirty="0"/>
          </a:p>
          <a:p>
            <a:pPr marL="0" indent="0" algn="ctr">
              <a:buNone/>
            </a:pPr>
            <a:r>
              <a:rPr lang="en-GB" sz="4400" dirty="0" smtClean="0">
                <a:solidFill>
                  <a:srgbClr val="FF0000"/>
                </a:solidFill>
              </a:rPr>
              <a:t>Applied recommendations that relate to any Health conditions</a:t>
            </a:r>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081820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Recommendations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Get accent and consent</a:t>
            </a:r>
          </a:p>
          <a:p>
            <a:endParaRPr lang="en-GB" dirty="0"/>
          </a:p>
          <a:p>
            <a:r>
              <a:rPr lang="en-GB" dirty="0" smtClean="0"/>
              <a:t>Pay key attention to environmental safety and security</a:t>
            </a:r>
          </a:p>
          <a:p>
            <a:endParaRPr lang="en-GB" dirty="0"/>
          </a:p>
          <a:p>
            <a:r>
              <a:rPr lang="en-GB" dirty="0" smtClean="0"/>
              <a:t>As adults but initially focus on technique rather than intensity.</a:t>
            </a:r>
          </a:p>
          <a:p>
            <a:endParaRPr lang="en-GB" dirty="0"/>
          </a:p>
          <a:p>
            <a:r>
              <a:rPr lang="en-GB" dirty="0" smtClean="0"/>
              <a:t>Progress slowly and monitor progress and injury</a:t>
            </a:r>
          </a:p>
          <a:p>
            <a:endParaRPr lang="en-GB" dirty="0"/>
          </a:p>
          <a:p>
            <a:r>
              <a:rPr lang="en-GB" dirty="0" smtClean="0"/>
              <a:t>Remember children adapt differently than adults.</a:t>
            </a:r>
            <a:endParaRPr lang="en-GB" dirty="0"/>
          </a:p>
        </p:txBody>
      </p:sp>
    </p:spTree>
    <p:extLst>
      <p:ext uri="{BB962C8B-B14F-4D97-AF65-F5344CB8AC3E}">
        <p14:creationId xmlns:p14="http://schemas.microsoft.com/office/powerpoint/2010/main" val="1638798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PARQ – for children</a:t>
            </a:r>
          </a:p>
          <a:p>
            <a:endParaRPr lang="en-GB" dirty="0" smtClean="0"/>
          </a:p>
          <a:p>
            <a:r>
              <a:rPr lang="en-GB" dirty="0" smtClean="0"/>
              <a:t>Basic field test to establish training guidelines</a:t>
            </a:r>
          </a:p>
          <a:p>
            <a:pPr lvl="3"/>
            <a:r>
              <a:rPr lang="en-GB" dirty="0" smtClean="0"/>
              <a:t>1.5/12min run or walk (Aerobic)</a:t>
            </a:r>
          </a:p>
          <a:p>
            <a:pPr lvl="3"/>
            <a:r>
              <a:rPr lang="en-GB" dirty="0" smtClean="0"/>
              <a:t>30-60m sprint (power)</a:t>
            </a:r>
          </a:p>
          <a:p>
            <a:pPr lvl="3"/>
            <a:r>
              <a:rPr lang="en-GB" dirty="0" smtClean="0"/>
              <a:t>200 m sprint (capacity)</a:t>
            </a:r>
            <a:endParaRPr lang="en-GB" dirty="0"/>
          </a:p>
        </p:txBody>
      </p:sp>
    </p:spTree>
    <p:extLst>
      <p:ext uri="{BB962C8B-B14F-4D97-AF65-F5344CB8AC3E}">
        <p14:creationId xmlns:p14="http://schemas.microsoft.com/office/powerpoint/2010/main" val="4073319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altLang="en-US" sz="4100"/>
              <a:t>Precautions For Training Children</a:t>
            </a:r>
          </a:p>
        </p:txBody>
      </p:sp>
      <p:sp>
        <p:nvSpPr>
          <p:cNvPr id="97283" name="Rectangle 3"/>
          <p:cNvSpPr>
            <a:spLocks noGrp="1" noChangeArrowheads="1"/>
          </p:cNvSpPr>
          <p:nvPr>
            <p:ph type="body" idx="1"/>
          </p:nvPr>
        </p:nvSpPr>
        <p:spPr/>
        <p:txBody>
          <a:bodyPr>
            <a:normAutofit/>
          </a:bodyPr>
          <a:lstStyle/>
          <a:p>
            <a:pPr marL="0" indent="0" algn="ctr">
              <a:buNone/>
            </a:pPr>
            <a:r>
              <a:rPr lang="en-US" altLang="en-US" sz="2800" dirty="0" smtClean="0">
                <a:solidFill>
                  <a:srgbClr val="FF0000"/>
                </a:solidFill>
              </a:rPr>
              <a:t>Secure </a:t>
            </a:r>
            <a:r>
              <a:rPr lang="en-US" altLang="en-US" sz="2800" dirty="0">
                <a:solidFill>
                  <a:srgbClr val="FF0000"/>
                </a:solidFill>
              </a:rPr>
              <a:t>energy for healthy growth and development. </a:t>
            </a:r>
            <a:endParaRPr lang="en-US" altLang="en-US" sz="2800" dirty="0" smtClean="0">
              <a:solidFill>
                <a:srgbClr val="FF0000"/>
              </a:solidFill>
            </a:endParaRPr>
          </a:p>
          <a:p>
            <a:pPr marL="0" indent="0" algn="ctr">
              <a:buNone/>
            </a:pPr>
            <a:endParaRPr lang="en-US" altLang="en-US" sz="2800" dirty="0">
              <a:solidFill>
                <a:srgbClr val="FF0000"/>
              </a:solidFill>
            </a:endParaRPr>
          </a:p>
          <a:p>
            <a:pPr marL="0" indent="0">
              <a:buNone/>
            </a:pPr>
            <a:r>
              <a:rPr lang="en-US" altLang="en-US" sz="2800" dirty="0" smtClean="0"/>
              <a:t>Due </a:t>
            </a:r>
            <a:r>
              <a:rPr lang="en-US" altLang="en-US" sz="2800" dirty="0"/>
              <a:t>to high metabolic rate children’s muscles fatigue quickly. </a:t>
            </a:r>
            <a:endParaRPr lang="en-US" altLang="en-US" sz="2800" dirty="0" smtClean="0"/>
          </a:p>
          <a:p>
            <a:pPr marL="0" indent="0">
              <a:buNone/>
            </a:pPr>
            <a:endParaRPr lang="en-US" altLang="en-US" sz="2800" dirty="0"/>
          </a:p>
          <a:p>
            <a:pPr marL="0" indent="0">
              <a:buNone/>
            </a:pPr>
            <a:r>
              <a:rPr lang="en-US" altLang="en-US" sz="2800" dirty="0" smtClean="0"/>
              <a:t>Monitor </a:t>
            </a:r>
            <a:r>
              <a:rPr lang="en-US" altLang="en-US" sz="2800" dirty="0"/>
              <a:t>load to rest ratio.</a:t>
            </a:r>
          </a:p>
          <a:p>
            <a:pPr marL="0" indent="0">
              <a:buNone/>
            </a:pPr>
            <a:endParaRPr lang="en-US" altLang="en-US" sz="2800" dirty="0"/>
          </a:p>
          <a:p>
            <a:pPr marL="0" indent="0">
              <a:buNone/>
            </a:pPr>
            <a:r>
              <a:rPr lang="en-US" altLang="en-US" sz="2800" dirty="0" smtClean="0"/>
              <a:t>Be </a:t>
            </a:r>
            <a:r>
              <a:rPr lang="en-US" altLang="en-US" sz="2800" dirty="0"/>
              <a:t>alert for overtraining: excessive fatigue, weakness or decreased attention </a:t>
            </a:r>
            <a:r>
              <a:rPr lang="en-US" altLang="en-US" sz="2800" dirty="0" smtClean="0"/>
              <a:t>span.</a:t>
            </a:r>
            <a:endParaRPr lang="en-US" altLang="en-US" sz="2800" dirty="0"/>
          </a:p>
        </p:txBody>
      </p:sp>
    </p:spTree>
    <p:extLst>
      <p:ext uri="{BB962C8B-B14F-4D97-AF65-F5344CB8AC3E}">
        <p14:creationId xmlns:p14="http://schemas.microsoft.com/office/powerpoint/2010/main" val="811456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normAutofit fontScale="90000"/>
          </a:bodyPr>
          <a:lstStyle/>
          <a:p>
            <a:r>
              <a:rPr lang="en-US" altLang="en-US" sz="4100" dirty="0" smtClean="0"/>
              <a:t>Developing </a:t>
            </a:r>
            <a:r>
              <a:rPr lang="en-US" altLang="en-US" sz="4100" dirty="0" err="1" smtClean="0"/>
              <a:t>overlaod</a:t>
            </a:r>
            <a:r>
              <a:rPr lang="en-US" altLang="en-US" sz="4100" dirty="0" smtClean="0"/>
              <a:t> when Training </a:t>
            </a:r>
            <a:r>
              <a:rPr lang="en-US" altLang="en-US" sz="4100" dirty="0"/>
              <a:t>Children</a:t>
            </a:r>
          </a:p>
        </p:txBody>
      </p:sp>
      <p:sp>
        <p:nvSpPr>
          <p:cNvPr id="98307" name="Rectangle 3"/>
          <p:cNvSpPr>
            <a:spLocks noGrp="1" noChangeArrowheads="1"/>
          </p:cNvSpPr>
          <p:nvPr>
            <p:ph type="body" idx="1"/>
          </p:nvPr>
        </p:nvSpPr>
        <p:spPr/>
        <p:txBody>
          <a:bodyPr>
            <a:normAutofit fontScale="85000" lnSpcReduction="20000"/>
          </a:bodyPr>
          <a:lstStyle/>
          <a:p>
            <a:pPr marL="0" indent="0" algn="ctr">
              <a:buNone/>
            </a:pPr>
            <a:r>
              <a:rPr lang="en-US" altLang="en-US" dirty="0"/>
              <a:t>Sequence of load increases is critical </a:t>
            </a:r>
            <a:r>
              <a:rPr lang="en-US" altLang="en-US" dirty="0" smtClean="0"/>
              <a:t>development stimulus</a:t>
            </a:r>
          </a:p>
          <a:p>
            <a:pPr marL="0" indent="0">
              <a:buNone/>
            </a:pPr>
            <a:endParaRPr lang="en-US" altLang="en-US" dirty="0"/>
          </a:p>
          <a:p>
            <a:pPr marL="0" indent="0">
              <a:buNone/>
            </a:pPr>
            <a:r>
              <a:rPr lang="en-US" altLang="en-US" dirty="0" smtClean="0"/>
              <a:t>increase </a:t>
            </a:r>
            <a:r>
              <a:rPr lang="en-US" altLang="en-US" dirty="0"/>
              <a:t>frequency of workouts, </a:t>
            </a:r>
            <a:endParaRPr lang="en-US" altLang="en-US" dirty="0" smtClean="0"/>
          </a:p>
          <a:p>
            <a:pPr marL="0" indent="0">
              <a:buNone/>
            </a:pPr>
            <a:r>
              <a:rPr lang="en-US" altLang="en-US" dirty="0" smtClean="0"/>
              <a:t>increase </a:t>
            </a:r>
            <a:r>
              <a:rPr lang="en-US" altLang="en-US" dirty="0"/>
              <a:t>the duration of workouts, </a:t>
            </a:r>
            <a:endParaRPr lang="en-US" altLang="en-US" dirty="0" smtClean="0"/>
          </a:p>
          <a:p>
            <a:pPr marL="0" indent="0">
              <a:buNone/>
            </a:pPr>
            <a:r>
              <a:rPr lang="en-US" altLang="en-US" dirty="0" smtClean="0"/>
              <a:t>increase </a:t>
            </a:r>
            <a:r>
              <a:rPr lang="en-US" altLang="en-US" dirty="0"/>
              <a:t>the </a:t>
            </a:r>
            <a:r>
              <a:rPr lang="en-US" altLang="en-US" dirty="0" smtClean="0"/>
              <a:t>number  </a:t>
            </a:r>
            <a:r>
              <a:rPr lang="en-US" altLang="en-US" dirty="0"/>
              <a:t>of exercises without increasing </a:t>
            </a:r>
            <a:r>
              <a:rPr lang="en-US" altLang="en-US" dirty="0" smtClean="0"/>
              <a:t>duration,</a:t>
            </a:r>
          </a:p>
          <a:p>
            <a:pPr marL="0" indent="0">
              <a:buNone/>
            </a:pPr>
            <a:r>
              <a:rPr lang="en-US" altLang="en-US" dirty="0" smtClean="0"/>
              <a:t>Increase Intensity.</a:t>
            </a:r>
            <a:endParaRPr lang="en-US" altLang="en-US" dirty="0"/>
          </a:p>
          <a:p>
            <a:pPr marL="0" indent="0">
              <a:buNone/>
            </a:pPr>
            <a:endParaRPr lang="en-US" altLang="en-US" dirty="0" smtClean="0"/>
          </a:p>
          <a:p>
            <a:pPr marL="0" indent="0" algn="ctr">
              <a:buNone/>
            </a:pPr>
            <a:r>
              <a:rPr lang="en-US" altLang="en-US" dirty="0" smtClean="0">
                <a:solidFill>
                  <a:srgbClr val="FF0000"/>
                </a:solidFill>
              </a:rPr>
              <a:t>Base </a:t>
            </a:r>
            <a:r>
              <a:rPr lang="en-US" altLang="en-US" dirty="0">
                <a:solidFill>
                  <a:srgbClr val="FF0000"/>
                </a:solidFill>
              </a:rPr>
              <a:t>workouts </a:t>
            </a:r>
            <a:r>
              <a:rPr lang="en-US" altLang="en-US" dirty="0" smtClean="0">
                <a:solidFill>
                  <a:srgbClr val="FF0000"/>
                </a:solidFill>
              </a:rPr>
              <a:t>on the </a:t>
            </a:r>
            <a:r>
              <a:rPr lang="en-US" altLang="en-US" dirty="0">
                <a:solidFill>
                  <a:srgbClr val="FF0000"/>
                </a:solidFill>
              </a:rPr>
              <a:t>child’s training and biological age </a:t>
            </a:r>
            <a:r>
              <a:rPr lang="en-US" altLang="en-US" b="1" u="sng" dirty="0">
                <a:solidFill>
                  <a:srgbClr val="FF0000"/>
                </a:solidFill>
              </a:rPr>
              <a:t>NOT</a:t>
            </a:r>
            <a:r>
              <a:rPr lang="en-US" altLang="en-US" dirty="0">
                <a:solidFill>
                  <a:srgbClr val="FF0000"/>
                </a:solidFill>
              </a:rPr>
              <a:t> chronological age</a:t>
            </a:r>
          </a:p>
        </p:txBody>
      </p:sp>
    </p:spTree>
    <p:extLst>
      <p:ext uri="{BB962C8B-B14F-4D97-AF65-F5344CB8AC3E}">
        <p14:creationId xmlns:p14="http://schemas.microsoft.com/office/powerpoint/2010/main" val="37883372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altLang="en-US" dirty="0" smtClean="0"/>
              <a:t>Planning the training week</a:t>
            </a:r>
            <a:endParaRPr lang="en-US" altLang="en-US" dirty="0"/>
          </a:p>
        </p:txBody>
      </p:sp>
      <p:sp>
        <p:nvSpPr>
          <p:cNvPr id="99331" name="Rectangle 3"/>
          <p:cNvSpPr>
            <a:spLocks noGrp="1" noChangeArrowheads="1"/>
          </p:cNvSpPr>
          <p:nvPr>
            <p:ph type="body" idx="1"/>
          </p:nvPr>
        </p:nvSpPr>
        <p:spPr>
          <a:xfrm>
            <a:off x="457200" y="1600200"/>
            <a:ext cx="8229600" cy="4997152"/>
          </a:xfrm>
        </p:spPr>
        <p:txBody>
          <a:bodyPr>
            <a:normAutofit fontScale="85000" lnSpcReduction="20000"/>
          </a:bodyPr>
          <a:lstStyle/>
          <a:p>
            <a:pPr marL="0" indent="0">
              <a:lnSpc>
                <a:spcPct val="90000"/>
              </a:lnSpc>
              <a:buNone/>
            </a:pPr>
            <a:r>
              <a:rPr lang="en-US" altLang="en-US" dirty="0" smtClean="0"/>
              <a:t>Frequency of Training</a:t>
            </a:r>
          </a:p>
          <a:p>
            <a:pPr marL="0" indent="0">
              <a:lnSpc>
                <a:spcPct val="90000"/>
              </a:lnSpc>
              <a:buNone/>
            </a:pPr>
            <a:r>
              <a:rPr lang="en-US" altLang="en-US" dirty="0" smtClean="0"/>
              <a:t>			</a:t>
            </a:r>
            <a:r>
              <a:rPr lang="en-US" altLang="en-US" sz="1800" dirty="0" smtClean="0"/>
              <a:t>6-10 </a:t>
            </a:r>
            <a:r>
              <a:rPr lang="en-US" altLang="en-US" sz="1800" dirty="0"/>
              <a:t>yrs.		</a:t>
            </a:r>
            <a:r>
              <a:rPr lang="en-US" altLang="en-US" sz="1800" dirty="0" smtClean="0"/>
              <a:t>5 times week</a:t>
            </a:r>
            <a:r>
              <a:rPr lang="en-US" altLang="en-US" sz="1800" dirty="0"/>
              <a:t/>
            </a:r>
            <a:br>
              <a:rPr lang="en-US" altLang="en-US" sz="1800" dirty="0"/>
            </a:br>
            <a:r>
              <a:rPr lang="en-US" altLang="en-US" sz="1800" dirty="0"/>
              <a:t>			11-14 yrs.		</a:t>
            </a:r>
            <a:r>
              <a:rPr lang="en-US" altLang="en-US" sz="1800" dirty="0" smtClean="0"/>
              <a:t>5 times week</a:t>
            </a:r>
            <a:r>
              <a:rPr lang="en-US" altLang="en-US" sz="1800" dirty="0"/>
              <a:t/>
            </a:r>
            <a:br>
              <a:rPr lang="en-US" altLang="en-US" sz="1800" dirty="0"/>
            </a:br>
            <a:r>
              <a:rPr lang="en-US" altLang="en-US" sz="1800" dirty="0"/>
              <a:t>			15-19 yrs.		</a:t>
            </a:r>
            <a:r>
              <a:rPr lang="en-US" altLang="en-US" sz="1800" dirty="0" smtClean="0"/>
              <a:t>5 times week</a:t>
            </a:r>
          </a:p>
          <a:p>
            <a:pPr marL="0" indent="0">
              <a:lnSpc>
                <a:spcPct val="90000"/>
              </a:lnSpc>
              <a:buNone/>
            </a:pPr>
            <a:r>
              <a:rPr lang="en-US" altLang="en-US" dirty="0" smtClean="0"/>
              <a:t>Duration of training</a:t>
            </a:r>
            <a:endParaRPr lang="en-US" altLang="en-US" sz="2800" dirty="0"/>
          </a:p>
          <a:p>
            <a:pPr lvl="1">
              <a:lnSpc>
                <a:spcPct val="90000"/>
              </a:lnSpc>
              <a:buFontTx/>
              <a:buNone/>
            </a:pPr>
            <a:r>
              <a:rPr lang="en-US" altLang="en-US" sz="2400" dirty="0"/>
              <a:t>	</a:t>
            </a:r>
            <a:r>
              <a:rPr lang="en-US" altLang="en-US" sz="2400" dirty="0" smtClean="0"/>
              <a:t>			</a:t>
            </a:r>
            <a:r>
              <a:rPr lang="en-US" altLang="en-US" sz="1800" dirty="0" smtClean="0"/>
              <a:t>6-10 </a:t>
            </a:r>
            <a:r>
              <a:rPr lang="en-US" altLang="en-US" sz="1800" dirty="0"/>
              <a:t>yrs.		4 hrs.</a:t>
            </a:r>
            <a:br>
              <a:rPr lang="en-US" altLang="en-US" sz="1800" dirty="0"/>
            </a:br>
            <a:r>
              <a:rPr lang="en-US" altLang="en-US" sz="1800" dirty="0" smtClean="0"/>
              <a:t>			11-14 </a:t>
            </a:r>
            <a:r>
              <a:rPr lang="en-US" altLang="en-US" sz="1800" dirty="0"/>
              <a:t>yrs.		4 – 6 hrs. </a:t>
            </a:r>
            <a:br>
              <a:rPr lang="en-US" altLang="en-US" sz="1800" dirty="0"/>
            </a:br>
            <a:r>
              <a:rPr lang="en-US" altLang="en-US" sz="1800" dirty="0" smtClean="0"/>
              <a:t>			15-19 </a:t>
            </a:r>
            <a:r>
              <a:rPr lang="en-US" altLang="en-US" sz="1800" dirty="0"/>
              <a:t>yrs.		6 – 8 hrs.</a:t>
            </a:r>
          </a:p>
          <a:p>
            <a:pPr marL="0" indent="0">
              <a:lnSpc>
                <a:spcPct val="90000"/>
              </a:lnSpc>
              <a:buNone/>
            </a:pPr>
            <a:r>
              <a:rPr lang="en-US" altLang="en-US" dirty="0" smtClean="0"/>
              <a:t>Mode of exercise</a:t>
            </a:r>
          </a:p>
          <a:p>
            <a:pPr marL="0" indent="0">
              <a:lnSpc>
                <a:spcPct val="90000"/>
              </a:lnSpc>
              <a:buNone/>
            </a:pPr>
            <a:endParaRPr lang="en-US" altLang="en-US" sz="2000" dirty="0"/>
          </a:p>
          <a:p>
            <a:pPr marL="0" indent="0">
              <a:lnSpc>
                <a:spcPct val="90000"/>
              </a:lnSpc>
              <a:buNone/>
            </a:pPr>
            <a:r>
              <a:rPr lang="en-US" altLang="en-US" sz="2000" dirty="0"/>
              <a:t>	</a:t>
            </a:r>
            <a:r>
              <a:rPr lang="en-US" altLang="en-US" sz="2000" dirty="0" smtClean="0"/>
              <a:t>		</a:t>
            </a:r>
            <a:r>
              <a:rPr lang="en-US" altLang="en-US" sz="1800" dirty="0" smtClean="0"/>
              <a:t>6-10 </a:t>
            </a:r>
            <a:r>
              <a:rPr lang="en-US" altLang="en-US" sz="1800" dirty="0"/>
              <a:t>yrs.		emphasize play &amp; flexibility</a:t>
            </a:r>
            <a:br>
              <a:rPr lang="en-US" altLang="en-US" sz="1800" dirty="0"/>
            </a:br>
            <a:r>
              <a:rPr lang="en-US" altLang="en-US" sz="1800" dirty="0" smtClean="0"/>
              <a:t>			11-14 </a:t>
            </a:r>
            <a:r>
              <a:rPr lang="en-US" altLang="en-US" sz="1800" dirty="0"/>
              <a:t>yrs.		team games, intro long easy intervals</a:t>
            </a:r>
            <a:br>
              <a:rPr lang="en-US" altLang="en-US" sz="1800" dirty="0"/>
            </a:br>
            <a:r>
              <a:rPr lang="en-US" altLang="en-US" sz="1800" dirty="0" smtClean="0"/>
              <a:t>			15-19 </a:t>
            </a:r>
            <a:r>
              <a:rPr lang="en-US" altLang="en-US" sz="1800" dirty="0"/>
              <a:t>yrs.		moderate length &amp; short intervals, </a:t>
            </a:r>
            <a:r>
              <a:rPr lang="en-US" altLang="en-US" sz="1800" dirty="0" smtClean="0"/>
              <a:t>						regular training </a:t>
            </a:r>
            <a:r>
              <a:rPr lang="en-US" altLang="en-US" sz="1800" dirty="0"/>
              <a:t>at anaerobic threshold</a:t>
            </a:r>
          </a:p>
          <a:p>
            <a:pPr marL="0" indent="0">
              <a:lnSpc>
                <a:spcPct val="90000"/>
              </a:lnSpc>
              <a:buNone/>
            </a:pPr>
            <a:r>
              <a:rPr lang="en-US" altLang="en-US" dirty="0" smtClean="0"/>
              <a:t>Strength training</a:t>
            </a:r>
            <a:r>
              <a:rPr lang="en-US" altLang="en-US" sz="2800" dirty="0" smtClean="0"/>
              <a:t>-3 </a:t>
            </a:r>
            <a:r>
              <a:rPr lang="en-US" altLang="en-US" sz="2800" dirty="0"/>
              <a:t>days/</a:t>
            </a:r>
            <a:r>
              <a:rPr lang="en-US" altLang="en-US" sz="2800" dirty="0" err="1"/>
              <a:t>wk</a:t>
            </a:r>
            <a:r>
              <a:rPr lang="en-US" altLang="en-US" sz="2800" dirty="0"/>
              <a:t> </a:t>
            </a:r>
            <a:endParaRPr lang="en-US" altLang="en-US" sz="2800" dirty="0" smtClean="0"/>
          </a:p>
          <a:p>
            <a:pPr marL="0" indent="0">
              <a:lnSpc>
                <a:spcPct val="90000"/>
              </a:lnSpc>
              <a:buNone/>
            </a:pPr>
            <a:endParaRPr lang="en-US" altLang="en-US" sz="2800" dirty="0"/>
          </a:p>
          <a:p>
            <a:pPr lvl="1">
              <a:lnSpc>
                <a:spcPct val="90000"/>
              </a:lnSpc>
              <a:buFontTx/>
              <a:buNone/>
            </a:pPr>
            <a:r>
              <a:rPr lang="en-US" altLang="en-US" sz="1800" dirty="0"/>
              <a:t>	</a:t>
            </a:r>
            <a:r>
              <a:rPr lang="en-US" altLang="en-US" sz="1800" dirty="0" smtClean="0"/>
              <a:t>			6-10 </a:t>
            </a:r>
            <a:r>
              <a:rPr lang="en-US" altLang="en-US" sz="1800" dirty="0"/>
              <a:t>yrs.		own body weight   	</a:t>
            </a:r>
            <a:r>
              <a:rPr lang="en-US" altLang="en-US" sz="1800" dirty="0" smtClean="0"/>
              <a:t>	15 </a:t>
            </a:r>
            <a:r>
              <a:rPr lang="en-US" altLang="en-US" sz="1800" dirty="0"/>
              <a:t>min.</a:t>
            </a:r>
            <a:br>
              <a:rPr lang="en-US" altLang="en-US" sz="1800" dirty="0"/>
            </a:br>
            <a:r>
              <a:rPr lang="en-US" altLang="en-US" sz="1800" dirty="0" smtClean="0"/>
              <a:t>			11-14 </a:t>
            </a:r>
            <a:r>
              <a:rPr lang="en-US" altLang="en-US" sz="1800" dirty="0"/>
              <a:t>yrs.		12-20 reps </a:t>
            </a:r>
            <a:r>
              <a:rPr lang="en-US" altLang="en-US" sz="1800" dirty="0" smtClean="0"/>
              <a:t>strength endurance </a:t>
            </a:r>
            <a:r>
              <a:rPr lang="en-US" altLang="en-US" sz="1800" dirty="0"/>
              <a:t>	</a:t>
            </a:r>
            <a:r>
              <a:rPr lang="en-US" altLang="en-US" sz="1800" dirty="0" smtClean="0"/>
              <a:t>30 </a:t>
            </a:r>
            <a:r>
              <a:rPr lang="en-US" altLang="en-US" sz="1800" dirty="0"/>
              <a:t>min.</a:t>
            </a:r>
            <a:br>
              <a:rPr lang="en-US" altLang="en-US" sz="1800" dirty="0"/>
            </a:br>
            <a:r>
              <a:rPr lang="en-US" altLang="en-US" sz="1800" dirty="0" smtClean="0"/>
              <a:t>			15-19 </a:t>
            </a:r>
            <a:r>
              <a:rPr lang="en-US" altLang="en-US" sz="1800" dirty="0"/>
              <a:t>yrs.		10-12 reps </a:t>
            </a:r>
            <a:r>
              <a:rPr lang="en-US" altLang="en-US" sz="1800" dirty="0" smtClean="0"/>
              <a:t>strength/power</a:t>
            </a:r>
            <a:r>
              <a:rPr lang="en-US" altLang="en-US" sz="1800" dirty="0"/>
              <a:t>	45 min.</a:t>
            </a:r>
            <a:r>
              <a:rPr lang="en-US" altLang="en-US" sz="2400" dirty="0"/>
              <a:t>               </a:t>
            </a:r>
          </a:p>
        </p:txBody>
      </p:sp>
    </p:spTree>
    <p:extLst>
      <p:ext uri="{BB962C8B-B14F-4D97-AF65-F5344CB8AC3E}">
        <p14:creationId xmlns:p14="http://schemas.microsoft.com/office/powerpoint/2010/main" val="15774750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altLang="en-US"/>
              <a:t>Strength training guidelines</a:t>
            </a:r>
          </a:p>
        </p:txBody>
      </p:sp>
      <p:sp>
        <p:nvSpPr>
          <p:cNvPr id="101379" name="Rectangle 3"/>
          <p:cNvSpPr>
            <a:spLocks noGrp="1" noChangeArrowheads="1"/>
          </p:cNvSpPr>
          <p:nvPr>
            <p:ph type="body" idx="1"/>
          </p:nvPr>
        </p:nvSpPr>
        <p:spPr/>
        <p:txBody>
          <a:bodyPr>
            <a:normAutofit fontScale="85000" lnSpcReduction="10000"/>
          </a:bodyPr>
          <a:lstStyle/>
          <a:p>
            <a:pPr marL="514350" indent="-514350">
              <a:buFont typeface="+mj-lt"/>
              <a:buAutoNum type="arabicPeriod"/>
            </a:pPr>
            <a:r>
              <a:rPr lang="en-US" altLang="en-US" sz="2800" dirty="0" smtClean="0"/>
              <a:t>Strength training just </a:t>
            </a:r>
            <a:r>
              <a:rPr lang="en-US" altLang="en-US" sz="2800" dirty="0"/>
              <a:t>one part of varied fitness </a:t>
            </a:r>
            <a:r>
              <a:rPr lang="en-US" altLang="en-US" sz="2800" dirty="0" smtClean="0"/>
              <a:t>program.</a:t>
            </a:r>
          </a:p>
          <a:p>
            <a:pPr marL="514350" indent="-514350">
              <a:buFont typeface="+mj-lt"/>
              <a:buAutoNum type="arabicPeriod"/>
            </a:pPr>
            <a:endParaRPr lang="en-US" altLang="en-US" sz="2800" dirty="0"/>
          </a:p>
          <a:p>
            <a:pPr marL="514350" indent="-514350">
              <a:buFont typeface="+mj-lt"/>
              <a:buAutoNum type="arabicPeriod"/>
            </a:pPr>
            <a:r>
              <a:rPr lang="en-US" altLang="en-US" sz="2800" dirty="0"/>
              <a:t>Use calisthenics to build muscle endurance and </a:t>
            </a:r>
            <a:r>
              <a:rPr lang="en-US" altLang="en-US" sz="2800" dirty="0" smtClean="0"/>
              <a:t>strength.</a:t>
            </a:r>
          </a:p>
          <a:p>
            <a:pPr marL="514350" indent="-514350">
              <a:buFont typeface="+mj-lt"/>
              <a:buAutoNum type="arabicPeriod"/>
            </a:pPr>
            <a:endParaRPr lang="en-US" altLang="en-US" sz="2800" dirty="0"/>
          </a:p>
          <a:p>
            <a:pPr marL="514350" indent="-514350">
              <a:buFont typeface="+mj-lt"/>
              <a:buAutoNum type="arabicPeriod"/>
            </a:pPr>
            <a:r>
              <a:rPr lang="en-US" altLang="en-US" sz="2800" dirty="0"/>
              <a:t>Use variety of training </a:t>
            </a:r>
            <a:r>
              <a:rPr lang="en-US" altLang="en-US" sz="2800" dirty="0" smtClean="0"/>
              <a:t>methods.</a:t>
            </a:r>
          </a:p>
          <a:p>
            <a:pPr marL="514350" indent="-514350">
              <a:buFont typeface="+mj-lt"/>
              <a:buAutoNum type="arabicPeriod"/>
            </a:pPr>
            <a:endParaRPr lang="en-US" altLang="en-US" sz="2800" dirty="0"/>
          </a:p>
          <a:p>
            <a:pPr marL="514350" indent="-514350">
              <a:buFont typeface="+mj-lt"/>
              <a:buAutoNum type="arabicPeriod"/>
            </a:pPr>
            <a:r>
              <a:rPr lang="en-US" altLang="en-US" sz="2800" dirty="0"/>
              <a:t>Proper technique first, low </a:t>
            </a:r>
            <a:r>
              <a:rPr lang="en-US" altLang="en-US" sz="2800" dirty="0" smtClean="0"/>
              <a:t>resistance.</a:t>
            </a:r>
          </a:p>
          <a:p>
            <a:pPr marL="514350" indent="-514350">
              <a:buFont typeface="+mj-lt"/>
              <a:buAutoNum type="arabicPeriod"/>
            </a:pPr>
            <a:endParaRPr lang="en-US" altLang="en-US" sz="2800" dirty="0"/>
          </a:p>
          <a:p>
            <a:pPr marL="514350" indent="-514350">
              <a:buFont typeface="+mj-lt"/>
              <a:buAutoNum type="arabicPeriod"/>
            </a:pPr>
            <a:r>
              <a:rPr lang="en-US" altLang="en-US" sz="2800" dirty="0"/>
              <a:t>Progress from low resistance/high reps to higher resistance/ fewer </a:t>
            </a:r>
            <a:r>
              <a:rPr lang="en-US" altLang="en-US" sz="2800" dirty="0" smtClean="0"/>
              <a:t>reps.</a:t>
            </a:r>
            <a:endParaRPr lang="en-US" altLang="en-US" sz="2800" dirty="0"/>
          </a:p>
        </p:txBody>
      </p:sp>
    </p:spTree>
    <p:extLst>
      <p:ext uri="{BB962C8B-B14F-4D97-AF65-F5344CB8AC3E}">
        <p14:creationId xmlns:p14="http://schemas.microsoft.com/office/powerpoint/2010/main" val="30302729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US" altLang="en-US"/>
              <a:t>Strength training guidelines</a:t>
            </a:r>
          </a:p>
        </p:txBody>
      </p:sp>
      <p:sp>
        <p:nvSpPr>
          <p:cNvPr id="102403" name="Rectangle 3"/>
          <p:cNvSpPr>
            <a:spLocks noGrp="1" noChangeArrowheads="1"/>
          </p:cNvSpPr>
          <p:nvPr>
            <p:ph type="body" idx="1"/>
          </p:nvPr>
        </p:nvSpPr>
        <p:spPr/>
        <p:txBody>
          <a:bodyPr>
            <a:normAutofit lnSpcReduction="10000"/>
          </a:bodyPr>
          <a:lstStyle/>
          <a:p>
            <a:pPr>
              <a:lnSpc>
                <a:spcPct val="90000"/>
              </a:lnSpc>
            </a:pPr>
            <a:r>
              <a:rPr lang="en-US" altLang="en-US" sz="2800" dirty="0"/>
              <a:t>Limit ST to 3X/week, avoid negative or eccentric exercises, use full </a:t>
            </a:r>
            <a:r>
              <a:rPr lang="en-US" altLang="en-US" sz="2800" dirty="0" smtClean="0"/>
              <a:t>ROM but do not over extend.</a:t>
            </a:r>
          </a:p>
          <a:p>
            <a:pPr>
              <a:lnSpc>
                <a:spcPct val="90000"/>
              </a:lnSpc>
            </a:pPr>
            <a:endParaRPr lang="en-US" altLang="en-US" sz="2800" dirty="0"/>
          </a:p>
          <a:p>
            <a:pPr>
              <a:lnSpc>
                <a:spcPct val="90000"/>
              </a:lnSpc>
            </a:pPr>
            <a:r>
              <a:rPr lang="en-US" altLang="en-US" sz="2800" dirty="0"/>
              <a:t>Circuit system maximizes CV </a:t>
            </a:r>
            <a:r>
              <a:rPr lang="en-US" altLang="en-US" sz="2800" dirty="0" smtClean="0"/>
              <a:t>fitness.</a:t>
            </a:r>
          </a:p>
          <a:p>
            <a:pPr>
              <a:lnSpc>
                <a:spcPct val="90000"/>
              </a:lnSpc>
            </a:pPr>
            <a:endParaRPr lang="en-US" altLang="en-US" sz="2800" dirty="0"/>
          </a:p>
          <a:p>
            <a:pPr>
              <a:lnSpc>
                <a:spcPct val="90000"/>
              </a:lnSpc>
            </a:pPr>
            <a:r>
              <a:rPr lang="en-US" altLang="en-US" sz="2800" dirty="0"/>
              <a:t>Warm up before, flexibility after </a:t>
            </a:r>
            <a:r>
              <a:rPr lang="en-US" altLang="en-US" sz="2800" dirty="0" smtClean="0"/>
              <a:t>training.</a:t>
            </a:r>
          </a:p>
          <a:p>
            <a:pPr>
              <a:lnSpc>
                <a:spcPct val="90000"/>
              </a:lnSpc>
            </a:pPr>
            <a:endParaRPr lang="en-US" altLang="en-US" sz="2800" dirty="0"/>
          </a:p>
          <a:p>
            <a:pPr>
              <a:lnSpc>
                <a:spcPct val="90000"/>
              </a:lnSpc>
            </a:pPr>
            <a:r>
              <a:rPr lang="en-US" altLang="en-US" sz="2800" dirty="0"/>
              <a:t>Provide constant experienced adult </a:t>
            </a:r>
            <a:r>
              <a:rPr lang="en-US" altLang="en-US" sz="2800" dirty="0" smtClean="0"/>
              <a:t>supervision.</a:t>
            </a:r>
          </a:p>
          <a:p>
            <a:pPr>
              <a:lnSpc>
                <a:spcPct val="90000"/>
              </a:lnSpc>
            </a:pPr>
            <a:endParaRPr lang="en-US" altLang="en-US" sz="2800" dirty="0"/>
          </a:p>
          <a:p>
            <a:pPr>
              <a:lnSpc>
                <a:spcPct val="90000"/>
              </a:lnSpc>
            </a:pPr>
            <a:r>
              <a:rPr lang="en-US" altLang="en-US" sz="2800" dirty="0"/>
              <a:t>Heed pain as a warning, seek medical </a:t>
            </a:r>
            <a:r>
              <a:rPr lang="en-US" altLang="en-US" sz="2800" dirty="0" smtClean="0"/>
              <a:t>advice.</a:t>
            </a:r>
            <a:endParaRPr lang="en-US" altLang="en-US" sz="2800" dirty="0"/>
          </a:p>
        </p:txBody>
      </p:sp>
    </p:spTree>
    <p:extLst>
      <p:ext uri="{BB962C8B-B14F-4D97-AF65-F5344CB8AC3E}">
        <p14:creationId xmlns:p14="http://schemas.microsoft.com/office/powerpoint/2010/main" val="30455211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706090"/>
          </a:xfrm>
        </p:spPr>
        <p:txBody>
          <a:bodyPr>
            <a:noAutofit/>
          </a:bodyPr>
          <a:lstStyle/>
          <a:p>
            <a:r>
              <a:rPr lang="en-GB" sz="3200" dirty="0" smtClean="0"/>
              <a:t>Considerations when managing and  Teaching </a:t>
            </a:r>
            <a:r>
              <a:rPr lang="en-GB" sz="3200" dirty="0"/>
              <a:t>Children Strength </a:t>
            </a:r>
            <a:r>
              <a:rPr lang="en-GB" sz="3200" dirty="0" smtClean="0"/>
              <a:t>Training</a:t>
            </a:r>
            <a:endParaRPr lang="en-GB" sz="3200" dirty="0"/>
          </a:p>
        </p:txBody>
      </p:sp>
      <p:sp>
        <p:nvSpPr>
          <p:cNvPr id="3" name="Content Placeholder 2"/>
          <p:cNvSpPr>
            <a:spLocks noGrp="1"/>
          </p:cNvSpPr>
          <p:nvPr>
            <p:ph idx="1"/>
          </p:nvPr>
        </p:nvSpPr>
        <p:spPr>
          <a:xfrm>
            <a:off x="457200" y="1484783"/>
            <a:ext cx="8229600" cy="5378893"/>
          </a:xfrm>
        </p:spPr>
        <p:txBody>
          <a:bodyPr>
            <a:normAutofit fontScale="62500" lnSpcReduction="20000"/>
          </a:bodyPr>
          <a:lstStyle/>
          <a:p>
            <a:pPr lvl="0"/>
            <a:r>
              <a:rPr lang="en-US" dirty="0" smtClean="0"/>
              <a:t>Screen </a:t>
            </a:r>
            <a:r>
              <a:rPr lang="en-US" dirty="0"/>
              <a:t>for any special health conditions and possible contraindications, such as chronic cardiovascular problems. </a:t>
            </a:r>
            <a:endParaRPr lang="en-US" dirty="0" smtClean="0"/>
          </a:p>
          <a:p>
            <a:pPr lvl="0"/>
            <a:endParaRPr lang="en-GB" dirty="0"/>
          </a:p>
          <a:p>
            <a:pPr lvl="0"/>
            <a:r>
              <a:rPr lang="en-US" dirty="0" smtClean="0"/>
              <a:t>Include </a:t>
            </a:r>
            <a:r>
              <a:rPr lang="en-US" dirty="0"/>
              <a:t>only </a:t>
            </a:r>
            <a:r>
              <a:rPr lang="en-US" dirty="0" smtClean="0"/>
              <a:t>participants </a:t>
            </a:r>
            <a:r>
              <a:rPr lang="en-US" dirty="0"/>
              <a:t>who are emotionally mature enough to accept instruction and adhere to all policies and </a:t>
            </a:r>
            <a:r>
              <a:rPr lang="en-US" dirty="0" smtClean="0"/>
              <a:t>procedures and have </a:t>
            </a:r>
            <a:r>
              <a:rPr lang="en-US" dirty="0"/>
              <a:t>a definite course of action for disciplinary procedures and dismissal. </a:t>
            </a:r>
            <a:endParaRPr lang="en-US" dirty="0" smtClean="0"/>
          </a:p>
          <a:p>
            <a:pPr lvl="0"/>
            <a:endParaRPr lang="en-GB" dirty="0"/>
          </a:p>
          <a:p>
            <a:pPr lvl="0"/>
            <a:r>
              <a:rPr lang="en-US" dirty="0"/>
              <a:t>Endorse strength training as </a:t>
            </a:r>
            <a:r>
              <a:rPr lang="en-US" dirty="0" smtClean="0"/>
              <a:t>only one </a:t>
            </a:r>
            <a:r>
              <a:rPr lang="en-US" dirty="0"/>
              <a:t>part of a total health and fitness program</a:t>
            </a:r>
            <a:r>
              <a:rPr lang="en-US" dirty="0" smtClean="0"/>
              <a:t>.. </a:t>
            </a:r>
          </a:p>
          <a:p>
            <a:pPr lvl="0"/>
            <a:endParaRPr lang="en-GB" dirty="0"/>
          </a:p>
          <a:p>
            <a:pPr lvl="0"/>
            <a:r>
              <a:rPr lang="en-US" dirty="0"/>
              <a:t>Evaluate </a:t>
            </a:r>
            <a:r>
              <a:rPr lang="en-US" dirty="0" smtClean="0"/>
              <a:t>equipment suitability </a:t>
            </a:r>
            <a:r>
              <a:rPr lang="en-US" dirty="0"/>
              <a:t>for the age, size and maturity of the child using it</a:t>
            </a:r>
            <a:r>
              <a:rPr lang="en-US" dirty="0" smtClean="0"/>
              <a:t>. </a:t>
            </a:r>
          </a:p>
          <a:p>
            <a:pPr lvl="0"/>
            <a:endParaRPr lang="en-GB" dirty="0"/>
          </a:p>
          <a:p>
            <a:pPr lvl="0"/>
            <a:r>
              <a:rPr lang="en-US" dirty="0" err="1" smtClean="0"/>
              <a:t>Emphasise</a:t>
            </a:r>
            <a:r>
              <a:rPr lang="en-US" dirty="0" smtClean="0"/>
              <a:t> </a:t>
            </a:r>
            <a:r>
              <a:rPr lang="en-US" dirty="0"/>
              <a:t>and enforce safety at all times. Never turn </a:t>
            </a:r>
            <a:r>
              <a:rPr lang="en-US" dirty="0" smtClean="0"/>
              <a:t>your </a:t>
            </a:r>
            <a:r>
              <a:rPr lang="en-US" dirty="0"/>
              <a:t>back to participants. </a:t>
            </a:r>
            <a:r>
              <a:rPr lang="en-US" dirty="0" smtClean="0"/>
              <a:t>Pay </a:t>
            </a:r>
            <a:r>
              <a:rPr lang="en-US" dirty="0"/>
              <a:t>close attention to each participant. </a:t>
            </a:r>
            <a:endParaRPr lang="en-US" dirty="0" smtClean="0"/>
          </a:p>
          <a:p>
            <a:pPr lvl="0"/>
            <a:endParaRPr lang="en-GB" dirty="0"/>
          </a:p>
          <a:p>
            <a:pPr lvl="0"/>
            <a:r>
              <a:rPr lang="en-US" dirty="0"/>
              <a:t>Provide a thorough warm-up and cool-down for each exercise session. </a:t>
            </a:r>
            <a:endParaRPr lang="en-GB" dirty="0"/>
          </a:p>
          <a:p>
            <a:endParaRPr lang="en-GB" dirty="0"/>
          </a:p>
        </p:txBody>
      </p:sp>
    </p:spTree>
    <p:extLst>
      <p:ext uri="{BB962C8B-B14F-4D97-AF65-F5344CB8AC3E}">
        <p14:creationId xmlns:p14="http://schemas.microsoft.com/office/powerpoint/2010/main" val="24866307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GB" sz="3200" dirty="0" smtClean="0"/>
              <a:t>Considerations </a:t>
            </a:r>
            <a:r>
              <a:rPr lang="en-GB" sz="3200" dirty="0"/>
              <a:t>when managing and  Teaching Children Strength </a:t>
            </a:r>
            <a:r>
              <a:rPr lang="en-GB" sz="3200" dirty="0" smtClean="0"/>
              <a:t>Training</a:t>
            </a:r>
            <a:endParaRPr lang="en-GB" sz="3200" dirty="0"/>
          </a:p>
        </p:txBody>
      </p:sp>
      <p:sp>
        <p:nvSpPr>
          <p:cNvPr id="3" name="Content Placeholder 2"/>
          <p:cNvSpPr>
            <a:spLocks noGrp="1"/>
          </p:cNvSpPr>
          <p:nvPr>
            <p:ph idx="1"/>
          </p:nvPr>
        </p:nvSpPr>
        <p:spPr>
          <a:xfrm>
            <a:off x="539552" y="1196752"/>
            <a:ext cx="8229600" cy="5616624"/>
          </a:xfrm>
        </p:spPr>
        <p:txBody>
          <a:bodyPr>
            <a:normAutofit fontScale="62500" lnSpcReduction="20000"/>
          </a:bodyPr>
          <a:lstStyle/>
          <a:p>
            <a:pPr lvl="0"/>
            <a:r>
              <a:rPr lang="en-US" dirty="0"/>
              <a:t>Allow adequate water breaks and suggest that children bring water bottles. </a:t>
            </a:r>
            <a:endParaRPr lang="en-US" dirty="0" smtClean="0"/>
          </a:p>
          <a:p>
            <a:pPr lvl="0"/>
            <a:endParaRPr lang="en-GB" dirty="0"/>
          </a:p>
          <a:p>
            <a:pPr lvl="0"/>
            <a:r>
              <a:rPr lang="en-US" dirty="0"/>
              <a:t>Always accentuate proper technique such as a full range of motion, slow repetition speeds, proper body alignment and proper breathing. </a:t>
            </a:r>
            <a:endParaRPr lang="en-US" dirty="0" smtClean="0"/>
          </a:p>
          <a:p>
            <a:pPr lvl="0"/>
            <a:endParaRPr lang="en-GB" dirty="0"/>
          </a:p>
          <a:p>
            <a:pPr lvl="0"/>
            <a:r>
              <a:rPr lang="en-US" dirty="0" smtClean="0"/>
              <a:t>Manage competition</a:t>
            </a:r>
            <a:r>
              <a:rPr lang="en-US" dirty="0"/>
              <a:t>. Remember that each child will progress at his or her own pace and that biological age is not an accurate predictor of readiness or performance. </a:t>
            </a:r>
            <a:endParaRPr lang="en-US" dirty="0" smtClean="0"/>
          </a:p>
          <a:p>
            <a:pPr lvl="0"/>
            <a:endParaRPr lang="en-GB" dirty="0"/>
          </a:p>
          <a:p>
            <a:pPr lvl="0"/>
            <a:r>
              <a:rPr lang="en-US" dirty="0" smtClean="0"/>
              <a:t>Encourage </a:t>
            </a:r>
            <a:r>
              <a:rPr lang="en-US" dirty="0"/>
              <a:t>children to play an active role in their program. Use workout cards to monitor progress and solicit </a:t>
            </a:r>
            <a:r>
              <a:rPr lang="en-US" dirty="0" smtClean="0"/>
              <a:t>questions</a:t>
            </a:r>
          </a:p>
          <a:p>
            <a:pPr marL="0" lvl="0" indent="0">
              <a:buNone/>
            </a:pPr>
            <a:endParaRPr lang="en-GB" dirty="0"/>
          </a:p>
          <a:p>
            <a:pPr lvl="0"/>
            <a:r>
              <a:rPr lang="en-US" dirty="0"/>
              <a:t>Use a creative approach to design a variety of enjoyable workout programs and incentives </a:t>
            </a:r>
            <a:r>
              <a:rPr lang="en-US" dirty="0" smtClean="0"/>
              <a:t>(</a:t>
            </a:r>
            <a:r>
              <a:rPr lang="en-US" dirty="0"/>
              <a:t>circuit training, small prizes and certificates for participation). </a:t>
            </a:r>
            <a:endParaRPr lang="en-US" dirty="0" smtClean="0"/>
          </a:p>
          <a:p>
            <a:pPr lvl="0"/>
            <a:endParaRPr lang="en-GB" dirty="0"/>
          </a:p>
          <a:p>
            <a:pPr lvl="0"/>
            <a:r>
              <a:rPr lang="en-US" dirty="0"/>
              <a:t>Be a positive role model by encouraging and motivating children to strive for their personal best. </a:t>
            </a:r>
            <a:endParaRPr lang="en-GB" dirty="0"/>
          </a:p>
          <a:p>
            <a:endParaRPr lang="en-GB" dirty="0"/>
          </a:p>
        </p:txBody>
      </p:sp>
    </p:spTree>
    <p:extLst>
      <p:ext uri="{BB962C8B-B14F-4D97-AF65-F5344CB8AC3E}">
        <p14:creationId xmlns:p14="http://schemas.microsoft.com/office/powerpoint/2010/main" val="41321290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Ethical Issues working / training / testing Children</a:t>
            </a:r>
            <a:endParaRPr lang="en-GB" dirty="0"/>
          </a:p>
        </p:txBody>
      </p:sp>
      <p:sp>
        <p:nvSpPr>
          <p:cNvPr id="3" name="Content Placeholder 2"/>
          <p:cNvSpPr>
            <a:spLocks noGrp="1"/>
          </p:cNvSpPr>
          <p:nvPr>
            <p:ph idx="1"/>
          </p:nvPr>
        </p:nvSpPr>
        <p:spPr>
          <a:xfrm>
            <a:off x="457200" y="1600200"/>
            <a:ext cx="8229600" cy="4781128"/>
          </a:xfrm>
        </p:spPr>
        <p:txBody>
          <a:bodyPr/>
          <a:lstStyle/>
          <a:p>
            <a:r>
              <a:rPr lang="en-GB" dirty="0" smtClean="0"/>
              <a:t>Disclosure and Barring Service</a:t>
            </a:r>
          </a:p>
          <a:p>
            <a:pPr marL="0" indent="0">
              <a:buNone/>
            </a:pPr>
            <a:endParaRPr lang="en-GB" dirty="0" smtClean="0"/>
          </a:p>
          <a:p>
            <a:pPr marL="971550" lvl="1" indent="-514350">
              <a:buFontTx/>
              <a:buAutoNum type="arabicPeriod"/>
              <a:defRPr/>
            </a:pPr>
            <a:r>
              <a:rPr lang="en-US" altLang="en-US" sz="2000" dirty="0" smtClean="0">
                <a:ea typeface="ＭＳ Ｐゴシック" pitchFamily="34" charset="-128"/>
              </a:rPr>
              <a:t>Informed consent; Child assent + </a:t>
            </a:r>
            <a:r>
              <a:rPr lang="en-GB" sz="2000" dirty="0" smtClean="0"/>
              <a:t>Parental consent</a:t>
            </a:r>
            <a:endParaRPr lang="en-US" altLang="en-US" sz="2000" dirty="0">
              <a:ea typeface="ＭＳ Ｐゴシック" pitchFamily="34" charset="-128"/>
            </a:endParaRPr>
          </a:p>
          <a:p>
            <a:pPr marL="971550" lvl="1" indent="-514350">
              <a:buFontTx/>
              <a:buAutoNum type="arabicPeriod"/>
              <a:defRPr/>
            </a:pPr>
            <a:r>
              <a:rPr lang="en-US" altLang="en-US" sz="2000" dirty="0">
                <a:ea typeface="ＭＳ Ｐゴシック" pitchFamily="34" charset="-128"/>
              </a:rPr>
              <a:t>Openness and disclosure</a:t>
            </a:r>
          </a:p>
          <a:p>
            <a:pPr marL="971550" lvl="1" indent="-514350">
              <a:buFontTx/>
              <a:buAutoNum type="arabicPeriod"/>
              <a:defRPr/>
            </a:pPr>
            <a:r>
              <a:rPr lang="en-US" altLang="en-US" sz="2000" dirty="0">
                <a:ea typeface="ＭＳ Ｐゴシック" pitchFamily="34" charset="-128"/>
              </a:rPr>
              <a:t>Right to withdraw</a:t>
            </a:r>
          </a:p>
          <a:p>
            <a:pPr marL="971550" lvl="1" indent="-514350">
              <a:buFontTx/>
              <a:buAutoNum type="arabicPeriod"/>
              <a:defRPr/>
            </a:pPr>
            <a:r>
              <a:rPr lang="en-US" altLang="en-US" sz="2000" dirty="0">
                <a:ea typeface="ＭＳ Ｐゴシック" pitchFamily="34" charset="-128"/>
              </a:rPr>
              <a:t>Children and vulnerable adults</a:t>
            </a:r>
          </a:p>
          <a:p>
            <a:pPr marL="971550" lvl="1" indent="-514350">
              <a:buFontTx/>
              <a:buAutoNum type="arabicPeriod"/>
              <a:defRPr/>
            </a:pPr>
            <a:r>
              <a:rPr lang="en-US" altLang="en-US" sz="2000" dirty="0">
                <a:ea typeface="ＭＳ Ｐゴシック" pitchFamily="34" charset="-128"/>
              </a:rPr>
              <a:t>Incentives</a:t>
            </a:r>
          </a:p>
          <a:p>
            <a:pPr marL="971550" lvl="1" indent="-514350">
              <a:buFontTx/>
              <a:buAutoNum type="arabicPeriod"/>
              <a:defRPr/>
            </a:pPr>
            <a:r>
              <a:rPr lang="en-US" altLang="en-US" sz="2000" dirty="0">
                <a:ea typeface="ＭＳ Ｐゴシック" pitchFamily="34" charset="-128"/>
              </a:rPr>
              <a:t>Detriment and </a:t>
            </a:r>
            <a:r>
              <a:rPr lang="en-US" altLang="en-US" sz="2000" dirty="0" smtClean="0">
                <a:ea typeface="ＭＳ Ｐゴシック" pitchFamily="34" charset="-128"/>
              </a:rPr>
              <a:t>harm (</a:t>
            </a:r>
            <a:r>
              <a:rPr lang="en-US" altLang="en-US" sz="2000" dirty="0" smtClean="0">
                <a:solidFill>
                  <a:srgbClr val="FF0000"/>
                </a:solidFill>
                <a:ea typeface="ＭＳ Ｐゴシック" pitchFamily="34" charset="-128"/>
              </a:rPr>
              <a:t>Maleficence </a:t>
            </a:r>
            <a:r>
              <a:rPr lang="en-US" altLang="en-US" sz="2000" dirty="0">
                <a:solidFill>
                  <a:srgbClr val="FF0000"/>
                </a:solidFill>
                <a:ea typeface="ＭＳ Ｐゴシック" pitchFamily="34" charset="-128"/>
              </a:rPr>
              <a:t>v </a:t>
            </a:r>
            <a:r>
              <a:rPr lang="en-US" altLang="en-US" sz="2000" dirty="0" smtClean="0">
                <a:solidFill>
                  <a:srgbClr val="FF0000"/>
                </a:solidFill>
                <a:ea typeface="ＭＳ Ｐゴシック" pitchFamily="34" charset="-128"/>
              </a:rPr>
              <a:t>Beneficence)</a:t>
            </a:r>
            <a:endParaRPr lang="en-US" altLang="en-US" sz="2000" dirty="0">
              <a:ea typeface="ＭＳ Ｐゴシック" pitchFamily="34" charset="-128"/>
            </a:endParaRPr>
          </a:p>
          <a:p>
            <a:pPr marL="971550" lvl="1" indent="-514350">
              <a:buFontTx/>
              <a:buAutoNum type="arabicPeriod"/>
              <a:defRPr/>
            </a:pPr>
            <a:r>
              <a:rPr lang="en-US" altLang="en-US" sz="2000" dirty="0">
                <a:ea typeface="ＭＳ Ｐゴシック" pitchFamily="34" charset="-128"/>
              </a:rPr>
              <a:t>Privacy</a:t>
            </a:r>
          </a:p>
          <a:p>
            <a:pPr marL="971550" lvl="1" indent="-514350">
              <a:buFontTx/>
              <a:buAutoNum type="arabicPeriod"/>
              <a:defRPr/>
            </a:pPr>
            <a:r>
              <a:rPr lang="en-US" altLang="en-US" sz="2000" dirty="0" smtClean="0">
                <a:ea typeface="ＭＳ Ｐゴシック" pitchFamily="34" charset="-128"/>
              </a:rPr>
              <a:t>Disclosure</a:t>
            </a:r>
          </a:p>
          <a:p>
            <a:pPr marL="971550" lvl="1" indent="-514350">
              <a:buFontTx/>
              <a:buAutoNum type="arabicPeriod"/>
              <a:defRPr/>
            </a:pPr>
            <a:endParaRPr lang="en-US" altLang="en-US" sz="2000" dirty="0">
              <a:ea typeface="ＭＳ Ｐゴシック" pitchFamily="34" charset="-128"/>
            </a:endParaRPr>
          </a:p>
          <a:p>
            <a:endParaRPr lang="en-GB" dirty="0"/>
          </a:p>
        </p:txBody>
      </p:sp>
    </p:spTree>
    <p:extLst>
      <p:ext uri="{BB962C8B-B14F-4D97-AF65-F5344CB8AC3E}">
        <p14:creationId xmlns:p14="http://schemas.microsoft.com/office/powerpoint/2010/main" val="2562029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285</TotalTime>
  <Words>2288</Words>
  <Application>Microsoft Office PowerPoint</Application>
  <PresentationFormat>On-screen Show (4:3)</PresentationFormat>
  <Paragraphs>362</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ＭＳ Ｐゴシック</vt:lpstr>
      <vt:lpstr>Arial</vt:lpstr>
      <vt:lpstr>Calibri</vt:lpstr>
      <vt:lpstr>Office Theme</vt:lpstr>
      <vt:lpstr>Paediatric Exercise</vt:lpstr>
      <vt:lpstr>5-18 years Exercise</vt:lpstr>
      <vt:lpstr>Exercise v Physical Activity</vt:lpstr>
      <vt:lpstr>Skeletal Growth and Development</vt:lpstr>
      <vt:lpstr>Body Composition, Growth and Development </vt:lpstr>
      <vt:lpstr>Physical Performance</vt:lpstr>
      <vt:lpstr>Physical Performance</vt:lpstr>
      <vt:lpstr>Training</vt:lpstr>
      <vt:lpstr>Armstrong and Welshman, 2001 Journal of Applied Physiology 85; 546-551</vt:lpstr>
      <vt:lpstr>Physical activity</vt:lpstr>
      <vt:lpstr>Achievement of 5x60</vt:lpstr>
      <vt:lpstr>PowerPoint Presentation</vt:lpstr>
      <vt:lpstr>Wales – not doing Too badly</vt:lpstr>
      <vt:lpstr>Inactivity</vt:lpstr>
      <vt:lpstr>Benefits of Physical Activity</vt:lpstr>
      <vt:lpstr>Risk Factors of Childhood Inactivity</vt:lpstr>
      <vt:lpstr>Potential Systematic Review Questions</vt:lpstr>
      <vt:lpstr> At what age does EDD emerge and who is most affected? </vt:lpstr>
      <vt:lpstr> What is the link between sedentary behaviours in children and EDD? </vt:lpstr>
      <vt:lpstr> What is the relationship between EDD and childhood Obesity? </vt:lpstr>
      <vt:lpstr> Can Physical Education Influence the growing prevalence of EDD? </vt:lpstr>
      <vt:lpstr> Is there a link between organised team sport and EDD? </vt:lpstr>
      <vt:lpstr>Key issues / Research  Exercise Deficit Disorder</vt:lpstr>
      <vt:lpstr>Exercise</vt:lpstr>
      <vt:lpstr>Key Areas for Systematic Review</vt:lpstr>
      <vt:lpstr>Intensity of Exercise</vt:lpstr>
      <vt:lpstr>Children are not Small adults!</vt:lpstr>
      <vt:lpstr>Supporting the Child Athlete</vt:lpstr>
      <vt:lpstr>Strength Training</vt:lpstr>
      <vt:lpstr>Contraindicated Exercises for Children</vt:lpstr>
      <vt:lpstr>Training Recommendations</vt:lpstr>
      <vt:lpstr>Assessment</vt:lpstr>
      <vt:lpstr>Precautions For Training Children</vt:lpstr>
      <vt:lpstr>Developing overlaod when Training Children</vt:lpstr>
      <vt:lpstr>Planning the training week</vt:lpstr>
      <vt:lpstr>Strength training guidelines</vt:lpstr>
      <vt:lpstr>Strength training guidelines</vt:lpstr>
      <vt:lpstr>Considerations when managing and  Teaching Children Strength Training</vt:lpstr>
      <vt:lpstr>Considerations when managing and  Teaching Children Strength Training</vt:lpstr>
      <vt:lpstr>Ethical Issues working / training / testing Children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Administrator</dc:creator>
  <cp:lastModifiedBy>David Gardner</cp:lastModifiedBy>
  <cp:revision>39</cp:revision>
  <dcterms:created xsi:type="dcterms:W3CDTF">2015-09-23T20:47:44Z</dcterms:created>
  <dcterms:modified xsi:type="dcterms:W3CDTF">2020-10-25T12:14:10Z</dcterms:modified>
</cp:coreProperties>
</file>