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5" r:id="rId5"/>
    <p:sldId id="260" r:id="rId6"/>
    <p:sldId id="261" r:id="rId7"/>
    <p:sldId id="262" r:id="rId8"/>
    <p:sldId id="264" r:id="rId9"/>
    <p:sldId id="263"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330904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97422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6820166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09400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26017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04129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5981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01327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17850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72542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69207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15/01/2019</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460730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368152"/>
          </a:xfrm>
        </p:spPr>
        <p:txBody>
          <a:bodyPr>
            <a:normAutofit/>
          </a:bodyPr>
          <a:lstStyle/>
          <a:p>
            <a:r>
              <a:rPr lang="en-GB" dirty="0" smtClean="0">
                <a:solidFill>
                  <a:schemeClr val="bg1"/>
                </a:solidFill>
              </a:rPr>
              <a:t>Advanced Greek prose</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endParaRPr lang="en-GB" dirty="0">
              <a:solidFill>
                <a:schemeClr val="bg1"/>
              </a:solidFill>
            </a:endParaRPr>
          </a:p>
          <a:p>
            <a:endParaRPr lang="en-GB" b="1" dirty="0" smtClean="0">
              <a:solidFill>
                <a:schemeClr val="bg1"/>
              </a:solidFill>
            </a:endParaRPr>
          </a:p>
        </p:txBody>
      </p:sp>
      <p:sp>
        <p:nvSpPr>
          <p:cNvPr id="4" name="Subtitle 2"/>
          <p:cNvSpPr txBox="1">
            <a:spLocks/>
          </p:cNvSpPr>
          <p:nvPr/>
        </p:nvSpPr>
        <p:spPr>
          <a:xfrm>
            <a:off x="683568" y="2780928"/>
            <a:ext cx="8064896" cy="3168352"/>
          </a:xfrm>
          <a:prstGeom prst="rect">
            <a:avLst/>
          </a:prstGeom>
        </p:spPr>
        <p:txBody>
          <a:bodyPr vert="horz">
            <a:normAutofit fontScale="92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4300" b="1" dirty="0" err="1" smtClean="0">
                <a:solidFill>
                  <a:prstClr val="black"/>
                </a:solidFill>
              </a:rPr>
              <a:t>Lysias</a:t>
            </a:r>
            <a:r>
              <a:rPr lang="en-GB" sz="4300" b="1" dirty="0" smtClean="0">
                <a:solidFill>
                  <a:prstClr val="black"/>
                </a:solidFill>
              </a:rPr>
              <a:t> 1 – </a:t>
            </a:r>
            <a:r>
              <a:rPr lang="en-GB" sz="4300" b="1" i="1" dirty="0" smtClean="0">
                <a:solidFill>
                  <a:prstClr val="black"/>
                </a:solidFill>
              </a:rPr>
              <a:t>On the </a:t>
            </a:r>
          </a:p>
          <a:p>
            <a:pPr algn="ctr">
              <a:spcBef>
                <a:spcPct val="20000"/>
              </a:spcBef>
              <a:buClr>
                <a:prstClr val="white">
                  <a:shade val="95000"/>
                </a:prstClr>
              </a:buClr>
              <a:buSzPct val="65000"/>
              <a:defRPr/>
            </a:pPr>
            <a:r>
              <a:rPr lang="en-GB" sz="4300" b="1" i="1" dirty="0" smtClean="0">
                <a:solidFill>
                  <a:prstClr val="black"/>
                </a:solidFill>
              </a:rPr>
              <a:t>Murder of Eratosthenes</a:t>
            </a:r>
            <a:r>
              <a:rPr lang="en-GB" sz="4300" i="1" dirty="0">
                <a:solidFill>
                  <a:prstClr val="black"/>
                </a:solidFill>
              </a:rPr>
              <a:t>	</a:t>
            </a:r>
          </a:p>
          <a:p>
            <a:pPr algn="ctr">
              <a:spcBef>
                <a:spcPct val="20000"/>
              </a:spcBef>
              <a:buClr>
                <a:prstClr val="white">
                  <a:shade val="95000"/>
                </a:prstClr>
              </a:buClr>
              <a:buSzPct val="65000"/>
              <a:defRPr/>
            </a:pPr>
            <a:endParaRPr lang="en-GB" sz="4300" dirty="0">
              <a:solidFill>
                <a:prstClr val="black"/>
              </a:solidFill>
            </a:endParaRPr>
          </a:p>
          <a:p>
            <a:pPr algn="ctr">
              <a:spcBef>
                <a:spcPct val="20000"/>
              </a:spcBef>
              <a:buClr>
                <a:prstClr val="white">
                  <a:shade val="95000"/>
                </a:prstClr>
              </a:buClr>
              <a:buSzPct val="65000"/>
              <a:buFont typeface="Wingdings 2"/>
              <a:buNone/>
              <a:defRPr/>
            </a:pPr>
            <a:r>
              <a:rPr lang="en-GB" sz="4200" b="1" smtClean="0">
                <a:solidFill>
                  <a:prstClr val="black"/>
                </a:solidFill>
              </a:rPr>
              <a:t>HPGR7004/7005 </a:t>
            </a:r>
            <a:endParaRPr lang="en-GB" sz="4200" b="1" dirty="0">
              <a:solidFill>
                <a:prstClr val="black"/>
              </a:solidFill>
            </a:endParaRPr>
          </a:p>
        </p:txBody>
      </p:sp>
    </p:spTree>
    <p:extLst>
      <p:ext uri="{BB962C8B-B14F-4D97-AF65-F5344CB8AC3E}">
        <p14:creationId xmlns:p14="http://schemas.microsoft.com/office/powerpoint/2010/main" val="2963725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008112"/>
          </a:xfrm>
        </p:spPr>
        <p:txBody>
          <a:bodyPr/>
          <a:lstStyle/>
          <a:p>
            <a:r>
              <a:rPr lang="en-GB" dirty="0" smtClean="0">
                <a:solidFill>
                  <a:schemeClr val="bg1"/>
                </a:solidFill>
              </a:rPr>
              <a:t>Types of Oratory</a:t>
            </a:r>
            <a:endParaRPr lang="en-GB" dirty="0">
              <a:solidFill>
                <a:schemeClr val="bg1"/>
              </a:solidFill>
            </a:endParaRPr>
          </a:p>
        </p:txBody>
      </p:sp>
      <p:sp>
        <p:nvSpPr>
          <p:cNvPr id="3" name="Content Placeholder 2"/>
          <p:cNvSpPr>
            <a:spLocks noGrp="1"/>
          </p:cNvSpPr>
          <p:nvPr>
            <p:ph idx="1"/>
          </p:nvPr>
        </p:nvSpPr>
        <p:spPr>
          <a:xfrm>
            <a:off x="0" y="980728"/>
            <a:ext cx="9036496" cy="5877272"/>
          </a:xfrm>
        </p:spPr>
        <p:txBody>
          <a:bodyPr>
            <a:normAutofit fontScale="92500" lnSpcReduction="20000"/>
          </a:bodyPr>
          <a:lstStyle/>
          <a:p>
            <a:r>
              <a:rPr lang="en-GB" b="1" dirty="0" smtClean="0">
                <a:solidFill>
                  <a:schemeClr val="bg1"/>
                </a:solidFill>
              </a:rPr>
              <a:t>Deliberative oratory: </a:t>
            </a:r>
            <a:r>
              <a:rPr lang="en-GB" dirty="0" smtClean="0">
                <a:solidFill>
                  <a:schemeClr val="bg1"/>
                </a:solidFill>
              </a:rPr>
              <a:t>political oratory that was delivered in the assemblies, councils and public places of the Greek world. Ability to be spontaneous important – common themes argued, expedience, practicality, justice and necessity. </a:t>
            </a:r>
            <a:endParaRPr lang="en-GB" b="1" dirty="0" smtClean="0">
              <a:solidFill>
                <a:schemeClr val="bg1"/>
              </a:solidFill>
            </a:endParaRPr>
          </a:p>
          <a:p>
            <a:endParaRPr lang="en-GB" sz="1100" b="1" dirty="0">
              <a:solidFill>
                <a:schemeClr val="bg1"/>
              </a:solidFill>
            </a:endParaRPr>
          </a:p>
          <a:p>
            <a:r>
              <a:rPr lang="en-GB" b="1" dirty="0" smtClean="0">
                <a:solidFill>
                  <a:schemeClr val="bg1"/>
                </a:solidFill>
              </a:rPr>
              <a:t>Forensic oratory: </a:t>
            </a:r>
            <a:r>
              <a:rPr lang="en-GB" dirty="0" smtClean="0">
                <a:solidFill>
                  <a:schemeClr val="bg1"/>
                </a:solidFill>
              </a:rPr>
              <a:t>oratory delivered in the courts. All adult male litigants must speak for themselves. Could purchase a speech from a </a:t>
            </a:r>
            <a:r>
              <a:rPr lang="en-GB" i="1" dirty="0" err="1" smtClean="0">
                <a:solidFill>
                  <a:schemeClr val="bg1"/>
                </a:solidFill>
              </a:rPr>
              <a:t>logographos</a:t>
            </a:r>
            <a:r>
              <a:rPr lang="en-GB" i="1" dirty="0" smtClean="0">
                <a:solidFill>
                  <a:schemeClr val="bg1"/>
                </a:solidFill>
              </a:rPr>
              <a:t> </a:t>
            </a:r>
            <a:r>
              <a:rPr lang="en-GB" dirty="0" smtClean="0">
                <a:solidFill>
                  <a:schemeClr val="bg1"/>
                </a:solidFill>
              </a:rPr>
              <a:t>(</a:t>
            </a:r>
            <a:r>
              <a:rPr lang="en-GB" b="1" dirty="0" smtClean="0">
                <a:solidFill>
                  <a:schemeClr val="bg1"/>
                </a:solidFill>
              </a:rPr>
              <a:t>most, but not all, of </a:t>
            </a:r>
            <a:r>
              <a:rPr lang="en-GB" b="1" dirty="0" err="1" smtClean="0">
                <a:solidFill>
                  <a:schemeClr val="bg1"/>
                </a:solidFill>
              </a:rPr>
              <a:t>Lysias</a:t>
            </a:r>
            <a:r>
              <a:rPr lang="en-GB" b="1" dirty="0" smtClean="0">
                <a:solidFill>
                  <a:schemeClr val="bg1"/>
                </a:solidFill>
              </a:rPr>
              <a:t>’ speeches falls in this category</a:t>
            </a:r>
            <a:r>
              <a:rPr lang="en-GB" dirty="0" smtClean="0">
                <a:solidFill>
                  <a:schemeClr val="bg1"/>
                </a:solidFill>
              </a:rPr>
              <a:t>) and attempt to memorise it. Speeches need to be persuasive and emotive (and at least appear to be spontaneous). </a:t>
            </a:r>
            <a:r>
              <a:rPr lang="en-GB" i="1" dirty="0" smtClean="0">
                <a:solidFill>
                  <a:schemeClr val="bg1"/>
                </a:solidFill>
              </a:rPr>
              <a:t> </a:t>
            </a:r>
            <a:endParaRPr lang="en-GB" b="1" dirty="0" smtClean="0">
              <a:solidFill>
                <a:schemeClr val="bg1"/>
              </a:solidFill>
            </a:endParaRPr>
          </a:p>
          <a:p>
            <a:endParaRPr lang="en-GB" sz="1100" b="1" dirty="0">
              <a:solidFill>
                <a:schemeClr val="bg1"/>
              </a:solidFill>
            </a:endParaRPr>
          </a:p>
          <a:p>
            <a:r>
              <a:rPr lang="en-GB" b="1" dirty="0" smtClean="0">
                <a:solidFill>
                  <a:schemeClr val="bg1"/>
                </a:solidFill>
              </a:rPr>
              <a:t>Epideictic oratory: </a:t>
            </a:r>
            <a:r>
              <a:rPr lang="en-GB" dirty="0" smtClean="0">
                <a:solidFill>
                  <a:schemeClr val="bg1"/>
                </a:solidFill>
              </a:rPr>
              <a:t>oratory for display, usually delivered at public ceremonies and civic events, often concerned with praise or plan (see for example, Pericles’ funeral oration in Thucydides).</a:t>
            </a:r>
          </a:p>
          <a:p>
            <a:endParaRPr lang="en-GB" sz="1100" b="1" dirty="0">
              <a:solidFill>
                <a:schemeClr val="bg1"/>
              </a:solidFill>
            </a:endParaRPr>
          </a:p>
          <a:p>
            <a:r>
              <a:rPr lang="en-GB" dirty="0" smtClean="0">
                <a:solidFill>
                  <a:schemeClr val="bg1"/>
                </a:solidFill>
              </a:rPr>
              <a:t>See </a:t>
            </a:r>
            <a:r>
              <a:rPr lang="en-GB" b="1" dirty="0" smtClean="0">
                <a:solidFill>
                  <a:schemeClr val="bg1"/>
                </a:solidFill>
              </a:rPr>
              <a:t>Aristotle </a:t>
            </a:r>
            <a:r>
              <a:rPr lang="en-GB" b="1" i="1" dirty="0" smtClean="0">
                <a:solidFill>
                  <a:schemeClr val="bg1"/>
                </a:solidFill>
              </a:rPr>
              <a:t>Rhetoric </a:t>
            </a:r>
            <a:r>
              <a:rPr lang="en-GB" b="1" dirty="0" smtClean="0">
                <a:solidFill>
                  <a:schemeClr val="bg1"/>
                </a:solidFill>
              </a:rPr>
              <a:t>1.3</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017403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20080"/>
          </a:xfrm>
        </p:spPr>
        <p:txBody>
          <a:bodyPr>
            <a:normAutofit/>
          </a:bodyPr>
          <a:lstStyle/>
          <a:p>
            <a:r>
              <a:rPr lang="en-GB" dirty="0" err="1" smtClean="0">
                <a:solidFill>
                  <a:schemeClr val="bg1"/>
                </a:solidFill>
              </a:rPr>
              <a:t>Lysias</a:t>
            </a:r>
            <a:endParaRPr lang="en-GB" dirty="0">
              <a:solidFill>
                <a:schemeClr val="bg1"/>
              </a:solidFill>
            </a:endParaRPr>
          </a:p>
        </p:txBody>
      </p:sp>
      <p:sp>
        <p:nvSpPr>
          <p:cNvPr id="3" name="Content Placeholder 2"/>
          <p:cNvSpPr>
            <a:spLocks noGrp="1"/>
          </p:cNvSpPr>
          <p:nvPr>
            <p:ph idx="1"/>
          </p:nvPr>
        </p:nvSpPr>
        <p:spPr>
          <a:xfrm>
            <a:off x="0" y="980728"/>
            <a:ext cx="9144000" cy="5877272"/>
          </a:xfrm>
        </p:spPr>
        <p:txBody>
          <a:bodyPr>
            <a:normAutofit/>
          </a:bodyPr>
          <a:lstStyle/>
          <a:p>
            <a:r>
              <a:rPr lang="en-GB" sz="3200" dirty="0">
                <a:solidFill>
                  <a:schemeClr val="bg1"/>
                </a:solidFill>
              </a:rPr>
              <a:t>T</a:t>
            </a:r>
            <a:r>
              <a:rPr lang="en-GB" sz="3200" dirty="0" smtClean="0">
                <a:solidFill>
                  <a:schemeClr val="bg1"/>
                </a:solidFill>
              </a:rPr>
              <a:t>he </a:t>
            </a:r>
            <a:r>
              <a:rPr lang="en-GB" sz="3200" dirty="0">
                <a:solidFill>
                  <a:schemeClr val="bg1"/>
                </a:solidFill>
              </a:rPr>
              <a:t>son of a </a:t>
            </a:r>
            <a:r>
              <a:rPr lang="en-GB" sz="3200" dirty="0" err="1">
                <a:solidFill>
                  <a:schemeClr val="bg1"/>
                </a:solidFill>
              </a:rPr>
              <a:t>Syracusan</a:t>
            </a:r>
            <a:r>
              <a:rPr lang="en-GB" sz="3200" dirty="0">
                <a:solidFill>
                  <a:schemeClr val="bg1"/>
                </a:solidFill>
              </a:rPr>
              <a:t> </a:t>
            </a:r>
            <a:r>
              <a:rPr lang="en-GB" sz="3200" dirty="0" err="1">
                <a:solidFill>
                  <a:schemeClr val="bg1"/>
                </a:solidFill>
              </a:rPr>
              <a:t>metic</a:t>
            </a:r>
            <a:r>
              <a:rPr lang="en-GB" sz="3200" dirty="0">
                <a:solidFill>
                  <a:schemeClr val="bg1"/>
                </a:solidFill>
              </a:rPr>
              <a:t> residing in Athens, </a:t>
            </a:r>
            <a:r>
              <a:rPr lang="en-GB" sz="3200" dirty="0" smtClean="0">
                <a:solidFill>
                  <a:schemeClr val="bg1"/>
                </a:solidFill>
              </a:rPr>
              <a:t>he was </a:t>
            </a:r>
            <a:r>
              <a:rPr lang="en-GB" sz="3200" dirty="0">
                <a:solidFill>
                  <a:schemeClr val="bg1"/>
                </a:solidFill>
              </a:rPr>
              <a:t>born around the mid-fifth century (ancient biographical tradition places his birth at 459/8 BC, though many modern scholars believe it was later</a:t>
            </a:r>
            <a:r>
              <a:rPr lang="en-GB" sz="3200" dirty="0" smtClean="0">
                <a:solidFill>
                  <a:schemeClr val="bg1"/>
                </a:solidFill>
              </a:rPr>
              <a:t>).</a:t>
            </a:r>
          </a:p>
          <a:p>
            <a:endParaRPr lang="en-GB" sz="600" dirty="0">
              <a:solidFill>
                <a:schemeClr val="bg1"/>
              </a:solidFill>
            </a:endParaRPr>
          </a:p>
          <a:p>
            <a:endParaRPr lang="en-GB" dirty="0">
              <a:solidFill>
                <a:schemeClr val="bg1"/>
              </a:solidFill>
            </a:endParaRPr>
          </a:p>
          <a:p>
            <a:endParaRPr lang="en-GB" dirty="0">
              <a:solidFill>
                <a:schemeClr val="bg1"/>
              </a:solidFill>
            </a:endParaRPr>
          </a:p>
        </p:txBody>
      </p:sp>
      <p:pic>
        <p:nvPicPr>
          <p:cNvPr id="4" name="Picture 3"/>
          <p:cNvPicPr>
            <a:picLocks noChangeAspect="1"/>
          </p:cNvPicPr>
          <p:nvPr/>
        </p:nvPicPr>
        <p:blipFill rotWithShape="1">
          <a:blip r:embed="rId2"/>
          <a:srcRect r="16119"/>
          <a:stretch/>
        </p:blipFill>
        <p:spPr>
          <a:xfrm>
            <a:off x="122360" y="3555330"/>
            <a:ext cx="4838737" cy="2898006"/>
          </a:xfrm>
          <a:prstGeom prst="rect">
            <a:avLst/>
          </a:prstGeom>
        </p:spPr>
      </p:pic>
      <p:pic>
        <p:nvPicPr>
          <p:cNvPr id="5" name="Picture 4"/>
          <p:cNvPicPr>
            <a:picLocks noChangeAspect="1"/>
          </p:cNvPicPr>
          <p:nvPr/>
        </p:nvPicPr>
        <p:blipFill rotWithShape="1">
          <a:blip r:embed="rId3"/>
          <a:srcRect l="15259"/>
          <a:stretch/>
        </p:blipFill>
        <p:spPr>
          <a:xfrm>
            <a:off x="5069975" y="3573016"/>
            <a:ext cx="3965147" cy="3119431"/>
          </a:xfrm>
          <a:prstGeom prst="rect">
            <a:avLst/>
          </a:prstGeom>
        </p:spPr>
      </p:pic>
    </p:spTree>
    <p:extLst>
      <p:ext uri="{BB962C8B-B14F-4D97-AF65-F5344CB8AC3E}">
        <p14:creationId xmlns:p14="http://schemas.microsoft.com/office/powerpoint/2010/main" val="1187881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88640"/>
            <a:ext cx="8579296" cy="6552728"/>
          </a:xfrm>
        </p:spPr>
        <p:txBody>
          <a:bodyPr>
            <a:normAutofit lnSpcReduction="10000"/>
          </a:bodyPr>
          <a:lstStyle/>
          <a:p>
            <a:r>
              <a:rPr lang="en-GB" dirty="0">
                <a:solidFill>
                  <a:schemeClr val="bg1"/>
                </a:solidFill>
              </a:rPr>
              <a:t>During the period of the 30 tyrants 404/3 BC </a:t>
            </a:r>
            <a:r>
              <a:rPr lang="en-GB" dirty="0" err="1">
                <a:solidFill>
                  <a:schemeClr val="bg1"/>
                </a:solidFill>
              </a:rPr>
              <a:t>Lysias</a:t>
            </a:r>
            <a:r>
              <a:rPr lang="en-GB" dirty="0">
                <a:solidFill>
                  <a:schemeClr val="bg1"/>
                </a:solidFill>
              </a:rPr>
              <a:t>’ brother </a:t>
            </a:r>
            <a:r>
              <a:rPr lang="en-GB" dirty="0" err="1">
                <a:solidFill>
                  <a:schemeClr val="bg1"/>
                </a:solidFill>
              </a:rPr>
              <a:t>Polemarchos</a:t>
            </a:r>
            <a:r>
              <a:rPr lang="en-GB" dirty="0">
                <a:solidFill>
                  <a:schemeClr val="bg1"/>
                </a:solidFill>
              </a:rPr>
              <a:t> was killed, while he helped the exiled democratic factions with money, payments for mercenaries and arms. This temporarily won him citizenship status in the restored democracy as a result of the decree of </a:t>
            </a:r>
            <a:r>
              <a:rPr lang="en-GB" dirty="0" err="1">
                <a:solidFill>
                  <a:schemeClr val="bg1"/>
                </a:solidFill>
              </a:rPr>
              <a:t>Thrasyboulos</a:t>
            </a:r>
            <a:r>
              <a:rPr lang="en-GB" dirty="0">
                <a:solidFill>
                  <a:schemeClr val="bg1"/>
                </a:solidFill>
              </a:rPr>
              <a:t>, though this decree was later quashed and </a:t>
            </a:r>
            <a:r>
              <a:rPr lang="en-GB" dirty="0" err="1">
                <a:solidFill>
                  <a:schemeClr val="bg1"/>
                </a:solidFill>
              </a:rPr>
              <a:t>Lysias</a:t>
            </a:r>
            <a:r>
              <a:rPr lang="en-GB" dirty="0">
                <a:solidFill>
                  <a:schemeClr val="bg1"/>
                </a:solidFill>
              </a:rPr>
              <a:t> return to the status of a </a:t>
            </a:r>
            <a:r>
              <a:rPr lang="en-GB" dirty="0" err="1">
                <a:solidFill>
                  <a:schemeClr val="bg1"/>
                </a:solidFill>
              </a:rPr>
              <a:t>metic</a:t>
            </a:r>
            <a:r>
              <a:rPr lang="en-GB" dirty="0">
                <a:solidFill>
                  <a:schemeClr val="bg1"/>
                </a:solidFill>
              </a:rPr>
              <a:t>. </a:t>
            </a:r>
          </a:p>
          <a:p>
            <a:endParaRPr lang="en-GB" sz="500" dirty="0">
              <a:solidFill>
                <a:schemeClr val="bg1"/>
              </a:solidFill>
            </a:endParaRPr>
          </a:p>
          <a:p>
            <a:r>
              <a:rPr lang="en-GB" dirty="0">
                <a:solidFill>
                  <a:schemeClr val="bg1"/>
                </a:solidFill>
              </a:rPr>
              <a:t>After the restoration </a:t>
            </a:r>
            <a:r>
              <a:rPr lang="en-GB" dirty="0" err="1">
                <a:solidFill>
                  <a:schemeClr val="bg1"/>
                </a:solidFill>
              </a:rPr>
              <a:t>Lysias</a:t>
            </a:r>
            <a:r>
              <a:rPr lang="en-GB" dirty="0">
                <a:solidFill>
                  <a:schemeClr val="bg1"/>
                </a:solidFill>
              </a:rPr>
              <a:t> prosecuted Eratosthenes (probably not the Eratosthenes of </a:t>
            </a:r>
            <a:r>
              <a:rPr lang="en-GB" dirty="0" err="1">
                <a:solidFill>
                  <a:schemeClr val="bg1"/>
                </a:solidFill>
              </a:rPr>
              <a:t>Lysias</a:t>
            </a:r>
            <a:r>
              <a:rPr lang="en-GB" dirty="0">
                <a:solidFill>
                  <a:schemeClr val="bg1"/>
                </a:solidFill>
              </a:rPr>
              <a:t> 1), one of the 30 tyrants, for the murder of his brother, and subsequently gained a career as a speech writer. His skill was such that later Alexandrian tradition would place him among the “Ten Attic Orators”. </a:t>
            </a:r>
          </a:p>
          <a:p>
            <a:endParaRPr lang="en-GB" dirty="0"/>
          </a:p>
        </p:txBody>
      </p:sp>
    </p:spTree>
    <p:extLst>
      <p:ext uri="{BB962C8B-B14F-4D97-AF65-F5344CB8AC3E}">
        <p14:creationId xmlns:p14="http://schemas.microsoft.com/office/powerpoint/2010/main" val="1116993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dirty="0" smtClean="0">
                <a:solidFill>
                  <a:schemeClr val="bg1"/>
                </a:solidFill>
              </a:rPr>
              <a:t>Style and Works</a:t>
            </a:r>
            <a:endParaRPr lang="en-GB" dirty="0">
              <a:solidFill>
                <a:schemeClr val="bg1"/>
              </a:solidFill>
            </a:endParaRPr>
          </a:p>
        </p:txBody>
      </p:sp>
      <p:sp>
        <p:nvSpPr>
          <p:cNvPr id="3" name="Content Placeholder 2"/>
          <p:cNvSpPr>
            <a:spLocks noGrp="1"/>
          </p:cNvSpPr>
          <p:nvPr>
            <p:ph idx="1"/>
          </p:nvPr>
        </p:nvSpPr>
        <p:spPr>
          <a:xfrm>
            <a:off x="0" y="980728"/>
            <a:ext cx="9036496" cy="5877272"/>
          </a:xfrm>
        </p:spPr>
        <p:txBody>
          <a:bodyPr>
            <a:normAutofit fontScale="92500" lnSpcReduction="10000"/>
          </a:bodyPr>
          <a:lstStyle/>
          <a:p>
            <a:r>
              <a:rPr lang="en-GB" dirty="0" err="1" smtClean="0">
                <a:solidFill>
                  <a:schemeClr val="bg1"/>
                </a:solidFill>
              </a:rPr>
              <a:t>Lysias</a:t>
            </a:r>
            <a:r>
              <a:rPr lang="en-GB" dirty="0" smtClean="0">
                <a:solidFill>
                  <a:schemeClr val="bg1"/>
                </a:solidFill>
              </a:rPr>
              <a:t> is often regarded as having a pure and lucid style, free of elaborate and poetic metaphors.</a:t>
            </a:r>
          </a:p>
          <a:p>
            <a:endParaRPr lang="en-GB" sz="500" dirty="0">
              <a:solidFill>
                <a:schemeClr val="bg1"/>
              </a:solidFill>
            </a:endParaRPr>
          </a:p>
          <a:p>
            <a:r>
              <a:rPr lang="en-GB" dirty="0" smtClean="0">
                <a:solidFill>
                  <a:schemeClr val="bg1"/>
                </a:solidFill>
              </a:rPr>
              <a:t>His private speeches often have a running style, with a loser structure – such as long sentences with subordinate clauses. </a:t>
            </a:r>
          </a:p>
          <a:p>
            <a:endParaRPr lang="en-GB" sz="500" dirty="0" smtClean="0">
              <a:solidFill>
                <a:schemeClr val="bg1"/>
              </a:solidFill>
            </a:endParaRPr>
          </a:p>
          <a:p>
            <a:r>
              <a:rPr lang="en-GB" dirty="0" smtClean="0">
                <a:solidFill>
                  <a:schemeClr val="bg1"/>
                </a:solidFill>
              </a:rPr>
              <a:t>Dionysius and </a:t>
            </a:r>
            <a:r>
              <a:rPr lang="en-GB" dirty="0" err="1" smtClean="0">
                <a:solidFill>
                  <a:schemeClr val="bg1"/>
                </a:solidFill>
              </a:rPr>
              <a:t>Caecilius</a:t>
            </a:r>
            <a:r>
              <a:rPr lang="en-GB" dirty="0" smtClean="0">
                <a:solidFill>
                  <a:schemeClr val="bg1"/>
                </a:solidFill>
              </a:rPr>
              <a:t> pronounced 233 of 425 speeches attributed to </a:t>
            </a:r>
            <a:r>
              <a:rPr lang="en-GB" dirty="0" err="1" smtClean="0">
                <a:solidFill>
                  <a:schemeClr val="bg1"/>
                </a:solidFill>
              </a:rPr>
              <a:t>Lysias</a:t>
            </a:r>
            <a:r>
              <a:rPr lang="en-GB" dirty="0" smtClean="0">
                <a:solidFill>
                  <a:schemeClr val="bg1"/>
                </a:solidFill>
              </a:rPr>
              <a:t> as genuine – of these, 35 survive complete or in fragmentary form today – there are doubts about the attribution of some of these. </a:t>
            </a:r>
          </a:p>
          <a:p>
            <a:endParaRPr lang="en-GB" sz="500" dirty="0">
              <a:solidFill>
                <a:schemeClr val="bg1"/>
              </a:solidFill>
            </a:endParaRPr>
          </a:p>
          <a:p>
            <a:r>
              <a:rPr lang="en-GB" dirty="0" err="1" smtClean="0">
                <a:solidFill>
                  <a:schemeClr val="bg1"/>
                </a:solidFill>
              </a:rPr>
              <a:t>Lysias</a:t>
            </a:r>
            <a:r>
              <a:rPr lang="en-GB" dirty="0" smtClean="0">
                <a:solidFill>
                  <a:schemeClr val="bg1"/>
                </a:solidFill>
              </a:rPr>
              <a:t>’ forensic speeches deal with both private (</a:t>
            </a:r>
            <a:r>
              <a:rPr lang="en-GB" i="1" dirty="0" err="1" smtClean="0">
                <a:solidFill>
                  <a:schemeClr val="bg1"/>
                </a:solidFill>
              </a:rPr>
              <a:t>dikê</a:t>
            </a:r>
            <a:r>
              <a:rPr lang="en-GB" i="1" dirty="0" smtClean="0">
                <a:solidFill>
                  <a:schemeClr val="bg1"/>
                </a:solidFill>
              </a:rPr>
              <a:t> </a:t>
            </a:r>
            <a:r>
              <a:rPr lang="en-GB" i="1" dirty="0" err="1" smtClean="0">
                <a:solidFill>
                  <a:schemeClr val="bg1"/>
                </a:solidFill>
              </a:rPr>
              <a:t>idia</a:t>
            </a:r>
            <a:r>
              <a:rPr lang="en-GB" dirty="0" smtClean="0">
                <a:solidFill>
                  <a:schemeClr val="bg1"/>
                </a:solidFill>
              </a:rPr>
              <a:t>) and public (</a:t>
            </a:r>
            <a:r>
              <a:rPr lang="en-GB" i="1" dirty="0" err="1" smtClean="0">
                <a:solidFill>
                  <a:schemeClr val="bg1"/>
                </a:solidFill>
              </a:rPr>
              <a:t>dikê</a:t>
            </a:r>
            <a:r>
              <a:rPr lang="en-GB" i="1" dirty="0" smtClean="0">
                <a:solidFill>
                  <a:schemeClr val="bg1"/>
                </a:solidFill>
              </a:rPr>
              <a:t> </a:t>
            </a:r>
            <a:r>
              <a:rPr lang="en-GB" i="1" dirty="0" err="1" smtClean="0">
                <a:solidFill>
                  <a:schemeClr val="bg1"/>
                </a:solidFill>
              </a:rPr>
              <a:t>dêmosia</a:t>
            </a:r>
            <a:r>
              <a:rPr lang="en-GB" dirty="0" smtClean="0">
                <a:solidFill>
                  <a:schemeClr val="bg1"/>
                </a:solidFill>
              </a:rPr>
              <a:t>) cases.</a:t>
            </a:r>
          </a:p>
          <a:p>
            <a:endParaRPr lang="en-GB" sz="500" dirty="0">
              <a:solidFill>
                <a:schemeClr val="bg1"/>
              </a:solidFill>
            </a:endParaRPr>
          </a:p>
          <a:p>
            <a:endParaRPr lang="en-GB" sz="500" dirty="0">
              <a:solidFill>
                <a:schemeClr val="bg1"/>
              </a:solidFill>
            </a:endParaRPr>
          </a:p>
          <a:p>
            <a:r>
              <a:rPr lang="en-GB" dirty="0" smtClean="0">
                <a:solidFill>
                  <a:schemeClr val="bg1"/>
                </a:solidFill>
              </a:rPr>
              <a:t>See </a:t>
            </a:r>
            <a:r>
              <a:rPr lang="en-GB" b="1" dirty="0" smtClean="0">
                <a:solidFill>
                  <a:schemeClr val="bg1"/>
                </a:solidFill>
              </a:rPr>
              <a:t>Dionysius </a:t>
            </a:r>
            <a:r>
              <a:rPr lang="en-GB" b="1" dirty="0">
                <a:solidFill>
                  <a:schemeClr val="bg1"/>
                </a:solidFill>
              </a:rPr>
              <a:t>of Halicarnassus </a:t>
            </a:r>
            <a:r>
              <a:rPr lang="en-GB" b="1" i="1" dirty="0">
                <a:solidFill>
                  <a:schemeClr val="bg1"/>
                </a:solidFill>
              </a:rPr>
              <a:t>Commentaries on the Attic </a:t>
            </a:r>
            <a:r>
              <a:rPr lang="en-GB" b="1" i="1" dirty="0" smtClean="0">
                <a:solidFill>
                  <a:schemeClr val="bg1"/>
                </a:solidFill>
              </a:rPr>
              <a:t>Orators</a:t>
            </a:r>
            <a:r>
              <a:rPr lang="en-GB" dirty="0" smtClean="0">
                <a:solidFill>
                  <a:schemeClr val="bg1"/>
                </a:solidFill>
              </a:rPr>
              <a:t>.</a:t>
            </a:r>
            <a:r>
              <a:rPr lang="en-GB" i="1" dirty="0" smtClean="0">
                <a:solidFill>
                  <a:schemeClr val="bg1"/>
                </a:solidFill>
              </a:rPr>
              <a:t> </a:t>
            </a:r>
            <a:endParaRPr lang="en-GB" i="1" dirty="0">
              <a:solidFill>
                <a:schemeClr val="bg1"/>
              </a:solidFill>
            </a:endParaRPr>
          </a:p>
        </p:txBody>
      </p:sp>
    </p:spTree>
    <p:extLst>
      <p:ext uri="{BB962C8B-B14F-4D97-AF65-F5344CB8AC3E}">
        <p14:creationId xmlns:p14="http://schemas.microsoft.com/office/powerpoint/2010/main" val="4071379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dirty="0" smtClean="0">
                <a:solidFill>
                  <a:schemeClr val="bg1"/>
                </a:solidFill>
              </a:rPr>
              <a:t>Division of the Speeches</a:t>
            </a:r>
            <a:endParaRPr lang="en-GB" dirty="0">
              <a:solidFill>
                <a:schemeClr val="bg1"/>
              </a:solidFill>
            </a:endParaRPr>
          </a:p>
        </p:txBody>
      </p:sp>
      <p:sp>
        <p:nvSpPr>
          <p:cNvPr id="3" name="Content Placeholder 2"/>
          <p:cNvSpPr>
            <a:spLocks noGrp="1"/>
          </p:cNvSpPr>
          <p:nvPr>
            <p:ph idx="1"/>
          </p:nvPr>
        </p:nvSpPr>
        <p:spPr>
          <a:xfrm>
            <a:off x="0" y="764704"/>
            <a:ext cx="9036496" cy="6093296"/>
          </a:xfrm>
        </p:spPr>
        <p:txBody>
          <a:bodyPr>
            <a:normAutofit fontScale="92500" lnSpcReduction="10000"/>
          </a:bodyPr>
          <a:lstStyle/>
          <a:p>
            <a:r>
              <a:rPr lang="en-GB" b="1" dirty="0" smtClean="0">
                <a:solidFill>
                  <a:schemeClr val="bg1"/>
                </a:solidFill>
              </a:rPr>
              <a:t>Proem </a:t>
            </a:r>
            <a:r>
              <a:rPr lang="en-GB" b="1" i="1" dirty="0" smtClean="0">
                <a:solidFill>
                  <a:schemeClr val="bg1"/>
                </a:solidFill>
              </a:rPr>
              <a:t>(</a:t>
            </a:r>
            <a:r>
              <a:rPr lang="en-GB" b="1" i="1" dirty="0" err="1" smtClean="0">
                <a:solidFill>
                  <a:schemeClr val="bg1"/>
                </a:solidFill>
              </a:rPr>
              <a:t>prooimion</a:t>
            </a:r>
            <a:r>
              <a:rPr lang="en-GB" b="1" dirty="0" smtClean="0">
                <a:solidFill>
                  <a:schemeClr val="bg1"/>
                </a:solidFill>
              </a:rPr>
              <a:t>)</a:t>
            </a:r>
            <a:r>
              <a:rPr lang="en-GB" b="1" i="1" dirty="0" smtClean="0">
                <a:solidFill>
                  <a:schemeClr val="bg1"/>
                </a:solidFill>
              </a:rPr>
              <a:t>: </a:t>
            </a:r>
            <a:r>
              <a:rPr lang="en-GB" dirty="0" smtClean="0">
                <a:solidFill>
                  <a:schemeClr val="bg1"/>
                </a:solidFill>
              </a:rPr>
              <a:t>a preface or preamble to the main speech – attempts to make the audience be willing to hear the arguments of the speaker in a positive frame of mind – </a:t>
            </a:r>
            <a:r>
              <a:rPr lang="en-GB" dirty="0" err="1" smtClean="0">
                <a:solidFill>
                  <a:schemeClr val="bg1"/>
                </a:solidFill>
              </a:rPr>
              <a:t>Lysias</a:t>
            </a:r>
            <a:r>
              <a:rPr lang="en-GB" dirty="0" smtClean="0">
                <a:solidFill>
                  <a:schemeClr val="bg1"/>
                </a:solidFill>
              </a:rPr>
              <a:t> tailors them to specific clients.</a:t>
            </a:r>
            <a:endParaRPr lang="en-GB" b="1" i="1" dirty="0" smtClean="0">
              <a:solidFill>
                <a:schemeClr val="bg1"/>
              </a:solidFill>
            </a:endParaRPr>
          </a:p>
          <a:p>
            <a:endParaRPr lang="en-GB" sz="400" dirty="0" smtClean="0"/>
          </a:p>
          <a:p>
            <a:r>
              <a:rPr lang="en-GB" b="1" dirty="0" smtClean="0">
                <a:solidFill>
                  <a:schemeClr val="bg1"/>
                </a:solidFill>
              </a:rPr>
              <a:t>Narrative </a:t>
            </a:r>
            <a:r>
              <a:rPr lang="en-GB" b="1" i="1" dirty="0" smtClean="0">
                <a:solidFill>
                  <a:schemeClr val="bg1"/>
                </a:solidFill>
              </a:rPr>
              <a:t>(</a:t>
            </a:r>
            <a:r>
              <a:rPr lang="en-GB" b="1" i="1" dirty="0" err="1" smtClean="0">
                <a:solidFill>
                  <a:schemeClr val="bg1"/>
                </a:solidFill>
              </a:rPr>
              <a:t>diêgêsis</a:t>
            </a:r>
            <a:r>
              <a:rPr lang="en-GB" b="1" dirty="0" smtClean="0">
                <a:solidFill>
                  <a:schemeClr val="bg1"/>
                </a:solidFill>
              </a:rPr>
              <a:t>): </a:t>
            </a:r>
            <a:r>
              <a:rPr lang="en-GB" dirty="0" smtClean="0">
                <a:solidFill>
                  <a:schemeClr val="bg1"/>
                </a:solidFill>
              </a:rPr>
              <a:t>A summary of the events with a commentary on the thoughts and actions of those involved in these events.</a:t>
            </a:r>
            <a:endParaRPr lang="en-GB" b="1" dirty="0" smtClean="0">
              <a:solidFill>
                <a:schemeClr val="bg1"/>
              </a:solidFill>
            </a:endParaRPr>
          </a:p>
          <a:p>
            <a:endParaRPr lang="en-GB" sz="400" b="1" dirty="0">
              <a:solidFill>
                <a:schemeClr val="bg1"/>
              </a:solidFill>
            </a:endParaRPr>
          </a:p>
          <a:p>
            <a:r>
              <a:rPr lang="en-GB" b="1" dirty="0" smtClean="0">
                <a:solidFill>
                  <a:schemeClr val="bg1"/>
                </a:solidFill>
              </a:rPr>
              <a:t>Proofs </a:t>
            </a:r>
            <a:r>
              <a:rPr lang="en-GB" b="1" i="1" dirty="0" smtClean="0">
                <a:solidFill>
                  <a:schemeClr val="bg1"/>
                </a:solidFill>
              </a:rPr>
              <a:t>(</a:t>
            </a:r>
            <a:r>
              <a:rPr lang="en-GB" b="1" i="1" dirty="0" err="1" smtClean="0">
                <a:solidFill>
                  <a:schemeClr val="bg1"/>
                </a:solidFill>
              </a:rPr>
              <a:t>pistis</a:t>
            </a:r>
            <a:r>
              <a:rPr lang="en-GB" b="1" dirty="0" smtClean="0">
                <a:solidFill>
                  <a:schemeClr val="bg1"/>
                </a:solidFill>
              </a:rPr>
              <a:t>): </a:t>
            </a:r>
            <a:r>
              <a:rPr lang="en-GB" dirty="0" smtClean="0">
                <a:solidFill>
                  <a:schemeClr val="bg1"/>
                </a:solidFill>
              </a:rPr>
              <a:t>means of persuasion by inartificial (laws, contracts, witnesses, oaths) and artificial (use of rhetoric) – see </a:t>
            </a:r>
            <a:r>
              <a:rPr lang="en-GB" b="1" dirty="0" smtClean="0">
                <a:solidFill>
                  <a:schemeClr val="bg1"/>
                </a:solidFill>
              </a:rPr>
              <a:t>Aristotle </a:t>
            </a:r>
            <a:r>
              <a:rPr lang="en-GB" b="1" i="1" dirty="0" smtClean="0">
                <a:solidFill>
                  <a:schemeClr val="bg1"/>
                </a:solidFill>
              </a:rPr>
              <a:t>Rhetoric</a:t>
            </a:r>
            <a:r>
              <a:rPr lang="en-GB" dirty="0" smtClean="0">
                <a:solidFill>
                  <a:schemeClr val="bg1"/>
                </a:solidFill>
              </a:rPr>
              <a:t>. </a:t>
            </a:r>
            <a:endParaRPr lang="en-GB" b="1" dirty="0" smtClean="0">
              <a:solidFill>
                <a:schemeClr val="bg1"/>
              </a:solidFill>
            </a:endParaRPr>
          </a:p>
          <a:p>
            <a:endParaRPr lang="en-GB" sz="400" b="1" dirty="0">
              <a:solidFill>
                <a:schemeClr val="bg1"/>
              </a:solidFill>
            </a:endParaRPr>
          </a:p>
          <a:p>
            <a:r>
              <a:rPr lang="en-GB" b="1" dirty="0" smtClean="0">
                <a:solidFill>
                  <a:schemeClr val="bg1"/>
                </a:solidFill>
              </a:rPr>
              <a:t>Epilogue </a:t>
            </a:r>
            <a:r>
              <a:rPr lang="en-GB" b="1" i="1" dirty="0" smtClean="0">
                <a:solidFill>
                  <a:schemeClr val="bg1"/>
                </a:solidFill>
              </a:rPr>
              <a:t>(</a:t>
            </a:r>
            <a:r>
              <a:rPr lang="en-GB" b="1" i="1" dirty="0" err="1" smtClean="0">
                <a:solidFill>
                  <a:schemeClr val="bg1"/>
                </a:solidFill>
              </a:rPr>
              <a:t>epilogos</a:t>
            </a:r>
            <a:r>
              <a:rPr lang="en-GB" b="1" dirty="0" smtClean="0">
                <a:solidFill>
                  <a:schemeClr val="bg1"/>
                </a:solidFill>
              </a:rPr>
              <a:t>): </a:t>
            </a:r>
            <a:r>
              <a:rPr lang="en-GB" dirty="0" smtClean="0">
                <a:solidFill>
                  <a:schemeClr val="bg1"/>
                </a:solidFill>
              </a:rPr>
              <a:t>often two main features – summary and emotional appeal – themes such as interest of the community and the examples to others.</a:t>
            </a:r>
            <a:endParaRPr lang="en-GB" b="1" dirty="0" smtClean="0">
              <a:solidFill>
                <a:schemeClr val="bg1"/>
              </a:solidFill>
            </a:endParaRPr>
          </a:p>
          <a:p>
            <a:endParaRPr lang="en-GB" sz="400" b="1" dirty="0">
              <a:solidFill>
                <a:schemeClr val="bg1"/>
              </a:solidFill>
            </a:endParaRPr>
          </a:p>
          <a:p>
            <a:r>
              <a:rPr lang="en-GB" dirty="0" err="1" smtClean="0">
                <a:solidFill>
                  <a:schemeClr val="bg1"/>
                </a:solidFill>
              </a:rPr>
              <a:t>Lysias</a:t>
            </a:r>
            <a:r>
              <a:rPr lang="en-GB" dirty="0" smtClean="0">
                <a:solidFill>
                  <a:schemeClr val="bg1"/>
                </a:solidFill>
              </a:rPr>
              <a:t> sometimes adds an explanatory introduction to the narrative (</a:t>
            </a:r>
            <a:r>
              <a:rPr lang="en-GB" i="1" dirty="0" err="1" smtClean="0">
                <a:solidFill>
                  <a:schemeClr val="bg1"/>
                </a:solidFill>
              </a:rPr>
              <a:t>prothesis</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466497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1"/>
                </a:solidFill>
              </a:rPr>
              <a:t>Lysias</a:t>
            </a:r>
            <a:r>
              <a:rPr lang="en-GB" dirty="0" smtClean="0">
                <a:solidFill>
                  <a:schemeClr val="bg1"/>
                </a:solidFill>
              </a:rPr>
              <a:t> 1</a:t>
            </a:r>
            <a:endParaRPr lang="en-GB" dirty="0">
              <a:solidFill>
                <a:schemeClr val="bg1"/>
              </a:solidFill>
            </a:endParaRPr>
          </a:p>
        </p:txBody>
      </p:sp>
      <p:sp>
        <p:nvSpPr>
          <p:cNvPr id="3" name="Content Placeholder 2"/>
          <p:cNvSpPr>
            <a:spLocks noGrp="1"/>
          </p:cNvSpPr>
          <p:nvPr>
            <p:ph idx="1"/>
          </p:nvPr>
        </p:nvSpPr>
        <p:spPr>
          <a:xfrm>
            <a:off x="0" y="1340768"/>
            <a:ext cx="9144000" cy="5517232"/>
          </a:xfrm>
        </p:spPr>
        <p:txBody>
          <a:bodyPr>
            <a:normAutofit fontScale="85000" lnSpcReduction="10000"/>
          </a:bodyPr>
          <a:lstStyle/>
          <a:p>
            <a:r>
              <a:rPr lang="en-GB" b="1" dirty="0" smtClean="0">
                <a:solidFill>
                  <a:schemeClr val="bg1"/>
                </a:solidFill>
              </a:rPr>
              <a:t>Proem (1-5): </a:t>
            </a:r>
            <a:r>
              <a:rPr lang="en-GB" dirty="0" smtClean="0">
                <a:solidFill>
                  <a:schemeClr val="bg1"/>
                </a:solidFill>
              </a:rPr>
              <a:t>Universal disgust at adultery (1-2), and the need for </a:t>
            </a:r>
            <a:r>
              <a:rPr lang="en-GB" dirty="0" err="1" smtClean="0">
                <a:solidFill>
                  <a:schemeClr val="bg1"/>
                </a:solidFill>
              </a:rPr>
              <a:t>Euphiletos</a:t>
            </a:r>
            <a:r>
              <a:rPr lang="en-GB" dirty="0" smtClean="0">
                <a:solidFill>
                  <a:schemeClr val="bg1"/>
                </a:solidFill>
              </a:rPr>
              <a:t> to prove Eratosthenes was having an affair with his wife, and his retribution was therefore in line with the laws. </a:t>
            </a:r>
          </a:p>
          <a:p>
            <a:endParaRPr lang="en-GB" sz="500" dirty="0" smtClean="0">
              <a:solidFill>
                <a:schemeClr val="bg1"/>
              </a:solidFill>
            </a:endParaRPr>
          </a:p>
          <a:p>
            <a:r>
              <a:rPr lang="en-GB" b="1" dirty="0" smtClean="0">
                <a:solidFill>
                  <a:schemeClr val="bg1"/>
                </a:solidFill>
              </a:rPr>
              <a:t>Narrative (6-26</a:t>
            </a:r>
            <a:r>
              <a:rPr lang="en-GB" b="1" dirty="0">
                <a:solidFill>
                  <a:schemeClr val="bg1"/>
                </a:solidFill>
              </a:rPr>
              <a:t>): </a:t>
            </a:r>
            <a:r>
              <a:rPr lang="en-GB" dirty="0" err="1" smtClean="0">
                <a:solidFill>
                  <a:schemeClr val="bg1"/>
                </a:solidFill>
              </a:rPr>
              <a:t>Euphiletos</a:t>
            </a:r>
            <a:r>
              <a:rPr lang="en-GB" dirty="0" smtClean="0">
                <a:solidFill>
                  <a:schemeClr val="bg1"/>
                </a:solidFill>
              </a:rPr>
              <a:t> keeps an eye on his wife, but after their first child is born begins to trust her more. She proves good partner until his mother dies (6-7). Spotted at mother’s funeral (8) and sleeps downstairs to keep baby safe (9</a:t>
            </a:r>
            <a:r>
              <a:rPr lang="en-GB" dirty="0">
                <a:solidFill>
                  <a:schemeClr val="bg1"/>
                </a:solidFill>
              </a:rPr>
              <a:t>). </a:t>
            </a:r>
            <a:r>
              <a:rPr lang="en-GB" dirty="0" err="1" smtClean="0">
                <a:solidFill>
                  <a:schemeClr val="bg1"/>
                </a:solidFill>
              </a:rPr>
              <a:t>Euphiletos</a:t>
            </a:r>
            <a:r>
              <a:rPr lang="en-GB" dirty="0" smtClean="0">
                <a:solidFill>
                  <a:schemeClr val="bg1"/>
                </a:solidFill>
              </a:rPr>
              <a:t> returns unexpectedly form countryside, joke about maid-servant , locked in bed-room (10-13). Suspicions about make-</a:t>
            </a:r>
            <a:r>
              <a:rPr lang="en-GB" dirty="0">
                <a:solidFill>
                  <a:schemeClr val="bg1"/>
                </a:solidFill>
              </a:rPr>
              <a:t>u</a:t>
            </a:r>
            <a:r>
              <a:rPr lang="en-GB" dirty="0" smtClean="0">
                <a:solidFill>
                  <a:schemeClr val="bg1"/>
                </a:solidFill>
              </a:rPr>
              <a:t>p and door banging in the night (14). Old lady reveals the adultery (15-16), the maid-servant is threatened into confession (17-20). She agrees </a:t>
            </a:r>
            <a:r>
              <a:rPr lang="en-GB" dirty="0">
                <a:solidFill>
                  <a:schemeClr val="bg1"/>
                </a:solidFill>
              </a:rPr>
              <a:t>to betray </a:t>
            </a:r>
            <a:r>
              <a:rPr lang="en-GB" dirty="0" smtClean="0">
                <a:solidFill>
                  <a:schemeClr val="bg1"/>
                </a:solidFill>
              </a:rPr>
              <a:t>Eratosthenes (21-23</a:t>
            </a:r>
            <a:r>
              <a:rPr lang="en-GB" dirty="0">
                <a:solidFill>
                  <a:schemeClr val="bg1"/>
                </a:solidFill>
              </a:rPr>
              <a:t>); </a:t>
            </a:r>
            <a:r>
              <a:rPr lang="en-GB" dirty="0" err="1" smtClean="0">
                <a:solidFill>
                  <a:schemeClr val="bg1"/>
                </a:solidFill>
              </a:rPr>
              <a:t>Euphiletos</a:t>
            </a:r>
            <a:r>
              <a:rPr lang="en-GB" dirty="0" smtClean="0">
                <a:solidFill>
                  <a:schemeClr val="bg1"/>
                </a:solidFill>
              </a:rPr>
              <a:t> collects a posse and returns to the house, catching Eratosthenes in the act. The </a:t>
            </a:r>
            <a:r>
              <a:rPr lang="en-GB" dirty="0">
                <a:solidFill>
                  <a:schemeClr val="bg1"/>
                </a:solidFill>
              </a:rPr>
              <a:t>latter confesses and </a:t>
            </a:r>
            <a:r>
              <a:rPr lang="en-GB" dirty="0" err="1" smtClean="0">
                <a:solidFill>
                  <a:schemeClr val="bg1"/>
                </a:solidFill>
              </a:rPr>
              <a:t>Euphiletos</a:t>
            </a:r>
            <a:r>
              <a:rPr lang="en-GB" dirty="0" smtClean="0">
                <a:solidFill>
                  <a:schemeClr val="bg1"/>
                </a:solidFill>
              </a:rPr>
              <a:t> claims he kills in in accordance with the laws.  </a:t>
            </a:r>
            <a:endParaRPr lang="en-GB" dirty="0">
              <a:solidFill>
                <a:schemeClr val="bg1"/>
              </a:solidFill>
            </a:endParaRPr>
          </a:p>
          <a:p>
            <a:endParaRPr lang="en-GB" dirty="0"/>
          </a:p>
        </p:txBody>
      </p:sp>
    </p:spTree>
    <p:extLst>
      <p:ext uri="{BB962C8B-B14F-4D97-AF65-F5344CB8AC3E}">
        <p14:creationId xmlns:p14="http://schemas.microsoft.com/office/powerpoint/2010/main" val="1942770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6696744"/>
          </a:xfrm>
        </p:spPr>
        <p:txBody>
          <a:bodyPr>
            <a:normAutofit fontScale="92500" lnSpcReduction="10000"/>
          </a:bodyPr>
          <a:lstStyle/>
          <a:p>
            <a:r>
              <a:rPr lang="en-GB" b="1" dirty="0" smtClean="0">
                <a:solidFill>
                  <a:schemeClr val="bg1"/>
                </a:solidFill>
              </a:rPr>
              <a:t>Proofs (27-46): </a:t>
            </a:r>
            <a:r>
              <a:rPr lang="en-GB" dirty="0" smtClean="0">
                <a:solidFill>
                  <a:schemeClr val="bg1"/>
                </a:solidFill>
              </a:rPr>
              <a:t>refutation of claim that </a:t>
            </a:r>
            <a:r>
              <a:rPr lang="en-GB" dirty="0" err="1" smtClean="0">
                <a:solidFill>
                  <a:schemeClr val="bg1"/>
                </a:solidFill>
              </a:rPr>
              <a:t>Eratosthens</a:t>
            </a:r>
            <a:r>
              <a:rPr lang="en-GB" dirty="0" smtClean="0">
                <a:solidFill>
                  <a:schemeClr val="bg1"/>
                </a:solidFill>
              </a:rPr>
              <a:t> was dragged from the street or sought refuge at the hearth (27). Arguments based on laws (28-36) – those who ac against justice are liars, and try an whip up anger in the listeners (28). Penalties for adulterers vs. rapists, more lenient for the latter (29-33). Jurors must  support the laws by their verdict or thieves will pass themselves off as adulterers (34-36</a:t>
            </a:r>
            <a:r>
              <a:rPr lang="en-GB" dirty="0">
                <a:solidFill>
                  <a:schemeClr val="bg1"/>
                </a:solidFill>
              </a:rPr>
              <a:t>). </a:t>
            </a:r>
            <a:r>
              <a:rPr lang="en-GB" dirty="0" err="1" smtClean="0">
                <a:solidFill>
                  <a:schemeClr val="bg1"/>
                </a:solidFill>
              </a:rPr>
              <a:t>Euphiletos</a:t>
            </a:r>
            <a:r>
              <a:rPr lang="en-GB" dirty="0" smtClean="0">
                <a:solidFill>
                  <a:schemeClr val="bg1"/>
                </a:solidFill>
              </a:rPr>
              <a:t> does not plan to trap Eratosthenes, but had dinner that night with a friend and let him go home (37-40). He had been unable to find several of his friends to act </a:t>
            </a:r>
            <a:r>
              <a:rPr lang="en-GB" dirty="0">
                <a:solidFill>
                  <a:schemeClr val="bg1"/>
                </a:solidFill>
              </a:rPr>
              <a:t>as witnesses (41-42). </a:t>
            </a:r>
            <a:r>
              <a:rPr lang="en-GB" dirty="0" err="1">
                <a:solidFill>
                  <a:schemeClr val="bg1"/>
                </a:solidFill>
              </a:rPr>
              <a:t>Euphiletos</a:t>
            </a:r>
            <a:r>
              <a:rPr lang="en-GB" dirty="0">
                <a:solidFill>
                  <a:schemeClr val="bg1"/>
                </a:solidFill>
              </a:rPr>
              <a:t> </a:t>
            </a:r>
            <a:r>
              <a:rPr lang="en-GB" dirty="0" smtClean="0">
                <a:solidFill>
                  <a:schemeClr val="bg1"/>
                </a:solidFill>
              </a:rPr>
              <a:t>had no motives against Eratosthenes whom he had never met before (43-46).  </a:t>
            </a:r>
          </a:p>
          <a:p>
            <a:endParaRPr lang="en-GB" sz="500" b="1" dirty="0">
              <a:solidFill>
                <a:schemeClr val="bg1"/>
              </a:solidFill>
            </a:endParaRPr>
          </a:p>
          <a:p>
            <a:r>
              <a:rPr lang="en-GB" b="1" dirty="0" smtClean="0">
                <a:solidFill>
                  <a:schemeClr val="bg1"/>
                </a:solidFill>
              </a:rPr>
              <a:t>Epilogue</a:t>
            </a:r>
            <a:r>
              <a:rPr lang="en-GB" b="1" dirty="0">
                <a:solidFill>
                  <a:schemeClr val="bg1"/>
                </a:solidFill>
              </a:rPr>
              <a:t>: </a:t>
            </a:r>
            <a:r>
              <a:rPr lang="en-GB" dirty="0" err="1" smtClean="0">
                <a:solidFill>
                  <a:schemeClr val="bg1"/>
                </a:solidFill>
              </a:rPr>
              <a:t>Euphiletos</a:t>
            </a:r>
            <a:r>
              <a:rPr lang="en-GB" dirty="0" smtClean="0">
                <a:solidFill>
                  <a:schemeClr val="bg1"/>
                </a:solidFill>
              </a:rPr>
              <a:t> acted in the cities interests and the killing will act as deterrent to adulterers so long as they acquit him (47). Otherwise it would be better to abandon the laws so that men such as himself will not be entrapped by them (48-50). </a:t>
            </a:r>
            <a:r>
              <a:rPr lang="en-GB" b="1" dirty="0" smtClean="0">
                <a:solidFill>
                  <a:schemeClr val="bg1"/>
                </a:solidFill>
              </a:rPr>
              <a:t>   </a:t>
            </a:r>
            <a:endParaRPr lang="en-GB" dirty="0"/>
          </a:p>
        </p:txBody>
      </p:sp>
    </p:spTree>
    <p:extLst>
      <p:ext uri="{BB962C8B-B14F-4D97-AF65-F5344CB8AC3E}">
        <p14:creationId xmlns:p14="http://schemas.microsoft.com/office/powerpoint/2010/main" val="30410171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457200" y="1700808"/>
            <a:ext cx="8229600" cy="4896544"/>
          </a:xfrm>
        </p:spPr>
        <p:txBody>
          <a:bodyPr/>
          <a:lstStyle/>
          <a:p>
            <a:r>
              <a:rPr lang="en-GB" dirty="0" smtClean="0">
                <a:solidFill>
                  <a:schemeClr val="bg1"/>
                </a:solidFill>
              </a:rPr>
              <a:t>Edwards, M. 1994. </a:t>
            </a:r>
            <a:r>
              <a:rPr lang="en-GB" i="1" dirty="0" smtClean="0">
                <a:solidFill>
                  <a:schemeClr val="bg1"/>
                </a:solidFill>
              </a:rPr>
              <a:t>The Attic Orators. </a:t>
            </a:r>
            <a:r>
              <a:rPr lang="en-GB" dirty="0" smtClean="0">
                <a:solidFill>
                  <a:schemeClr val="bg1"/>
                </a:solidFill>
              </a:rPr>
              <a:t>London: Bristol Classical Press.</a:t>
            </a:r>
          </a:p>
          <a:p>
            <a:endParaRPr lang="en-GB" dirty="0">
              <a:solidFill>
                <a:schemeClr val="bg1"/>
              </a:solidFill>
            </a:endParaRPr>
          </a:p>
          <a:p>
            <a:r>
              <a:rPr lang="en-GB" dirty="0">
                <a:solidFill>
                  <a:schemeClr val="bg1"/>
                </a:solidFill>
              </a:rPr>
              <a:t>Edwards, M</a:t>
            </a:r>
            <a:r>
              <a:rPr lang="en-GB" dirty="0" smtClean="0">
                <a:solidFill>
                  <a:schemeClr val="bg1"/>
                </a:solidFill>
              </a:rPr>
              <a:t>. 1999. </a:t>
            </a:r>
            <a:r>
              <a:rPr lang="en-GB" i="1" dirty="0" err="1" smtClean="0">
                <a:solidFill>
                  <a:schemeClr val="bg1"/>
                </a:solidFill>
              </a:rPr>
              <a:t>Lysias</a:t>
            </a:r>
            <a:r>
              <a:rPr lang="en-GB" i="1" dirty="0" smtClean="0">
                <a:solidFill>
                  <a:schemeClr val="bg1"/>
                </a:solidFill>
              </a:rPr>
              <a:t>: Five Speeches</a:t>
            </a:r>
            <a:r>
              <a:rPr lang="en-GB" dirty="0" smtClean="0">
                <a:solidFill>
                  <a:schemeClr val="bg1"/>
                </a:solidFill>
              </a:rPr>
              <a:t>. </a:t>
            </a:r>
            <a:r>
              <a:rPr lang="en-GB" dirty="0">
                <a:solidFill>
                  <a:schemeClr val="bg1"/>
                </a:solidFill>
              </a:rPr>
              <a:t>London: Bristol Classical Press.</a:t>
            </a:r>
          </a:p>
          <a:p>
            <a:endParaRPr lang="en-GB" dirty="0" smtClean="0">
              <a:solidFill>
                <a:schemeClr val="bg1"/>
              </a:solidFill>
            </a:endParaRPr>
          </a:p>
          <a:p>
            <a:r>
              <a:rPr lang="en-GB" dirty="0" smtClean="0">
                <a:solidFill>
                  <a:schemeClr val="bg1"/>
                </a:solidFill>
              </a:rPr>
              <a:t>Carey, C. 1989. </a:t>
            </a:r>
            <a:r>
              <a:rPr lang="en-GB" i="1" dirty="0" err="1" smtClean="0">
                <a:solidFill>
                  <a:schemeClr val="bg1"/>
                </a:solidFill>
              </a:rPr>
              <a:t>Lysias</a:t>
            </a:r>
            <a:r>
              <a:rPr lang="en-GB" i="1" dirty="0" smtClean="0">
                <a:solidFill>
                  <a:schemeClr val="bg1"/>
                </a:solidFill>
              </a:rPr>
              <a:t>: Selected Speeches</a:t>
            </a:r>
            <a:r>
              <a:rPr lang="en-GB" dirty="0" smtClean="0">
                <a:solidFill>
                  <a:schemeClr val="bg1"/>
                </a:solidFill>
              </a:rPr>
              <a:t>. Cambridge. Cambridge University Press.</a:t>
            </a:r>
            <a:endParaRPr lang="en-GB" dirty="0">
              <a:solidFill>
                <a:schemeClr val="bg1"/>
              </a:solidFill>
            </a:endParaRPr>
          </a:p>
        </p:txBody>
      </p:sp>
    </p:spTree>
    <p:extLst>
      <p:ext uri="{BB962C8B-B14F-4D97-AF65-F5344CB8AC3E}">
        <p14:creationId xmlns:p14="http://schemas.microsoft.com/office/powerpoint/2010/main" val="37025081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106</TotalTime>
  <Words>984</Words>
  <Application>Microsoft Office PowerPoint</Application>
  <PresentationFormat>On-screen Show (4:3)</PresentationFormat>
  <Paragraphs>54</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Book Antiqua</vt:lpstr>
      <vt:lpstr>Lucida Sans</vt:lpstr>
      <vt:lpstr>Wingdings</vt:lpstr>
      <vt:lpstr>Wingdings 2</vt:lpstr>
      <vt:lpstr>Wingdings 3</vt:lpstr>
      <vt:lpstr>Apex</vt:lpstr>
      <vt:lpstr>Advanced Greek prose</vt:lpstr>
      <vt:lpstr>Types of Oratory</vt:lpstr>
      <vt:lpstr>Lysias</vt:lpstr>
      <vt:lpstr>PowerPoint Presentation</vt:lpstr>
      <vt:lpstr>Style and Works</vt:lpstr>
      <vt:lpstr>Division of the Speeches</vt:lpstr>
      <vt:lpstr>Lysias 1</vt:lpstr>
      <vt:lpstr>PowerPoint Presentation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Intermediate Greek II</dc:title>
  <dc:creator>Matt</dc:creator>
  <cp:lastModifiedBy>Matthew Cobb</cp:lastModifiedBy>
  <cp:revision>53</cp:revision>
  <dcterms:created xsi:type="dcterms:W3CDTF">2014-03-10T10:43:07Z</dcterms:created>
  <dcterms:modified xsi:type="dcterms:W3CDTF">2019-01-15T14:49:31Z</dcterms:modified>
</cp:coreProperties>
</file>