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1" r:id="rId4"/>
  </p:sldMasterIdLst>
  <p:handoutMasterIdLst>
    <p:handoutMasterId r:id="rId19"/>
  </p:handoutMasterIdLst>
  <p:sldIdLst>
    <p:sldId id="375" r:id="rId5"/>
    <p:sldId id="305" r:id="rId6"/>
    <p:sldId id="273" r:id="rId7"/>
    <p:sldId id="298" r:id="rId8"/>
    <p:sldId id="406" r:id="rId9"/>
    <p:sldId id="303" r:id="rId10"/>
    <p:sldId id="407" r:id="rId11"/>
    <p:sldId id="408" r:id="rId12"/>
    <p:sldId id="409" r:id="rId13"/>
    <p:sldId id="410" r:id="rId14"/>
    <p:sldId id="411" r:id="rId15"/>
    <p:sldId id="412" r:id="rId16"/>
    <p:sldId id="414" r:id="rId17"/>
    <p:sldId id="41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F4473CE-BEB4-F4C7-33BE-845E7DFDBB74}" v="238" dt="2025-10-07T15:23:27.978"/>
    <p1510:client id="{F40684DB-0977-E1F7-9CC4-D6A73F3A009D}" v="2407" dt="2025-10-07T12:10:20.8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4" autoAdjust="0"/>
    <p:restoredTop sz="94993" autoAdjust="0"/>
  </p:normalViewPr>
  <p:slideViewPr>
    <p:cSldViewPr snapToGrid="0" snapToObjects="1">
      <p:cViewPr>
        <p:scale>
          <a:sx n="100" d="100"/>
          <a:sy n="100" d="100"/>
        </p:scale>
        <p:origin x="-29" y="-398"/>
      </p:cViewPr>
      <p:guideLst/>
    </p:cSldViewPr>
  </p:slideViewPr>
  <p:outlineViewPr>
    <p:cViewPr>
      <p:scale>
        <a:sx n="33" d="100"/>
        <a:sy n="33" d="100"/>
      </p:scale>
      <p:origin x="0" y="-446"/>
    </p:cViewPr>
  </p:outlineViewPr>
  <p:notesTextViewPr>
    <p:cViewPr>
      <p:scale>
        <a:sx n="1" d="1"/>
        <a:sy n="1" d="1"/>
      </p:scale>
      <p:origin x="0" y="0"/>
    </p:cViewPr>
  </p:notesTextViewPr>
  <p:notesViewPr>
    <p:cSldViewPr snapToGrid="0" snapToObjects="1">
      <p:cViewPr varScale="1">
        <p:scale>
          <a:sx n="87" d="100"/>
          <a:sy n="87" d="100"/>
        </p:scale>
        <p:origin x="2696" y="2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ACDC11-4AFE-4B89-A810-690FD809C234}" type="doc">
      <dgm:prSet loTypeId="urn:microsoft.com/office/officeart/2005/8/layout/hProcess3" loCatId="process" qsTypeId="urn:microsoft.com/office/officeart/2005/8/quickstyle/simple1" qsCatId="simple" csTypeId="urn:microsoft.com/office/officeart/2005/8/colors/accent1_2" csCatId="accent1" phldr="1"/>
      <dgm:spPr/>
    </dgm:pt>
    <dgm:pt modelId="{F06C4235-1E8D-4508-9F1C-A35E488B20BC}">
      <dgm:prSet phldrT="[Text]" phldr="0"/>
      <dgm:spPr/>
      <dgm:t>
        <a:bodyPr/>
        <a:lstStyle/>
        <a:p>
          <a:pPr rtl="0"/>
          <a:r>
            <a:rPr lang="en-GB">
              <a:latin typeface="Calibri Light" panose="020F0302020204030204"/>
            </a:rPr>
            <a:t>Applying Theory </a:t>
          </a:r>
          <a:endParaRPr lang="en-GB"/>
        </a:p>
      </dgm:t>
    </dgm:pt>
    <dgm:pt modelId="{AD7D00F7-986E-424F-80DC-54B29CCB8DA0}" type="parTrans" cxnId="{B8F9456D-E97E-4D40-A1BD-C40C9FB93F13}">
      <dgm:prSet/>
      <dgm:spPr/>
    </dgm:pt>
    <dgm:pt modelId="{59367BBA-1575-488E-9EE0-872828FA4EB9}" type="sibTrans" cxnId="{B8F9456D-E97E-4D40-A1BD-C40C9FB93F13}">
      <dgm:prSet/>
      <dgm:spPr/>
    </dgm:pt>
    <dgm:pt modelId="{66B7DB85-C155-4F8F-A12D-9964C839226F}" type="pres">
      <dgm:prSet presAssocID="{45ACDC11-4AFE-4B89-A810-690FD809C234}" presName="Name0" presStyleCnt="0">
        <dgm:presLayoutVars>
          <dgm:dir/>
          <dgm:animLvl val="lvl"/>
          <dgm:resizeHandles val="exact"/>
        </dgm:presLayoutVars>
      </dgm:prSet>
      <dgm:spPr/>
    </dgm:pt>
    <dgm:pt modelId="{D26BCC62-59BA-4380-8265-D72062AD0843}" type="pres">
      <dgm:prSet presAssocID="{45ACDC11-4AFE-4B89-A810-690FD809C234}" presName="dummy" presStyleCnt="0"/>
      <dgm:spPr/>
    </dgm:pt>
    <dgm:pt modelId="{54A96F5F-019A-4E19-933E-814BD9E53473}" type="pres">
      <dgm:prSet presAssocID="{45ACDC11-4AFE-4B89-A810-690FD809C234}" presName="linH" presStyleCnt="0"/>
      <dgm:spPr/>
    </dgm:pt>
    <dgm:pt modelId="{0EDD0519-0BF1-4FCF-B6BC-742E4F0A9182}" type="pres">
      <dgm:prSet presAssocID="{45ACDC11-4AFE-4B89-A810-690FD809C234}" presName="padding1" presStyleCnt="0"/>
      <dgm:spPr/>
    </dgm:pt>
    <dgm:pt modelId="{77BD77C5-8AD2-4465-AFCB-3524E36DE12C}" type="pres">
      <dgm:prSet presAssocID="{F06C4235-1E8D-4508-9F1C-A35E488B20BC}" presName="linV" presStyleCnt="0"/>
      <dgm:spPr/>
    </dgm:pt>
    <dgm:pt modelId="{6D9D5C7F-ABDC-4615-B113-68F2AD28CFC4}" type="pres">
      <dgm:prSet presAssocID="{F06C4235-1E8D-4508-9F1C-A35E488B20BC}" presName="spVertical1" presStyleCnt="0"/>
      <dgm:spPr/>
    </dgm:pt>
    <dgm:pt modelId="{655B7EFB-C5D0-4AEC-886A-B882FC02D4FF}" type="pres">
      <dgm:prSet presAssocID="{F06C4235-1E8D-4508-9F1C-A35E488B20BC}" presName="parTx" presStyleLbl="revTx" presStyleIdx="0" presStyleCnt="1">
        <dgm:presLayoutVars>
          <dgm:chMax val="0"/>
          <dgm:chPref val="0"/>
          <dgm:bulletEnabled val="1"/>
        </dgm:presLayoutVars>
      </dgm:prSet>
      <dgm:spPr/>
    </dgm:pt>
    <dgm:pt modelId="{2FBC8BF9-ED12-41D5-86BF-5005907BE958}" type="pres">
      <dgm:prSet presAssocID="{F06C4235-1E8D-4508-9F1C-A35E488B20BC}" presName="spVertical2" presStyleCnt="0"/>
      <dgm:spPr/>
    </dgm:pt>
    <dgm:pt modelId="{2BF1D555-FE6D-4E5D-9D0B-33BB0E64239A}" type="pres">
      <dgm:prSet presAssocID="{F06C4235-1E8D-4508-9F1C-A35E488B20BC}" presName="spVertical3" presStyleCnt="0"/>
      <dgm:spPr/>
    </dgm:pt>
    <dgm:pt modelId="{848188D2-0AFB-4249-8D35-675774F62207}" type="pres">
      <dgm:prSet presAssocID="{45ACDC11-4AFE-4B89-A810-690FD809C234}" presName="padding2" presStyleCnt="0"/>
      <dgm:spPr/>
    </dgm:pt>
    <dgm:pt modelId="{B2F0DAB7-5A82-4D39-84CA-4D6163327263}" type="pres">
      <dgm:prSet presAssocID="{45ACDC11-4AFE-4B89-A810-690FD809C234}" presName="negArrow" presStyleCnt="0"/>
      <dgm:spPr/>
    </dgm:pt>
    <dgm:pt modelId="{74C7975D-1E5E-4AE6-98E8-252531C0A9EA}" type="pres">
      <dgm:prSet presAssocID="{45ACDC11-4AFE-4B89-A810-690FD809C234}" presName="backgroundArrow" presStyleLbl="node1" presStyleIdx="0" presStyleCnt="1"/>
      <dgm:spPr/>
    </dgm:pt>
  </dgm:ptLst>
  <dgm:cxnLst>
    <dgm:cxn modelId="{B8F9456D-E97E-4D40-A1BD-C40C9FB93F13}" srcId="{45ACDC11-4AFE-4B89-A810-690FD809C234}" destId="{F06C4235-1E8D-4508-9F1C-A35E488B20BC}" srcOrd="0" destOrd="0" parTransId="{AD7D00F7-986E-424F-80DC-54B29CCB8DA0}" sibTransId="{59367BBA-1575-488E-9EE0-872828FA4EB9}"/>
    <dgm:cxn modelId="{2EDE4059-FA37-467A-952A-36AF8C0A25F4}" type="presOf" srcId="{45ACDC11-4AFE-4B89-A810-690FD809C234}" destId="{66B7DB85-C155-4F8F-A12D-9964C839226F}" srcOrd="0" destOrd="0" presId="urn:microsoft.com/office/officeart/2005/8/layout/hProcess3"/>
    <dgm:cxn modelId="{1134E7B1-8A20-42A0-884C-8FF23F7888A5}" type="presOf" srcId="{F06C4235-1E8D-4508-9F1C-A35E488B20BC}" destId="{655B7EFB-C5D0-4AEC-886A-B882FC02D4FF}" srcOrd="0" destOrd="0" presId="urn:microsoft.com/office/officeart/2005/8/layout/hProcess3"/>
    <dgm:cxn modelId="{7D9F5D43-38A5-47C5-B9DA-5004B96B0654}" type="presParOf" srcId="{66B7DB85-C155-4F8F-A12D-9964C839226F}" destId="{D26BCC62-59BA-4380-8265-D72062AD0843}" srcOrd="0" destOrd="0" presId="urn:microsoft.com/office/officeart/2005/8/layout/hProcess3"/>
    <dgm:cxn modelId="{329C31C6-D2BC-4BCA-B67D-EDE80BC18064}" type="presParOf" srcId="{66B7DB85-C155-4F8F-A12D-9964C839226F}" destId="{54A96F5F-019A-4E19-933E-814BD9E53473}" srcOrd="1" destOrd="0" presId="urn:microsoft.com/office/officeart/2005/8/layout/hProcess3"/>
    <dgm:cxn modelId="{85958D33-976A-477D-883D-2777E72954D8}" type="presParOf" srcId="{54A96F5F-019A-4E19-933E-814BD9E53473}" destId="{0EDD0519-0BF1-4FCF-B6BC-742E4F0A9182}" srcOrd="0" destOrd="0" presId="urn:microsoft.com/office/officeart/2005/8/layout/hProcess3"/>
    <dgm:cxn modelId="{E026772C-48D6-4CFB-B420-40249565BD2D}" type="presParOf" srcId="{54A96F5F-019A-4E19-933E-814BD9E53473}" destId="{77BD77C5-8AD2-4465-AFCB-3524E36DE12C}" srcOrd="1" destOrd="0" presId="urn:microsoft.com/office/officeart/2005/8/layout/hProcess3"/>
    <dgm:cxn modelId="{14620676-5408-4175-A28A-42DC264350C2}" type="presParOf" srcId="{77BD77C5-8AD2-4465-AFCB-3524E36DE12C}" destId="{6D9D5C7F-ABDC-4615-B113-68F2AD28CFC4}" srcOrd="0" destOrd="0" presId="urn:microsoft.com/office/officeart/2005/8/layout/hProcess3"/>
    <dgm:cxn modelId="{3D80A6FF-0223-4B64-A39C-96401F332E17}" type="presParOf" srcId="{77BD77C5-8AD2-4465-AFCB-3524E36DE12C}" destId="{655B7EFB-C5D0-4AEC-886A-B882FC02D4FF}" srcOrd="1" destOrd="0" presId="urn:microsoft.com/office/officeart/2005/8/layout/hProcess3"/>
    <dgm:cxn modelId="{47645BFF-4348-4A05-B3BD-086780094549}" type="presParOf" srcId="{77BD77C5-8AD2-4465-AFCB-3524E36DE12C}" destId="{2FBC8BF9-ED12-41D5-86BF-5005907BE958}" srcOrd="2" destOrd="0" presId="urn:microsoft.com/office/officeart/2005/8/layout/hProcess3"/>
    <dgm:cxn modelId="{6D8161D4-20F9-4A81-B35C-7E9AD36805B2}" type="presParOf" srcId="{77BD77C5-8AD2-4465-AFCB-3524E36DE12C}" destId="{2BF1D555-FE6D-4E5D-9D0B-33BB0E64239A}" srcOrd="3" destOrd="0" presId="urn:microsoft.com/office/officeart/2005/8/layout/hProcess3"/>
    <dgm:cxn modelId="{9581E54C-5BC9-4731-AB10-7B6274FA1A40}" type="presParOf" srcId="{54A96F5F-019A-4E19-933E-814BD9E53473}" destId="{848188D2-0AFB-4249-8D35-675774F62207}" srcOrd="2" destOrd="0" presId="urn:microsoft.com/office/officeart/2005/8/layout/hProcess3"/>
    <dgm:cxn modelId="{20FC9B29-22A1-4CA3-B164-C6BDFAEC89C9}" type="presParOf" srcId="{54A96F5F-019A-4E19-933E-814BD9E53473}" destId="{B2F0DAB7-5A82-4D39-84CA-4D6163327263}" srcOrd="3" destOrd="0" presId="urn:microsoft.com/office/officeart/2005/8/layout/hProcess3"/>
    <dgm:cxn modelId="{50134FC4-7EA9-42C1-95B2-522F26911E12}" type="presParOf" srcId="{54A96F5F-019A-4E19-933E-814BD9E53473}" destId="{74C7975D-1E5E-4AE6-98E8-252531C0A9EA}" srcOrd="4" destOrd="0" presId="urn:microsoft.com/office/officeart/2005/8/layout/h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C7975D-1E5E-4AE6-98E8-252531C0A9EA}">
      <dsp:nvSpPr>
        <dsp:cNvPr id="0" name=""/>
        <dsp:cNvSpPr/>
      </dsp:nvSpPr>
      <dsp:spPr>
        <a:xfrm>
          <a:off x="0" y="38278"/>
          <a:ext cx="4030870" cy="2808000"/>
        </a:xfrm>
        <a:prstGeom prst="rightArrow">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5B7EFB-C5D0-4AEC-886A-B882FC02D4FF}">
      <dsp:nvSpPr>
        <dsp:cNvPr id="0" name=""/>
        <dsp:cNvSpPr/>
      </dsp:nvSpPr>
      <dsp:spPr>
        <a:xfrm>
          <a:off x="325146" y="740278"/>
          <a:ext cx="3302636" cy="140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396240" rIns="0" bIns="396240" numCol="1" spcCol="1270" anchor="ctr" anchorCtr="0">
          <a:noAutofit/>
        </a:bodyPr>
        <a:lstStyle/>
        <a:p>
          <a:pPr marL="0" lvl="0" indent="0" algn="ctr" defTabSz="1733550" rtl="0">
            <a:lnSpc>
              <a:spcPct val="90000"/>
            </a:lnSpc>
            <a:spcBef>
              <a:spcPct val="0"/>
            </a:spcBef>
            <a:spcAft>
              <a:spcPct val="35000"/>
            </a:spcAft>
            <a:buNone/>
          </a:pPr>
          <a:r>
            <a:rPr lang="en-GB" sz="3900" kern="1200">
              <a:latin typeface="Calibri Light" panose="020F0302020204030204"/>
            </a:rPr>
            <a:t>Applying Theory </a:t>
          </a:r>
          <a:endParaRPr lang="en-GB" sz="3900" kern="1200"/>
        </a:p>
      </dsp:txBody>
      <dsp:txXfrm>
        <a:off x="325146" y="740278"/>
        <a:ext cx="3302636" cy="140400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3">
  <dgm:title val=""/>
  <dgm:desc val=""/>
  <dgm:catLst>
    <dgm:cat type="process" pri="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chOrder="t">
    <dgm:varLst>
      <dgm:dir/>
      <dgm:animLvl val="lvl"/>
      <dgm:resizeHandles val="exact"/>
    </dgm:varLst>
    <dgm:alg type="composite"/>
    <dgm:shape xmlns:r="http://schemas.openxmlformats.org/officeDocument/2006/relationships" r:blip="">
      <dgm:adjLst/>
    </dgm:shape>
    <dgm:presOf/>
    <dgm:constrLst>
      <dgm:constr type="w" for="ch" forName="dummy" refType="w"/>
      <dgm:constr type="h" for="ch" forName="dummy" refType="h"/>
      <dgm:constr type="h" for="ch" forName="dummy" refType="w" refFor="ch" refForName="dummy" op="lte" fact="0.4"/>
      <dgm:constr type="ctrX" for="ch" forName="dummy" refType="w" fact="0.5"/>
      <dgm:constr type="ctrY" for="ch" forName="dummy" refType="h" fact="0.5"/>
      <dgm:constr type="w" for="ch" forName="linH" refType="w"/>
      <dgm:constr type="h" for="ch" forName="linH" refType="h"/>
      <dgm:constr type="ctrX" for="ch" forName="linH" refType="w" fact="0.5"/>
      <dgm:constr type="ctrY" for="ch" forName="linH" refType="h" fact="0.5"/>
      <dgm:constr type="userP" for="ch" forName="linH" refType="h" refFor="ch" refForName="dummy" fact="0.25"/>
      <dgm:constr type="userT" for="des" forName="parTx" refType="w" refFor="ch" refForName="dummy" fact="0.2"/>
    </dgm:constrLst>
    <dgm:ruleLst/>
    <dgm:layoutNode name="dummy">
      <dgm:alg type="sp"/>
      <dgm:shape xmlns:r="http://schemas.openxmlformats.org/officeDocument/2006/relationships" r:blip="">
        <dgm:adjLst/>
      </dgm:shape>
      <dgm:presOf/>
      <dgm:constrLst/>
      <dgm:ruleLst/>
    </dgm:layoutNode>
    <dgm:layoutNode name="linH">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primFontSz" for="des" forName="parTx" val="65"/>
        <dgm:constr type="primFontSz" for="des" forName="desTx" refType="primFontSz" refFor="des" refForName="parTx" op="equ"/>
        <dgm:constr type="h" for="des" forName="parTx" refType="primFontSz" refFor="des" refForName="parTx"/>
        <dgm:constr type="h" for="des" forName="desTx" refType="primFontSz" refFor="des" refForName="parTx" fact="0.5"/>
        <dgm:constr type="h" for="des" forName="parTx" op="equ"/>
        <dgm:constr type="h" for="des" forName="desTx" op="equ"/>
        <dgm:constr type="h" for="ch" forName="backgroundArrow" refType="primFontSz" refFor="des" refForName="parTx" fact="2"/>
        <dgm:constr type="h" for="ch" forName="backgroundArrow" refType="h" refFor="des" refForName="parTx" op="lte" fact="2"/>
        <dgm:constr type="h" for="ch" forName="backgroundArrow" refType="h" refFor="des" refForName="parTx" op="gte" fact="2"/>
        <dgm:constr type="h" for="des" forName="spVertical1" refType="primFontSz" refFor="des" refForName="parTx" fact="0.5"/>
        <dgm:constr type="h" for="des" forName="spVertical1" refType="h" refFor="des" refForName="parTx" op="lte" fact="0.5"/>
        <dgm:constr type="h" for="des" forName="spVertical1" refType="h" refFor="des" refForName="parTx" op="gte" fact="0.5"/>
        <dgm:constr type="h" for="des" forName="spVertical2" refType="primFontSz" refFor="des" refForName="parTx" fact="0.5"/>
        <dgm:constr type="h" for="des" forName="spVertical2" refType="h" refFor="des" refForName="parTx" op="lte" fact="0.5"/>
        <dgm:constr type="h" for="des" forName="spVertical2" refType="h" refFor="des" refForName="parTx" op="gte" fact="0.5"/>
        <dgm:constr type="h" for="des" forName="spVertical3" refType="primFontSz" refFor="des" refForName="parTx" fact="-0.4"/>
        <dgm:constr type="h" for="des" forName="spVertical3" refType="h" refFor="des" refForName="parTx" op="lte" fact="-0.4"/>
        <dgm:constr type="h" for="des" forName="spVertical3" refType="h" refFor="des" refForName="parTx" op="gte" fact="-0.4"/>
        <dgm:constr type="w" for="ch" forName="backgroundArrow" refType="w"/>
        <dgm:constr type="w" for="ch" forName="negArrow" refType="w" fact="-1"/>
        <dgm:constr type="w" for="ch" forName="linV" refType="w"/>
        <dgm:constr type="w" for="ch" forName="space" refType="w" refFor="ch" refForName="linV" fact="0.2"/>
        <dgm:constr type="w" for="ch" forName="padding1" refType="w" fact="0.08"/>
        <dgm:constr type="userP"/>
        <dgm:constr type="w" for="ch" forName="padding2" refType="userP"/>
      </dgm:constrLst>
      <dgm:ruleLst>
        <dgm:rule type="w" for="ch" forName="linV" val="0" fact="NaN" max="NaN"/>
        <dgm:rule type="primFontSz" for="des" forName="parTx" val="5" fact="NaN" max="NaN"/>
      </dgm:ruleLst>
      <dgm:layoutNode name="padding1">
        <dgm:alg type="sp"/>
        <dgm:shape xmlns:r="http://schemas.openxmlformats.org/officeDocument/2006/relationships" r:blip="">
          <dgm:adjLst/>
        </dgm:shape>
        <dgm:presOf/>
        <dgm:constrLst/>
        <dgm:ruleLst/>
      </dgm:layoutNode>
      <dgm:forEach name="Name4" axis="ch" ptType="node">
        <dgm:layoutNode name="linV">
          <dgm:alg type="lin">
            <dgm:param type="linDir" val="fromT"/>
          </dgm:alg>
          <dgm:shape xmlns:r="http://schemas.openxmlformats.org/officeDocument/2006/relationships" r:blip="">
            <dgm:adjLst/>
          </dgm:shape>
          <dgm:presOf/>
          <dgm:constrLst>
            <dgm:constr type="w" for="ch" forName="spVertical1" refType="w"/>
            <dgm:constr type="w" for="ch" forName="parTx" refType="w"/>
            <dgm:constr type="w" for="ch" forName="spVertical2" refType="w"/>
            <dgm:constr type="w" for="ch" forName="spVertical3" refType="w"/>
            <dgm:constr type="w" for="ch" forName="desTx" refType="w"/>
          </dgm:constrLst>
          <dgm:ruleLst/>
          <dgm:layoutNode name="spVertical1">
            <dgm:alg type="sp"/>
            <dgm:shape xmlns:r="http://schemas.openxmlformats.org/officeDocument/2006/relationships" r:blip="">
              <dgm:adjLst/>
            </dgm:shape>
            <dgm:presOf/>
            <dgm:constrLst/>
            <dgm:ruleLst/>
          </dgm:layoutNode>
          <dgm:layoutNode name="parTx" styleLbl="revTx">
            <dgm:varLst>
              <dgm:chMax val="0"/>
              <dgm:chPref val="0"/>
              <dgm:bulletEnabled val="1"/>
            </dgm:varLst>
            <dgm:choose name="Name5">
              <dgm:if name="Name6" axis="root des" ptType="all node" func="maxDepth" op="gt" val="1">
                <dgm:alg type="tx">
                  <dgm:param type="parTxLTRAlign" val="l"/>
                  <dgm:param type="parTxRTLAlign" val="r"/>
                </dgm:alg>
              </dgm:if>
              <dgm:else name="Name7">
                <dgm:alg type="tx">
                  <dgm:param type="parTxLTRAlign" val="ctr"/>
                  <dgm:param type="parTxRTLAlign" val="ctr"/>
                </dgm:alg>
              </dgm:else>
            </dgm:choose>
            <dgm:shape xmlns:r="http://schemas.openxmlformats.org/officeDocument/2006/relationships" type="rect" r:blip="">
              <dgm:adjLst/>
            </dgm:shape>
            <dgm:presOf axis="self" ptType="node"/>
            <dgm:choose name="Name8">
              <dgm:if name="Name9" func="var" arg="dir" op="equ" val="norm">
                <dgm:constrLst>
                  <dgm:constr type="userT"/>
                  <dgm:constr type="h" refType="userT" op="lte"/>
                  <dgm:constr type="tMarg" refType="primFontSz" fact="0.8"/>
                  <dgm:constr type="bMarg" refType="tMarg"/>
                  <dgm:constr type="lMarg"/>
                  <dgm:constr type="rMarg"/>
                </dgm:constrLst>
              </dgm:if>
              <dgm:else name="Name10">
                <dgm:constrLst>
                  <dgm:constr type="userT"/>
                  <dgm:constr type="h" refType="userT" op="lte"/>
                  <dgm:constr type="tMarg" refType="primFontSz" fact="0.8"/>
                  <dgm:constr type="bMarg" refType="tMarg"/>
                  <dgm:constr type="lMarg"/>
                  <dgm:constr type="rMarg"/>
                </dgm:constrLst>
              </dgm:else>
            </dgm:choose>
            <dgm:ruleLst>
              <dgm:rule type="h" val="INF" fact="NaN" max="NaN"/>
            </dgm:ruleLst>
          </dgm:layoutNode>
          <dgm:layoutNode name="spVertical2">
            <dgm:alg type="sp"/>
            <dgm:shape xmlns:r="http://schemas.openxmlformats.org/officeDocument/2006/relationships" r:blip="">
              <dgm:adjLst/>
            </dgm:shape>
            <dgm:presOf/>
            <dgm:constrLst/>
            <dgm:ruleLst/>
          </dgm:layoutNode>
          <dgm:layoutNode name="spVertical3">
            <dgm:alg type="sp"/>
            <dgm:shape xmlns:r="http://schemas.openxmlformats.org/officeDocument/2006/relationships" r:blip="">
              <dgm:adjLst/>
            </dgm:shape>
            <dgm:presOf/>
            <dgm:constrLst/>
            <dgm:ruleLst/>
          </dgm:layoutNode>
          <dgm:choose name="Name11">
            <dgm:if name="Name12" axis="ch" ptType="node" func="cnt" op="gte" val="1">
              <dgm:layoutNode name="desTx" styleLbl="revTx">
                <dgm:varLst>
                  <dgm:bulletEnabled val="1"/>
                </dgm:varLst>
                <dgm:alg type="tx">
                  <dgm:param type="stBulletLvl" val="1"/>
                </dgm:alg>
                <dgm:shape xmlns:r="http://schemas.openxmlformats.org/officeDocument/2006/relationships" type="rect" r:blip="">
                  <dgm:adjLst/>
                </dgm:shape>
                <dgm:presOf axis="des" ptType="node"/>
                <dgm:constrLst>
                  <dgm:constr type="tMarg"/>
                  <dgm:constr type="bMarg"/>
                  <dgm:constr type="rMarg"/>
                  <dgm:constr type="lMarg"/>
                </dgm:constrLst>
                <dgm:ruleLst>
                  <dgm:rule type="h" val="INF" fact="NaN" max="NaN"/>
                </dgm:ruleLst>
              </dgm:layoutNode>
            </dgm:if>
            <dgm:else name="Name13"/>
          </dgm:choose>
        </dgm:layoutNod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name="padding2">
        <dgm:alg type="sp"/>
        <dgm:shape xmlns:r="http://schemas.openxmlformats.org/officeDocument/2006/relationships" r:blip="">
          <dgm:adjLst/>
        </dgm:shape>
        <dgm:presOf/>
        <dgm:constrLst/>
        <dgm:ruleLst/>
      </dgm:layoutNode>
      <dgm:layoutNode name="negArrow">
        <dgm:alg type="sp"/>
        <dgm:shape xmlns:r="http://schemas.openxmlformats.org/officeDocument/2006/relationships" r:blip="">
          <dgm:adjLst/>
        </dgm:shape>
        <dgm:presOf/>
        <dgm:constrLst/>
        <dgm:ruleLst/>
      </dgm:layoutNode>
      <dgm:layoutNode name="backgroundArrow" styleLbl="node1">
        <dgm:alg type="sp"/>
        <dgm:choose name="Name15">
          <dgm:if name="Name16" func="var" arg="dir" op="equ" val="norm">
            <dgm:shape xmlns:r="http://schemas.openxmlformats.org/officeDocument/2006/relationships" type="rightArrow" r:blip="">
              <dgm:adjLst/>
            </dgm:shape>
          </dgm:if>
          <dgm:else name="Name17">
            <dgm:shape xmlns:r="http://schemas.openxmlformats.org/officeDocument/2006/relationships" type="leftArrow" r:blip="">
              <dgm:adjLst/>
            </dgm:shape>
          </dgm:else>
        </dgm:choose>
        <dgm:presOf/>
        <dgm:constrLst/>
        <dgm:ruleLst/>
      </dgm:layoutNod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73F5E-F60B-3D42-A6DD-6D5611C2F6EE}" type="datetimeFigureOut">
              <a:rPr lang="en-US" smtClean="0"/>
              <a:t>10/7/2025</a:t>
            </a:fld>
            <a:endParaRPr lang="en-US"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B28A1AC-D174-D44D-BB31-612041F19AA1}" type="slidenum">
              <a:rPr lang="en-US" smtClean="0"/>
              <a:t>‹#›</a:t>
            </a:fld>
            <a:endParaRPr lang="en-US"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965A7A7B-B71A-428D-833F-0F3507A6DB13}" type="datetimeFigureOut">
              <a:rPr lang="en-US" dirty="0"/>
              <a:t>10/7/2025</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A65A5C87-DF58-40C8-B092-1DE63DB4547E}" type="slidenum">
              <a:rPr lang="en-US" dirty="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6028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5CF65307-640F-4AE7-B0BE-50C709AD86C5}" type="datetimeFigureOut">
              <a:rPr lang="en-US" dirty="0"/>
              <a:t>10/7/2025</a:t>
            </a:fld>
            <a:endParaRPr lang="en-US" dirty="0"/>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26817573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10/7/2025</a:t>
            </a:fld>
            <a:endParaRPr lang="en-US" dirty="0"/>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029942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202278E8-5F4B-47D5-A617-8CCDF75D6A33}" type="datetimeFigureOut">
              <a:rPr lang="en-US" dirty="0"/>
              <a:t>10/7/2025</a:t>
            </a:fld>
            <a:endParaRPr lang="en-US" dirty="0"/>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7096035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16AAFA52-7A21-407F-8339-40DF182D7460}" type="datetimeFigureOut">
              <a:rPr lang="en-US" dirty="0"/>
              <a:t>10/7/2025</a:t>
            </a:fld>
            <a:endParaRPr lang="en-US" dirty="0"/>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548428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10/7/2025</a:t>
            </a:fld>
            <a:endParaRPr lang="en-US" dirty="0"/>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3164179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10/7/2025</a:t>
            </a:fld>
            <a:endParaRPr lang="en-US" dirty="0"/>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8647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6E6483A1-31A8-47A2-AB0A-53A7803D5EBF}" type="datetimeFigureOut">
              <a:rPr lang="en-US" dirty="0"/>
              <a:t>10/7/2025</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4768499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4965192" y="1161288"/>
            <a:ext cx="6729984" cy="4645152"/>
          </a:xfrm>
        </p:spPr>
        <p:txBody>
          <a:bodyPr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6D8810B9-2C7C-4CAF-99E2-617AE20BA331}" type="datetimeFigureOut">
              <a:rPr lang="en-US" dirty="0"/>
              <a:t>10/7/2025</a:t>
            </a:fld>
            <a:endParaRPr lang="en-US" dirty="0"/>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0784019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10/7/2025</a:t>
            </a:fld>
            <a:endParaRPr lang="en-US" dirty="0"/>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1999323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10/7/2025</a:t>
            </a:fld>
            <a:endParaRPr lang="en-US" dirty="0"/>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dirty="0"/>
          </a:p>
        </p:txBody>
      </p:sp>
    </p:spTree>
    <p:extLst>
      <p:ext uri="{BB962C8B-B14F-4D97-AF65-F5344CB8AC3E}">
        <p14:creationId xmlns:p14="http://schemas.microsoft.com/office/powerpoint/2010/main" val="4469994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a:noAutofit/>
          </a:bodyPr>
          <a:lstStyle/>
          <a:p>
            <a:r>
              <a:rPr lang="en-US"/>
              <a:t>Click icon to add picture</a:t>
            </a:r>
            <a:endParaRPr lang="en-US"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anchor="b">
            <a:normAutofit/>
          </a:bodyPr>
          <a:lstStyle>
            <a:lvl1pPr algn="l">
              <a:defRPr sz="4800" b="0" i="0" cap="all" baseline="0">
                <a:solidFill>
                  <a:schemeClr val="bg1"/>
                </a:solidFill>
                <a:latin typeface="Sagona ExtraLight" panose="02020303050505020204" pitchFamily="18" charset="0"/>
              </a:defRPr>
            </a:lvl1pPr>
          </a:lstStyle>
          <a:p>
            <a:r>
              <a:rPr lang="en-US"/>
              <a:t>Click to edit Master title style</a:t>
            </a:r>
            <a:endParaRPr lang="en-US" dirty="0"/>
          </a:p>
        </p:txBody>
      </p:sp>
    </p:spTree>
    <p:extLst>
      <p:ext uri="{BB962C8B-B14F-4D97-AF65-F5344CB8AC3E}">
        <p14:creationId xmlns:p14="http://schemas.microsoft.com/office/powerpoint/2010/main" val="907826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a:lstStyle/>
          <a:p>
            <a:fld id="{8F9F391E-143D-F948-ADAE-29AEA3C1EBFB}" type="datetimeFigureOut">
              <a:rPr lang="en-US" smtClean="0"/>
              <a:t>10/7/2025</a:t>
            </a:fld>
            <a:endParaRPr lang="en-US"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a:lstStyle/>
          <a:p>
            <a:fld id="{31FEFF75-79D2-EE46-877B-299D1510E681}" type="slidenum">
              <a:rPr lang="en-US" smtClean="0"/>
              <a:t>‹#›</a:t>
            </a:fld>
            <a:endParaRPr lang="en-US"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anchor="b">
            <a:noAutofit/>
          </a:bodyPr>
          <a:lstStyle>
            <a:lvl1pPr algn="l">
              <a:defRPr sz="4500" b="0" i="0" cap="all" baseline="0">
                <a:solidFill>
                  <a:schemeClr val="accent4">
                    <a:lumMod val="75000"/>
                  </a:schemeClr>
                </a:solidFill>
                <a:latin typeface="Sagona ExtraLight" panose="02020303050505020204" pitchFamily="18" charset="0"/>
              </a:defRPr>
            </a:lvl1pPr>
          </a:lstStyle>
          <a:p>
            <a:r>
              <a:rPr lang="en-US" dirty="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09316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ntent w/Caption_1">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1524000" y="3482977"/>
            <a:ext cx="10668000" cy="3375025"/>
          </a:xfrm>
          <a:prstGeom prst="rect">
            <a:avLst/>
          </a:prstGeom>
          <a:solidFill>
            <a:schemeClr val="accent4">
              <a:lumMod val="50000"/>
            </a:schemeClr>
          </a:solidFill>
        </p:spPr>
        <p:txBody>
          <a:bodyPr/>
          <a:lstStyle/>
          <a:p>
            <a:r>
              <a:rPr lang="en-US"/>
              <a:t>Click icon to add picture</a:t>
            </a:r>
            <a:endParaRPr lang="id-ID"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hasCustomPrompt="1"/>
          </p:nvPr>
        </p:nvSpPr>
        <p:spPr>
          <a:xfrm>
            <a:off x="6338806"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1524000" y="339644"/>
            <a:ext cx="4179376" cy="2806512"/>
          </a:xfrm>
        </p:spPr>
        <p:txBody>
          <a:bodyPr lIns="0" rIns="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r>
              <a:rPr lang="en-US"/>
              <a:t>Click to edit Master title style</a:t>
            </a:r>
            <a:endParaRPr lang="en-US" dirty="0"/>
          </a:p>
        </p:txBody>
      </p:sp>
      <p:cxnSp>
        <p:nvCxnSpPr>
          <p:cNvPr id="10" name="Straight Connector 9">
            <a:extLst>
              <a:ext uri="{FF2B5EF4-FFF2-40B4-BE49-F238E27FC236}">
                <a16:creationId xmlns:a16="http://schemas.microsoft.com/office/drawing/2014/main" id="{F2E583C8-CCA8-BB4A-B8AA-4ED85B62E67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8184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mparison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a:lstStyle/>
          <a:p>
            <a:fld id="{8F9F391E-143D-F948-ADAE-29AEA3C1EBFB}" type="datetimeFigureOut">
              <a:rPr lang="en-US" smtClean="0"/>
              <a:t>10/7/2025</a:t>
            </a:fld>
            <a:endParaRPr lang="en-US"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a:lstStyle/>
          <a:p>
            <a:fld id="{31FEFF75-79D2-EE46-877B-299D1510E681}" type="slidenum">
              <a:rPr lang="en-US" smtClean="0"/>
              <a:t>‹#›</a:t>
            </a:fld>
            <a:endParaRPr lang="en-US"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anchor="b">
            <a:noAutofit/>
          </a:bodyPr>
          <a:lstStyle>
            <a:lvl1pPr algn="l">
              <a:defRPr sz="4500" b="0" i="0" cap="all" baseline="0">
                <a:solidFill>
                  <a:schemeClr val="accent4">
                    <a:lumMod val="75000"/>
                  </a:schemeClr>
                </a:solidFill>
                <a:latin typeface="Sagona ExtraLight" panose="02020303050505020204" pitchFamily="18" charset="0"/>
              </a:defRPr>
            </a:lvl1pPr>
          </a:lstStyle>
          <a:p>
            <a:r>
              <a:rPr lang="en-US" dirty="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1627321" y="2330824"/>
            <a:ext cx="4693727" cy="3846139"/>
          </a:xfrm>
        </p:spPr>
        <p:txBody>
          <a:bodyPr>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7067963" y="2330824"/>
            <a:ext cx="4693727" cy="3846139"/>
          </a:xfrm>
        </p:spPr>
        <p:txBody>
          <a:bodyPr>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1627322" y="1468740"/>
            <a:ext cx="4672156" cy="823912"/>
          </a:xfrm>
        </p:spPr>
        <p:txBody>
          <a:bodyPr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7067963" y="1468740"/>
            <a:ext cx="4695165" cy="823912"/>
          </a:xfrm>
        </p:spPr>
        <p:txBody>
          <a:bodyPr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38340739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a:lstStyle/>
          <a:p>
            <a:r>
              <a:rPr lang="en-US"/>
              <a:t>Click icon to add picture</a:t>
            </a:r>
            <a:endParaRPr lang="id-ID"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a:lstStyle/>
          <a:p>
            <a:fld id="{8F9F391E-143D-F948-ADAE-29AEA3C1EBFB}" type="datetimeFigureOut">
              <a:rPr lang="en-US" smtClean="0"/>
              <a:t>10/7/2025</a:t>
            </a:fld>
            <a:endParaRPr lang="en-US"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a:lstStyle/>
          <a:p>
            <a:fld id="{31FEFF75-79D2-EE46-877B-299D1510E681}" type="slidenum">
              <a:rPr lang="en-US" smtClean="0"/>
              <a:t>‹#›</a:t>
            </a:fld>
            <a:endParaRPr lang="en-US"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anchor="b">
            <a:noAutofit/>
          </a:bodyPr>
          <a:lstStyle>
            <a:lvl1pPr algn="l">
              <a:defRPr sz="4500" b="0" i="0" cap="all" baseline="0">
                <a:solidFill>
                  <a:schemeClr val="bg1"/>
                </a:solidFill>
                <a:latin typeface="Sagona ExtraLight" panose="02020303050505020204" pitchFamily="18" charset="0"/>
              </a:defRPr>
            </a:lvl1pPr>
          </a:lstStyle>
          <a:p>
            <a:r>
              <a:rPr lang="en-US" dirty="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509340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Image and Caption_1">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anchor="ctr">
            <a:noAutofit/>
          </a:bodyPr>
          <a:lstStyle>
            <a:lvl1pPr algn="ctr">
              <a:defRPr sz="1600"/>
            </a:lvl1pPr>
          </a:lstStyle>
          <a:p>
            <a:r>
              <a:rPr lang="en-US"/>
              <a:t>Click icon to add picture</a:t>
            </a:r>
            <a:endParaRPr lang="en-US"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anchor="b">
            <a:noAutofit/>
          </a:bodyPr>
          <a:lstStyle>
            <a:lvl1pPr algn="l">
              <a:defRPr sz="4000" b="0" i="0" cap="all" baseline="0">
                <a:solidFill>
                  <a:schemeClr val="accent4">
                    <a:lumMod val="75000"/>
                  </a:schemeClr>
                </a:solidFill>
                <a:latin typeface="Sagona ExtraLight" panose="02020303050505020204" pitchFamily="18" charset="0"/>
              </a:defRPr>
            </a:lvl1pPr>
          </a:lstStyle>
          <a:p>
            <a:r>
              <a:rPr lang="en-US" dirty="0"/>
              <a:t>TITLE </a:t>
            </a:r>
            <a:br>
              <a:rPr lang="en-US" dirty="0"/>
            </a:br>
            <a:r>
              <a:rPr lang="en-US" dirty="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6688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7E93E0A-5177-400C-87C9-C93AF466EC49}" type="datetimeFigureOut">
              <a:rPr lang="en-US" dirty="0"/>
              <a:t>10/7/2025</a:t>
            </a:fld>
            <a:endParaRPr lang="en-US" dirty="0"/>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917615-2DB4-4DAA-9DE3-B2B689A846E0}" type="slidenum">
              <a:rPr lang="en-US" dirty="0"/>
              <a:t>‹#›</a:t>
            </a:fld>
            <a:endParaRPr lang="en-US" dirty="0"/>
          </a:p>
        </p:txBody>
      </p:sp>
    </p:spTree>
    <p:extLst>
      <p:ext uri="{BB962C8B-B14F-4D97-AF65-F5344CB8AC3E}">
        <p14:creationId xmlns:p14="http://schemas.microsoft.com/office/powerpoint/2010/main" val="4270803778"/>
      </p:ext>
    </p:extLst>
  </p:cSld>
  <p:clrMap bg1="lt1" tx1="dk1" bg2="lt2" tx2="dk2" accent1="accent1" accent2="accent2" accent3="accent3" accent4="accent4" accent5="accent5" accent6="accent6" hlink="hlink" folHlink="folHlink"/>
  <p:sldLayoutIdLst>
    <p:sldLayoutId id="2147483762" r:id="rId1"/>
    <p:sldLayoutId id="2147483763" r:id="rId2"/>
    <p:sldLayoutId id="2147483764" r:id="rId3"/>
    <p:sldLayoutId id="2147483765" r:id="rId4"/>
    <p:sldLayoutId id="2147483766" r:id="rId5"/>
    <p:sldLayoutId id="2147483767" r:id="rId6"/>
    <p:sldLayoutId id="2147483768" r:id="rId7"/>
    <p:sldLayoutId id="2147483769" r:id="rId8"/>
    <p:sldLayoutId id="2147483770" r:id="rId9"/>
    <p:sldLayoutId id="2147483771" r:id="rId10"/>
    <p:sldLayoutId id="2147483772" r:id="rId11"/>
    <p:sldLayoutId id="2147483773" r:id="rId12"/>
    <p:sldLayoutId id="2147483774" r:id="rId13"/>
    <p:sldLayoutId id="2147483775" r:id="rId14"/>
    <p:sldLayoutId id="2147483776" r:id="rId15"/>
    <p:sldLayoutId id="2147483777" r:id="rId16"/>
    <p:sldLayoutId id="2147483778" r:id="rId17"/>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21" descr="Woman on tablet ">
            <a:extLst>
              <a:ext uri="{FF2B5EF4-FFF2-40B4-BE49-F238E27FC236}">
                <a16:creationId xmlns:a16="http://schemas.microsoft.com/office/drawing/2014/main" id="{DB20DB88-CBCC-9A4A-BA0A-4807E1B8E804}"/>
              </a:ext>
            </a:extLst>
          </p:cNvPr>
          <p:cNvPicPr>
            <a:picLocks noGrp="1" noChangeAspect="1"/>
          </p:cNvPicPr>
          <p:nvPr>
            <p:ph type="pic" sz="quarter" idx="10"/>
          </p:nvPr>
        </p:nvPicPr>
        <p:blipFill rotWithShape="1">
          <a:blip r:embed="rId2" cstate="screen">
            <a:duotone>
              <a:prstClr val="black"/>
              <a:schemeClr val="accent3">
                <a:tint val="45000"/>
                <a:satMod val="400000"/>
              </a:schemeClr>
            </a:duotone>
            <a:alphaModFix amt="35000"/>
            <a:extLst>
              <a:ext uri="{28A0092B-C50C-407E-A947-70E740481C1C}">
                <a14:useLocalDpi xmlns:a14="http://schemas.microsoft.com/office/drawing/2010/main"/>
              </a:ext>
            </a:extLst>
          </a:blip>
          <a:srcRect l="4632" r="4632"/>
          <a:stretch/>
        </p:blipFill>
        <p:spPr/>
      </p:pic>
      <p:sp>
        <p:nvSpPr>
          <p:cNvPr id="6" name="Text Placeholder 5">
            <a:extLst>
              <a:ext uri="{FF2B5EF4-FFF2-40B4-BE49-F238E27FC236}">
                <a16:creationId xmlns:a16="http://schemas.microsoft.com/office/drawing/2014/main" id="{348362CB-F41D-164B-BAC7-F91A6E68A2AC}"/>
              </a:ext>
            </a:extLst>
          </p:cNvPr>
          <p:cNvSpPr>
            <a:spLocks noGrp="1"/>
          </p:cNvSpPr>
          <p:nvPr>
            <p:ph type="body" idx="13"/>
          </p:nvPr>
        </p:nvSpPr>
        <p:spPr>
          <a:xfrm>
            <a:off x="7172960" y="5347156"/>
            <a:ext cx="4758495" cy="955902"/>
          </a:xfrm>
        </p:spPr>
        <p:txBody>
          <a:bodyPr vert="horz" lIns="0" tIns="45720" rIns="0" bIns="45720" rtlCol="0" anchor="t">
            <a:normAutofit/>
          </a:bodyPr>
          <a:lstStyle/>
          <a:p>
            <a:r>
              <a:rPr lang="en-US" sz="2000" dirty="0">
                <a:latin typeface="Speak Pro"/>
              </a:rPr>
              <a:t>Lch4010 </a:t>
            </a:r>
            <a:r>
              <a:rPr lang="en-US" sz="2000" dirty="0" err="1">
                <a:latin typeface="Speak Pro"/>
              </a:rPr>
              <a:t>helen</a:t>
            </a:r>
            <a:r>
              <a:rPr lang="en-US" sz="2000" dirty="0">
                <a:latin typeface="Speak Pro"/>
              </a:rPr>
              <a:t> parsons</a:t>
            </a:r>
          </a:p>
          <a:p>
            <a:r>
              <a:rPr lang="en-US" sz="2000" dirty="0">
                <a:latin typeface="Speak Pro"/>
              </a:rPr>
              <a:t>Aysha </a:t>
            </a:r>
            <a:r>
              <a:rPr lang="en-US" sz="2000" dirty="0" err="1">
                <a:latin typeface="Speak Pro"/>
              </a:rPr>
              <a:t>islam</a:t>
            </a:r>
            <a:r>
              <a:rPr lang="en-US" sz="2000" dirty="0">
                <a:latin typeface="Speak Pro"/>
              </a:rPr>
              <a:t> 2413041</a:t>
            </a:r>
            <a:endParaRPr lang="en-US" sz="2000" dirty="0" err="1"/>
          </a:p>
        </p:txBody>
      </p:sp>
      <p:sp>
        <p:nvSpPr>
          <p:cNvPr id="5" name="Title 4">
            <a:extLst>
              <a:ext uri="{FF2B5EF4-FFF2-40B4-BE49-F238E27FC236}">
                <a16:creationId xmlns:a16="http://schemas.microsoft.com/office/drawing/2014/main" id="{99516ACA-375D-1140-8EDA-CE04AAC75809}"/>
              </a:ext>
            </a:extLst>
          </p:cNvPr>
          <p:cNvSpPr>
            <a:spLocks noGrp="1"/>
          </p:cNvSpPr>
          <p:nvPr>
            <p:ph type="ctrTitle"/>
          </p:nvPr>
        </p:nvSpPr>
        <p:spPr>
          <a:xfrm>
            <a:off x="1554480" y="2959630"/>
            <a:ext cx="7694736" cy="2387600"/>
          </a:xfrm>
        </p:spPr>
        <p:txBody>
          <a:bodyPr>
            <a:normAutofit fontScale="90000"/>
          </a:bodyPr>
          <a:lstStyle/>
          <a:p>
            <a:r>
              <a:rPr lang="en-US" dirty="0">
                <a:latin typeface="Sagona ExtraLight"/>
              </a:rPr>
              <a:t>Psychology theory of development.</a:t>
            </a:r>
            <a:br>
              <a:rPr lang="en-US" dirty="0">
                <a:latin typeface="Sagona ExtraLight"/>
              </a:rPr>
            </a:br>
            <a:r>
              <a:rPr lang="en-US" dirty="0">
                <a:latin typeface="Sagona ExtraLight"/>
              </a:rPr>
              <a:t>Life span chosen : early years 2-3yrs.</a:t>
            </a:r>
          </a:p>
        </p:txBody>
      </p:sp>
    </p:spTree>
    <p:extLst>
      <p:ext uri="{BB962C8B-B14F-4D97-AF65-F5344CB8AC3E}">
        <p14:creationId xmlns:p14="http://schemas.microsoft.com/office/powerpoint/2010/main" val="4285847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p:txBody>
          <a:bodyPr/>
          <a:lstStyle/>
          <a:p>
            <a:r>
              <a:rPr lang="en-US" dirty="0">
                <a:latin typeface="Sagona ExtraLight"/>
              </a:rPr>
              <a:t>introduction</a:t>
            </a:r>
            <a:endParaRPr lang="en-US" dirty="0"/>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p:txBody>
          <a:bodyPr/>
          <a:lstStyle/>
          <a:p>
            <a:r>
              <a:rPr lang="en-US" sz="2400" dirty="0">
                <a:ea typeface="Calibri Light" panose="020F0302020204030204"/>
                <a:cs typeface="Calibri Light" panose="020F0302020204030204"/>
              </a:rPr>
              <a:t>Today were going to explore how </a:t>
            </a:r>
            <a:r>
              <a:rPr lang="en-GB" sz="2400" dirty="0">
                <a:ea typeface="Calibri Light" panose="020F0302020204030204"/>
                <a:cs typeface="Calibri Light" panose="020F0302020204030204"/>
              </a:rPr>
              <a:t>psychological</a:t>
            </a:r>
            <a:r>
              <a:rPr lang="en-US" sz="2400" dirty="0">
                <a:ea typeface="Calibri Light" panose="020F0302020204030204"/>
                <a:cs typeface="Calibri Light" panose="020F0302020204030204"/>
              </a:rPr>
              <a:t> theories develop, focusing specifically on the early years life. This is such a crucial period and understanding the theories behind it can give us some awesome insights into how we grow learn and how it effects behavior. We also will be </a:t>
            </a:r>
            <a:r>
              <a:rPr lang="en-GB" sz="2400" dirty="0">
                <a:ea typeface="Calibri Light" panose="020F0302020204030204"/>
                <a:cs typeface="Calibri Light" panose="020F0302020204030204"/>
              </a:rPr>
              <a:t>referring</a:t>
            </a:r>
            <a:r>
              <a:rPr lang="en-US" sz="2400" dirty="0">
                <a:ea typeface="Calibri Light" panose="020F0302020204030204"/>
                <a:cs typeface="Calibri Light" panose="020F0302020204030204"/>
              </a:rPr>
              <a:t> back to Eriksons theory and few others during this presentation. We will also look at a case study and use the theory on the situation and look deeper into the development and explain it.</a:t>
            </a:r>
          </a:p>
        </p:txBody>
      </p:sp>
      <p:pic>
        <p:nvPicPr>
          <p:cNvPr id="2" name="Picture 1">
            <a:extLst>
              <a:ext uri="{FF2B5EF4-FFF2-40B4-BE49-F238E27FC236}">
                <a16:creationId xmlns:a16="http://schemas.microsoft.com/office/drawing/2014/main" id="{6BAC2674-B352-70AF-0F47-1A1CED880895}"/>
              </a:ext>
            </a:extLst>
          </p:cNvPr>
          <p:cNvPicPr>
            <a:picLocks noChangeAspect="1"/>
          </p:cNvPicPr>
          <p:nvPr/>
        </p:nvPicPr>
        <p:blipFill>
          <a:blip r:embed="rId2"/>
          <a:stretch>
            <a:fillRect/>
          </a:stretch>
        </p:blipFill>
        <p:spPr>
          <a:xfrm rot="10800000" flipH="1" flipV="1">
            <a:off x="6824698" y="4293810"/>
            <a:ext cx="3770677" cy="2330382"/>
          </a:xfrm>
          <a:prstGeom prst="rect">
            <a:avLst/>
          </a:prstGeom>
        </p:spPr>
      </p:pic>
      <p:pic>
        <p:nvPicPr>
          <p:cNvPr id="4" name="Picture 3">
            <a:extLst>
              <a:ext uri="{FF2B5EF4-FFF2-40B4-BE49-F238E27FC236}">
                <a16:creationId xmlns:a16="http://schemas.microsoft.com/office/drawing/2014/main" id="{97099F46-3BFD-6292-75B5-0A3758C87913}"/>
              </a:ext>
            </a:extLst>
          </p:cNvPr>
          <p:cNvPicPr>
            <a:picLocks noChangeAspect="1"/>
          </p:cNvPicPr>
          <p:nvPr/>
        </p:nvPicPr>
        <p:blipFill>
          <a:blip r:embed="rId3"/>
          <a:stretch>
            <a:fillRect/>
          </a:stretch>
        </p:blipFill>
        <p:spPr>
          <a:xfrm>
            <a:off x="2098216" y="4293810"/>
            <a:ext cx="2256070" cy="2470871"/>
          </a:xfrm>
          <a:prstGeom prst="rect">
            <a:avLst/>
          </a:prstGeom>
        </p:spPr>
      </p:pic>
      <p:sp>
        <p:nvSpPr>
          <p:cNvPr id="5" name="TextBox 4">
            <a:extLst>
              <a:ext uri="{FF2B5EF4-FFF2-40B4-BE49-F238E27FC236}">
                <a16:creationId xmlns:a16="http://schemas.microsoft.com/office/drawing/2014/main" id="{0337E474-B442-1B70-C07B-23BF36273F6B}"/>
              </a:ext>
            </a:extLst>
          </p:cNvPr>
          <p:cNvSpPr txBox="1"/>
          <p:nvPr/>
        </p:nvSpPr>
        <p:spPr>
          <a:xfrm>
            <a:off x="10714359" y="6040523"/>
            <a:ext cx="129045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Images by google</a:t>
            </a:r>
          </a:p>
        </p:txBody>
      </p:sp>
    </p:spTree>
    <p:extLst>
      <p:ext uri="{BB962C8B-B14F-4D97-AF65-F5344CB8AC3E}">
        <p14:creationId xmlns:p14="http://schemas.microsoft.com/office/powerpoint/2010/main" val="2625297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F671A034-1CDF-8B46-90C5-63321B0C91BE}"/>
              </a:ext>
            </a:extLst>
          </p:cNvPr>
          <p:cNvSpPr>
            <a:spLocks noGrp="1"/>
          </p:cNvSpPr>
          <p:nvPr>
            <p:ph idx="1"/>
          </p:nvPr>
        </p:nvSpPr>
        <p:spPr>
          <a:xfrm>
            <a:off x="6094966" y="898444"/>
            <a:ext cx="5014993" cy="2806511"/>
          </a:xfrm>
        </p:spPr>
        <p:txBody>
          <a:bodyPr>
            <a:noAutofit/>
          </a:bodyPr>
          <a:lstStyle/>
          <a:p>
            <a:pPr marL="0" indent="0">
              <a:buNone/>
            </a:pPr>
            <a:r>
              <a:rPr lang="en-US" sz="2800" dirty="0">
                <a:ea typeface="Calibri Light"/>
                <a:cs typeface="Calibri Light"/>
              </a:rPr>
              <a:t>Erik Erikson theory of psychology development suggests that our personality develops through a series of eight stages from infancy to old age. Each stage presents a unique conflict that we must resolve to develop a particular virtue.</a:t>
            </a:r>
          </a:p>
        </p:txBody>
      </p:sp>
      <p:sp>
        <p:nvSpPr>
          <p:cNvPr id="21" name="Title 20">
            <a:extLst>
              <a:ext uri="{FF2B5EF4-FFF2-40B4-BE49-F238E27FC236}">
                <a16:creationId xmlns:a16="http://schemas.microsoft.com/office/drawing/2014/main" id="{B3E69B71-5849-7541-ADEA-D19838B3CF0C}"/>
              </a:ext>
            </a:extLst>
          </p:cNvPr>
          <p:cNvSpPr>
            <a:spLocks noGrp="1"/>
          </p:cNvSpPr>
          <p:nvPr>
            <p:ph type="ctrTitle"/>
          </p:nvPr>
        </p:nvSpPr>
        <p:spPr>
          <a:xfrm>
            <a:off x="1371600" y="-503636"/>
            <a:ext cx="4616256" cy="2806512"/>
          </a:xfrm>
        </p:spPr>
        <p:txBody>
          <a:bodyPr/>
          <a:lstStyle/>
          <a:p>
            <a:r>
              <a:rPr lang="en-US" sz="3600" dirty="0">
                <a:latin typeface="Sagona ExtraLight"/>
              </a:rPr>
              <a:t>Explanation of the </a:t>
            </a:r>
            <a:r>
              <a:rPr lang="en-US" sz="3600" dirty="0" err="1">
                <a:latin typeface="Sagona ExtraLight"/>
              </a:rPr>
              <a:t>erikson</a:t>
            </a:r>
            <a:r>
              <a:rPr lang="en-US" sz="3600" dirty="0">
                <a:latin typeface="Sagona ExtraLight"/>
              </a:rPr>
              <a:t> theory!</a:t>
            </a:r>
            <a:endParaRPr lang="en-US" sz="3600" dirty="0"/>
          </a:p>
        </p:txBody>
      </p:sp>
      <p:pic>
        <p:nvPicPr>
          <p:cNvPr id="4" name="Picture Placeholder 3">
            <a:extLst>
              <a:ext uri="{FF2B5EF4-FFF2-40B4-BE49-F238E27FC236}">
                <a16:creationId xmlns:a16="http://schemas.microsoft.com/office/drawing/2014/main" id="{6B4D7229-A150-A8FE-313B-A435BEFEDE4B}"/>
              </a:ext>
            </a:extLst>
          </p:cNvPr>
          <p:cNvPicPr>
            <a:picLocks noGrp="1" noChangeAspect="1"/>
          </p:cNvPicPr>
          <p:nvPr>
            <p:ph type="pic" sz="quarter" idx="10"/>
          </p:nvPr>
        </p:nvPicPr>
        <p:blipFill>
          <a:blip r:embed="rId2"/>
          <a:srcRect t="28439" b="28439"/>
          <a:stretch/>
        </p:blipFill>
        <p:spPr>
          <a:xfrm>
            <a:off x="260531" y="4458515"/>
            <a:ext cx="7329231" cy="2318742"/>
          </a:xfrm>
          <a:prstGeom prst="rect">
            <a:avLst/>
          </a:prstGeom>
          <a:solidFill>
            <a:srgbClr val="E64823">
              <a:lumMod val="50000"/>
            </a:srgbClr>
          </a:solidFill>
        </p:spPr>
      </p:pic>
      <p:sp>
        <p:nvSpPr>
          <p:cNvPr id="2" name="TextBox 1">
            <a:extLst>
              <a:ext uri="{FF2B5EF4-FFF2-40B4-BE49-F238E27FC236}">
                <a16:creationId xmlns:a16="http://schemas.microsoft.com/office/drawing/2014/main" id="{6AB85BCB-A533-04CC-2219-8289BB0F08D3}"/>
              </a:ext>
            </a:extLst>
          </p:cNvPr>
          <p:cNvSpPr txBox="1"/>
          <p:nvPr/>
        </p:nvSpPr>
        <p:spPr>
          <a:xfrm>
            <a:off x="7783688" y="6209386"/>
            <a:ext cx="11578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2167823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E93AABDC-C3FD-F345-990B-6E2D88310423}"/>
              </a:ext>
            </a:extLst>
          </p:cNvPr>
          <p:cNvSpPr>
            <a:spLocks noGrp="1"/>
          </p:cNvSpPr>
          <p:nvPr>
            <p:ph type="ctrTitle"/>
          </p:nvPr>
        </p:nvSpPr>
        <p:spPr/>
        <p:txBody>
          <a:bodyPr/>
          <a:lstStyle/>
          <a:p>
            <a:r>
              <a:rPr lang="en-US" dirty="0">
                <a:latin typeface="Sagona ExtraLight"/>
              </a:rPr>
              <a:t>Life span chosen : Early years</a:t>
            </a:r>
            <a:endParaRPr lang="en-US" dirty="0"/>
          </a:p>
        </p:txBody>
      </p:sp>
      <p:sp>
        <p:nvSpPr>
          <p:cNvPr id="3" name="Content Placeholder 2">
            <a:extLst>
              <a:ext uri="{FF2B5EF4-FFF2-40B4-BE49-F238E27FC236}">
                <a16:creationId xmlns:a16="http://schemas.microsoft.com/office/drawing/2014/main" id="{65315FCB-0039-EF4F-AFE0-33905D91929E}"/>
              </a:ext>
            </a:extLst>
          </p:cNvPr>
          <p:cNvSpPr>
            <a:spLocks noGrp="1"/>
          </p:cNvSpPr>
          <p:nvPr>
            <p:ph sz="half" idx="1"/>
          </p:nvPr>
        </p:nvSpPr>
        <p:spPr>
          <a:xfrm>
            <a:off x="1170121" y="1346629"/>
            <a:ext cx="5526847" cy="3846139"/>
          </a:xfrm>
        </p:spPr>
        <p:txBody>
          <a:bodyPr vert="horz" lIns="91440" tIns="45720" rIns="91440" bIns="45720" rtlCol="0" anchor="t">
            <a:noAutofit/>
          </a:bodyPr>
          <a:lstStyle/>
          <a:p>
            <a:r>
              <a:rPr lang="en-US" sz="2400" dirty="0">
                <a:ea typeface="Calibri Light"/>
                <a:cs typeface="Calibri"/>
              </a:rPr>
              <a:t>During the 2-3 year old stage toddlers are in the midst of </a:t>
            </a:r>
            <a:r>
              <a:rPr lang="en-GB" sz="2400" dirty="0" err="1">
                <a:ea typeface="Calibri Light"/>
                <a:cs typeface="Calibri"/>
              </a:rPr>
              <a:t>Erikson</a:t>
            </a:r>
            <a:r>
              <a:rPr lang="en-US" sz="2400" dirty="0">
                <a:ea typeface="Calibri Light"/>
                <a:cs typeface="Calibri"/>
              </a:rPr>
              <a:t> </a:t>
            </a:r>
            <a:r>
              <a:rPr lang="en-US" sz="2400" i="1" dirty="0">
                <a:ea typeface="Calibri Light"/>
                <a:cs typeface="Calibri"/>
              </a:rPr>
              <a:t>'</a:t>
            </a:r>
            <a:r>
              <a:rPr lang="en-US" sz="2400" i="1" dirty="0" err="1">
                <a:ea typeface="Calibri Light"/>
                <a:cs typeface="Calibri"/>
              </a:rPr>
              <a:t>Autonomany</a:t>
            </a:r>
            <a:r>
              <a:rPr lang="en-US" sz="2400" i="1" dirty="0">
                <a:ea typeface="Calibri Light"/>
                <a:cs typeface="Calibri"/>
              </a:rPr>
              <a:t> vs shame and doubt' </a:t>
            </a:r>
            <a:r>
              <a:rPr lang="en-US" sz="2400" dirty="0">
                <a:ea typeface="Calibri Light"/>
                <a:cs typeface="Calibri"/>
              </a:rPr>
              <a:t>stage Erikson,1963. This is crucial period where children begin to assert their independence and explore their </a:t>
            </a:r>
            <a:r>
              <a:rPr lang="en-GB" sz="2400" dirty="0">
                <a:ea typeface="Calibri Light"/>
                <a:cs typeface="Calibri"/>
              </a:rPr>
              <a:t>environment</a:t>
            </a:r>
            <a:r>
              <a:rPr lang="en-US" sz="2400" dirty="0">
                <a:ea typeface="Calibri Light"/>
                <a:cs typeface="Calibri"/>
              </a:rPr>
              <a:t>. They want to do this by themselves whether its feeding themselves getting dressed or choosing their activities. If they are encouraged and supported in these stages they develop a sense of </a:t>
            </a:r>
            <a:r>
              <a:rPr lang="en-US" sz="2400" dirty="0" err="1">
                <a:ea typeface="Calibri Light"/>
                <a:cs typeface="Calibri"/>
              </a:rPr>
              <a:t>autonomany</a:t>
            </a:r>
            <a:r>
              <a:rPr lang="en-US" sz="2400" dirty="0">
                <a:ea typeface="Calibri Light"/>
                <a:cs typeface="Calibri"/>
              </a:rPr>
              <a:t> and confidence in their abilities.</a:t>
            </a:r>
            <a:endParaRPr lang="en-US" sz="2400" dirty="0">
              <a:ea typeface="Calibri Light"/>
            </a:endParaRPr>
          </a:p>
        </p:txBody>
      </p:sp>
      <p:sp>
        <p:nvSpPr>
          <p:cNvPr id="16" name="Content Placeholder 15">
            <a:extLst>
              <a:ext uri="{FF2B5EF4-FFF2-40B4-BE49-F238E27FC236}">
                <a16:creationId xmlns:a16="http://schemas.microsoft.com/office/drawing/2014/main" id="{61E23B57-A482-8F4B-9021-86FE326A6D10}"/>
              </a:ext>
            </a:extLst>
          </p:cNvPr>
          <p:cNvSpPr>
            <a:spLocks noGrp="1"/>
          </p:cNvSpPr>
          <p:nvPr>
            <p:ph sz="half" idx="2"/>
          </p:nvPr>
        </p:nvSpPr>
        <p:spPr>
          <a:xfrm>
            <a:off x="6882465" y="1505930"/>
            <a:ext cx="4693727" cy="3846139"/>
          </a:xfrm>
        </p:spPr>
        <p:txBody>
          <a:bodyPr vert="horz" lIns="91440" tIns="45720" rIns="91440" bIns="45720" rtlCol="0" anchor="t">
            <a:noAutofit/>
          </a:bodyPr>
          <a:lstStyle/>
          <a:p>
            <a:r>
              <a:rPr lang="en-US" sz="2400" dirty="0">
                <a:ea typeface="Calibri Light"/>
                <a:cs typeface="Calibri"/>
              </a:rPr>
              <a:t>However if toddlers are constantly</a:t>
            </a:r>
            <a:r>
              <a:rPr lang="en-GB" sz="2400" dirty="0">
                <a:ea typeface="Calibri Light"/>
                <a:cs typeface="Calibri"/>
              </a:rPr>
              <a:t> criticised very </a:t>
            </a:r>
            <a:r>
              <a:rPr lang="en-US" sz="2400" dirty="0">
                <a:ea typeface="Calibri Light"/>
                <a:cs typeface="Calibri"/>
              </a:rPr>
              <a:t>controlled or not given the opportunity to try things on their own they may develop feelings of shame and doubt. This can lead to a lack of confidence and a sense of </a:t>
            </a:r>
            <a:r>
              <a:rPr lang="en-GB" sz="2400" dirty="0">
                <a:ea typeface="Calibri Light"/>
                <a:cs typeface="Calibri"/>
              </a:rPr>
              <a:t>inadequacy</a:t>
            </a:r>
            <a:r>
              <a:rPr lang="en-US" sz="2400" dirty="0">
                <a:ea typeface="Calibri Light"/>
                <a:cs typeface="Calibri"/>
              </a:rPr>
              <a:t>. As (Erikson 1963)noted successfully navigating this stage is essential for developing a healthy sense of self and independence.</a:t>
            </a:r>
            <a:endParaRPr lang="en-US" sz="2400" dirty="0">
              <a:ea typeface="Calibri Light"/>
            </a:endParaRPr>
          </a:p>
        </p:txBody>
      </p:sp>
    </p:spTree>
    <p:extLst>
      <p:ext uri="{BB962C8B-B14F-4D97-AF65-F5344CB8AC3E}">
        <p14:creationId xmlns:p14="http://schemas.microsoft.com/office/powerpoint/2010/main" val="38432845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27" descr="Woman working at office late at night">
            <a:extLst>
              <a:ext uri="{FF2B5EF4-FFF2-40B4-BE49-F238E27FC236}">
                <a16:creationId xmlns:a16="http://schemas.microsoft.com/office/drawing/2014/main" id="{B7E68695-0DB5-1946-B945-66E677B1128F}"/>
              </a:ext>
            </a:extLst>
          </p:cNvPr>
          <p:cNvPicPr>
            <a:picLocks noGrp="1" noChangeAspect="1"/>
          </p:cNvPicPr>
          <p:nvPr>
            <p:ph type="pic" sz="quarter" idx="13"/>
          </p:nvPr>
        </p:nvPicPr>
        <p:blipFill rotWithShape="1">
          <a:blip r:embed="rId2" cstate="screen">
            <a:duotone>
              <a:prstClr val="black"/>
              <a:schemeClr val="accent3">
                <a:tint val="45000"/>
                <a:satMod val="400000"/>
              </a:schemeClr>
            </a:duotone>
            <a:alphaModFix amt="20000"/>
            <a:extLst>
              <a:ext uri="{BEBA8EAE-BF5A-486C-A8C5-ECC9F3942E4B}">
                <a14:imgProps xmlns:a14="http://schemas.microsoft.com/office/drawing/2010/main">
                  <a14:imgLayer r:embed="rId3">
                    <a14:imgEffect>
                      <a14:brightnessContrast bright="-31000"/>
                    </a14:imgEffect>
                  </a14:imgLayer>
                </a14:imgProps>
              </a:ext>
              <a:ext uri="{28A0092B-C50C-407E-A947-70E740481C1C}">
                <a14:useLocalDpi xmlns:a14="http://schemas.microsoft.com/office/drawing/2010/main"/>
              </a:ext>
            </a:extLst>
          </a:blip>
          <a:srcRect l="4692" r="4692"/>
          <a:stretch/>
        </p:blipFill>
        <p:spPr/>
      </p:pic>
      <p:sp>
        <p:nvSpPr>
          <p:cNvPr id="3" name="Title 2">
            <a:extLst>
              <a:ext uri="{FF2B5EF4-FFF2-40B4-BE49-F238E27FC236}">
                <a16:creationId xmlns:a16="http://schemas.microsoft.com/office/drawing/2014/main" id="{12B178B4-CDED-454C-BED2-2E2B10ADA703}"/>
              </a:ext>
            </a:extLst>
          </p:cNvPr>
          <p:cNvSpPr>
            <a:spLocks noGrp="1"/>
          </p:cNvSpPr>
          <p:nvPr>
            <p:ph type="ctrTitle"/>
          </p:nvPr>
        </p:nvSpPr>
        <p:spPr>
          <a:xfrm>
            <a:off x="1628341" y="-219155"/>
            <a:ext cx="8568497" cy="1124472"/>
          </a:xfrm>
        </p:spPr>
        <p:txBody>
          <a:bodyPr/>
          <a:lstStyle/>
          <a:p>
            <a:r>
              <a:rPr lang="en-US" sz="4000" dirty="0">
                <a:latin typeface="Sagona ExtraLight"/>
              </a:rPr>
              <a:t>Key concepts!</a:t>
            </a:r>
            <a:endParaRPr lang="en-US" sz="4000" dirty="0"/>
          </a:p>
        </p:txBody>
      </p:sp>
      <p:sp>
        <p:nvSpPr>
          <p:cNvPr id="7" name="Text Placeholder 6">
            <a:extLst>
              <a:ext uri="{FF2B5EF4-FFF2-40B4-BE49-F238E27FC236}">
                <a16:creationId xmlns:a16="http://schemas.microsoft.com/office/drawing/2014/main" id="{54E9E228-B02C-3941-B458-23CB2D67B476}"/>
              </a:ext>
            </a:extLst>
          </p:cNvPr>
          <p:cNvSpPr>
            <a:spLocks noGrp="1"/>
          </p:cNvSpPr>
          <p:nvPr>
            <p:ph type="body" sz="quarter" idx="14"/>
          </p:nvPr>
        </p:nvSpPr>
        <p:spPr>
          <a:xfrm>
            <a:off x="1625261" y="1001716"/>
            <a:ext cx="9320338" cy="4849283"/>
          </a:xfrm>
        </p:spPr>
        <p:txBody>
          <a:bodyPr vert="horz" lIns="0" tIns="45720" rIns="0" bIns="45720" rtlCol="0" anchor="t">
            <a:noAutofit/>
          </a:bodyPr>
          <a:lstStyle/>
          <a:p>
            <a:r>
              <a:rPr lang="en-US" sz="2000" b="1" dirty="0">
                <a:solidFill>
                  <a:srgbClr val="FF0000"/>
                </a:solidFill>
                <a:ea typeface="Calibri Light"/>
                <a:cs typeface="Calibri Light"/>
              </a:rPr>
              <a:t>Early years are considered critical for development because of several key concepts.</a:t>
            </a:r>
          </a:p>
          <a:p>
            <a:r>
              <a:rPr lang="en-US" sz="2000" b="1" u="sng" dirty="0">
                <a:solidFill>
                  <a:srgbClr val="FF0000"/>
                </a:solidFill>
                <a:ea typeface="Calibri Light"/>
                <a:cs typeface="Calibri Light"/>
              </a:rPr>
              <a:t>Brain development</a:t>
            </a:r>
            <a:r>
              <a:rPr lang="en-US" sz="2000" b="1" dirty="0">
                <a:ea typeface="Calibri Light"/>
                <a:cs typeface="Calibri Light"/>
              </a:rPr>
              <a:t> </a:t>
            </a:r>
            <a:r>
              <a:rPr lang="en-US" sz="2000" dirty="0">
                <a:ea typeface="Calibri Light"/>
                <a:cs typeface="Calibri Light"/>
              </a:rPr>
              <a:t>– the brain undergoes its most rapid development during this period forming neural connections at an incredible rate. Experience during these years can have a lasting impact on brain structure.</a:t>
            </a:r>
          </a:p>
          <a:p>
            <a:r>
              <a:rPr lang="en-US" sz="2000" b="1" u="sng" dirty="0">
                <a:solidFill>
                  <a:srgbClr val="FF0000"/>
                </a:solidFill>
                <a:ea typeface="Calibri Light"/>
                <a:cs typeface="Calibri Light"/>
              </a:rPr>
              <a:t>Sensitive periods </a:t>
            </a:r>
            <a:r>
              <a:rPr lang="en-US" sz="2000" dirty="0">
                <a:ea typeface="Calibri Light"/>
                <a:cs typeface="Calibri Light"/>
              </a:rPr>
              <a:t>– these are specific timeframes when the brain is </a:t>
            </a:r>
            <a:r>
              <a:rPr lang="en-GB" sz="2000" dirty="0">
                <a:ea typeface="Calibri Light"/>
                <a:cs typeface="Calibri Light"/>
              </a:rPr>
              <a:t>practically</a:t>
            </a:r>
            <a:r>
              <a:rPr lang="en-US" sz="2000" dirty="0">
                <a:ea typeface="Calibri Light"/>
                <a:cs typeface="Calibri Light"/>
              </a:rPr>
              <a:t> receptive to certain types of experiences. For example language development has a sensitive period in the early years making it easier for children to learn languages at this stage.</a:t>
            </a:r>
          </a:p>
          <a:p>
            <a:r>
              <a:rPr lang="en-US" sz="2000" b="1" u="sng" dirty="0">
                <a:solidFill>
                  <a:srgbClr val="FF0000"/>
                </a:solidFill>
                <a:ea typeface="Calibri Light"/>
                <a:cs typeface="Calibri Light"/>
              </a:rPr>
              <a:t>Foundation for future learning</a:t>
            </a:r>
            <a:r>
              <a:rPr lang="en-US" sz="2000" dirty="0">
                <a:ea typeface="Calibri Light"/>
                <a:cs typeface="Calibri Light"/>
              </a:rPr>
              <a:t> – the skills and </a:t>
            </a:r>
            <a:r>
              <a:rPr lang="en-GB" sz="2000" dirty="0">
                <a:ea typeface="Calibri Light"/>
                <a:cs typeface="Calibri Light"/>
              </a:rPr>
              <a:t>knowledge</a:t>
            </a:r>
            <a:r>
              <a:rPr lang="en-US" sz="2000" dirty="0">
                <a:ea typeface="Calibri Light"/>
                <a:cs typeface="Calibri Light"/>
              </a:rPr>
              <a:t> </a:t>
            </a:r>
            <a:r>
              <a:rPr lang="en-GB" sz="2000" dirty="0">
                <a:ea typeface="Calibri Light"/>
                <a:cs typeface="Calibri Light"/>
              </a:rPr>
              <a:t>acquired </a:t>
            </a:r>
            <a:r>
              <a:rPr lang="en-US" sz="2000" dirty="0">
                <a:ea typeface="Calibri Light"/>
                <a:cs typeface="Calibri Light"/>
              </a:rPr>
              <a:t> in the early years lay the groundwork for future academic success. Early literacy and numeracy skills social emotional development and problem solving abilities are all built during this time.</a:t>
            </a:r>
          </a:p>
          <a:p>
            <a:r>
              <a:rPr lang="en-US" sz="2000" b="1" u="sng" dirty="0">
                <a:solidFill>
                  <a:srgbClr val="FF0000"/>
                </a:solidFill>
                <a:ea typeface="Calibri Light"/>
                <a:cs typeface="Calibri Light"/>
              </a:rPr>
              <a:t>Longterm impact</a:t>
            </a:r>
            <a:r>
              <a:rPr lang="en-US" sz="2000" b="1" dirty="0">
                <a:ea typeface="Calibri Light"/>
                <a:cs typeface="Calibri Light"/>
              </a:rPr>
              <a:t> </a:t>
            </a:r>
            <a:r>
              <a:rPr lang="en-US" sz="2000" dirty="0">
                <a:ea typeface="Calibri Light"/>
                <a:cs typeface="Calibri Light"/>
              </a:rPr>
              <a:t>– research shows that early experiences can have a long term effects on health well being and overall life outcomes. Positive early experiences can buffer against later </a:t>
            </a:r>
            <a:r>
              <a:rPr lang="en-GB" sz="2000" dirty="0">
                <a:ea typeface="Calibri Light"/>
                <a:cs typeface="Calibri Light"/>
              </a:rPr>
              <a:t>challenges</a:t>
            </a:r>
            <a:r>
              <a:rPr lang="en-US" sz="2000" dirty="0">
                <a:ea typeface="Calibri Light"/>
                <a:cs typeface="Calibri Light"/>
              </a:rPr>
              <a:t> while negative experiences can increase the risk of development problems.</a:t>
            </a:r>
          </a:p>
          <a:p>
            <a:endParaRPr lang="en-US" dirty="0">
              <a:ea typeface="Calibri Light"/>
              <a:cs typeface="Calibri Light"/>
            </a:endParaRPr>
          </a:p>
        </p:txBody>
      </p:sp>
    </p:spTree>
    <p:extLst>
      <p:ext uri="{BB962C8B-B14F-4D97-AF65-F5344CB8AC3E}">
        <p14:creationId xmlns:p14="http://schemas.microsoft.com/office/powerpoint/2010/main" val="30728744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F5ECE-2D45-764D-A434-EA4997A38F9E}"/>
              </a:ext>
            </a:extLst>
          </p:cNvPr>
          <p:cNvSpPr>
            <a:spLocks noGrp="1"/>
          </p:cNvSpPr>
          <p:nvPr>
            <p:ph type="ctrTitle"/>
          </p:nvPr>
        </p:nvSpPr>
        <p:spPr>
          <a:xfrm>
            <a:off x="4876461" y="-711"/>
            <a:ext cx="4853740" cy="637507"/>
          </a:xfrm>
        </p:spPr>
        <p:txBody>
          <a:bodyPr/>
          <a:lstStyle/>
          <a:p>
            <a:r>
              <a:rPr lang="en-US" dirty="0">
                <a:latin typeface="Sagona ExtraLight"/>
              </a:rPr>
              <a:t>Key principles!</a:t>
            </a:r>
            <a:endParaRPr lang="en-US" dirty="0"/>
          </a:p>
        </p:txBody>
      </p:sp>
      <p:sp>
        <p:nvSpPr>
          <p:cNvPr id="3" name="Text Placeholder 2">
            <a:extLst>
              <a:ext uri="{FF2B5EF4-FFF2-40B4-BE49-F238E27FC236}">
                <a16:creationId xmlns:a16="http://schemas.microsoft.com/office/drawing/2014/main" id="{96018F6A-34AE-124E-868D-D500FE5002BF}"/>
              </a:ext>
            </a:extLst>
          </p:cNvPr>
          <p:cNvSpPr>
            <a:spLocks noGrp="1"/>
          </p:cNvSpPr>
          <p:nvPr>
            <p:ph type="body" sz="quarter" idx="14"/>
          </p:nvPr>
        </p:nvSpPr>
        <p:spPr>
          <a:xfrm>
            <a:off x="1560768" y="442088"/>
            <a:ext cx="7088940" cy="5050943"/>
          </a:xfrm>
        </p:spPr>
        <p:txBody>
          <a:bodyPr vert="horz" lIns="0" tIns="45720" rIns="0" bIns="45720" rtlCol="0" anchor="t">
            <a:noAutofit/>
          </a:bodyPr>
          <a:lstStyle/>
          <a:p>
            <a:r>
              <a:rPr lang="en-US" sz="2000" b="1" u="sng" dirty="0">
                <a:solidFill>
                  <a:srgbClr val="FF0000"/>
                </a:solidFill>
                <a:ea typeface="Calibri Light"/>
                <a:cs typeface="Calibri Light"/>
              </a:rPr>
              <a:t>Development is holistic </a:t>
            </a:r>
            <a:r>
              <a:rPr lang="en-US" sz="2000" dirty="0">
                <a:ea typeface="Calibri Light"/>
                <a:cs typeface="Calibri Light"/>
              </a:rPr>
              <a:t>– all area of development</a:t>
            </a:r>
          </a:p>
          <a:p>
            <a:r>
              <a:rPr lang="en-US" sz="2000" b="1" u="sng" dirty="0">
                <a:solidFill>
                  <a:srgbClr val="FF0000"/>
                </a:solidFill>
                <a:ea typeface="Calibri Light"/>
                <a:cs typeface="Calibri Light"/>
              </a:rPr>
              <a:t>Development is </a:t>
            </a:r>
            <a:r>
              <a:rPr lang="en-US" sz="2000" b="1" u="sng" dirty="0" err="1">
                <a:solidFill>
                  <a:srgbClr val="FF0000"/>
                </a:solidFill>
                <a:ea typeface="Calibri Light"/>
                <a:cs typeface="Calibri Light"/>
              </a:rPr>
              <a:t>indiviual</a:t>
            </a:r>
            <a:r>
              <a:rPr lang="en-US" sz="2000" b="1" u="sng" dirty="0">
                <a:solidFill>
                  <a:srgbClr val="FF0000"/>
                </a:solidFill>
                <a:ea typeface="Calibri Light"/>
                <a:cs typeface="Calibri Light"/>
              </a:rPr>
              <a:t> </a:t>
            </a:r>
            <a:r>
              <a:rPr lang="en-US" sz="2000" dirty="0">
                <a:ea typeface="Calibri Light"/>
                <a:cs typeface="Calibri Light"/>
              </a:rPr>
              <a:t>– each child develops at their own pace influenced by their unique genetic make up </a:t>
            </a:r>
            <a:r>
              <a:rPr lang="en-GB" sz="2000" dirty="0">
                <a:ea typeface="Calibri Light"/>
                <a:cs typeface="Calibri Light"/>
              </a:rPr>
              <a:t>experiences</a:t>
            </a:r>
            <a:r>
              <a:rPr lang="en-US" sz="2000" dirty="0">
                <a:ea typeface="Calibri Light"/>
                <a:cs typeface="Calibri Light"/>
              </a:rPr>
              <a:t> and </a:t>
            </a:r>
            <a:r>
              <a:rPr lang="en-GB" sz="2000" dirty="0">
                <a:ea typeface="Calibri Light"/>
                <a:cs typeface="Calibri Light"/>
              </a:rPr>
              <a:t>environment </a:t>
            </a:r>
            <a:r>
              <a:rPr lang="en-US" sz="2000" dirty="0">
                <a:ea typeface="Calibri Light"/>
                <a:cs typeface="Calibri Light"/>
              </a:rPr>
              <a:t>.</a:t>
            </a:r>
          </a:p>
          <a:p>
            <a:r>
              <a:rPr lang="en-US" sz="2000" b="1" u="sng" dirty="0">
                <a:solidFill>
                  <a:srgbClr val="FF0000"/>
                </a:solidFill>
                <a:ea typeface="Calibri Light"/>
                <a:cs typeface="Calibri Light"/>
              </a:rPr>
              <a:t>Early </a:t>
            </a:r>
            <a:r>
              <a:rPr lang="en-US" sz="2000" b="1" u="sng" dirty="0" err="1">
                <a:solidFill>
                  <a:srgbClr val="FF0000"/>
                </a:solidFill>
                <a:ea typeface="Calibri Light"/>
                <a:cs typeface="Calibri Light"/>
              </a:rPr>
              <a:t>experinece</a:t>
            </a:r>
            <a:r>
              <a:rPr lang="en-US" sz="2000" b="1" u="sng" dirty="0">
                <a:solidFill>
                  <a:srgbClr val="FF0000"/>
                </a:solidFill>
                <a:ea typeface="Calibri Light"/>
                <a:cs typeface="Calibri Light"/>
              </a:rPr>
              <a:t> maters</a:t>
            </a:r>
            <a:r>
              <a:rPr lang="en-US" sz="2000" dirty="0">
                <a:ea typeface="Calibri Light"/>
                <a:cs typeface="Calibri Light"/>
              </a:rPr>
              <a:t>- the quality of early experiences has a profound impact on brain development and future outcomes.</a:t>
            </a:r>
          </a:p>
          <a:p>
            <a:r>
              <a:rPr lang="en-US" sz="2000" b="1" u="sng" dirty="0">
                <a:solidFill>
                  <a:srgbClr val="FF0000"/>
                </a:solidFill>
                <a:ea typeface="Calibri Light"/>
                <a:cs typeface="Calibri Light"/>
              </a:rPr>
              <a:t>Relationships are central</a:t>
            </a:r>
            <a:r>
              <a:rPr lang="en-US" sz="2000" dirty="0">
                <a:ea typeface="Calibri Light"/>
                <a:cs typeface="Calibri Light"/>
              </a:rPr>
              <a:t> - secure and responsive relationships with caregivers are essential for healthy development</a:t>
            </a:r>
          </a:p>
          <a:p>
            <a:r>
              <a:rPr lang="en-US" sz="2000" b="1" u="sng" dirty="0">
                <a:solidFill>
                  <a:srgbClr val="FF0000"/>
                </a:solidFill>
                <a:ea typeface="Calibri Light"/>
                <a:cs typeface="Calibri Light"/>
              </a:rPr>
              <a:t>Play is important</a:t>
            </a:r>
            <a:r>
              <a:rPr lang="en-US" sz="2000" dirty="0">
                <a:ea typeface="Calibri Light"/>
                <a:cs typeface="Calibri Light"/>
              </a:rPr>
              <a:t> – play is primary way that children learn and explore the world.</a:t>
            </a:r>
          </a:p>
          <a:p>
            <a:r>
              <a:rPr lang="en-US" sz="2000" b="1" u="sng" dirty="0">
                <a:solidFill>
                  <a:srgbClr val="FF0000"/>
                </a:solidFill>
                <a:ea typeface="Calibri Light"/>
                <a:cs typeface="Calibri Light"/>
              </a:rPr>
              <a:t>Culture matters</a:t>
            </a:r>
            <a:r>
              <a:rPr lang="en-US" sz="2000" dirty="0">
                <a:ea typeface="Calibri Light"/>
                <a:cs typeface="Calibri Light"/>
              </a:rPr>
              <a:t> – Cultural context shapes </a:t>
            </a:r>
            <a:r>
              <a:rPr lang="en-GB" sz="2000" dirty="0">
                <a:ea typeface="Calibri Light"/>
                <a:cs typeface="Calibri Light"/>
              </a:rPr>
              <a:t>children’s</a:t>
            </a:r>
            <a:r>
              <a:rPr lang="en-US" sz="2000" dirty="0">
                <a:ea typeface="Calibri Light"/>
                <a:cs typeface="Calibri Light"/>
              </a:rPr>
              <a:t> experiences and development.</a:t>
            </a:r>
          </a:p>
          <a:p>
            <a:r>
              <a:rPr lang="en-US" sz="2000" b="1" u="sng" dirty="0">
                <a:solidFill>
                  <a:srgbClr val="FF0000"/>
                </a:solidFill>
                <a:ea typeface="Calibri Light"/>
                <a:cs typeface="Calibri Light"/>
              </a:rPr>
              <a:t>Active learning</a:t>
            </a:r>
            <a:r>
              <a:rPr lang="en-US" sz="2000" dirty="0">
                <a:ea typeface="Calibri Light"/>
                <a:cs typeface="Calibri Light"/>
              </a:rPr>
              <a:t> – children learn best through active exploration and hands on experience.</a:t>
            </a:r>
          </a:p>
          <a:p>
            <a:r>
              <a:rPr lang="en-US" sz="2000" b="1" u="sng" dirty="0">
                <a:solidFill>
                  <a:srgbClr val="FF0000"/>
                </a:solidFill>
                <a:ea typeface="Calibri Light"/>
                <a:cs typeface="Calibri Light"/>
              </a:rPr>
              <a:t>Inclusion</a:t>
            </a:r>
            <a:r>
              <a:rPr lang="en-US" sz="2000" dirty="0">
                <a:ea typeface="Calibri Light"/>
                <a:cs typeface="Calibri Light"/>
              </a:rPr>
              <a:t> – all children regardless of their abilities or backgrounds have the right to participate fully in  early years.</a:t>
            </a:r>
          </a:p>
          <a:p>
            <a:endParaRPr lang="en-US" sz="1800" dirty="0">
              <a:ea typeface="Calibri Light"/>
              <a:cs typeface="Calibri Light"/>
            </a:endParaRPr>
          </a:p>
          <a:p>
            <a:endParaRPr lang="en-US" dirty="0">
              <a:ea typeface="Calibri Light"/>
              <a:cs typeface="Calibri Light"/>
            </a:endParaRPr>
          </a:p>
        </p:txBody>
      </p:sp>
      <p:pic>
        <p:nvPicPr>
          <p:cNvPr id="6" name="Picture Placeholder 5">
            <a:extLst>
              <a:ext uri="{FF2B5EF4-FFF2-40B4-BE49-F238E27FC236}">
                <a16:creationId xmlns:a16="http://schemas.microsoft.com/office/drawing/2014/main" id="{E696FB80-22B9-6D02-25BD-19E5CA5AA3F6}"/>
              </a:ext>
            </a:extLst>
          </p:cNvPr>
          <p:cNvPicPr>
            <a:picLocks noGrp="1" noChangeAspect="1"/>
          </p:cNvPicPr>
          <p:nvPr>
            <p:ph type="pic" sz="quarter" idx="10"/>
          </p:nvPr>
        </p:nvPicPr>
        <p:blipFill>
          <a:blip r:embed="rId2"/>
          <a:srcRect l="1464" r="1464"/>
          <a:stretch/>
        </p:blipFill>
        <p:spPr>
          <a:xfrm>
            <a:off x="8348800" y="1638331"/>
            <a:ext cx="3595248" cy="35813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rgbClr val="E64823">
              <a:lumMod val="50000"/>
            </a:srgbClr>
          </a:solidFill>
        </p:spPr>
      </p:pic>
      <p:sp>
        <p:nvSpPr>
          <p:cNvPr id="4" name="TextBox 3">
            <a:extLst>
              <a:ext uri="{FF2B5EF4-FFF2-40B4-BE49-F238E27FC236}">
                <a16:creationId xmlns:a16="http://schemas.microsoft.com/office/drawing/2014/main" id="{25354542-DE02-3E8E-A1DE-C15EDCE94372}"/>
              </a:ext>
            </a:extLst>
          </p:cNvPr>
          <p:cNvSpPr txBox="1"/>
          <p:nvPr/>
        </p:nvSpPr>
        <p:spPr>
          <a:xfrm>
            <a:off x="10741933" y="5340244"/>
            <a:ext cx="11943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3480697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BE4835F-FB28-1726-59D5-E09B0306A541}"/>
              </a:ext>
            </a:extLst>
          </p:cNvPr>
          <p:cNvSpPr>
            <a:spLocks noGrp="1"/>
          </p:cNvSpPr>
          <p:nvPr>
            <p:ph type="ctrTitle"/>
          </p:nvPr>
        </p:nvSpPr>
        <p:spPr>
          <a:xfrm>
            <a:off x="1523661" y="1076249"/>
            <a:ext cx="5371900" cy="637507"/>
          </a:xfrm>
        </p:spPr>
        <p:txBody>
          <a:bodyPr/>
          <a:lstStyle/>
          <a:p>
            <a:r>
              <a:rPr lang="en-GB" dirty="0">
                <a:latin typeface="Sagona ExtraLight"/>
              </a:rPr>
              <a:t>Overview!! </a:t>
            </a:r>
            <a:endParaRPr lang="en-GB" dirty="0"/>
          </a:p>
        </p:txBody>
      </p:sp>
      <p:sp>
        <p:nvSpPr>
          <p:cNvPr id="4" name="Text Placeholder 3">
            <a:extLst>
              <a:ext uri="{FF2B5EF4-FFF2-40B4-BE49-F238E27FC236}">
                <a16:creationId xmlns:a16="http://schemas.microsoft.com/office/drawing/2014/main" id="{54D58273-2AB9-5CA3-1F5D-67A732C0D60B}"/>
              </a:ext>
            </a:extLst>
          </p:cNvPr>
          <p:cNvSpPr>
            <a:spLocks noGrp="1"/>
          </p:cNvSpPr>
          <p:nvPr>
            <p:ph type="body" sz="quarter" idx="14"/>
          </p:nvPr>
        </p:nvSpPr>
        <p:spPr>
          <a:xfrm>
            <a:off x="1523661" y="1944217"/>
            <a:ext cx="7038140" cy="1484783"/>
          </a:xfrm>
        </p:spPr>
        <p:txBody>
          <a:bodyPr vert="horz" lIns="0" tIns="45720" rIns="0" bIns="45720" rtlCol="0" anchor="t">
            <a:noAutofit/>
          </a:bodyPr>
          <a:lstStyle/>
          <a:p>
            <a:r>
              <a:rPr lang="en-GB" sz="2800" i="1" dirty="0">
                <a:ea typeface="Calibri Light"/>
                <a:cs typeface="Calibri Light"/>
              </a:rPr>
              <a:t>These principles highlight the complexity and importance of early child development empyazing the need for supportive environments and nurturing relationships to help children reach their potential.</a:t>
            </a:r>
          </a:p>
        </p:txBody>
      </p:sp>
      <p:pic>
        <p:nvPicPr>
          <p:cNvPr id="2" name="Picture 1">
            <a:extLst>
              <a:ext uri="{FF2B5EF4-FFF2-40B4-BE49-F238E27FC236}">
                <a16:creationId xmlns:a16="http://schemas.microsoft.com/office/drawing/2014/main" id="{AA36DA59-33FE-F9E2-9CB9-D64DEC793F7C}"/>
              </a:ext>
            </a:extLst>
          </p:cNvPr>
          <p:cNvPicPr>
            <a:picLocks noChangeAspect="1"/>
          </p:cNvPicPr>
          <p:nvPr/>
        </p:nvPicPr>
        <p:blipFill>
          <a:blip r:embed="rId2"/>
          <a:stretch>
            <a:fillRect/>
          </a:stretch>
        </p:blipFill>
        <p:spPr>
          <a:xfrm>
            <a:off x="7125063" y="3851036"/>
            <a:ext cx="4194723" cy="2794516"/>
          </a:xfrm>
          <a:prstGeom prst="rect">
            <a:avLst/>
          </a:prstGeom>
        </p:spPr>
      </p:pic>
      <p:sp>
        <p:nvSpPr>
          <p:cNvPr id="5" name="TextBox 4">
            <a:extLst>
              <a:ext uri="{FF2B5EF4-FFF2-40B4-BE49-F238E27FC236}">
                <a16:creationId xmlns:a16="http://schemas.microsoft.com/office/drawing/2014/main" id="{FE533470-B34F-345E-1D6F-6F57B8D217C9}"/>
              </a:ext>
            </a:extLst>
          </p:cNvPr>
          <p:cNvSpPr txBox="1"/>
          <p:nvPr/>
        </p:nvSpPr>
        <p:spPr>
          <a:xfrm>
            <a:off x="5608897" y="6212856"/>
            <a:ext cx="13830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8932158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9A6202F-169B-7AD9-770F-0D48AF12E421}"/>
              </a:ext>
            </a:extLst>
          </p:cNvPr>
          <p:cNvSpPr>
            <a:spLocks noGrp="1"/>
          </p:cNvSpPr>
          <p:nvPr>
            <p:ph type="body" sz="quarter" idx="14"/>
          </p:nvPr>
        </p:nvSpPr>
        <p:spPr>
          <a:xfrm>
            <a:off x="1324880" y="467269"/>
            <a:ext cx="4569259" cy="2500782"/>
          </a:xfrm>
        </p:spPr>
        <p:txBody>
          <a:bodyPr>
            <a:noAutofit/>
          </a:bodyPr>
          <a:lstStyle/>
          <a:p>
            <a:r>
              <a:rPr lang="en-GB" sz="2400" dirty="0">
                <a:solidFill>
                  <a:srgbClr val="FF0000"/>
                </a:solidFill>
                <a:ea typeface="Calibri Light"/>
                <a:cs typeface="Calibri Light"/>
              </a:rPr>
              <a:t>Amira is in a nursery setting and she's 3 years old. She is showing signs of anxiety when left by her carers. She has limited verbal communication and difficulty engaging in group play. Your role is to understand.</a:t>
            </a:r>
            <a:endParaRPr lang="en-GB" sz="2400" dirty="0">
              <a:solidFill>
                <a:srgbClr val="FF0000"/>
              </a:solidFill>
            </a:endParaRPr>
          </a:p>
        </p:txBody>
      </p:sp>
      <p:sp>
        <p:nvSpPr>
          <p:cNvPr id="5" name="TextBox 4">
            <a:extLst>
              <a:ext uri="{FF2B5EF4-FFF2-40B4-BE49-F238E27FC236}">
                <a16:creationId xmlns:a16="http://schemas.microsoft.com/office/drawing/2014/main" id="{118A8AE5-74E1-7B69-6F48-1CB7E2EA60B2}"/>
              </a:ext>
            </a:extLst>
          </p:cNvPr>
          <p:cNvSpPr txBox="1"/>
          <p:nvPr/>
        </p:nvSpPr>
        <p:spPr>
          <a:xfrm>
            <a:off x="6714950" y="367555"/>
            <a:ext cx="4475181"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To support Amira using Eriksons theory we focus on the stage relevant which is </a:t>
            </a:r>
            <a:r>
              <a:rPr lang="en-GB" i="1" dirty="0" err="1">
                <a:ea typeface="Calibri"/>
                <a:cs typeface="Calibri"/>
              </a:rPr>
              <a:t>autonamy</a:t>
            </a:r>
            <a:r>
              <a:rPr lang="en-GB" i="1" dirty="0">
                <a:ea typeface="Calibri"/>
                <a:cs typeface="Calibri"/>
              </a:rPr>
              <a:t> vs shame and doubt"</a:t>
            </a:r>
            <a:r>
              <a:rPr lang="en-GB" dirty="0">
                <a:ea typeface="Calibri"/>
                <a:cs typeface="Calibri"/>
              </a:rPr>
              <a:t> (around 18 months to 3 years) and the beginning of initiate guilt" (3-6years). At the this stage children are developing a sense of independence and confidence In thier abilities. Amira anxiety and limited communication could indicate challenges in feeling secure and autonomous in the nursery environment .</a:t>
            </a:r>
          </a:p>
        </p:txBody>
      </p:sp>
      <p:sp>
        <p:nvSpPr>
          <p:cNvPr id="6" name="TextBox 5">
            <a:extLst>
              <a:ext uri="{FF2B5EF4-FFF2-40B4-BE49-F238E27FC236}">
                <a16:creationId xmlns:a16="http://schemas.microsoft.com/office/drawing/2014/main" id="{9D5E64D7-D5AB-BF91-AE03-FEF4438535C1}"/>
              </a:ext>
            </a:extLst>
          </p:cNvPr>
          <p:cNvSpPr txBox="1"/>
          <p:nvPr/>
        </p:nvSpPr>
        <p:spPr>
          <a:xfrm>
            <a:off x="6401421" y="3703964"/>
            <a:ext cx="540965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Calibri"/>
                <a:cs typeface="Calibri"/>
              </a:rPr>
              <a:t>Amiras support plan should aim to create a safe predictable environment to help Amira build trust and autonomy. Encourage small choices to foster independence, such as selecting activities or playmates and provide consistent reassurance during separations from carers to reduce anxiety. Graduallyy introduce group activities with supportive peers to help her engage socially and develop intuitive.</a:t>
            </a:r>
            <a:endParaRPr lang="en-GB" dirty="0"/>
          </a:p>
        </p:txBody>
      </p:sp>
      <p:graphicFrame>
        <p:nvGraphicFramePr>
          <p:cNvPr id="33" name="Diagram 32">
            <a:extLst>
              <a:ext uri="{FF2B5EF4-FFF2-40B4-BE49-F238E27FC236}">
                <a16:creationId xmlns:a16="http://schemas.microsoft.com/office/drawing/2014/main" id="{4FA36782-C4CE-EE0F-78F3-F98F8E7AAF8F}"/>
              </a:ext>
            </a:extLst>
          </p:cNvPr>
          <p:cNvGraphicFramePr/>
          <p:nvPr>
            <p:extLst>
              <p:ext uri="{D42A27DB-BD31-4B8C-83A1-F6EECF244321}">
                <p14:modId xmlns:p14="http://schemas.microsoft.com/office/powerpoint/2010/main" val="3597770339"/>
              </p:ext>
            </p:extLst>
          </p:nvPr>
        </p:nvGraphicFramePr>
        <p:xfrm>
          <a:off x="2065130" y="3135243"/>
          <a:ext cx="4030870" cy="2884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2316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78C8D40-AE76-3726-2400-3C6B21595AF1}"/>
              </a:ext>
            </a:extLst>
          </p:cNvPr>
          <p:cNvSpPr>
            <a:spLocks noGrp="1"/>
          </p:cNvSpPr>
          <p:nvPr>
            <p:ph type="ctrTitle"/>
          </p:nvPr>
        </p:nvSpPr>
        <p:spPr/>
        <p:txBody>
          <a:bodyPr/>
          <a:lstStyle/>
          <a:p>
            <a:r>
              <a:rPr lang="en-GB" dirty="0">
                <a:latin typeface="Sagona ExtraLight"/>
              </a:rPr>
              <a:t>Strategies that can be used</a:t>
            </a:r>
            <a:endParaRPr lang="en-GB" dirty="0"/>
          </a:p>
        </p:txBody>
      </p:sp>
      <p:sp>
        <p:nvSpPr>
          <p:cNvPr id="4" name="Text Placeholder 3">
            <a:extLst>
              <a:ext uri="{FF2B5EF4-FFF2-40B4-BE49-F238E27FC236}">
                <a16:creationId xmlns:a16="http://schemas.microsoft.com/office/drawing/2014/main" id="{B152F9B6-FDAA-F067-FE59-17C918E3C394}"/>
              </a:ext>
            </a:extLst>
          </p:cNvPr>
          <p:cNvSpPr>
            <a:spLocks noGrp="1"/>
          </p:cNvSpPr>
          <p:nvPr>
            <p:ph type="body" sz="quarter" idx="14"/>
          </p:nvPr>
        </p:nvSpPr>
        <p:spPr/>
        <p:txBody>
          <a:bodyPr/>
          <a:lstStyle/>
          <a:p>
            <a:pPr marL="342900" indent="-342900">
              <a:buAutoNum type="arabicPeriod"/>
            </a:pPr>
            <a:r>
              <a:rPr lang="en-GB" sz="1800" dirty="0">
                <a:ea typeface="Calibri Light"/>
                <a:cs typeface="Calibri Light"/>
              </a:rPr>
              <a:t>Creating a secure environment </a:t>
            </a:r>
          </a:p>
          <a:p>
            <a:pPr marL="342900" indent="-342900">
              <a:buAutoNum type="arabicPeriod"/>
            </a:pPr>
            <a:r>
              <a:rPr lang="en-GB" sz="1800" dirty="0">
                <a:ea typeface="Calibri Light"/>
                <a:cs typeface="Calibri Light"/>
              </a:rPr>
              <a:t>Encouraging small choices </a:t>
            </a:r>
          </a:p>
          <a:p>
            <a:pPr marL="342900" indent="-342900">
              <a:buAutoNum type="arabicPeriod"/>
            </a:pPr>
            <a:r>
              <a:rPr lang="en-GB" sz="1800" dirty="0">
                <a:ea typeface="Calibri Light"/>
                <a:cs typeface="Calibri Light"/>
              </a:rPr>
              <a:t>Providing gentle encouragement</a:t>
            </a:r>
          </a:p>
          <a:p>
            <a:pPr marL="342900" indent="-342900">
              <a:buAutoNum type="arabicPeriod"/>
            </a:pPr>
            <a:r>
              <a:rPr lang="en-GB" sz="1800" dirty="0">
                <a:ea typeface="Calibri Light"/>
                <a:cs typeface="Calibri Light"/>
              </a:rPr>
              <a:t>Facilitating small group or one to one play</a:t>
            </a:r>
          </a:p>
          <a:p>
            <a:pPr marL="342900" indent="-342900">
              <a:buAutoNum type="arabicPeriod"/>
            </a:pPr>
            <a:r>
              <a:rPr lang="en-GB" sz="1800" dirty="0">
                <a:ea typeface="Calibri Light"/>
                <a:cs typeface="Calibri Light"/>
              </a:rPr>
              <a:t>Using play and story telling to support cognitive development</a:t>
            </a:r>
          </a:p>
          <a:p>
            <a:pPr marL="342900" indent="-342900">
              <a:buAutoNum type="arabicPeriod"/>
            </a:pPr>
            <a:r>
              <a:rPr lang="en-GB" sz="1800" dirty="0">
                <a:ea typeface="Calibri Light"/>
                <a:cs typeface="Calibri Light"/>
              </a:rPr>
              <a:t>Collaborating with carers to ensure consistency</a:t>
            </a:r>
          </a:p>
          <a:p>
            <a:pPr marL="342900" indent="-342900">
              <a:buAutoNum type="arabicPeriod"/>
            </a:pPr>
            <a:r>
              <a:rPr lang="en-GB" sz="1800" dirty="0">
                <a:ea typeface="Calibri Light"/>
                <a:cs typeface="Calibri Light"/>
              </a:rPr>
              <a:t>Considering biological factors </a:t>
            </a:r>
          </a:p>
          <a:p>
            <a:endParaRPr lang="en-GB" sz="1800" dirty="0">
              <a:ea typeface="Calibri Light"/>
              <a:cs typeface="Calibri Light"/>
            </a:endParaRPr>
          </a:p>
          <a:p>
            <a:r>
              <a:rPr lang="en-GB" sz="1800" dirty="0">
                <a:ea typeface="Calibri Light"/>
                <a:cs typeface="Calibri Light"/>
              </a:rPr>
              <a:t>These are aimed to support Amir emotional security and social skills and cognitive growth within a nurturing nursery setting.</a:t>
            </a:r>
          </a:p>
        </p:txBody>
      </p:sp>
    </p:spTree>
    <p:extLst>
      <p:ext uri="{BB962C8B-B14F-4D97-AF65-F5344CB8AC3E}">
        <p14:creationId xmlns:p14="http://schemas.microsoft.com/office/powerpoint/2010/main" val="179322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6A33-C47E-CB02-E46E-E785553D4717}"/>
              </a:ext>
            </a:extLst>
          </p:cNvPr>
          <p:cNvSpPr>
            <a:spLocks noGrp="1"/>
          </p:cNvSpPr>
          <p:nvPr>
            <p:ph type="ctrTitle"/>
          </p:nvPr>
        </p:nvSpPr>
        <p:spPr/>
        <p:txBody>
          <a:bodyPr/>
          <a:lstStyle/>
          <a:p>
            <a:r>
              <a:rPr lang="en-GB" dirty="0">
                <a:latin typeface="Sagona ExtraLight"/>
              </a:rPr>
              <a:t>Nature  and nurture</a:t>
            </a:r>
            <a:endParaRPr lang="en-GB" dirty="0"/>
          </a:p>
        </p:txBody>
      </p:sp>
      <p:sp>
        <p:nvSpPr>
          <p:cNvPr id="3" name="Text Placeholder 2">
            <a:extLst>
              <a:ext uri="{FF2B5EF4-FFF2-40B4-BE49-F238E27FC236}">
                <a16:creationId xmlns:a16="http://schemas.microsoft.com/office/drawing/2014/main" id="{248CF23F-F30F-EE80-4724-A72566821A25}"/>
              </a:ext>
            </a:extLst>
          </p:cNvPr>
          <p:cNvSpPr>
            <a:spLocks noGrp="1"/>
          </p:cNvSpPr>
          <p:nvPr>
            <p:ph type="body" sz="quarter" idx="14"/>
          </p:nvPr>
        </p:nvSpPr>
        <p:spPr/>
        <p:txBody>
          <a:bodyPr/>
          <a:lstStyle/>
          <a:p>
            <a:endParaRPr lang="en-GB" dirty="0">
              <a:ea typeface="Calibri Light"/>
              <a:cs typeface="Calibri Light"/>
            </a:endParaRPr>
          </a:p>
          <a:p>
            <a:endParaRPr lang="en-GB" dirty="0">
              <a:ea typeface="Calibri Light"/>
              <a:cs typeface="Calibri Light"/>
            </a:endParaRPr>
          </a:p>
          <a:p>
            <a:endParaRPr lang="en-GB" dirty="0">
              <a:ea typeface="Calibri Light"/>
              <a:cs typeface="Calibri Light"/>
            </a:endParaRPr>
          </a:p>
          <a:p>
            <a:r>
              <a:rPr lang="en-GB" sz="2000" dirty="0">
                <a:ea typeface="Calibri Light"/>
                <a:cs typeface="Calibri Light"/>
              </a:rPr>
              <a:t>Biological and environmental factors both shape psychological development.</a:t>
            </a:r>
          </a:p>
          <a:p>
            <a:r>
              <a:rPr lang="en-GB" sz="2000" dirty="0">
                <a:ea typeface="Calibri Light"/>
                <a:cs typeface="Calibri Light"/>
              </a:rPr>
              <a:t>Nature includes genetics and brain development </a:t>
            </a:r>
          </a:p>
          <a:p>
            <a:r>
              <a:rPr lang="en-GB" sz="2000" dirty="0">
                <a:ea typeface="Calibri Light"/>
                <a:cs typeface="Calibri Light"/>
              </a:rPr>
              <a:t>Nurture covers experiences like parenting and social environment, for example a child’s anxiety.</a:t>
            </a:r>
          </a:p>
          <a:p>
            <a:endParaRPr lang="en-GB" dirty="0">
              <a:ea typeface="Calibri Light"/>
              <a:cs typeface="Calibri Light"/>
            </a:endParaRPr>
          </a:p>
        </p:txBody>
      </p:sp>
      <p:pic>
        <p:nvPicPr>
          <p:cNvPr id="4" name="Picture 3">
            <a:extLst>
              <a:ext uri="{FF2B5EF4-FFF2-40B4-BE49-F238E27FC236}">
                <a16:creationId xmlns:a16="http://schemas.microsoft.com/office/drawing/2014/main" id="{8CEEF65A-5587-DD9A-12A5-1A29456E1CD1}"/>
              </a:ext>
            </a:extLst>
          </p:cNvPr>
          <p:cNvPicPr>
            <a:picLocks noChangeAspect="1"/>
          </p:cNvPicPr>
          <p:nvPr/>
        </p:nvPicPr>
        <p:blipFill>
          <a:blip r:embed="rId2"/>
          <a:stretch>
            <a:fillRect/>
          </a:stretch>
        </p:blipFill>
        <p:spPr>
          <a:xfrm>
            <a:off x="3961192" y="3973546"/>
            <a:ext cx="6180154" cy="2754776"/>
          </a:xfrm>
          <a:prstGeom prst="rect">
            <a:avLst/>
          </a:prstGeom>
        </p:spPr>
      </p:pic>
      <p:sp>
        <p:nvSpPr>
          <p:cNvPr id="5" name="TextBox 4">
            <a:extLst>
              <a:ext uri="{FF2B5EF4-FFF2-40B4-BE49-F238E27FC236}">
                <a16:creationId xmlns:a16="http://schemas.microsoft.com/office/drawing/2014/main" id="{50EE64E3-9526-9728-BC12-D7012A31DBE2}"/>
              </a:ext>
            </a:extLst>
          </p:cNvPr>
          <p:cNvSpPr txBox="1"/>
          <p:nvPr/>
        </p:nvSpPr>
        <p:spPr>
          <a:xfrm>
            <a:off x="2617822" y="6207451"/>
            <a:ext cx="13467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23295710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BD4FE-FF8E-6FEF-97CC-49940E61EE73}"/>
              </a:ext>
            </a:extLst>
          </p:cNvPr>
          <p:cNvSpPr>
            <a:spLocks noGrp="1"/>
          </p:cNvSpPr>
          <p:nvPr>
            <p:ph type="ctrTitle"/>
          </p:nvPr>
        </p:nvSpPr>
        <p:spPr/>
        <p:txBody>
          <a:bodyPr/>
          <a:lstStyle/>
          <a:p>
            <a:r>
              <a:rPr lang="en-GB">
                <a:latin typeface="Sagona ExtraLight"/>
              </a:rPr>
              <a:t>Using another theory</a:t>
            </a:r>
            <a:endParaRPr lang="en-GB" dirty="0"/>
          </a:p>
        </p:txBody>
      </p:sp>
      <p:sp>
        <p:nvSpPr>
          <p:cNvPr id="3" name="Text Placeholder 2">
            <a:extLst>
              <a:ext uri="{FF2B5EF4-FFF2-40B4-BE49-F238E27FC236}">
                <a16:creationId xmlns:a16="http://schemas.microsoft.com/office/drawing/2014/main" id="{57EE3D46-B7DF-06A8-DA61-DA0E30994F61}"/>
              </a:ext>
            </a:extLst>
          </p:cNvPr>
          <p:cNvSpPr>
            <a:spLocks noGrp="1"/>
          </p:cNvSpPr>
          <p:nvPr>
            <p:ph type="body" sz="quarter" idx="14"/>
          </p:nvPr>
        </p:nvSpPr>
        <p:spPr/>
        <p:txBody>
          <a:bodyPr/>
          <a:lstStyle/>
          <a:p>
            <a:r>
              <a:rPr lang="en-GB" sz="2000" dirty="0">
                <a:ea typeface="Calibri Light"/>
                <a:cs typeface="Calibri Light"/>
              </a:rPr>
              <a:t>Eriksons theory shows how social experiences guide development through stages highlighting the role of the Environment ( Erikson,1950) </a:t>
            </a:r>
          </a:p>
          <a:p>
            <a:r>
              <a:rPr lang="en-GB" sz="2000" dirty="0">
                <a:ea typeface="Calibri Light"/>
                <a:cs typeface="Calibri Light"/>
              </a:rPr>
              <a:t>Skinners operant conditioning theory adds that behaviour is shaped by consequences and rewards and punishments which influences learning and development (skinner, 1953) </a:t>
            </a:r>
          </a:p>
          <a:p>
            <a:r>
              <a:rPr lang="en-GB" sz="2000" dirty="0">
                <a:ea typeface="Calibri Light"/>
                <a:cs typeface="Calibri Light"/>
              </a:rPr>
              <a:t>His theory is interesting for understanding emotional growth and social challenges but can be broad and less focused on biological factors (</a:t>
            </a:r>
            <a:r>
              <a:rPr lang="en-GB" sz="2000" dirty="0" err="1">
                <a:ea typeface="Calibri Light"/>
                <a:cs typeface="Calibri Light"/>
              </a:rPr>
              <a:t>Mcleod.2018</a:t>
            </a:r>
            <a:r>
              <a:rPr lang="en-GB" sz="2000" dirty="0">
                <a:ea typeface="Calibri Light"/>
                <a:cs typeface="Calibri Light"/>
              </a:rPr>
              <a:t>) skinner theory is practical for thoughts and feelings limiting its explanation of complex needs which will help in </a:t>
            </a:r>
            <a:r>
              <a:rPr lang="en-GB" sz="2000" dirty="0" err="1">
                <a:ea typeface="Calibri Light"/>
                <a:cs typeface="Calibri Light"/>
              </a:rPr>
              <a:t>Amiras</a:t>
            </a:r>
            <a:r>
              <a:rPr lang="en-GB" sz="2000" dirty="0">
                <a:ea typeface="Calibri Light"/>
                <a:cs typeface="Calibri Light"/>
              </a:rPr>
              <a:t> situation. (Cherry.2020)</a:t>
            </a:r>
          </a:p>
        </p:txBody>
      </p:sp>
      <p:pic>
        <p:nvPicPr>
          <p:cNvPr id="4" name="Picture 3">
            <a:extLst>
              <a:ext uri="{FF2B5EF4-FFF2-40B4-BE49-F238E27FC236}">
                <a16:creationId xmlns:a16="http://schemas.microsoft.com/office/drawing/2014/main" id="{B74E1AC2-312F-8545-FFF6-0165BABDF17F}"/>
              </a:ext>
            </a:extLst>
          </p:cNvPr>
          <p:cNvPicPr>
            <a:picLocks noChangeAspect="1"/>
          </p:cNvPicPr>
          <p:nvPr/>
        </p:nvPicPr>
        <p:blipFill>
          <a:blip r:embed="rId2"/>
          <a:stretch>
            <a:fillRect/>
          </a:stretch>
        </p:blipFill>
        <p:spPr>
          <a:xfrm>
            <a:off x="3520197" y="4626429"/>
            <a:ext cx="5877319" cy="2231571"/>
          </a:xfrm>
          <a:prstGeom prst="rect">
            <a:avLst/>
          </a:prstGeom>
        </p:spPr>
      </p:pic>
      <p:sp>
        <p:nvSpPr>
          <p:cNvPr id="5" name="TextBox 4">
            <a:extLst>
              <a:ext uri="{FF2B5EF4-FFF2-40B4-BE49-F238E27FC236}">
                <a16:creationId xmlns:a16="http://schemas.microsoft.com/office/drawing/2014/main" id="{C9E21B97-AA6B-20B7-1FF3-E9BFF6C5A053}"/>
              </a:ext>
            </a:extLst>
          </p:cNvPr>
          <p:cNvSpPr txBox="1"/>
          <p:nvPr/>
        </p:nvSpPr>
        <p:spPr>
          <a:xfrm>
            <a:off x="1477719" y="6215690"/>
            <a:ext cx="17952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4130372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31F11ED-FF43-8AA3-FC36-AC61BA020BD0}"/>
              </a:ext>
            </a:extLst>
          </p:cNvPr>
          <p:cNvSpPr>
            <a:spLocks noGrp="1"/>
          </p:cNvSpPr>
          <p:nvPr>
            <p:ph type="dt" sz="half" idx="10"/>
          </p:nvPr>
        </p:nvSpPr>
        <p:spPr/>
        <p:txBody>
          <a:bodyPr/>
          <a:lstStyle/>
          <a:p>
            <a:fld id="{F97DBECC-6E68-4044-BF96-20E585B6BA81}" type="datetime1">
              <a:t>10/7/2025</a:t>
            </a:fld>
            <a:endParaRPr lang="en-US" dirty="0"/>
          </a:p>
        </p:txBody>
      </p:sp>
      <p:sp>
        <p:nvSpPr>
          <p:cNvPr id="3" name="Footer Placeholder 2">
            <a:extLst>
              <a:ext uri="{FF2B5EF4-FFF2-40B4-BE49-F238E27FC236}">
                <a16:creationId xmlns:a16="http://schemas.microsoft.com/office/drawing/2014/main" id="{C687A538-E2E4-A46F-FDDF-BE7C9DD32734}"/>
              </a:ext>
            </a:extLst>
          </p:cNvPr>
          <p:cNvSpPr>
            <a:spLocks noGrp="1"/>
          </p:cNvSpPr>
          <p:nvPr>
            <p:ph type="ftr" sz="quarter" idx="11"/>
          </p:nvPr>
        </p:nvSpPr>
        <p:spPr/>
        <p:txBody>
          <a:bodyPr/>
          <a:lstStyle/>
          <a:p>
            <a:r>
              <a:rPr lang="en-GB" dirty="0"/>
              <a:t>Images from google images. </a:t>
            </a:r>
            <a:endParaRPr lang="en-US" dirty="0"/>
          </a:p>
        </p:txBody>
      </p:sp>
      <p:sp>
        <p:nvSpPr>
          <p:cNvPr id="4" name="Slide Number Placeholder 3">
            <a:extLst>
              <a:ext uri="{FF2B5EF4-FFF2-40B4-BE49-F238E27FC236}">
                <a16:creationId xmlns:a16="http://schemas.microsoft.com/office/drawing/2014/main" id="{5E546982-920B-797E-684B-09DEDD28C6D1}"/>
              </a:ext>
            </a:extLst>
          </p:cNvPr>
          <p:cNvSpPr>
            <a:spLocks noGrp="1"/>
          </p:cNvSpPr>
          <p:nvPr>
            <p:ph type="sldNum" sz="quarter" idx="12"/>
          </p:nvPr>
        </p:nvSpPr>
        <p:spPr/>
        <p:txBody>
          <a:bodyPr/>
          <a:lstStyle/>
          <a:p>
            <a:fld id="{31FEFF75-79D2-EE46-877B-299D1510E681}" type="slidenum">
              <a:rPr lang="en-US" smtClean="0"/>
              <a:t>12</a:t>
            </a:fld>
            <a:endParaRPr lang="en-US" dirty="0"/>
          </a:p>
        </p:txBody>
      </p:sp>
      <p:sp>
        <p:nvSpPr>
          <p:cNvPr id="5" name="Title 4">
            <a:extLst>
              <a:ext uri="{FF2B5EF4-FFF2-40B4-BE49-F238E27FC236}">
                <a16:creationId xmlns:a16="http://schemas.microsoft.com/office/drawing/2014/main" id="{7A5E33CC-EF17-5250-134C-9458112A82F8}"/>
              </a:ext>
            </a:extLst>
          </p:cNvPr>
          <p:cNvSpPr>
            <a:spLocks noGrp="1"/>
          </p:cNvSpPr>
          <p:nvPr>
            <p:ph type="ctrTitle"/>
          </p:nvPr>
        </p:nvSpPr>
        <p:spPr/>
        <p:txBody>
          <a:bodyPr/>
          <a:lstStyle/>
          <a:p>
            <a:r>
              <a:rPr lang="en-GB">
                <a:latin typeface="Sagona ExtraLight"/>
              </a:rPr>
              <a:t>summary</a:t>
            </a:r>
            <a:endParaRPr lang="en-GB"/>
          </a:p>
        </p:txBody>
      </p:sp>
      <p:sp>
        <p:nvSpPr>
          <p:cNvPr id="6" name="Text Placeholder 5">
            <a:extLst>
              <a:ext uri="{FF2B5EF4-FFF2-40B4-BE49-F238E27FC236}">
                <a16:creationId xmlns:a16="http://schemas.microsoft.com/office/drawing/2014/main" id="{C7D64EAD-DF5D-DACB-12CF-FBD05EBB0AAC}"/>
              </a:ext>
            </a:extLst>
          </p:cNvPr>
          <p:cNvSpPr>
            <a:spLocks noGrp="1"/>
          </p:cNvSpPr>
          <p:nvPr>
            <p:ph type="body" sz="quarter" idx="14"/>
          </p:nvPr>
        </p:nvSpPr>
        <p:spPr/>
        <p:txBody>
          <a:bodyPr/>
          <a:lstStyle/>
          <a:p>
            <a:r>
              <a:rPr lang="en-GB" sz="2000"/>
              <a:t>I hope you enjoyed my presantatation on the this thoery nature and nuture influence </a:t>
            </a:r>
            <a:r>
              <a:rPr lang="en-GB" sz="2000" dirty="0"/>
              <a:t>psycolgical development. I mentioned eriksons theory which shows how social experinces shape and growth life stages and skinners operant conditioning theory which focuses on how behaviour is learned through rewards and punishments. Overall</a:t>
            </a:r>
            <a:r>
              <a:rPr lang="en-GB" sz="2000"/>
              <a:t> I highlighted how both inherited traits and experinces work together in development. I also added the thoery in Amiras case and how it could be used to help her in her stages of learning.</a:t>
            </a:r>
          </a:p>
        </p:txBody>
      </p:sp>
      <p:pic>
        <p:nvPicPr>
          <p:cNvPr id="7" name="Picture 6">
            <a:extLst>
              <a:ext uri="{FF2B5EF4-FFF2-40B4-BE49-F238E27FC236}">
                <a16:creationId xmlns:a16="http://schemas.microsoft.com/office/drawing/2014/main" id="{CA2DBBAA-166C-4D69-CA23-5FF1B7A5C397}"/>
              </a:ext>
            </a:extLst>
          </p:cNvPr>
          <p:cNvPicPr>
            <a:picLocks noChangeAspect="1"/>
          </p:cNvPicPr>
          <p:nvPr/>
        </p:nvPicPr>
        <p:blipFill>
          <a:blip r:embed="rId2"/>
          <a:stretch>
            <a:fillRect/>
          </a:stretch>
        </p:blipFill>
        <p:spPr>
          <a:xfrm rot="10800000" flipH="1" flipV="1">
            <a:off x="7977051" y="3669108"/>
            <a:ext cx="3369492" cy="2687242"/>
          </a:xfrm>
          <a:prstGeom prst="rect">
            <a:avLst/>
          </a:prstGeom>
        </p:spPr>
      </p:pic>
      <p:pic>
        <p:nvPicPr>
          <p:cNvPr id="9" name="Picture 8">
            <a:extLst>
              <a:ext uri="{FF2B5EF4-FFF2-40B4-BE49-F238E27FC236}">
                <a16:creationId xmlns:a16="http://schemas.microsoft.com/office/drawing/2014/main" id="{74B8F48E-6150-A909-47DF-31A4AC2FD645}"/>
              </a:ext>
            </a:extLst>
          </p:cNvPr>
          <p:cNvPicPr>
            <a:picLocks noChangeAspect="1"/>
          </p:cNvPicPr>
          <p:nvPr/>
        </p:nvPicPr>
        <p:blipFill>
          <a:blip r:embed="rId3"/>
          <a:stretch>
            <a:fillRect/>
          </a:stretch>
        </p:blipFill>
        <p:spPr>
          <a:xfrm>
            <a:off x="2080257" y="3931707"/>
            <a:ext cx="3916685" cy="1946306"/>
          </a:xfrm>
          <a:prstGeom prst="rect">
            <a:avLst/>
          </a:prstGeom>
        </p:spPr>
      </p:pic>
      <p:sp>
        <p:nvSpPr>
          <p:cNvPr id="8" name="TextBox 7">
            <a:extLst>
              <a:ext uri="{FF2B5EF4-FFF2-40B4-BE49-F238E27FC236}">
                <a16:creationId xmlns:a16="http://schemas.microsoft.com/office/drawing/2014/main" id="{F88216BB-98A4-5454-19CB-4B5371504DA5}"/>
              </a:ext>
            </a:extLst>
          </p:cNvPr>
          <p:cNvSpPr txBox="1"/>
          <p:nvPr/>
        </p:nvSpPr>
        <p:spPr>
          <a:xfrm>
            <a:off x="144299" y="5800336"/>
            <a:ext cx="1246223"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Images by google</a:t>
            </a:r>
          </a:p>
        </p:txBody>
      </p:sp>
    </p:spTree>
    <p:extLst>
      <p:ext uri="{BB962C8B-B14F-4D97-AF65-F5344CB8AC3E}">
        <p14:creationId xmlns:p14="http://schemas.microsoft.com/office/powerpoint/2010/main" val="2799891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711DEF-92B6-CEC6-F28A-111540A94B0F}"/>
              </a:ext>
            </a:extLst>
          </p:cNvPr>
          <p:cNvSpPr>
            <a:spLocks noGrp="1"/>
          </p:cNvSpPr>
          <p:nvPr>
            <p:ph type="dt" sz="half" idx="10"/>
          </p:nvPr>
        </p:nvSpPr>
        <p:spPr/>
        <p:txBody>
          <a:bodyPr/>
          <a:lstStyle/>
          <a:p>
            <a:fld id="{42F71467-F532-4BF3-B0BD-34FB095C2F69}" type="datetime1">
              <a:t>10/7/2025</a:t>
            </a:fld>
            <a:endParaRPr lang="en-US" dirty="0"/>
          </a:p>
        </p:txBody>
      </p:sp>
      <p:sp>
        <p:nvSpPr>
          <p:cNvPr id="3" name="Footer Placeholder 2">
            <a:extLst>
              <a:ext uri="{FF2B5EF4-FFF2-40B4-BE49-F238E27FC236}">
                <a16:creationId xmlns:a16="http://schemas.microsoft.com/office/drawing/2014/main" id="{1EB7C139-90B8-8723-65D3-DDC1C1C3985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D40198DF-8EF2-1485-2E6D-69F930259CB2}"/>
              </a:ext>
            </a:extLst>
          </p:cNvPr>
          <p:cNvSpPr>
            <a:spLocks noGrp="1"/>
          </p:cNvSpPr>
          <p:nvPr>
            <p:ph type="sldNum" sz="quarter" idx="12"/>
          </p:nvPr>
        </p:nvSpPr>
        <p:spPr/>
        <p:txBody>
          <a:bodyPr/>
          <a:lstStyle/>
          <a:p>
            <a:fld id="{31FEFF75-79D2-EE46-877B-299D1510E681}" type="slidenum">
              <a:rPr lang="en-US" smtClean="0"/>
              <a:t>13</a:t>
            </a:fld>
            <a:endParaRPr lang="en-US" dirty="0"/>
          </a:p>
        </p:txBody>
      </p:sp>
      <p:sp>
        <p:nvSpPr>
          <p:cNvPr id="5" name="Title 4">
            <a:extLst>
              <a:ext uri="{FF2B5EF4-FFF2-40B4-BE49-F238E27FC236}">
                <a16:creationId xmlns:a16="http://schemas.microsoft.com/office/drawing/2014/main" id="{6489E44D-951C-7199-E03E-BB6CA773A783}"/>
              </a:ext>
            </a:extLst>
          </p:cNvPr>
          <p:cNvSpPr>
            <a:spLocks noGrp="1"/>
          </p:cNvSpPr>
          <p:nvPr>
            <p:ph type="ctrTitle"/>
          </p:nvPr>
        </p:nvSpPr>
        <p:spPr/>
        <p:txBody>
          <a:bodyPr/>
          <a:lstStyle/>
          <a:p>
            <a:r>
              <a:rPr lang="en-GB">
                <a:latin typeface="Sagona ExtraLight"/>
              </a:rPr>
              <a:t>refferences</a:t>
            </a:r>
            <a:endParaRPr lang="en-GB"/>
          </a:p>
        </p:txBody>
      </p:sp>
      <p:sp>
        <p:nvSpPr>
          <p:cNvPr id="6" name="Text Placeholder 5">
            <a:extLst>
              <a:ext uri="{FF2B5EF4-FFF2-40B4-BE49-F238E27FC236}">
                <a16:creationId xmlns:a16="http://schemas.microsoft.com/office/drawing/2014/main" id="{AFD61AFB-4CEC-C8AD-446A-D6A1211B69C0}"/>
              </a:ext>
            </a:extLst>
          </p:cNvPr>
          <p:cNvSpPr>
            <a:spLocks noGrp="1"/>
          </p:cNvSpPr>
          <p:nvPr>
            <p:ph type="body" sz="quarter" idx="14"/>
          </p:nvPr>
        </p:nvSpPr>
        <p:spPr/>
        <p:txBody>
          <a:bodyPr/>
          <a:lstStyle/>
          <a:p>
            <a:r>
              <a:rPr lang="en-GB" dirty="0" err="1"/>
              <a:t>Erikson</a:t>
            </a:r>
            <a:r>
              <a:rPr lang="en-GB" dirty="0"/>
              <a:t>, E. H (1963) *Childhood and society* W.W Norton and company. </a:t>
            </a:r>
          </a:p>
          <a:p>
            <a:r>
              <a:rPr lang="en-GB" dirty="0" err="1"/>
              <a:t>Erikson</a:t>
            </a:r>
            <a:r>
              <a:rPr lang="en-GB" dirty="0"/>
              <a:t>, E. H (1963) childhood and society* 2</a:t>
            </a:r>
            <a:r>
              <a:rPr lang="en-GB" baseline="30000" dirty="0"/>
              <a:t>nd</a:t>
            </a:r>
            <a:r>
              <a:rPr lang="en-GB" dirty="0"/>
              <a:t> Ed New York W.W Norton &amp; company. </a:t>
            </a:r>
          </a:p>
          <a:p>
            <a:r>
              <a:rPr lang="en-GB" dirty="0"/>
              <a:t>Bee, H and Boyd D ( 2014) *the developing child* 13</a:t>
            </a:r>
            <a:r>
              <a:rPr lang="en-GB" baseline="30000" dirty="0"/>
              <a:t>th</a:t>
            </a:r>
            <a:r>
              <a:rPr lang="en-GB" dirty="0"/>
              <a:t> Ed Boston . Pearson. </a:t>
            </a:r>
          </a:p>
          <a:p>
            <a:r>
              <a:rPr lang="en-GB" dirty="0"/>
              <a:t>Berk, L. E (2013) *child development* 9</a:t>
            </a:r>
            <a:r>
              <a:rPr lang="en-GB" baseline="30000" dirty="0"/>
              <a:t>th</a:t>
            </a:r>
            <a:r>
              <a:rPr lang="en-GB" dirty="0"/>
              <a:t> Ed Boston Pearson. </a:t>
            </a:r>
          </a:p>
          <a:p>
            <a:r>
              <a:rPr lang="en-GB" dirty="0"/>
              <a:t>Hughes’s, M (2000) *the impact of early experiences on child development* ‘ early years’ 29(3) pp. 259-270</a:t>
            </a:r>
          </a:p>
          <a:p>
            <a:r>
              <a:rPr lang="en-GB" dirty="0"/>
              <a:t>Kroger, J (2007) *identify development adolescence through adulthood* 2</a:t>
            </a:r>
            <a:r>
              <a:rPr lang="en-GB" baseline="30000" dirty="0"/>
              <a:t>nd</a:t>
            </a:r>
            <a:r>
              <a:rPr lang="en-GB" dirty="0"/>
              <a:t> Ed thousand oaks, </a:t>
            </a:r>
            <a:r>
              <a:rPr lang="en-GB" dirty="0" err="1"/>
              <a:t>Cia</a:t>
            </a:r>
            <a:r>
              <a:rPr lang="en-GB" dirty="0"/>
              <a:t> Sage </a:t>
            </a:r>
          </a:p>
          <a:p>
            <a:r>
              <a:rPr lang="en-GB" dirty="0" err="1"/>
              <a:t>Mcloead</a:t>
            </a:r>
            <a:r>
              <a:rPr lang="en-GB" dirty="0"/>
              <a:t>, S, A (2018) * Erik </a:t>
            </a:r>
            <a:r>
              <a:rPr lang="en-GB" dirty="0" err="1"/>
              <a:t>Erikson</a:t>
            </a:r>
            <a:r>
              <a:rPr lang="en-GB" dirty="0"/>
              <a:t> theory of psychology development’ </a:t>
            </a:r>
            <a:r>
              <a:rPr lang="en-GB" dirty="0">
                <a:hlinkClick r:id="" action="ppaction://noaction"/>
              </a:rPr>
              <a:t>Www.simply psychology</a:t>
            </a:r>
            <a:r>
              <a:rPr lang="en-GB" dirty="0"/>
              <a:t>.org/</a:t>
            </a:r>
            <a:r>
              <a:rPr lang="en-GB" dirty="0" err="1"/>
              <a:t>Erik-Erikson</a:t>
            </a:r>
            <a:r>
              <a:rPr lang="en-GB" err="1"/>
              <a:t>.</a:t>
            </a:r>
            <a:r>
              <a:rPr lang="en-GB"/>
              <a:t>html</a:t>
            </a:r>
            <a:endParaRPr lang="en-GB" dirty="0"/>
          </a:p>
        </p:txBody>
      </p:sp>
    </p:spTree>
    <p:extLst>
      <p:ext uri="{BB962C8B-B14F-4D97-AF65-F5344CB8AC3E}">
        <p14:creationId xmlns:p14="http://schemas.microsoft.com/office/powerpoint/2010/main" val="20608046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1">
            <a:extLst>
              <a:ext uri="{FF2B5EF4-FFF2-40B4-BE49-F238E27FC236}">
                <a16:creationId xmlns:a16="http://schemas.microsoft.com/office/drawing/2014/main" id="{0C7D551F-A472-39FF-20BA-E59772928348}"/>
              </a:ext>
            </a:extLst>
          </p:cNvPr>
          <p:cNvPicPr>
            <a:picLocks noGrp="1" noChangeAspect="1"/>
          </p:cNvPicPr>
          <p:nvPr>
            <p:ph idx="1"/>
          </p:nvPr>
        </p:nvPicPr>
        <p:blipFill>
          <a:blip r:embed="rId2"/>
          <a:stretch>
            <a:fillRect/>
          </a:stretch>
        </p:blipFill>
        <p:spPr>
          <a:xfrm>
            <a:off x="1115568" y="345595"/>
            <a:ext cx="9668111" cy="6166809"/>
          </a:xfrm>
          <a:prstGeom prst="rect">
            <a:avLst/>
          </a:prstGeom>
        </p:spPr>
      </p:pic>
      <p:sp>
        <p:nvSpPr>
          <p:cNvPr id="3" name="TextBox 2">
            <a:extLst>
              <a:ext uri="{FF2B5EF4-FFF2-40B4-BE49-F238E27FC236}">
                <a16:creationId xmlns:a16="http://schemas.microsoft.com/office/drawing/2014/main" id="{E0BD2949-2779-7F75-9849-F12D1235DE58}"/>
              </a:ext>
            </a:extLst>
          </p:cNvPr>
          <p:cNvSpPr txBox="1"/>
          <p:nvPr/>
        </p:nvSpPr>
        <p:spPr>
          <a:xfrm>
            <a:off x="1113494" y="-125"/>
            <a:ext cx="36985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Image by google</a:t>
            </a:r>
          </a:p>
        </p:txBody>
      </p:sp>
    </p:spTree>
    <p:extLst>
      <p:ext uri="{BB962C8B-B14F-4D97-AF65-F5344CB8AC3E}">
        <p14:creationId xmlns:p14="http://schemas.microsoft.com/office/powerpoint/2010/main" val="162802024"/>
      </p:ext>
    </p:extLst>
  </p:cSld>
  <p:clrMapOvr>
    <a:masterClrMapping/>
  </p:clrMapOvr>
</p:sld>
</file>

<file path=ppt/theme/theme1.xml><?xml version="1.0" encoding="utf-8"?>
<a:theme xmlns:a="http://schemas.openxmlformats.org/drawingml/2006/main" name="AccentBoxVTI">
  <a:themeElements>
    <a:clrScheme name="AccentBoxVTI">
      <a:dk1>
        <a:srgbClr val="000000"/>
      </a:dk1>
      <a:lt1>
        <a:sysClr val="window" lastClr="FFFFFF"/>
      </a:lt1>
      <a:dk2>
        <a:srgbClr val="262626"/>
      </a:dk2>
      <a:lt2>
        <a:srgbClr val="FFFFFF"/>
      </a:lt2>
      <a:accent1>
        <a:srgbClr val="F5A700"/>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6e0ed944f324437a1628d920c25a1c7c">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edbd56de57fb331bd1e5e8af7e1d85f1"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2EB250F-37F7-48AE-A30D-AE8A1D348624}">
  <ds:schemaRefs>
    <ds:schemaRef ds:uri="http://schemas.microsoft.com/sharepoint/v3/contenttype/forms"/>
  </ds:schemaRefs>
</ds:datastoreItem>
</file>

<file path=customXml/itemProps2.xml><?xml version="1.0" encoding="utf-8"?>
<ds:datastoreItem xmlns:ds="http://schemas.openxmlformats.org/officeDocument/2006/customXml" ds:itemID="{2D173BD2-AF5D-4D9F-B001-F30D98DEB669}">
  <ds:schemaRefs>
    <ds:schemaRef ds:uri="http://schemas.microsoft.com/office/2006/metadata/properties"/>
    <ds:schemaRef ds:uri="http://www.w3.org/2000/xmlns/"/>
    <ds:schemaRef ds:uri="71af3243-3dd4-4a8d-8c0d-dd76da1f02a5"/>
    <ds:schemaRef ds:uri="http://www.w3.org/2001/XMLSchema-instance"/>
    <ds:schemaRef ds:uri="http://schemas.microsoft.com/office/infopath/2007/PartnerControls"/>
  </ds:schemaRefs>
</ds:datastoreItem>
</file>

<file path=customXml/itemProps3.xml><?xml version="1.0" encoding="utf-8"?>
<ds:datastoreItem xmlns:ds="http://schemas.openxmlformats.org/officeDocument/2006/customXml" ds:itemID="{ECC57C29-4CC8-49FF-BF61-2806E798E7F3}">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ELT Template_Modern Clean Sophisticated_01_AS - v6</Template>
  <TotalTime>0</TotalTime>
  <Words>643</Words>
  <Application>Microsoft Office PowerPoint</Application>
  <PresentationFormat>Widescreen</PresentationFormat>
  <Paragraphs>35</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AccentBoxVTI</vt:lpstr>
      <vt:lpstr>Psychology theory of development. Life span chosen : early years 2-3yrs.</vt:lpstr>
      <vt:lpstr>introduction</vt:lpstr>
      <vt:lpstr>Explanation of the erikson theory!</vt:lpstr>
      <vt:lpstr>Life span chosen : Early years</vt:lpstr>
      <vt:lpstr>Key concepts!</vt:lpstr>
      <vt:lpstr>Key principles!</vt:lpstr>
      <vt:lpstr>Overview!! </vt:lpstr>
      <vt:lpstr>PowerPoint Presentation</vt:lpstr>
      <vt:lpstr>Strategies that can be used</vt:lpstr>
      <vt:lpstr>Nature  and nurture</vt:lpstr>
      <vt:lpstr>Using another theory</vt:lpstr>
      <vt:lpstr>summary</vt:lpstr>
      <vt:lpstr>refferences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theory of development. Life span chosen : early years 2-3yrs.</dc:title>
  <dc:creator/>
  <cp:lastModifiedBy>Aysha Islam (2413041)</cp:lastModifiedBy>
  <cp:revision>1028</cp:revision>
  <dcterms:created xsi:type="dcterms:W3CDTF">2025-09-16T14:25:08Z</dcterms:created>
  <dcterms:modified xsi:type="dcterms:W3CDTF">2025-10-07T15:33:26Z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