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Lst>
  <p:sldSz cx="9144000" cy="5143500"/>
  <p:notesSz cx="6857895" cy="9143861"/>
  <p:kinsoku lang="zh-CN" invalStChars="!%),.:;?]}¨·ˇˉ་―‖’”…‰∶、。〃々〉》」』】〕〗！＂＇％），．：；？］｀｜｝～￠" invalEndChars="([{·‘“〈《「『【〔〖（．［｛￡￥"/>
  <p:defaultTextStyle>
    <a:defPPr>
      <a:defRPr lang="zh-CN"/>
    </a:defPPr>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75269" autoAdjust="0"/>
  </p:normalViewPr>
  <p:slideViewPr>
    <p:cSldViewPr snapToGrid="0">
      <p:cViewPr varScale="1">
        <p:scale>
          <a:sx n="75" d="100"/>
          <a:sy n="75"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6201" cy="76201"/>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 name="对象"/>
          <p:cNvSpPr>
            <a:spLocks noGrp="1" noChangeAspect="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6"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a:buChar char="●"/>
            </a:pPr>
            <a:endParaRPr lang="zh-CN" altLang="en-US" sz="1100"/>
          </a:p>
        </p:txBody>
      </p:sp>
    </p:spTree>
    <p:extLst>
      <p:ext uri="{BB962C8B-B14F-4D97-AF65-F5344CB8AC3E}">
        <p14:creationId xmlns:p14="http://schemas.microsoft.com/office/powerpoint/2010/main" val="1147382158"/>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2058681997"/>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1"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2"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323677743"/>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7"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Tesco has been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recognised</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as one of the most valued retail brands in the UK. The brand is mostly known as a retailer of food and beverages in the country. The retailer has also ranked among the top five retailers in Europe that deals in food and beverages. It has also managed to capture 26 per cent of the total market of the UK retail industry (Bedford, 2023).</a:t>
            </a:r>
            <a:br>
              <a:rPr lang="zh-CN" altLang="en-US"/>
            </a:br>
            <a:endParaRPr lang="zh-CN" altLang="en-US"/>
          </a:p>
        </p:txBody>
      </p:sp>
    </p:spTree>
    <p:extLst>
      <p:ext uri="{BB962C8B-B14F-4D97-AF65-F5344CB8AC3E}">
        <p14:creationId xmlns:p14="http://schemas.microsoft.com/office/powerpoint/2010/main" val="673526291"/>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1"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2"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The introduction of shift leaders in the operation of stores for handling day-to-day operational complexities will add value to customer service. Thus, customer efficiency will help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to achieve competitiveness in the market.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Organisations</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need to achieve a competitive advantage in the market to sustain themselves in the long run. Implementing changes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is required to maintain a competitive advantage in the market. </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819321228"/>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Recruiting 1800 shift leaders to effectively manage changes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will also negatively affect other existing employees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(Tesco, 2023). As these employees face the risk of job cuts for implementation of the change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The move to employ shift leaders might also bring effective communication between the central management and employees. Tesco, therefore, has shown interest in providing existing employees with an opportunity for applying for the post of shift leader.</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96813576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0"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The model allows an organisation to communicate the reason regarding why a change must occur. Through this model, it becomes easier to mould the thought process of the employees as per organisational requirements. Additionally, it also provides a scope to analyse if the components of change such as the employees, managers and other stakeholders have the capacity to implement the change.</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780358243"/>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5"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The model suggests that awareness among employees about the change implementation in the organisation is required to be created. The model further suggests that only by creating a desire to change, the entire change management plan can be successful. In this context, there is also a dire necessity to increase the knowledge of the components so that they can easily adapt as well as be a part of the change. The knowledge shall increase their confidence regarding their ability thus increasing their performance. Lastly, reinforcement will ensure that the changes are anchored within the organisational culture making the transformation permanent and effective.</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235140213"/>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0"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7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The change management stages suggested in </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Lewin's</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 change management model consists of three stages - unfreeze, change and refreeze. The unfreezing stage refers to the organisation's activity to analyse changes required to be implemented in the organisation (</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Ratana</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 </a:t>
            </a:r>
            <a:r>
              <a:rPr lang="en-US" altLang="zh-CN" sz="1100" b="0" i="1" u="none" strike="noStrike" cap="none">
                <a:solidFill>
                  <a:srgbClr val="000000"/>
                </a:solidFill>
                <a:latin typeface="Arial" pitchFamily="0" charset="0"/>
                <a:ea typeface="Arial" pitchFamily="0" charset="0"/>
                <a:cs typeface="Arial" pitchFamily="0" charset="0"/>
                <a:sym typeface="Arial" pitchFamily="0" charset="0"/>
              </a:rPr>
              <a:t>et al. </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2020). This stage suggests the need of conveying information regarding the change process to the employees. At this stage, the preparation of change is usually done. The next step implements changes required to be made in the organisation. Proper guidance and support are provided to the employees for the effective implementation of the change. The final stage or the refreeze stage ensures that any possible regression due to the change is mitigated and the effectiveness of the changes is implemented.</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675034385"/>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5"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7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The statement made by the CEO of Tesco UK and Ireland about the motif to create customer value can be the key driver in the unfreezing stage. In the change stage, the organisation will be replacing the jobs of the leader and team managers of larger stores with low-paid new recruitment. Additionally, there will also be initiatives to make the new employees more competent by providing them with training. In the refreeze stage, </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teh</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 employees will be compensated so that there is reduced scope of regression and the employee trust is retained. This will further motivate the employees to abide by organisational instructions and adapt to the change.</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83978466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0"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8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pP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The core driver of increased awareness is the increased competition within the market and increased requirement of value creation to attract the customers. Tesco has taken the initiative to increase the remuneration of the shift leaders to £13.28 every hour. This will increase the desire of the employees to accept the new position. Additionally, the compensation provided on the part of the organisation also proves to be a leading cause of the increased desire to accept the change. In order to increase knowledge, Tesco can introduce training sessions for these newly recruited employees. It can hand over the responsibility to the senior and existing shift leaders, who will then feel recognised and increase a sense of ability. Lastly, the change can be re-</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inforced</a:t>
            </a:r>
            <a:r>
              <a:rPr lang="en-US" altLang="zh-CN" sz="1100" b="0" i="0" u="none" strike="noStrike" cap="none">
                <a:solidFill>
                  <a:srgbClr val="000000"/>
                </a:solidFill>
                <a:latin typeface="Arial" pitchFamily="0" charset="0"/>
                <a:ea typeface="Arial" pitchFamily="0" charset="0"/>
                <a:cs typeface="Arial" pitchFamily="0" charset="0"/>
                <a:sym typeface="Arial" pitchFamily="0" charset="0"/>
              </a:rPr>
              <a:t> by introducing award policies</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054008893"/>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5"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8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Organisational</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culture includes values, conventions and norms which are responsible for the way subordinates think, behave and act in an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organisational</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context (Tran, 2021).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organisational</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culture of Tesco can be considered as hierarchical and the company is aimed at achieving a sense of community through interpersonal communication among employees. The recent trend of Tesco's management is to simplify the operational structure. It will help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to conduct managerial processes effectively.</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253256750"/>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0"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9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The hierarchical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organisational</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structure of Tesco can be effective in implementing change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As all the employees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know their roles and responsibilities it is helpful for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to implement changes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organisational</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culture theory by Edger Schein suggests that several layers in the cultural model of an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dictate employee performance based on their previous perception, experience and value (OGBONNAYA, 2020).</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942389799"/>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5"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9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The advancement of technology in the era of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industrialisation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4.0 has influenced all the MNC and supermarket retail giants. Tesco has implemented an efficient and rapid delivery service named Whoosh. The service is available in the UK across its 1000 express stores (Retail Technology, 2023). Implementation of such technology has enhanced the business opportunity for Tesco.</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1898095494"/>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0"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0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The uncertainty factors in the minds of employees can be regarded as the most challenging factor for implementing changes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The implementation of shift leaders in Tesco stores can face challenges in terms of employee uncertainty. The management needs to be aware of the uncertainty risk factor of the change as it does not provide certainty of its success.</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467621978"/>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5" name="对象"/>
          <p:cNvSpPr>
            <a:spLocks noGrp="1" noChangeAspect="1"/>
          </p:cNvSpPr>
          <p:nvPr>
            <p:ph type="sldImg"/>
          </p:nvPr>
        </p:nvSpPr>
        <p:spPr>
          <a:xfrm rot="0">
            <a:off x="381000" y="685800"/>
            <a:ext cx="6096000" cy="3429000"/>
          </a:xfrm>
          <a:prstGeom prst="rect"/>
          <a:noFill/>
          <a:ln w="12700" cmpd="sng" cap="flat">
            <a:noFill/>
            <a:prstDash val="solid"/>
            <a:miter/>
          </a:ln>
        </p:spPr>
      </p:sp>
      <p:sp>
        <p:nvSpPr>
          <p:cNvPr id="10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40" tIns="45720" rIns="91440" bIns="45720" anchor="t" anchorCtr="0">
            <a:prstTxWarp prst="textNoShape"/>
          </a:bodyPr>
          <a:lstStyle/>
          <a:p>
            <a:pPr algn="just">
              <a:lnSpc>
                <a:spcPct val="150000"/>
              </a:lnSpc>
            </a:pP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Employing several leaders in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might improve employee productivity. More leaders will lead to better monitoring of employees which will improve employee productivity. Leaders will have better scope to monitor the day-to-day activity of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 Besides, the recruitment of shift leaders on a large scale will lead to better communication with the central management body. It will present them with an opportunity to have a real picture of the operational scenario of the </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organisation</a:t>
            </a:r>
            <a:r>
              <a:rPr lang="en-US" altLang="zh-CN" sz="1200" b="0" i="0" u="none" strike="noStrike" cap="none">
                <a:solidFill>
                  <a:srgbClr val="000000"/>
                </a:solidFill>
                <a:latin typeface="Times New Roman" pitchFamily="18" charset="0"/>
                <a:ea typeface="Arial" pitchFamily="0" charset="0"/>
                <a:cs typeface="Times New Roman" pitchFamily="18" charset="0"/>
                <a:sym typeface="Arial" pitchFamily="0" charset="0"/>
              </a:rPr>
              <a:t>.</a:t>
            </a:r>
            <a:endParaRPr lang="zh-CN" altLang="en-US" sz="1200">
              <a:latin typeface="Times New Roman" pitchFamily="18" charset="0"/>
              <a:cs typeface="Times New Roman" pitchFamily="18" charset="0"/>
            </a:endParaRPr>
          </a:p>
        </p:txBody>
      </p:sp>
    </p:spTree>
    <p:extLst>
      <p:ext uri="{BB962C8B-B14F-4D97-AF65-F5344CB8AC3E}">
        <p14:creationId xmlns:p14="http://schemas.microsoft.com/office/powerpoint/2010/main" val="61227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rgbClr val="2A3990"/>
        </a:solidFill>
      </p:bgPr>
    </p:bg>
    <p:spTree>
      <p:nvGrpSpPr>
        <p:cNvPr id="1" name=""/>
        <p:cNvGrpSpPr/>
        <p:nvPr/>
      </p:nvGrpSpPr>
      <p:grpSpPr>
        <a:xfrm>
          <a:off x="0" y="0"/>
          <a:ext cx="0" cy="0"/>
          <a:chOff x="0" y="0"/>
          <a:chExt cx="0" cy="0"/>
        </a:xfrm>
      </p:grpSpPr>
      <p:grpSp>
        <p:nvGrpSpPr>
          <p:cNvPr id="12" name="组合"/>
          <p:cNvGrpSpPr>
            <a:grpSpLocks/>
          </p:cNvGrpSpPr>
          <p:nvPr/>
        </p:nvGrpSpPr>
        <p:grpSpPr>
          <a:xfrm>
            <a:off x="6098378" y="5"/>
            <a:ext cx="3045624" cy="2030570"/>
            <a:chOff x="6098378" y="5"/>
            <a:chExt cx="3045624" cy="2030570"/>
          </a:xfrm>
        </p:grpSpPr>
        <p:sp>
          <p:nvSpPr>
            <p:cNvPr id="7" name="矩形"/>
            <p:cNvSpPr>
              <a:spLocks/>
            </p:cNvSpPr>
            <p:nvPr/>
          </p:nvSpPr>
          <p:spPr>
            <a:xfrm rot="0">
              <a:off x="8128803" y="16"/>
              <a:ext cx="1015199" cy="1015200"/>
            </a:xfrm>
            <a:prstGeom prst="rect"/>
            <a:solidFill>
              <a:schemeClr val="accent1"/>
            </a:solidFill>
            <a:ln w="12700" cmpd="sng" cap="flat">
              <a:noFill/>
              <a:prstDash val="solid"/>
              <a:round/>
            </a:ln>
          </p:spPr>
        </p:sp>
        <p:sp>
          <p:nvSpPr>
            <p:cNvPr id="8" name="右三角"/>
            <p:cNvSpPr>
              <a:spLocks/>
            </p:cNvSpPr>
            <p:nvPr/>
          </p:nvSpPr>
          <p:spPr>
            <a:xfrm flipH="1" rot="0">
              <a:off x="7113463" y="5"/>
              <a:ext cx="1015199" cy="1015200"/>
            </a:xfrm>
            <a:prstGeom prst="rtTriangle"/>
            <a:solidFill>
              <a:schemeClr val="accent2"/>
            </a:solidFill>
            <a:ln w="12700" cmpd="sng" cap="flat">
              <a:noFill/>
              <a:prstDash val="solid"/>
              <a:round/>
            </a:ln>
          </p:spPr>
        </p:sp>
        <p:sp>
          <p:nvSpPr>
            <p:cNvPr id="9" name="右三角"/>
            <p:cNvSpPr>
              <a:spLocks/>
            </p:cNvSpPr>
            <p:nvPr/>
          </p:nvSpPr>
          <p:spPr>
            <a:xfrm flipH="1" rot="10800000">
              <a:off x="7113587" y="107"/>
              <a:ext cx="1015199" cy="1015200"/>
            </a:xfrm>
            <a:prstGeom prst="rtTriangle"/>
            <a:solidFill>
              <a:schemeClr val="accent6"/>
            </a:solidFill>
            <a:ln w="12700" cmpd="sng" cap="flat">
              <a:noFill/>
              <a:prstDash val="solid"/>
              <a:round/>
            </a:ln>
          </p:spPr>
        </p:sp>
        <p:sp>
          <p:nvSpPr>
            <p:cNvPr id="10" name="右三角"/>
            <p:cNvSpPr>
              <a:spLocks/>
            </p:cNvSpPr>
            <p:nvPr/>
          </p:nvSpPr>
          <p:spPr>
            <a:xfrm rot="10800000">
              <a:off x="6098378" y="96"/>
              <a:ext cx="1015199" cy="1015200"/>
            </a:xfrm>
            <a:prstGeom prst="rtTriangle"/>
            <a:solidFill>
              <a:schemeClr val="accent1"/>
            </a:solidFill>
            <a:ln w="12700" cmpd="sng" cap="flat">
              <a:noFill/>
              <a:prstDash val="solid"/>
              <a:round/>
            </a:ln>
          </p:spPr>
        </p:sp>
        <p:sp>
          <p:nvSpPr>
            <p:cNvPr id="11" name="右三角"/>
            <p:cNvSpPr>
              <a:spLocks/>
            </p:cNvSpPr>
            <p:nvPr/>
          </p:nvSpPr>
          <p:spPr>
            <a:xfrm rot="10800000">
              <a:off x="8128788" y="1015375"/>
              <a:ext cx="1015199" cy="1015200"/>
            </a:xfrm>
            <a:prstGeom prst="rtTriangle"/>
            <a:solidFill>
              <a:schemeClr val="accent6"/>
            </a:solidFill>
            <a:ln w="12700" cmpd="sng" cap="flat">
              <a:noFill/>
              <a:prstDash val="solid"/>
              <a:round/>
            </a:ln>
          </p:spPr>
        </p:sp>
      </p:grpSp>
      <p:sp>
        <p:nvSpPr>
          <p:cNvPr id="13" name="文本框"/>
          <p:cNvSpPr>
            <a:spLocks noGrp="1"/>
          </p:cNvSpPr>
          <p:nvPr>
            <p:ph type="ctrTitle"/>
          </p:nvPr>
        </p:nvSpPr>
        <p:spPr>
          <a:xfrm rot="0">
            <a:off x="598100" y="1775222"/>
            <a:ext cx="8222100" cy="838800"/>
          </a:xfrm>
          <a:prstGeom prst="rect"/>
          <a:noFill/>
          <a:ln w="12700" cmpd="sng" cap="flat">
            <a:noFill/>
            <a:prstDash val="solid"/>
            <a:round/>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endParaRPr lang="zh-CN" altLang="en-US" sz="4200" b="0" i="0" u="none" strike="noStrike" kern="0" cap="none" spc="0" baseline="0">
              <a:solidFill>
                <a:srgbClr val="FFFFFF"/>
              </a:solidFill>
              <a:latin typeface="Arial" pitchFamily="0" charset="0"/>
              <a:ea typeface="Arial" pitchFamily="0" charset="0"/>
              <a:cs typeface="Lucida Sans"/>
            </a:endParaRPr>
          </a:p>
        </p:txBody>
      </p:sp>
      <p:sp>
        <p:nvSpPr>
          <p:cNvPr id="14" name="文本框"/>
          <p:cNvSpPr>
            <a:spLocks noGrp="1"/>
          </p:cNvSpPr>
          <p:nvPr>
            <p:ph type="subTitle" idx="1"/>
          </p:nvPr>
        </p:nvSpPr>
        <p:spPr>
          <a:xfrm rot="0">
            <a:off x="598088" y="2715912"/>
            <a:ext cx="8222100" cy="4329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endParaRPr lang="zh-CN" altLang="en-US" sz="2100" b="0" i="0" u="none" strike="noStrike" kern="0" cap="none" spc="0" baseline="0">
              <a:solidFill>
                <a:srgbClr val="FFFFFF"/>
              </a:solidFill>
              <a:latin typeface="Arial" pitchFamily="0" charset="0"/>
              <a:ea typeface="Arial" pitchFamily="0" charset="0"/>
              <a:cs typeface="Lucida Sans"/>
            </a:endParaRPr>
          </a:p>
        </p:txBody>
      </p:sp>
      <p:sp>
        <p:nvSpPr>
          <p:cNvPr id="15"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b="0" i="0" u="none" strike="noStrike" kern="0" cap="none" spc="0" baseline="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604580629"/>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46958674"/>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61048405"/>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63447707"/>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95791922"/>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0315237"/>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07792532"/>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26040301"/>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91464817"/>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16830225"/>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12239035"/>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grpSp>
        <p:nvGrpSpPr>
          <p:cNvPr id="24" name="组合"/>
          <p:cNvGrpSpPr>
            <a:grpSpLocks xmlns:a="http://schemas.openxmlformats.org/drawingml/2006/main"/>
          </p:cNvGrpSpPr>
          <p:nvPr/>
        </p:nvGrpSpPr>
        <p:grpSpPr>
          <a:xfrm xmlns:a="http://schemas.openxmlformats.org/drawingml/2006/main">
            <a:off x="0" y="3903669"/>
            <a:ext cx="9144000" cy="1239924"/>
            <a:chOff x="0" y="3903669"/>
            <a:chExt cx="9144000" cy="1239924"/>
          </a:xfrm>
        </p:grpSpPr>
        <p:sp>
          <p:nvSpPr>
            <p:cNvPr id="19" name="右三角"/>
            <p:cNvSpPr>
              <a:spLocks xmlns:a="http://schemas.openxmlformats.org/drawingml/2006/main"/>
            </p:cNvSpPr>
            <p:nvPr/>
          </p:nvSpPr>
          <p:spPr>
            <a:xfrm xmlns:a="http://schemas.openxmlformats.org/drawingml/2006/main" rot="0">
              <a:off x="8154895"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20" name="右三角"/>
            <p:cNvSpPr>
              <a:spLocks xmlns:a="http://schemas.openxmlformats.org/drawingml/2006/main"/>
            </p:cNvSpPr>
            <p:nvPr/>
          </p:nvSpPr>
          <p:spPr>
            <a:xfrm xmlns:a="http://schemas.openxmlformats.org/drawingml/2006/main" flipH="1" rot="0">
              <a:off x="6181163"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21" name="矩形"/>
            <p:cNvSpPr>
              <a:spLocks xmlns:a="http://schemas.openxmlformats.org/drawingml/2006/main"/>
            </p:cNvSpPr>
            <p:nvPr/>
          </p:nvSpPr>
          <p:spPr>
            <a:xfrm xmlns:a="http://schemas.openxmlformats.org/drawingml/2006/main" rot="0">
              <a:off x="7170274" y="3903669"/>
              <a:ext cx="989100" cy="987899"/>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round/>
            </a:ln>
          </p:spPr>
        </p:sp>
        <p:sp>
          <p:nvSpPr>
            <p:cNvPr id="22" name="右三角"/>
            <p:cNvSpPr>
              <a:spLocks xmlns:a="http://schemas.openxmlformats.org/drawingml/2006/main"/>
            </p:cNvSpPr>
            <p:nvPr/>
          </p:nvSpPr>
          <p:spPr>
            <a:xfrm xmlns:a="http://schemas.openxmlformats.org/drawingml/2006/main" rot="10800000">
              <a:off x="8154757" y="3903682"/>
              <a:ext cx="989100" cy="987899"/>
            </a:xfrm>
            <a:prstGeom xmlns:a="http://schemas.openxmlformats.org/drawingml/2006/main" prst="rtTriangle"/>
            <a:solidFill xmlns:a="http://schemas.openxmlformats.org/drawingml/2006/main">
              <a:schemeClr val="accent3"/>
            </a:solidFill>
            <a:ln xmlns:a="http://schemas.openxmlformats.org/drawingml/2006/main" w="12700" cmpd="sng" cap="flat">
              <a:noFill/>
              <a:prstDash val="solid"/>
              <a:round/>
            </a:ln>
          </p:spPr>
        </p:sp>
        <p:sp>
          <p:nvSpPr>
            <p:cNvPr id="23" name="矩形"/>
            <p:cNvSpPr>
              <a:spLocks xmlns:a="http://schemas.openxmlformats.org/drawingml/2006/main"/>
            </p:cNvSpPr>
            <p:nvPr/>
          </p:nvSpPr>
          <p:spPr>
            <a:xfrm xmlns:a="http://schemas.openxmlformats.org/drawingml/2006/main" rot="0">
              <a:off x="0" y="4891594"/>
              <a:ext cx="9144000" cy="251999"/>
            </a:xfrm>
            <a:prstGeom xmlns:a="http://schemas.openxmlformats.org/drawingml/2006/main" prst="rect"/>
            <a:solidFill xmlns:a="http://schemas.openxmlformats.org/drawingml/2006/main">
              <a:srgbClr val="2A3990"/>
            </a:solidFill>
            <a:ln xmlns:a="http://schemas.openxmlformats.org/drawingml/2006/main" w="12700" cmpd="sng" cap="flat">
              <a:noFill/>
              <a:prstDash val="solid"/>
              <a:round/>
            </a:ln>
          </p:spPr>
        </p:sp>
      </p:grpSp>
      <p:sp>
        <p:nvSpPr>
          <p:cNvPr id="25" name="文本框"/>
          <p:cNvSpPr>
            <a:spLocks xmlns:a="http://schemas.openxmlformats.org/drawingml/2006/main" noGrp="1"/>
          </p:cNvSpPr>
          <p:nvPr>
            <p:ph type="title"/>
          </p:nvPr>
        </p:nvSpPr>
        <p:spPr>
          <a:xfrm xmlns:a="http://schemas.openxmlformats.org/drawingml/2006/main" rot="0">
            <a:off x="311700" y="410000"/>
            <a:ext cx="8520600" cy="607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a:spcBef>
                <a:spcPts val="0"/>
              </a:spcBef>
              <a:spcAft>
                <a:spcPts val="0"/>
              </a:spcAft>
              <a:buNone/>
            </a:pPr>
            <a:endParaRPr lang="zh-CN" altLang="en-US"/>
          </a:p>
        </p:txBody>
      </p:sp>
      <p:sp>
        <p:nvSpPr>
          <p:cNvPr id="26" name="文本框"/>
          <p:cNvSpPr>
            <a:spLocks xmlns:a="http://schemas.openxmlformats.org/drawingml/2006/main" noGrp="1"/>
          </p:cNvSpPr>
          <p:nvPr>
            <p:ph type="body" idx="1"/>
          </p:nvPr>
        </p:nvSpPr>
        <p:spPr>
          <a:xfrm xmlns:a="http://schemas.openxmlformats.org/drawingml/2006/main" rot="0">
            <a:off x="311700" y="1229875"/>
            <a:ext cx="8520600" cy="33390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marL="457200" indent="-342900">
              <a:spcBef>
                <a:spcPts val="0"/>
              </a:spcBef>
              <a:spcAft>
                <a:spcPts val="0"/>
              </a:spcAft>
              <a:buSzPts val="1800"/>
              <a:buFont typeface="Droid Sans"/>
              <a:buChar char="●"/>
            </a:pPr>
            <a:endParaRPr lang="zh-CN" altLang="en-US"/>
          </a:p>
        </p:txBody>
      </p:sp>
      <p:sp>
        <p:nvSpPr>
          <p:cNvPr id="27"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485327014"/>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sp>
        <p:nvSpPr>
          <p:cNvPr id="43"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1000" b="0" i="0" u="none" strike="noStrike" kern="0" cap="none" spc="0" baseline="0">
                <a:solidFill>
                  <a:srgbClr val="434343"/>
                </a:solidFill>
                <a:latin typeface="Roboto" pitchFamily="0" charset="0"/>
                <a:ea typeface="Roboto" pitchFamily="0" charset="0"/>
                <a:cs typeface="Roboto" pitchFamily="0" charset="0"/>
                <a:sym typeface="Roboto" pitchFamily="0" charset="0"/>
              </a:rPr>
              <a:t>&lt;#&gt;</a:t>
            </a:fld>
            <a:endParaRPr lang="zh-CN" altLang="en-US" sz="1000">
              <a:solidFill>
                <a:srgbClr val="434343"/>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070330071"/>
      </p:ext>
    </p:extLst>
  </p:cSld>
  <p:clrMapOvr>
    <a:masterClrMapping xmlns:a="http://schemas.openxmlformats.org/drawingml/2006/main"/>
  </p:clrMapOvr>
</p:sldLayout>
</file>

<file path=ppt/slideLayouts/slideLayout14.xml><?xml version="1.0" encoding="utf-8"?>
<p:sldLayout xmlns:p="http://schemas.openxmlformats.org/presentationml/2006/main" showMasterSp="0" preserve="1">
  <p:cSld name="自定义版式">
    <p:bg>
      <p:bgPr>
        <a:solidFill xmlns:a="http://schemas.openxmlformats.org/drawingml/2006/main">
          <a:schemeClr val="accent4"/>
        </a:solidFill>
      </p:bgPr>
    </p:bg>
    <p:spTree>
      <p:nvGrpSpPr>
        <p:cNvPr id="1" name=""/>
        <p:cNvGrpSpPr/>
        <p:nvPr/>
      </p:nvGrpSpPr>
      <p:grpSpPr>
        <a:xfrm xmlns:a="http://schemas.openxmlformats.org/drawingml/2006/main">
          <a:off x="0" y="0"/>
          <a:ext cx="0" cy="0"/>
          <a:chOff x="0" y="0"/>
          <a:chExt cx="0" cy="0"/>
        </a:xfrm>
      </p:grpSpPr>
      <p:grpSp>
        <p:nvGrpSpPr>
          <p:cNvPr id="54" name="组合"/>
          <p:cNvGrpSpPr>
            <a:grpSpLocks xmlns:a="http://schemas.openxmlformats.org/drawingml/2006/main"/>
          </p:cNvGrpSpPr>
          <p:nvPr/>
        </p:nvGrpSpPr>
        <p:grpSpPr>
          <a:xfrm xmlns:a="http://schemas.openxmlformats.org/drawingml/2006/main">
            <a:off x="6098378" y="5"/>
            <a:ext cx="3045624" cy="2030570"/>
            <a:chOff x="6098378" y="5"/>
            <a:chExt cx="3045624" cy="2030570"/>
          </a:xfrm>
        </p:grpSpPr>
        <p:sp>
          <p:nvSpPr>
            <p:cNvPr id="49" name="矩形"/>
            <p:cNvSpPr>
              <a:spLocks xmlns:a="http://schemas.openxmlformats.org/drawingml/2006/main"/>
            </p:cNvSpPr>
            <p:nvPr/>
          </p:nvSpPr>
          <p:spPr>
            <a:xfrm xmlns:a="http://schemas.openxmlformats.org/drawingml/2006/main" rot="0">
              <a:off x="8128803" y="16"/>
              <a:ext cx="1015199" cy="1015200"/>
            </a:xfrm>
            <a:prstGeom xmlns:a="http://schemas.openxmlformats.org/drawingml/2006/main" prst="rect"/>
            <a:solidFill xmlns:a="http://schemas.openxmlformats.org/drawingml/2006/main">
              <a:schemeClr val="accent3"/>
            </a:solidFill>
            <a:ln xmlns:a="http://schemas.openxmlformats.org/drawingml/2006/main" w="12700" cmpd="sng" cap="flat">
              <a:noFill/>
              <a:prstDash val="solid"/>
              <a:round/>
            </a:ln>
          </p:spPr>
        </p:sp>
        <p:sp>
          <p:nvSpPr>
            <p:cNvPr id="50" name="右三角"/>
            <p:cNvSpPr>
              <a:spLocks xmlns:a="http://schemas.openxmlformats.org/drawingml/2006/main"/>
            </p:cNvSpPr>
            <p:nvPr/>
          </p:nvSpPr>
          <p:spPr>
            <a:xfrm xmlns:a="http://schemas.openxmlformats.org/drawingml/2006/main" flipH="1" rot="0">
              <a:off x="7113463" y="5"/>
              <a:ext cx="1015199" cy="1015200"/>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51" name="右三角"/>
            <p:cNvSpPr>
              <a:spLocks xmlns:a="http://schemas.openxmlformats.org/drawingml/2006/main"/>
            </p:cNvSpPr>
            <p:nvPr/>
          </p:nvSpPr>
          <p:spPr>
            <a:xfrm xmlns:a="http://schemas.openxmlformats.org/drawingml/2006/main" flipH="1" rot="10800000">
              <a:off x="7113587" y="107"/>
              <a:ext cx="1015199" cy="1015200"/>
            </a:xfrm>
            <a:prstGeom xmlns:a="http://schemas.openxmlformats.org/drawingml/2006/main" prst="rtTriangle"/>
            <a:solidFill xmlns:a="http://schemas.openxmlformats.org/drawingml/2006/main">
              <a:schemeClr val="accent3"/>
            </a:solidFill>
            <a:ln xmlns:a="http://schemas.openxmlformats.org/drawingml/2006/main" w="12700" cmpd="sng" cap="flat">
              <a:noFill/>
              <a:prstDash val="solid"/>
              <a:round/>
            </a:ln>
          </p:spPr>
        </p:sp>
        <p:sp>
          <p:nvSpPr>
            <p:cNvPr id="52" name="右三角"/>
            <p:cNvSpPr>
              <a:spLocks xmlns:a="http://schemas.openxmlformats.org/drawingml/2006/main"/>
            </p:cNvSpPr>
            <p:nvPr/>
          </p:nvSpPr>
          <p:spPr>
            <a:xfrm xmlns:a="http://schemas.openxmlformats.org/drawingml/2006/main" rot="10800000">
              <a:off x="6098378" y="96"/>
              <a:ext cx="1015199" cy="1015200"/>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53" name="右三角"/>
            <p:cNvSpPr>
              <a:spLocks xmlns:a="http://schemas.openxmlformats.org/drawingml/2006/main"/>
            </p:cNvSpPr>
            <p:nvPr/>
          </p:nvSpPr>
          <p:spPr>
            <a:xfrm xmlns:a="http://schemas.openxmlformats.org/drawingml/2006/main" rot="10800000">
              <a:off x="8128788" y="1015375"/>
              <a:ext cx="1015199" cy="1015200"/>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grpSp>
      <p:sp>
        <p:nvSpPr>
          <p:cNvPr id="55" name="文本框"/>
          <p:cNvSpPr>
            <a:spLocks xmlns:a="http://schemas.openxmlformats.org/drawingml/2006/main" noGrp="1"/>
          </p:cNvSpPr>
          <p:nvPr>
            <p:ph type="title"/>
          </p:nvPr>
        </p:nvSpPr>
        <p:spPr>
          <a:xfrm xmlns:a="http://schemas.openxmlformats.org/drawingml/2006/main" rot="0">
            <a:off x="490250" y="526350"/>
            <a:ext cx="5618700" cy="4090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a:spcBef>
                <a:spcPts val="0"/>
              </a:spcBef>
              <a:spcAft>
                <a:spcPts val="0"/>
              </a:spcAft>
              <a:buNone/>
            </a:pPr>
            <a:endParaRPr lang="zh-CN" altLang="en-US" sz="4800">
              <a:solidFill>
                <a:srgbClr val="FFFFFF"/>
              </a:solidFill>
            </a:endParaRPr>
          </a:p>
        </p:txBody>
      </p:sp>
      <p:sp>
        <p:nvSpPr>
          <p:cNvPr id="56"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452169997"/>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a:spcBef>
                <a:spcPts val="0"/>
              </a:spcBef>
              <a:spcAft>
                <a:spcPts val="0"/>
              </a:spcAft>
              <a:buNone/>
            </a:pPr>
            <a:endParaRPr lang="zh-CN" altLang="en-US" sz="3000">
              <a:solidFill>
                <a:srgbClr val="2A3990"/>
              </a:solidFill>
              <a:latin typeface="Roboto" pitchFamily="0" charset="0"/>
              <a:ea typeface="Roboto" pitchFamily="0" charset="0"/>
              <a:cs typeface="Roboto" pitchFamily="0" charset="0"/>
              <a:sym typeface="Roboto" pitchFamily="0" charset="0"/>
            </a:endParaRPr>
          </a:p>
        </p:txBody>
      </p:sp>
      <p:sp>
        <p:nvSpPr>
          <p:cNvPr id="3"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nSpc>
                <a:spcPct val="115000"/>
              </a:lnSpc>
              <a:spcBef>
                <a:spcPts val="0"/>
              </a:spcBef>
              <a:spcAft>
                <a:spcPts val="0"/>
              </a:spcAft>
              <a:buClr>
                <a:srgbClr val="434343"/>
              </a:buClr>
              <a:buSzPts val="1800"/>
              <a:buFont typeface="Roboto" pitchFamily="0" charset="0"/>
              <a:buChar char="●"/>
            </a:pPr>
            <a:endParaRPr lang="zh-CN" altLang="en-US" sz="1800">
              <a:solidFill>
                <a:srgbClr val="434343"/>
              </a:solidFill>
              <a:latin typeface="Roboto" pitchFamily="0" charset="0"/>
              <a:ea typeface="Roboto" pitchFamily="0" charset="0"/>
              <a:cs typeface="Roboto" pitchFamily="0" charset="0"/>
              <a:sym typeface="Roboto" pitchFamily="0" charset="0"/>
            </a:endParaRPr>
          </a:p>
        </p:txBody>
      </p:sp>
      <p:sp>
        <p:nvSpPr>
          <p:cNvPr id="4"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402729956"/>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p:titleStyle>
    <p:body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4.jpeg"/><Relationship Id="rId2" Type="http://schemas.openxmlformats.org/officeDocument/2006/relationships/slideLayout" Target="../slideLayouts/slideLayout13.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5.jpeg"/><Relationship Id="rId2" Type="http://schemas.openxmlformats.org/officeDocument/2006/relationships/slideLayout" Target="../slideLayouts/slideLayout14.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6.jpe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8.jpe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10.jpe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1.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2.png"/><Relationship Id="rId2" Type="http://schemas.openxmlformats.org/officeDocument/2006/relationships/slideLayout" Target="../slideLayouts/slideLayout12.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3.jpe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4.pn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hyperlink" Target="https://www.statista.com/topics/3807/tesco-plc/" TargetMode="External"/><Relationship Id="rId2" Type="http://schemas.openxmlformats.org/officeDocument/2006/relationships/hyperlink" Target="http://ir.mtu.edu.ng/jspui/bitstream/123456789/659/1/%28MMESOMA%29INFLUENCE OF ORGANISATIONAL CULTURE ON EMPLOYEES%E2%80%99%20PERFORMANCE.pdf" TargetMode="External"/><Relationship Id="rId3" Type="http://schemas.openxmlformats.org/officeDocument/2006/relationships/hyperlink" Target="https://ora.ox.ac.uk/objects/uuid:5add4ab0-9bee-43ec-9e40-ca789f0825e3/download_file?file_format=pdf&amp;hyrax_fileset_id=s2j62s617d&amp;safe_filename=Paavola_and_Cuthbertson_2022_Redefining_capabilities_as.pdf&amp;type_of_work=Journal+article" TargetMode="External"/><Relationship Id="rId4" Type="http://schemas.openxmlformats.org/officeDocument/2006/relationships/hyperlink" Target="https://ora.ox.ac.uk/objects/uuid:5add4ab0-9bee-43ec-9e40-ca789f0825e3/download_file?file_format=pdf&amp;hyrax_fileset_id=s2j62s617d&amp;safe_filename=Paavola_and_Cuthbertson_2022_Redefining_capabilities_as.pdf&amp;type_of_work=Journal+article" TargetMode="External"/><Relationship Id="rId5" Type="http://schemas.openxmlformats.org/officeDocument/2006/relationships/hyperlink" Target="http://ijrsm.com/index.php/journal-ijrsm/article/download/80/78" TargetMode="External"/><Relationship Id="rId6" Type="http://schemas.openxmlformats.org/officeDocument/2006/relationships/hyperlink" Target="http://ijrsm.com/index.php/journal-ijrsm/article/download/80/78" TargetMode="External"/><Relationship Id="rId7" Type="http://schemas.openxmlformats.org/officeDocument/2006/relationships/hyperlink" Target="https://sciendo.com/pdf/10.2478/sbe-2020-0035" TargetMode="External"/><Relationship Id="rId8" Type="http://schemas.openxmlformats.org/officeDocument/2006/relationships/hyperlink" Target="https://sciendo.com/pdf/10.2478/sbe-2020-0035" TargetMode="External"/><Relationship Id="rId9" Type="http://schemas.openxmlformats.org/officeDocument/2006/relationships/hyperlink" Target="https://retailtechinnovationhub.com/home/2023/4/3/starring-walmart-tesco-and-amazon-heres-what-happened-in-the-retail-technology-space-during-march" TargetMode="External"/><Relationship Id="rId10" Type="http://schemas.openxmlformats.org/officeDocument/2006/relationships/hyperlink" Target="https://www.tescoplc.com/store-changes-helping-us-to-remain-competitive/" TargetMode="External"/><Relationship Id="rId11" Type="http://schemas.openxmlformats.org/officeDocument/2006/relationships/hyperlink" Target="http://dx.doi.org/10.1108/IJOA-10-2019-1919" TargetMode="External"/><Relationship Id="rId12"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image" Target="../media/15.png"/><Relationship Id="rId2" Type="http://schemas.openxmlformats.org/officeDocument/2006/relationships/slideLayout" Target="../slideLayouts/slideLayout12.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2A3990"/>
        </a:solidFill>
      </p:bgPr>
    </p:bg>
    <p:spTree>
      <p:nvGrpSpPr>
        <p:cNvPr id="1" name=""/>
        <p:cNvGrpSpPr/>
        <p:nvPr/>
      </p:nvGrpSpPr>
      <p:grpSpPr>
        <a:xfrm>
          <a:off x="0" y="0"/>
          <a:ext cx="0" cy="0"/>
          <a:chOff x="0" y="0"/>
          <a:chExt cx="0" cy="0"/>
        </a:xfrm>
      </p:grpSpPr>
      <p:sp>
        <p:nvSpPr>
          <p:cNvPr id="16" name="文本框"/>
          <p:cNvSpPr>
            <a:spLocks noGrp="1"/>
          </p:cNvSpPr>
          <p:nvPr>
            <p:ph type="ctrTitle"/>
          </p:nvPr>
        </p:nvSpPr>
        <p:spPr>
          <a:xfrm rot="0">
            <a:off x="436177" y="2975354"/>
            <a:ext cx="8222099" cy="838800"/>
          </a:xfrm>
          <a:prstGeom prst="rect"/>
          <a:noFill/>
          <a:ln w="12700" cmpd="sng" cap="flat">
            <a:noFill/>
            <a:prstDash val="solid"/>
            <a:round/>
          </a:ln>
        </p:spPr>
        <p:txBody>
          <a:bodyPr vert="horz" wrap="square" lIns="91425" tIns="91425" rIns="91425" bIns="91425" anchor="b" anchorCtr="0">
            <a:prstTxWarp prst="textNoShape"/>
          </a:bodyPr>
          <a:lstStyle/>
          <a:p>
            <a:pPr marL="0" indent="0" algn="l">
              <a:lnSpc>
                <a:spcPct val="100000"/>
              </a:lnSpc>
              <a:spcBef>
                <a:spcPts val="0"/>
              </a:spcBef>
              <a:spcAft>
                <a:spcPts val="0"/>
              </a:spcAft>
              <a:buNone/>
            </a:pPr>
            <a:r>
              <a:rPr lang="en-US" altLang="zh-CN" sz="3800" b="0" i="0" u="none" strike="noStrike" kern="0" cap="none" spc="0" baseline="0">
                <a:solidFill>
                  <a:srgbClr val="FFFFFF"/>
                </a:solidFill>
                <a:latin typeface="Times New Roman" pitchFamily="18" charset="0"/>
                <a:ea typeface="Arial" pitchFamily="0" charset="0"/>
                <a:cs typeface="Times New Roman" pitchFamily="18" charset="0"/>
              </a:rPr>
              <a:t>CHANGE AND STABILITY MANAGEMENT</a:t>
            </a:r>
            <a:endParaRPr lang="en-US" altLang="zh-CN" sz="3800" b="0" i="0" u="none" strike="noStrike" kern="0" cap="none" spc="0" baseline="0">
              <a:solidFill>
                <a:srgbClr val="FFFFFF"/>
              </a:solidFill>
              <a:latin typeface="Times New Roman" pitchFamily="18" charset="0"/>
              <a:ea typeface="Arial" pitchFamily="0" charset="0"/>
              <a:cs typeface="Times New Roman" pitchFamily="18" charset="0"/>
            </a:endParaRPr>
          </a:p>
          <a:p>
            <a:pPr marL="0" indent="0" algn="l">
              <a:lnSpc>
                <a:spcPct val="100000"/>
              </a:lnSpc>
              <a:spcBef>
                <a:spcPts val="0"/>
              </a:spcBef>
              <a:spcAft>
                <a:spcPts val="0"/>
              </a:spcAft>
              <a:buNone/>
            </a:pPr>
            <a:r>
              <a:rPr lang="en-US" altLang="zh-CN" sz="3800" b="0" i="0" u="none" strike="noStrike" kern="0" cap="none" spc="0" baseline="0">
                <a:solidFill>
                  <a:srgbClr val="FFFFFF"/>
                </a:solidFill>
                <a:latin typeface="Times New Roman" pitchFamily="18" charset="0"/>
                <a:ea typeface="Arial" pitchFamily="0" charset="0"/>
                <a:cs typeface="Times New Roman" pitchFamily="18" charset="0"/>
              </a:rPr>
              <a:t>                              NAME-BHUMIKA</a:t>
            </a:r>
            <a:endParaRPr lang="en-US" altLang="zh-CN" sz="3800" b="0" i="0" u="none" strike="noStrike" kern="0" cap="none" spc="0" baseline="0">
              <a:solidFill>
                <a:srgbClr val="FFFFFF"/>
              </a:solidFill>
              <a:latin typeface="Times New Roman" pitchFamily="18" charset="0"/>
              <a:ea typeface="Arial" pitchFamily="0" charset="0"/>
              <a:cs typeface="Times New Roman" pitchFamily="18" charset="0"/>
            </a:endParaRPr>
          </a:p>
          <a:p>
            <a:pPr marL="0" indent="0" algn="l">
              <a:lnSpc>
                <a:spcPct val="100000"/>
              </a:lnSpc>
              <a:spcBef>
                <a:spcPts val="0"/>
              </a:spcBef>
              <a:spcAft>
                <a:spcPts val="0"/>
              </a:spcAft>
              <a:buNone/>
            </a:pPr>
            <a:r>
              <a:rPr lang="en-US" altLang="zh-CN" sz="3800" b="0" i="0" u="none" strike="noStrike" kern="0" cap="none" spc="0" baseline="0">
                <a:solidFill>
                  <a:srgbClr val="FFFFFF"/>
                </a:solidFill>
                <a:latin typeface="Times New Roman" pitchFamily="18" charset="0"/>
                <a:ea typeface="Arial" pitchFamily="0" charset="0"/>
                <a:cs typeface="Times New Roman" pitchFamily="18" charset="0"/>
              </a:rPr>
              <a:t>                         STUDENT I'D- 2230753</a:t>
            </a:r>
            <a:endParaRPr lang="en-US" altLang="zh-CN" sz="3800" b="0" i="0" u="none" strike="noStrike" kern="0" cap="none" spc="0" baseline="0">
              <a:solidFill>
                <a:srgbClr val="FFFFFF"/>
              </a:solidFill>
              <a:latin typeface="Times New Roman" pitchFamily="18" charset="0"/>
              <a:ea typeface="Arial" pitchFamily="0" charset="0"/>
              <a:cs typeface="Times New Roman" pitchFamily="18" charset="0"/>
            </a:endParaRPr>
          </a:p>
          <a:p>
            <a:pPr marL="0" indent="0" algn="l">
              <a:lnSpc>
                <a:spcPct val="100000"/>
              </a:lnSpc>
              <a:spcBef>
                <a:spcPts val="0"/>
              </a:spcBef>
              <a:spcAft>
                <a:spcPts val="0"/>
              </a:spcAft>
              <a:buNone/>
            </a:pPr>
            <a:r>
              <a:rPr lang="en-US" altLang="zh-CN" sz="3800" b="0" i="0" u="none" strike="noStrike" kern="0" cap="none" spc="0" baseline="0">
                <a:solidFill>
                  <a:srgbClr val="FFFFFF"/>
                </a:solidFill>
                <a:latin typeface="Times New Roman" pitchFamily="18" charset="0"/>
                <a:ea typeface="Arial" pitchFamily="0" charset="0"/>
                <a:cs typeface="Times New Roman" pitchFamily="18" charset="0"/>
              </a:rPr>
              <a:t>                            MBA PROGRAM </a:t>
            </a:r>
            <a:endParaRPr lang="zh-CN" altLang="en-US" sz="3800" b="0" i="0" u="none" strike="noStrike" kern="0" cap="none" spc="0" baseline="0">
              <a:solidFill>
                <a:srgbClr val="FFFFFF"/>
              </a:solidFill>
              <a:latin typeface="Times New Roman" pitchFamily="18" charset="0"/>
              <a:ea typeface="Arial" pitchFamily="0" charset="0"/>
              <a:cs typeface="Times New Roman" pitchFamily="18" charset="0"/>
            </a:endParaRPr>
          </a:p>
        </p:txBody>
      </p:sp>
    </p:spTree>
    <p:extLst>
      <p:ext uri="{BB962C8B-B14F-4D97-AF65-F5344CB8AC3E}">
        <p14:creationId xmlns:p14="http://schemas.microsoft.com/office/powerpoint/2010/main" val="2078262019"/>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8" name="文本框"/>
          <p:cNvSpPr>
            <a:spLocks noGrp="1"/>
          </p:cNvSpPr>
          <p:nvPr>
            <p:ph type="title"/>
          </p:nvPr>
        </p:nvSpPr>
        <p:spPr>
          <a:xfrm rot="0">
            <a:off x="311700" y="303925"/>
            <a:ext cx="8520600" cy="607799"/>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Introduction</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29" name="文本框"/>
          <p:cNvSpPr>
            <a:spLocks noGrp="1"/>
          </p:cNvSpPr>
          <p:nvPr>
            <p:ph type="body" idx="1"/>
          </p:nvPr>
        </p:nvSpPr>
        <p:spPr>
          <a:xfrm rot="0">
            <a:off x="4169687" y="822191"/>
            <a:ext cx="47370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The change management strategy will consider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analysing</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the implementation of shift leaders in Tesco</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Implementing changes in the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is required in order to gain a competitive advantage in the market</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The report will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analyse</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several factors that contribute to the implementation of change in the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organisation</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Key change management models will be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analysed</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and an appropriate change management model will be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utilised</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for the preparation of the report</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Several driver factors will be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analysed</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for efficient implementation of the change in the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organisation</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Resistance factors for change will also be </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recognised</a:t>
            </a: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 in the change management strategy</a:t>
            </a:r>
            <a:endParaRPr lang="en-US" altLang="zh-CN" sz="1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000" b="0" i="0" u="none" strike="noStrike" kern="0" cap="none" spc="0" baseline="0">
                <a:solidFill>
                  <a:srgbClr val="000000"/>
                </a:solidFill>
                <a:latin typeface="Times New Roman" pitchFamily="18" charset="0"/>
                <a:ea typeface="Arial" pitchFamily="0" charset="0"/>
                <a:cs typeface="Times New Roman" pitchFamily="18" charset="0"/>
              </a:rPr>
              <a:t>A critical analysis of the effectiveness of the change programme will be provided</a:t>
            </a:r>
            <a:endParaRPr lang="zh-CN" altLang="en-US" sz="10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30" name="图片" descr="Change-Management-Strategy-Blog-Header-V2.png"/>
          <p:cNvPicPr>
            <a:picLocks noChangeAspect="1"/>
          </p:cNvPicPr>
          <p:nvPr/>
        </p:nvPicPr>
        <p:blipFill>
          <a:blip r:embed="rId1" cstate="print"/>
          <a:stretch>
            <a:fillRect/>
          </a:stretch>
        </p:blipFill>
        <p:spPr>
          <a:xfrm rot="0">
            <a:off x="237067" y="1350434"/>
            <a:ext cx="3793066" cy="2133600"/>
          </a:xfrm>
          <a:prstGeom prst="rect"/>
          <a:noFill/>
          <a:ln w="12700" cmpd="sng" cap="flat">
            <a:noFill/>
            <a:prstDash val="solid"/>
            <a:miter/>
          </a:ln>
        </p:spPr>
      </p:pic>
    </p:spTree>
    <p:extLst>
      <p:ext uri="{BB962C8B-B14F-4D97-AF65-F5344CB8AC3E}">
        <p14:creationId xmlns:p14="http://schemas.microsoft.com/office/powerpoint/2010/main" val="1748268548"/>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3" name="文本框"/>
          <p:cNvSpPr>
            <a:spLocks noGrp="1"/>
          </p:cNvSpPr>
          <p:nvPr>
            <p:ph type="title"/>
          </p:nvPr>
        </p:nvSpPr>
        <p:spPr>
          <a:xfrm rot="0">
            <a:off x="311700" y="10495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Background of the </a:t>
            </a: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organisation</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34" name="文本框"/>
          <p:cNvSpPr>
            <a:spLocks noGrp="1"/>
          </p:cNvSpPr>
          <p:nvPr>
            <p:ph type="body" idx="1"/>
          </p:nvPr>
        </p:nvSpPr>
        <p:spPr>
          <a:xfrm rot="0">
            <a:off x="474132" y="765350"/>
            <a:ext cx="4380089" cy="3580871"/>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1700" b="0" i="0" u="none" strike="noStrike" kern="0" cap="none" spc="0" baseline="0">
                <a:solidFill>
                  <a:srgbClr val="000000"/>
                </a:solidFill>
                <a:latin typeface="Times New Roman" pitchFamily="18" charset="0"/>
                <a:ea typeface="Arial" pitchFamily="0" charset="0"/>
                <a:cs typeface="Times New Roman" pitchFamily="18" charset="0"/>
              </a:rPr>
              <a:t>Tesco is based in the UK and is one of the most valued retail brands in the country</a:t>
            </a:r>
            <a:endParaRPr lang="en-US" altLang="zh-CN" sz="17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1700" b="0" i="0" u="none" strike="noStrike" kern="0" cap="none" spc="0" baseline="0">
                <a:solidFill>
                  <a:srgbClr val="000000"/>
                </a:solidFill>
                <a:latin typeface="Times New Roman" pitchFamily="18" charset="0"/>
                <a:ea typeface="Arial" pitchFamily="0" charset="0"/>
                <a:cs typeface="Times New Roman" pitchFamily="18" charset="0"/>
              </a:rPr>
              <a:t>It has also ranked among the top five food and beverage retailers in the country</a:t>
            </a:r>
            <a:endParaRPr lang="en-US" altLang="zh-CN" sz="17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1700" b="0" i="0" u="none" strike="noStrike" kern="0" cap="none" spc="0" baseline="0">
                <a:solidFill>
                  <a:srgbClr val="000000"/>
                </a:solidFill>
                <a:latin typeface="Times New Roman" pitchFamily="18" charset="0"/>
                <a:ea typeface="Arial" pitchFamily="0" charset="0"/>
                <a:cs typeface="Times New Roman" pitchFamily="18" charset="0"/>
              </a:rPr>
              <a:t>26 per cent of the total market share has been captured by the company (Bedford, 2023).</a:t>
            </a:r>
            <a:endParaRPr lang="zh-CN" altLang="en-US" sz="17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35" name="图片" descr="download.jpg"/>
          <p:cNvPicPr>
            <a:picLocks noChangeAspect="1"/>
          </p:cNvPicPr>
          <p:nvPr/>
        </p:nvPicPr>
        <p:blipFill>
          <a:blip r:embed="rId1" cstate="print"/>
          <a:stretch>
            <a:fillRect/>
          </a:stretch>
        </p:blipFill>
        <p:spPr>
          <a:xfrm rot="0">
            <a:off x="5621690" y="1282522"/>
            <a:ext cx="3014310" cy="1833210"/>
          </a:xfrm>
          <a:prstGeom prst="rect"/>
          <a:noFill/>
          <a:ln w="12700" cmpd="sng" cap="flat">
            <a:noFill/>
            <a:prstDash val="solid"/>
            <a:miter/>
          </a:ln>
        </p:spPr>
      </p:pic>
    </p:spTree>
    <p:extLst>
      <p:ext uri="{BB962C8B-B14F-4D97-AF65-F5344CB8AC3E}">
        <p14:creationId xmlns:p14="http://schemas.microsoft.com/office/powerpoint/2010/main" val="123723264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8"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REASON FOR CHANGE IMPLEMENTATION</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39" name="文本框"/>
          <p:cNvSpPr>
            <a:spLocks noGrp="1"/>
          </p:cNvSpPr>
          <p:nvPr>
            <p:ph type="body" idx="1"/>
          </p:nvPr>
        </p:nvSpPr>
        <p:spPr>
          <a:xfrm rot="0">
            <a:off x="311700" y="1229875"/>
            <a:ext cx="4508656"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Maintain competitiveness of the </a:t>
            </a: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 in the market</a:t>
            </a:r>
            <a:endParaRPr lang="en-US" altLang="zh-CN" sz="24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To deliver value to the customers by incorporating shift leaders in the </a:t>
            </a: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organisation</a:t>
            </a:r>
            <a:endParaRPr lang="zh-CN" altLang="en-US" sz="24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40" name="图片" descr="download (1).jpg"/>
          <p:cNvPicPr>
            <a:picLocks noChangeAspect="1"/>
          </p:cNvPicPr>
          <p:nvPr/>
        </p:nvPicPr>
        <p:blipFill>
          <a:blip r:embed="rId1" cstate="print"/>
          <a:stretch>
            <a:fillRect/>
          </a:stretch>
        </p:blipFill>
        <p:spPr>
          <a:xfrm rot="0">
            <a:off x="5373511" y="1377244"/>
            <a:ext cx="3239911" cy="1847850"/>
          </a:xfrm>
          <a:prstGeom prst="rect"/>
          <a:noFill/>
          <a:ln w="12700" cmpd="sng" cap="flat">
            <a:noFill/>
            <a:prstDash val="solid"/>
            <a:miter/>
          </a:ln>
        </p:spPr>
      </p:pic>
    </p:spTree>
    <p:extLst>
      <p:ext uri="{BB962C8B-B14F-4D97-AF65-F5344CB8AC3E}">
        <p14:creationId xmlns:p14="http://schemas.microsoft.com/office/powerpoint/2010/main" val="1674551934"/>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4" name="文本框"/>
          <p:cNvSpPr>
            <a:spLocks noGrp="1"/>
          </p:cNvSpPr>
          <p:nvPr>
            <p:ph type="title"/>
          </p:nvPr>
        </p:nvSpPr>
        <p:spPr>
          <a:xfrm rot="0">
            <a:off x="311700" y="115475"/>
            <a:ext cx="8520600" cy="607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45" name="文本框"/>
          <p:cNvSpPr>
            <a:spLocks noGrp="1"/>
          </p:cNvSpPr>
          <p:nvPr>
            <p:ph type="body" idx="4294967295"/>
          </p:nvPr>
        </p:nvSpPr>
        <p:spPr>
          <a:xfrm rot="0">
            <a:off x="52575" y="885174"/>
            <a:ext cx="4767781" cy="4005899"/>
          </a:xfrm>
          <a:prstGeom prst="rect"/>
          <a:noFill/>
          <a:ln w="12700" cmpd="sng" cap="flat">
            <a:noFill/>
            <a:prstDash val="solid"/>
            <a:miter/>
          </a:ln>
        </p:spPr>
        <p:txBody>
          <a:bodyPr vert="horz" wrap="square" lIns="91425" tIns="91425" rIns="91425" bIns="91425" anchor="t" anchorCtr="0">
            <a:prstTxWarp prst="textNoShape"/>
          </a:bodyPr>
          <a:lstStyle/>
          <a:p>
            <a:pPr marL="0" indent="0" algn="just" fontAlgn="base">
              <a:lnSpc>
                <a:spcPct val="150000"/>
              </a:lnSpc>
              <a:spcBef>
                <a:spcPts val="0"/>
              </a:spcBef>
              <a:spcAft>
                <a:spcPts val="0"/>
              </a:spcAft>
              <a:buNone/>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Effective change management will be implemented by recruiting new 1800 shift leaders</a:t>
            </a:r>
            <a:endParaRPr lang="en-US" altLang="zh-CN" sz="2000" b="0" i="0" u="none" strike="noStrike" kern="0" cap="none" spc="0" baseline="0">
              <a:solidFill>
                <a:srgbClr val="000000"/>
              </a:solidFill>
              <a:latin typeface="Times New Roman" pitchFamily="18" charset="0"/>
              <a:ea typeface="Arial" pitchFamily="0" charset="0"/>
              <a:cs typeface="Times New Roman" pitchFamily="18" charset="0"/>
            </a:endParaRPr>
          </a:p>
          <a:p>
            <a:pPr marL="0" indent="0" algn="just" fontAlgn="base">
              <a:lnSpc>
                <a:spcPct val="150000"/>
              </a:lnSpc>
              <a:spcBef>
                <a:spcPts val="0"/>
              </a:spcBef>
              <a:spcAft>
                <a:spcPts val="0"/>
              </a:spcAft>
              <a:buNone/>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It will also impact negatively existing employees in the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 </a:t>
            </a:r>
            <a:endParaRPr lang="zh-CN" altLang="en-US" sz="20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46" name="图片" descr="images.jpg"/>
          <p:cNvPicPr>
            <a:picLocks noChangeAspect="1"/>
          </p:cNvPicPr>
          <p:nvPr/>
        </p:nvPicPr>
        <p:blipFill>
          <a:blip r:embed="rId1" cstate="print"/>
          <a:stretch>
            <a:fillRect/>
          </a:stretch>
        </p:blipFill>
        <p:spPr>
          <a:xfrm rot="0">
            <a:off x="5420240" y="1411111"/>
            <a:ext cx="3193180" cy="2010833"/>
          </a:xfrm>
          <a:prstGeom prst="rect"/>
          <a:noFill/>
          <a:ln w="12700" cmpd="sng" cap="flat">
            <a:noFill/>
            <a:prstDash val="solid"/>
            <a:miter/>
          </a:ln>
        </p:spPr>
      </p:pic>
    </p:spTree>
    <p:extLst>
      <p:ext uri="{BB962C8B-B14F-4D97-AF65-F5344CB8AC3E}">
        <p14:creationId xmlns:p14="http://schemas.microsoft.com/office/powerpoint/2010/main" val="806829845"/>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accent4"/>
        </a:solidFill>
      </p:bgPr>
    </p:bg>
    <p:spTree>
      <p:nvGrpSpPr>
        <p:cNvPr id="1" name=""/>
        <p:cNvGrpSpPr/>
        <p:nvPr/>
      </p:nvGrpSpPr>
      <p:grpSpPr>
        <a:xfrm>
          <a:off x="0" y="0"/>
          <a:ext cx="0" cy="0"/>
          <a:chOff x="0" y="0"/>
          <a:chExt cx="0" cy="0"/>
        </a:xfrm>
      </p:grpSpPr>
      <p:sp>
        <p:nvSpPr>
          <p:cNvPr id="57" name="文本框"/>
          <p:cNvSpPr>
            <a:spLocks noGrp="1"/>
          </p:cNvSpPr>
          <p:nvPr>
            <p:ph type="title"/>
          </p:nvPr>
        </p:nvSpPr>
        <p:spPr>
          <a:xfrm rot="0">
            <a:off x="225299" y="210375"/>
            <a:ext cx="7937100" cy="452400"/>
          </a:xfrm>
          <a:prstGeom prst="rect"/>
          <a:noFill/>
          <a:ln w="12700" cmpd="sng" cap="flat">
            <a:noFill/>
            <a:prstDash val="solid"/>
            <a:round/>
          </a:ln>
        </p:spPr>
        <p:txBody>
          <a:bodyPr vert="horz" wrap="square" lIns="91425" tIns="91425" rIns="91425" bIns="91425" anchor="ctr" anchorCtr="0">
            <a:prstTxWarp prst="textNoShape"/>
          </a:bodyPr>
          <a:lstStyle/>
          <a:p>
            <a:pPr marL="0" indent="0" algn="l">
              <a:lnSpc>
                <a:spcPct val="100000"/>
              </a:lnSpc>
              <a:spcBef>
                <a:spcPts val="0"/>
              </a:spcBef>
              <a:spcAft>
                <a:spcPts val="0"/>
              </a:spcAft>
              <a:buSzPts val="891"/>
            </a:pPr>
            <a:r>
              <a:rPr lang="en-US" altLang="zh-CN" sz="2800" b="1" i="0" u="none" strike="noStrike" kern="0" cap="none" spc="0" baseline="0">
                <a:solidFill>
                  <a:srgbClr val="FFFFFF"/>
                </a:solidFill>
                <a:latin typeface="Times New Roman" pitchFamily="18" charset="0"/>
                <a:ea typeface="Arial" pitchFamily="0" charset="0"/>
                <a:cs typeface="Times New Roman" pitchFamily="18" charset="0"/>
              </a:rPr>
              <a:t>KEY CHANGE MANAGEMENT MODELS</a:t>
            </a:r>
            <a:endParaRPr lang="zh-CN" altLang="en-US" sz="255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58" name="文本框"/>
          <p:cNvSpPr>
            <a:spLocks noGrp="1"/>
          </p:cNvSpPr>
          <p:nvPr>
            <p:ph type="body" idx="4294967295"/>
          </p:nvPr>
        </p:nvSpPr>
        <p:spPr>
          <a:xfrm rot="0">
            <a:off x="57000" y="936150"/>
            <a:ext cx="4661756" cy="4343999"/>
          </a:xfrm>
          <a:prstGeom prst="rect"/>
          <a:noFill/>
          <a:ln w="12700" cmpd="sng" cap="flat">
            <a:noFill/>
            <a:prstDash val="solid"/>
            <a:miter/>
          </a:ln>
        </p:spPr>
        <p:txBody>
          <a:bodyPr vert="horz" wrap="square" lIns="91425" tIns="91425" rIns="91425" bIns="91425" anchor="t" anchorCtr="0">
            <a:prstTxWarp prst="textNoShape"/>
          </a:bodyPr>
          <a:lstStyle/>
          <a:p>
            <a:pPr marL="0" indent="0" algn="just" fontAlgn="base">
              <a:lnSpc>
                <a:spcPct val="150000"/>
              </a:lnSpc>
              <a:spcBef>
                <a:spcPts val="0"/>
              </a:spcBef>
              <a:spcAft>
                <a:spcPts val="0"/>
              </a:spcAft>
              <a:buNone/>
            </a:pP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ADKAR change management model and </a:t>
            </a: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Lewin's</a:t>
            </a: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 change management model can be implemented</a:t>
            </a:r>
            <a:endParaRPr lang="en-US" altLang="zh-CN" sz="2000" b="0" i="0" u="none" strike="noStrike" kern="0" cap="none" spc="0" baseline="0">
              <a:solidFill>
                <a:schemeClr val="bg1"/>
              </a:solidFill>
              <a:latin typeface="Times New Roman" pitchFamily="18" charset="0"/>
              <a:ea typeface="Arial" pitchFamily="0" charset="0"/>
              <a:cs typeface="Times New Roman" pitchFamily="18" charset="0"/>
            </a:endParaRPr>
          </a:p>
          <a:p>
            <a:pPr marL="0" indent="0" algn="just">
              <a:lnSpc>
                <a:spcPct val="150000"/>
              </a:lnSpc>
              <a:spcBef>
                <a:spcPts val="0"/>
              </a:spcBef>
              <a:spcAft>
                <a:spcPts val="0"/>
              </a:spcAft>
              <a:buNone/>
            </a:pP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ADKAR stands for awareness, desire, knowledge, ability and reinforcement (</a:t>
            </a: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Bekmukhambetova</a:t>
            </a:r>
            <a:r>
              <a:rPr lang="en-US" altLang="zh-CN" sz="2000" b="0" i="0" u="none" strike="noStrike" kern="0" cap="none" spc="0" baseline="0">
                <a:solidFill>
                  <a:schemeClr val="bg1"/>
                </a:solidFill>
                <a:latin typeface="Times New Roman" pitchFamily="18" charset="0"/>
                <a:ea typeface="Arial" pitchFamily="0" charset="0"/>
                <a:cs typeface="Times New Roman" pitchFamily="18" charset="0"/>
              </a:rPr>
              <a:t>, 2021).</a:t>
            </a:r>
            <a:endParaRPr lang="zh-CN" altLang="en-US" sz="2000" b="0" i="0" u="none" strike="noStrike" kern="0" cap="none" spc="0" baseline="0">
              <a:solidFill>
                <a:schemeClr val="bg1"/>
              </a:solidFill>
              <a:latin typeface="Times New Roman" pitchFamily="18" charset="0"/>
              <a:ea typeface="Arial" pitchFamily="0" charset="0"/>
              <a:cs typeface="Times New Roman" pitchFamily="18" charset="0"/>
            </a:endParaRPr>
          </a:p>
        </p:txBody>
      </p:sp>
      <p:pic>
        <p:nvPicPr>
          <p:cNvPr id="59" name="图片" descr="download (2).jpg"/>
          <p:cNvPicPr>
            <a:picLocks noChangeAspect="1"/>
          </p:cNvPicPr>
          <p:nvPr/>
        </p:nvPicPr>
        <p:blipFill>
          <a:blip r:embed="rId1" cstate="print"/>
          <a:stretch>
            <a:fillRect/>
          </a:stretch>
        </p:blipFill>
        <p:spPr>
          <a:xfrm rot="0">
            <a:off x="5396089" y="1343378"/>
            <a:ext cx="3160888" cy="2099733"/>
          </a:xfrm>
          <a:prstGeom prst="rect"/>
          <a:noFill/>
          <a:ln w="12700" cmpd="sng" cap="flat">
            <a:noFill/>
            <a:prstDash val="solid"/>
            <a:miter/>
          </a:ln>
        </p:spPr>
      </p:pic>
    </p:spTree>
    <p:extLst>
      <p:ext uri="{BB962C8B-B14F-4D97-AF65-F5344CB8AC3E}">
        <p14:creationId xmlns:p14="http://schemas.microsoft.com/office/powerpoint/2010/main" val="89249581"/>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SzPts val="989"/>
            </a:pPr>
            <a:r>
              <a:rPr lang="en-US" altLang="zh-CN" sz="25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2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63" name="文本框"/>
          <p:cNvSpPr>
            <a:spLocks noGrp="1"/>
          </p:cNvSpPr>
          <p:nvPr>
            <p:ph type="body" idx="1"/>
          </p:nvPr>
        </p:nvSpPr>
        <p:spPr>
          <a:xfrm rot="0">
            <a:off x="3708425" y="1262200"/>
            <a:ext cx="5266499" cy="2892599"/>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ADKAR change management model suggests a proper structure for implementing changes in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organisations</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Paramitha</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0" i="1" u="none" strike="noStrike" kern="0" cap="none" spc="0" baseline="0">
                <a:solidFill>
                  <a:srgbClr val="000000"/>
                </a:solidFill>
                <a:latin typeface="Times New Roman" pitchFamily="18" charset="0"/>
                <a:ea typeface="Arial" pitchFamily="0" charset="0"/>
                <a:cs typeface="Times New Roman" pitchFamily="18" charset="0"/>
              </a:rPr>
              <a:t>et al.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2020)</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Increasing employee awareness, and employee choice for the change in internal communication are different steps of the model</a:t>
            </a:r>
            <a:endParaRPr lang="zh-CN" altLang="en-US" sz="16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64" name="图片" descr="download (3).jpg"/>
          <p:cNvPicPr>
            <a:picLocks noChangeAspect="1"/>
          </p:cNvPicPr>
          <p:nvPr/>
        </p:nvPicPr>
        <p:blipFill>
          <a:blip r:embed="rId1" cstate="print"/>
          <a:stretch>
            <a:fillRect/>
          </a:stretch>
        </p:blipFill>
        <p:spPr>
          <a:xfrm rot="0">
            <a:off x="485422" y="1693334"/>
            <a:ext cx="3185231" cy="1861432"/>
          </a:xfrm>
          <a:prstGeom prst="rect"/>
          <a:noFill/>
          <a:ln w="12700" cmpd="sng" cap="flat">
            <a:noFill/>
            <a:prstDash val="solid"/>
            <a:miter/>
          </a:ln>
        </p:spPr>
      </p:pic>
    </p:spTree>
    <p:extLst>
      <p:ext uri="{BB962C8B-B14F-4D97-AF65-F5344CB8AC3E}">
        <p14:creationId xmlns:p14="http://schemas.microsoft.com/office/powerpoint/2010/main" val="1001792194"/>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7"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68" name="文本框"/>
          <p:cNvSpPr>
            <a:spLocks noGrp="1"/>
          </p:cNvSpPr>
          <p:nvPr>
            <p:ph type="body" idx="1"/>
          </p:nvPr>
        </p:nvSpPr>
        <p:spPr>
          <a:xfrm rot="0">
            <a:off x="311700" y="1103675"/>
            <a:ext cx="4192567"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Lewin's</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 change management suggests three stages to implementing change</a:t>
            </a:r>
            <a:endParaRPr lang="en-US" altLang="zh-CN" sz="2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Unfreeze, change and refreeze are the three major stages</a:t>
            </a:r>
            <a:endParaRPr lang="zh-CN" altLang="en-US" sz="20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69" name="图片" descr="lewins-change-management-model.jpg"/>
          <p:cNvPicPr>
            <a:picLocks noChangeAspect="1"/>
          </p:cNvPicPr>
          <p:nvPr/>
        </p:nvPicPr>
        <p:blipFill>
          <a:blip r:embed="rId1" cstate="print"/>
          <a:stretch>
            <a:fillRect/>
          </a:stretch>
        </p:blipFill>
        <p:spPr>
          <a:xfrm rot="0">
            <a:off x="5000978" y="1449351"/>
            <a:ext cx="3843866" cy="1825836"/>
          </a:xfrm>
          <a:prstGeom prst="rect"/>
          <a:noFill/>
          <a:ln w="12700" cmpd="sng" cap="flat">
            <a:noFill/>
            <a:prstDash val="solid"/>
            <a:miter/>
          </a:ln>
        </p:spPr>
      </p:pic>
    </p:spTree>
    <p:extLst>
      <p:ext uri="{BB962C8B-B14F-4D97-AF65-F5344CB8AC3E}">
        <p14:creationId xmlns:p14="http://schemas.microsoft.com/office/powerpoint/2010/main" val="1293879882"/>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7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0" cap="none" spc="0" baseline="0">
                <a:solidFill>
                  <a:srgbClr val="000000"/>
                </a:solidFill>
                <a:latin typeface="Times New Roman" pitchFamily="18" charset="0"/>
                <a:ea typeface="Arial" pitchFamily="0" charset="0"/>
                <a:cs typeface="Times New Roman" pitchFamily="18" charset="0"/>
              </a:rPr>
              <a:t>UTILISATION OF CHANGE MANAGEMENT MODEL</a:t>
            </a:r>
            <a:endParaRPr lang="zh-CN" altLang="en-US" sz="24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73" name="文本框"/>
          <p:cNvSpPr>
            <a:spLocks noGrp="1"/>
          </p:cNvSpPr>
          <p:nvPr>
            <p:ph type="body" idx="1"/>
          </p:nvPr>
        </p:nvSpPr>
        <p:spPr>
          <a:xfrm rot="0">
            <a:off x="420724" y="1198300"/>
            <a:ext cx="4986652"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4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The organisational management has decided to provide opportunities for employees to apply for the role of shift leaders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Paavola</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and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Cuthbertson</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2022)</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The unfreezing stage will highlight the need for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recruitment</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he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change phase will address how the jobs are being cut and replaced by new recruitment </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4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The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refreeze stage will highlight how the organisation will ensure that the change is anchored.</a:t>
            </a:r>
            <a:endParaRPr lang="zh-CN" altLang="en-US" sz="12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74" name="图片" descr="download (4).jpg"/>
          <p:cNvPicPr>
            <a:picLocks noChangeAspect="1"/>
          </p:cNvPicPr>
          <p:nvPr/>
        </p:nvPicPr>
        <p:blipFill>
          <a:blip r:embed="rId1" cstate="print"/>
          <a:stretch>
            <a:fillRect/>
          </a:stretch>
        </p:blipFill>
        <p:spPr>
          <a:xfrm rot="0">
            <a:off x="6142037" y="1319564"/>
            <a:ext cx="2143125" cy="2143125"/>
          </a:xfrm>
          <a:prstGeom prst="rect"/>
          <a:noFill/>
          <a:ln w="12700" cmpd="sng" cap="flat">
            <a:noFill/>
            <a:prstDash val="solid"/>
            <a:miter/>
          </a:ln>
        </p:spPr>
      </p:pic>
    </p:spTree>
    <p:extLst>
      <p:ext uri="{BB962C8B-B14F-4D97-AF65-F5344CB8AC3E}">
        <p14:creationId xmlns:p14="http://schemas.microsoft.com/office/powerpoint/2010/main" val="1778959191"/>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77"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78" name="文本框"/>
          <p:cNvSpPr>
            <a:spLocks noGrp="1"/>
          </p:cNvSpPr>
          <p:nvPr>
            <p:ph type="body" idx="1"/>
          </p:nvPr>
        </p:nvSpPr>
        <p:spPr>
          <a:xfrm rot="0">
            <a:off x="311700" y="1229875"/>
            <a:ext cx="4282878"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ADKAR model can also be implemented</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1600" b="1" i="1" u="none" strike="noStrike" kern="0" cap="none" spc="0" baseline="0">
                <a:solidFill>
                  <a:srgbClr val="000000"/>
                </a:solidFill>
                <a:latin typeface="Times New Roman" pitchFamily="18" charset="0"/>
                <a:ea typeface="Arial" pitchFamily="0" charset="0"/>
                <a:cs typeface="Times New Roman" pitchFamily="18" charset="0"/>
              </a:rPr>
              <a:t>Awareness-</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Possible value creation for customers</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None/>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1" i="1" u="none" strike="noStrike" kern="0" cap="none" spc="0" baseline="0">
                <a:solidFill>
                  <a:srgbClr val="000000"/>
                </a:solidFill>
                <a:latin typeface="Times New Roman" pitchFamily="18" charset="0"/>
                <a:ea typeface="Arial" pitchFamily="0" charset="0"/>
                <a:cs typeface="Times New Roman" pitchFamily="18" charset="0"/>
              </a:rPr>
              <a:t>Desire-</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The increased remuneration</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None/>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1" i="1" u="none" strike="noStrike" kern="0" cap="none" spc="0" baseline="0">
                <a:solidFill>
                  <a:srgbClr val="000000"/>
                </a:solidFill>
                <a:latin typeface="Times New Roman" pitchFamily="18" charset="0"/>
                <a:ea typeface="Arial" pitchFamily="0" charset="0"/>
                <a:cs typeface="Times New Roman" pitchFamily="18" charset="0"/>
              </a:rPr>
              <a:t>Knowledge-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Training</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None/>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1" i="1" u="none" strike="noStrike" kern="0" cap="none" spc="0" baseline="0">
                <a:solidFill>
                  <a:srgbClr val="000000"/>
                </a:solidFill>
                <a:latin typeface="Times New Roman" pitchFamily="18" charset="0"/>
                <a:ea typeface="Arial" pitchFamily="0" charset="0"/>
                <a:cs typeface="Times New Roman" pitchFamily="18" charset="0"/>
              </a:rPr>
              <a:t>Ability-</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Recognition of senior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shift leaders</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None/>
            </a:pP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1600" b="1" i="1" u="none" strike="noStrike" kern="0" cap="none" spc="0" baseline="0">
                <a:solidFill>
                  <a:srgbClr val="000000"/>
                </a:solidFill>
                <a:latin typeface="Times New Roman" pitchFamily="18" charset="0"/>
                <a:ea typeface="Arial" pitchFamily="0" charset="0"/>
                <a:cs typeface="Times New Roman" pitchFamily="18" charset="0"/>
              </a:rPr>
              <a:t>Reinforcement- </a:t>
            </a:r>
            <a:r>
              <a:rPr lang="en-US" altLang="zh-CN" sz="1600" b="0" i="0" u="none" strike="noStrike" kern="0" cap="none" spc="0" baseline="0">
                <a:solidFill>
                  <a:srgbClr val="000000"/>
                </a:solidFill>
                <a:latin typeface="Times New Roman" pitchFamily="18" charset="0"/>
                <a:ea typeface="Arial" pitchFamily="0" charset="0"/>
                <a:cs typeface="Times New Roman" pitchFamily="18" charset="0"/>
              </a:rPr>
              <a:t>Award policies</a:t>
            </a:r>
            <a:endParaRPr lang="en-US" altLang="zh-CN" sz="16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None/>
            </a:pPr>
            <a:br>
              <a:rPr lang="zh-CN" altLang="en-US" sz="1600" b="0" i="0" u="none" strike="noStrike" kern="0" cap="none" spc="0" baseline="0">
                <a:solidFill>
                  <a:srgbClr val="000000"/>
                </a:solidFill>
                <a:latin typeface="Times New Roman" pitchFamily="18" charset="0"/>
                <a:ea typeface="Arial" pitchFamily="0" charset="0"/>
                <a:cs typeface="Times New Roman" pitchFamily="18" charset="0"/>
              </a:rPr>
            </a:br>
            <a:endParaRPr lang="zh-CN" altLang="en-US" sz="16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79" name="图片" descr="https://lh3.googleusercontent.com/TKjWdeCkCqdF9qSaiHdFRrru689Hi0PUGGO1OAFRUDy8b-kLDGj_pP2qolMzWHyjjtkh9hAEf0VQfQO54o80BX7w8WV0ZE8Ia54MnvL0GAImyXOcU8u8N0TQ81ew7pJjvgo0JSLYirR9WgD55c2zGBM"/>
          <p:cNvPicPr>
            <a:picLocks noChangeAspect="1"/>
          </p:cNvPicPr>
          <p:nvPr/>
        </p:nvPicPr>
        <p:blipFill>
          <a:blip r:embed="rId1" cstate="print">
            <a:clrChange>
              <a:clrFrom>
                <a:srgbClr val="FFFFFF"/>
              </a:clrFrom>
              <a:clrTo>
                <a:srgbClr val="FFFFFF">
                  <a:alpha val="0"/>
                </a:srgbClr>
              </a:clrTo>
            </a:clrChange>
          </a:blip>
          <a:stretch>
            <a:fillRect/>
          </a:stretch>
        </p:blipFill>
        <p:spPr>
          <a:xfrm rot="0">
            <a:off x="4118685" y="953810"/>
            <a:ext cx="5025315" cy="2465250"/>
          </a:xfrm>
          <a:prstGeom prst="rect"/>
          <a:noFill/>
          <a:ln w="12700" cmpd="sng" cap="flat">
            <a:noFill/>
            <a:prstDash val="solid"/>
            <a:miter/>
          </a:ln>
        </p:spPr>
      </p:pic>
    </p:spTree>
    <p:extLst>
      <p:ext uri="{BB962C8B-B14F-4D97-AF65-F5344CB8AC3E}">
        <p14:creationId xmlns:p14="http://schemas.microsoft.com/office/powerpoint/2010/main" val="1561096283"/>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8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DRIVER FACTORS FOR CHANGE</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83" name="文本框"/>
          <p:cNvSpPr>
            <a:spLocks noGrp="1"/>
          </p:cNvSpPr>
          <p:nvPr>
            <p:ph type="body" idx="1"/>
          </p:nvPr>
        </p:nvSpPr>
        <p:spPr>
          <a:xfrm rot="0">
            <a:off x="311700" y="1229875"/>
            <a:ext cx="4271589"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Culture, leadership, power, competition and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digitalisation</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 are some of the driving factor for change</a:t>
            </a:r>
            <a:endParaRPr lang="en-US" altLang="zh-CN" sz="2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These factors contribute to the implementation of change in the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organisation</a:t>
            </a:r>
            <a:endParaRPr lang="zh-CN" altLang="en-US" sz="20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84" name="图片" descr="download (5).jpg"/>
          <p:cNvPicPr>
            <a:picLocks noChangeAspect="1"/>
          </p:cNvPicPr>
          <p:nvPr/>
        </p:nvPicPr>
        <p:blipFill>
          <a:blip r:embed="rId1" cstate="print"/>
          <a:stretch>
            <a:fillRect/>
          </a:stretch>
        </p:blipFill>
        <p:spPr>
          <a:xfrm rot="0">
            <a:off x="5520267" y="1320800"/>
            <a:ext cx="2946399" cy="2073274"/>
          </a:xfrm>
          <a:prstGeom prst="rect"/>
          <a:noFill/>
          <a:ln w="12700" cmpd="sng" cap="flat">
            <a:noFill/>
            <a:prstDash val="solid"/>
            <a:miter/>
          </a:ln>
        </p:spPr>
      </p:pic>
    </p:spTree>
    <p:extLst>
      <p:ext uri="{BB962C8B-B14F-4D97-AF65-F5344CB8AC3E}">
        <p14:creationId xmlns:p14="http://schemas.microsoft.com/office/powerpoint/2010/main" val="893759121"/>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87"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88" name="文本框"/>
          <p:cNvSpPr>
            <a:spLocks noGrp="1"/>
          </p:cNvSpPr>
          <p:nvPr>
            <p:ph type="body" idx="1"/>
          </p:nvPr>
        </p:nvSpPr>
        <p:spPr>
          <a:xfrm rot="0">
            <a:off x="311700" y="1229875"/>
            <a:ext cx="4237722"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fontAlgn="base">
              <a:lnSpc>
                <a:spcPct val="129999"/>
              </a:lnSpc>
              <a:spcBef>
                <a:spcPts val="0"/>
              </a:spcBef>
              <a:spcAft>
                <a:spcPts val="0"/>
              </a:spcAft>
              <a:buSzPts val="1800"/>
              <a:buFont typeface="Droid Sans"/>
              <a:buChar char="●"/>
            </a:pP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Leadership, power and competition can be considered influential drivers for change</a:t>
            </a:r>
            <a:endParaRPr lang="en-US" altLang="zh-CN" sz="13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29999"/>
              </a:lnSpc>
              <a:spcBef>
                <a:spcPts val="0"/>
              </a:spcBef>
              <a:spcAft>
                <a:spcPts val="0"/>
              </a:spcAft>
              <a:buSzPts val="1800"/>
              <a:buFont typeface="Droid Sans"/>
              <a:buChar char="●"/>
            </a:pP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The hierarchical </a:t>
            </a: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organisational</a:t>
            </a: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 structure aligns different roles to different employees</a:t>
            </a:r>
            <a:endParaRPr lang="en-US" altLang="zh-CN" sz="13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29999"/>
              </a:lnSpc>
              <a:spcBef>
                <a:spcPts val="0"/>
              </a:spcBef>
              <a:spcAft>
                <a:spcPts val="0"/>
              </a:spcAft>
              <a:buSzPts val="1800"/>
              <a:buFont typeface="Droid Sans"/>
              <a:buChar char="●"/>
            </a:pP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Organisational</a:t>
            </a:r>
            <a:r>
              <a:rPr lang="en-US" altLang="zh-CN" sz="1300" b="0" i="0" u="none" strike="noStrike" kern="0" cap="none" spc="0" baseline="0">
                <a:solidFill>
                  <a:srgbClr val="000000"/>
                </a:solidFill>
                <a:latin typeface="Times New Roman" pitchFamily="18" charset="0"/>
                <a:ea typeface="Arial" pitchFamily="0" charset="0"/>
                <a:cs typeface="Times New Roman" pitchFamily="18" charset="0"/>
              </a:rPr>
              <a:t> culture theory by Edger Schein suggests that there are different layers in the cultural model</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89" name="图片" descr="10-strategies-for-instilling-leadership-qualities-in-students.png"/>
          <p:cNvPicPr>
            <a:picLocks noChangeAspect="1"/>
          </p:cNvPicPr>
          <p:nvPr/>
        </p:nvPicPr>
        <p:blipFill>
          <a:blip r:embed="rId1" cstate="print"/>
          <a:stretch>
            <a:fillRect/>
          </a:stretch>
        </p:blipFill>
        <p:spPr>
          <a:xfrm rot="0">
            <a:off x="5181599" y="1298221"/>
            <a:ext cx="3341510" cy="1964267"/>
          </a:xfrm>
          <a:prstGeom prst="rect"/>
          <a:noFill/>
          <a:ln w="12700" cmpd="sng" cap="flat">
            <a:noFill/>
            <a:prstDash val="solid"/>
            <a:miter/>
          </a:ln>
        </p:spPr>
      </p:pic>
    </p:spTree>
    <p:extLst>
      <p:ext uri="{BB962C8B-B14F-4D97-AF65-F5344CB8AC3E}">
        <p14:creationId xmlns:p14="http://schemas.microsoft.com/office/powerpoint/2010/main" val="1814740190"/>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9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CONTD.</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93" name="文本框"/>
          <p:cNvSpPr>
            <a:spLocks noGrp="1"/>
          </p:cNvSpPr>
          <p:nvPr>
            <p:ph type="body" idx="1"/>
          </p:nvPr>
        </p:nvSpPr>
        <p:spPr>
          <a:xfrm rot="0">
            <a:off x="311700" y="1229875"/>
            <a:ext cx="4249011"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Digitalisation</a:t>
            </a: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 in the modern </a:t>
            </a: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 has proved to be a significant factor in change in </a:t>
            </a: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organisations</a:t>
            </a:r>
            <a:endParaRPr lang="en-US" altLang="zh-CN" sz="14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1400" b="0" i="0" u="none" strike="noStrike" kern="0" cap="none" spc="0" baseline="0">
                <a:solidFill>
                  <a:srgbClr val="000000"/>
                </a:solidFill>
                <a:latin typeface="Times New Roman" pitchFamily="18" charset="0"/>
                <a:ea typeface="Arial" pitchFamily="0" charset="0"/>
                <a:cs typeface="Times New Roman" pitchFamily="18" charset="0"/>
              </a:rPr>
              <a:t>Tesco has implemented Whoosh an efficient delivery service available in the UK</a:t>
            </a:r>
            <a:endParaRPr lang="zh-CN" altLang="en-US" sz="14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94" name="图片" descr="f049b83052928038eac9e779bb8a0660.png"/>
          <p:cNvPicPr>
            <a:picLocks noChangeAspect="1"/>
          </p:cNvPicPr>
          <p:nvPr/>
        </p:nvPicPr>
        <p:blipFill>
          <a:blip r:embed="rId1" cstate="print"/>
          <a:stretch>
            <a:fillRect/>
          </a:stretch>
        </p:blipFill>
        <p:spPr>
          <a:xfrm rot="0">
            <a:off x="4967110" y="1612711"/>
            <a:ext cx="3646311" cy="1668650"/>
          </a:xfrm>
          <a:prstGeom prst="rect"/>
          <a:noFill/>
          <a:ln w="12700" cmpd="sng" cap="flat">
            <a:noFill/>
            <a:prstDash val="solid"/>
            <a:miter/>
          </a:ln>
        </p:spPr>
      </p:pic>
    </p:spTree>
    <p:extLst>
      <p:ext uri="{BB962C8B-B14F-4D97-AF65-F5344CB8AC3E}">
        <p14:creationId xmlns:p14="http://schemas.microsoft.com/office/powerpoint/2010/main" val="1502200356"/>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97"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RESISTANCE FACTORS FOR CHANGE</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98" name="文本框"/>
          <p:cNvSpPr>
            <a:spLocks noGrp="1"/>
          </p:cNvSpPr>
          <p:nvPr>
            <p:ph type="body" idx="1"/>
          </p:nvPr>
        </p:nvSpPr>
        <p:spPr>
          <a:xfrm rot="0">
            <a:off x="4002157" y="1196009"/>
            <a:ext cx="4882199"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fontAlgn="base">
              <a:lnSpc>
                <a:spcPct val="150000"/>
              </a:lnSpc>
              <a:spcBef>
                <a:spcPts val="0"/>
              </a:spcBef>
              <a:spcAft>
                <a:spcPts val="0"/>
              </a:spcAft>
              <a:buSzPts val="1800"/>
              <a:buFont typeface="Droid Sans"/>
              <a:buChar char="●"/>
            </a:pP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Fear of the unknown</a:t>
            </a:r>
            <a:endParaRPr lang="en-US" altLang="zh-CN" sz="24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Difference in employee values affect change </a:t>
            </a:r>
            <a:endParaRPr lang="en-US" altLang="zh-CN" sz="24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50000"/>
              </a:lnSpc>
              <a:spcBef>
                <a:spcPts val="0"/>
              </a:spcBef>
              <a:spcAft>
                <a:spcPts val="0"/>
              </a:spcAft>
              <a:buSzPts val="1800"/>
              <a:buFont typeface="Droid Sans"/>
              <a:buChar char="●"/>
            </a:pPr>
            <a:r>
              <a:rPr lang="en-US" altLang="zh-CN" sz="2400" b="0" i="0" u="none" strike="noStrike" kern="0" cap="none" spc="0" baseline="0">
                <a:solidFill>
                  <a:srgbClr val="000000"/>
                </a:solidFill>
                <a:latin typeface="Times New Roman" pitchFamily="18" charset="0"/>
                <a:ea typeface="Arial" pitchFamily="0" charset="0"/>
                <a:cs typeface="Times New Roman" pitchFamily="18" charset="0"/>
              </a:rPr>
              <a:t>Existing norms in the organisation</a:t>
            </a:r>
            <a:endParaRPr lang="zh-CN" altLang="en-US" sz="24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99" name="图片" descr="f126586dcacf537e3eff547d1cde82f7.jpg"/>
          <p:cNvPicPr>
            <a:picLocks noChangeAspect="1"/>
          </p:cNvPicPr>
          <p:nvPr/>
        </p:nvPicPr>
        <p:blipFill>
          <a:blip r:embed="rId1" cstate="print"/>
          <a:stretch>
            <a:fillRect/>
          </a:stretch>
        </p:blipFill>
        <p:spPr>
          <a:xfrm rot="0">
            <a:off x="390939" y="1343715"/>
            <a:ext cx="3412435" cy="2539172"/>
          </a:xfrm>
          <a:prstGeom prst="rect"/>
          <a:noFill/>
          <a:ln w="12700" cmpd="sng" cap="flat">
            <a:noFill/>
            <a:prstDash val="solid"/>
            <a:round/>
          </a:ln>
          <a:effectLst>
            <a:outerShdw sx="100000" sy="100000" algn="tl" rotWithShape="0" blurRad="292100" dist="139700" dir="2700000">
              <a:srgbClr val="333333">
                <a:alpha val="64705"/>
              </a:srgbClr>
            </a:outerShdw>
          </a:effectLst>
        </p:spPr>
      </p:pic>
    </p:spTree>
    <p:extLst>
      <p:ext uri="{BB962C8B-B14F-4D97-AF65-F5344CB8AC3E}">
        <p14:creationId xmlns:p14="http://schemas.microsoft.com/office/powerpoint/2010/main" val="207319530"/>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10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Effectiveness of change programme</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103" name="文本框"/>
          <p:cNvSpPr>
            <a:spLocks noGrp="1"/>
          </p:cNvSpPr>
          <p:nvPr>
            <p:ph type="body" idx="1"/>
          </p:nvPr>
        </p:nvSpPr>
        <p:spPr>
          <a:xfrm rot="0">
            <a:off x="311700" y="1229875"/>
            <a:ext cx="4226433"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May reflect in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employee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productivity</a:t>
            </a:r>
            <a:endParaRPr lang="en-US" altLang="zh-CN" sz="20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50000"/>
              </a:lnSpc>
              <a:spcBef>
                <a:spcPts val="0"/>
              </a:spcBef>
              <a:spcAft>
                <a:spcPts val="0"/>
              </a:spcAft>
              <a:buSzPts val="1800"/>
              <a:buFont typeface="Droid Sans"/>
              <a:buChar char="●"/>
            </a:pP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In better </a:t>
            </a:r>
            <a:r>
              <a:rPr lang="en-US" altLang="zh-CN" sz="2000" b="0" i="0" u="none" strike="noStrike" kern="0" cap="none" spc="0" baseline="0">
                <a:solidFill>
                  <a:srgbClr val="000000"/>
                </a:solidFill>
                <a:latin typeface="Times New Roman" pitchFamily="18" charset="0"/>
                <a:ea typeface="Arial" pitchFamily="0" charset="0"/>
                <a:cs typeface="Times New Roman" pitchFamily="18" charset="0"/>
              </a:rPr>
              <a:t>communication with the central management body</a:t>
            </a:r>
            <a:endParaRPr lang="zh-CN" altLang="en-US" sz="2000" b="0" i="0" u="none" strike="noStrike" kern="0" cap="none" spc="0" baseline="0">
              <a:solidFill>
                <a:srgbClr val="000000"/>
              </a:solidFill>
              <a:latin typeface="Times New Roman" pitchFamily="18" charset="0"/>
              <a:ea typeface="Arial" pitchFamily="0" charset="0"/>
              <a:cs typeface="Times New Roman" pitchFamily="18" charset="0"/>
            </a:endParaRPr>
          </a:p>
        </p:txBody>
      </p:sp>
      <p:pic>
        <p:nvPicPr>
          <p:cNvPr id="104" name="图片" descr="download.png"/>
          <p:cNvPicPr>
            <a:picLocks noChangeAspect="1"/>
          </p:cNvPicPr>
          <p:nvPr/>
        </p:nvPicPr>
        <p:blipFill>
          <a:blip r:embed="rId1" cstate="print"/>
          <a:stretch>
            <a:fillRect/>
          </a:stretch>
        </p:blipFill>
        <p:spPr>
          <a:xfrm rot="0">
            <a:off x="5553075" y="1368248"/>
            <a:ext cx="2914649" cy="1571624"/>
          </a:xfrm>
          <a:prstGeom prst="rect"/>
          <a:noFill/>
          <a:ln w="12700" cmpd="sng" cap="flat">
            <a:noFill/>
            <a:prstDash val="solid"/>
            <a:miter/>
          </a:ln>
        </p:spPr>
      </p:pic>
    </p:spTree>
    <p:extLst>
      <p:ext uri="{BB962C8B-B14F-4D97-AF65-F5344CB8AC3E}">
        <p14:creationId xmlns:p14="http://schemas.microsoft.com/office/powerpoint/2010/main" val="1145488420"/>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107"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CONCLUSION</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108" name="文本框"/>
          <p:cNvSpPr>
            <a:spLocks noGrp="1"/>
          </p:cNvSpPr>
          <p:nvPr>
            <p:ph type="body" idx="1"/>
          </p:nvPr>
        </p:nvSpPr>
        <p:spPr>
          <a:xfrm rot="0">
            <a:off x="311700" y="1229875"/>
            <a:ext cx="6687411"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The presentation has included a background of Tesco.</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The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is one of the largest retailers in the context of the UK</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Employing shift leaders in the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is required to gain a competitive advantage in the market</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Tesco also aims to provide customer value by offering them efficient services</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Effective change management will be implemented in Tesco by recruiting shift leader</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Several frameworks for change management have been described</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Lewin's</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model for change has been considered to be an appropriate model for the change implementation of Tesco</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fontAlgn="base">
              <a:lnSpc>
                <a:spcPct val="160000"/>
              </a:lnSpc>
              <a:spcBef>
                <a:spcPts val="0"/>
              </a:spcBef>
              <a:spcAft>
                <a:spcPts val="0"/>
              </a:spcAft>
              <a:buSzPts val="1800"/>
              <a:buFont typeface="Droid Sans"/>
              <a:buChar char="●"/>
            </a:pP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Several steps that have been taken by Tesco to implement changes in the </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organisation</a:t>
            </a:r>
            <a:r>
              <a:rPr lang="en-US" altLang="zh-CN" sz="1200" b="0" i="0" u="none" strike="noStrike" kern="0" cap="none" spc="0" baseline="0">
                <a:solidFill>
                  <a:srgbClr val="000000"/>
                </a:solidFill>
                <a:latin typeface="Times New Roman" pitchFamily="18" charset="0"/>
                <a:ea typeface="Arial" pitchFamily="0" charset="0"/>
                <a:cs typeface="Times New Roman" pitchFamily="18" charset="0"/>
              </a:rPr>
              <a:t> have been described</a:t>
            </a:r>
            <a:endParaRPr lang="en-US" altLang="zh-CN" sz="12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60000"/>
              </a:lnSpc>
              <a:spcBef>
                <a:spcPts val="0"/>
              </a:spcBef>
              <a:spcAft>
                <a:spcPts val="0"/>
              </a:spcAft>
              <a:buSzPts val="1800"/>
              <a:buFont typeface="Droid Sans"/>
              <a:buChar char="●"/>
            </a:pPr>
            <a:endParaRPr lang="zh-CN" altLang="en-US" sz="1200" b="0" i="0" u="none" strike="noStrike" kern="0" cap="none" spc="0" baseline="0">
              <a:solidFill>
                <a:srgbClr val="000000"/>
              </a:solidFill>
              <a:latin typeface="Times New Roman" pitchFamily="18" charset="0"/>
              <a:ea typeface="Arial" pitchFamily="0" charset="0"/>
              <a:cs typeface="Times New Roman" pitchFamily="18" charset="0"/>
            </a:endParaRPr>
          </a:p>
        </p:txBody>
      </p:sp>
    </p:spTree>
    <p:extLst>
      <p:ext uri="{BB962C8B-B14F-4D97-AF65-F5344CB8AC3E}">
        <p14:creationId xmlns:p14="http://schemas.microsoft.com/office/powerpoint/2010/main" val="197268313"/>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109"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300" b="1" i="0" u="none" strike="noStrike" kern="0" cap="none" spc="0" baseline="0">
                <a:solidFill>
                  <a:srgbClr val="000000"/>
                </a:solidFill>
                <a:latin typeface="Times New Roman" pitchFamily="18" charset="0"/>
                <a:ea typeface="Arial" pitchFamily="0" charset="0"/>
                <a:cs typeface="Times New Roman" pitchFamily="18" charset="0"/>
              </a:rPr>
              <a:t>REFERENCES</a:t>
            </a:r>
            <a:endParaRPr lang="zh-CN" altLang="en-US" sz="1300" b="0" i="0" u="none" strike="noStrike" kern="0" cap="none" spc="0" baseline="0">
              <a:solidFill>
                <a:srgbClr val="000000"/>
              </a:solidFill>
              <a:latin typeface="Times New Roman" pitchFamily="18" charset="0"/>
              <a:ea typeface="Arial" pitchFamily="0" charset="0"/>
              <a:cs typeface="Times New Roman" pitchFamily="18" charset="0"/>
            </a:endParaRPr>
          </a:p>
        </p:txBody>
      </p:sp>
      <p:sp>
        <p:nvSpPr>
          <p:cNvPr id="110" name="文本框"/>
          <p:cNvSpPr>
            <a:spLocks noGrp="1"/>
          </p:cNvSpPr>
          <p:nvPr>
            <p:ph type="body" idx="1"/>
          </p:nvPr>
        </p:nvSpPr>
        <p:spPr>
          <a:xfrm rot="0">
            <a:off x="300411" y="1004097"/>
            <a:ext cx="8520600" cy="3339000"/>
          </a:xfrm>
          <a:prstGeom prst="rect"/>
          <a:noFill/>
          <a:ln w="12700" cmpd="sng" cap="flat">
            <a:noFill/>
            <a:prstDash val="solid"/>
            <a:round/>
          </a:ln>
        </p:spPr>
        <p:txBody>
          <a:bodyPr vert="horz" wrap="square" lIns="91440" tIns="45720" rIns="91440" bIns="45720" anchor="t" anchorCtr="0">
            <a:prstTxWarp prst="textNoShape"/>
          </a:bodyPr>
          <a:lstStyle/>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Bedford, E., (2023).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Tesco PLC - statistics &amp; facts.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Available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from:</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1"/>
              </a:rPr>
              <a:t>https://www.statista.com/topics/3807/tesco-plc/</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Bekmukhambetova</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 2021. Comparative analysis of change management models based on an exploratory literature review. DOI: 10.14267/978-963-503-867-1_10 [Accessed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OGBONNAYA, M.E., (2020). INFLUENCE OF ORGANISATIONAL CULTURE ON EMPLOYEES’PERFORMANCE (A study of Access Bank Nigeria Plc, Imo state). Available from: </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2"/>
              </a:rPr>
              <a:t>http://ir.mtu.edu.ng/jspui/bitstream/123456789/659/1/%28MMESOMA%29INFLUENCE%20OF%20ORGANISATIONAL%20CULTURE%20ON%20EMPLOYEES%E2%80%99%20PERFORMANCE.pdf</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Paavola</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L. and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Cuthbertson</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R., (2022). Redefining capabilities as drivers of adaptation, incremental change, and transformation: Recognizing the importance of strategic and operational intent on performance.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Journal of Management &amp; Organization</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28</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(3), pp.522-539.</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hlinkClick r:id="rId3"/>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Available from: </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4"/>
              </a:rPr>
              <a:t>https://ora.ox.ac.uk/objects/uuid:5add4ab0-9bee-43ec-9e40-ca789f0825e3/download_file?file_format=pdf&amp;hyrax_fileset_id=s2j62s617d&amp;safe_filename=Paavola_and_Cuthbertson_2022_Redefining_capabilities_as.pdf&amp;type_of_work=Journal+article</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Paramitha</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T.A.,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Tobing</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D.K. and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Suroso</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I., (2020). ADKAR Model to Manage Organizational Change.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International Journal of Research Science and Management</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7</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(1), pp.141-149.</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hlinkClick r:id="rId5"/>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Available from: </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6"/>
              </a:rPr>
              <a:t>http://ijrsm.com/index.php/journal-ijrsm/article/download/80/78</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Ratana</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S.,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Raksmey</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C. and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Danut</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D., (2020). Conceptualizing a framework: A critical review of the development of change management theories.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Studies in Business and Economics</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15</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(2), pp.205-214.</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hlinkClick r:id="rId7"/>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Available from: </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8"/>
              </a:rPr>
              <a:t>https://sciendo.com/pdf/10.2478/sbe-2020-0035</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rPr>
              <a:t>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Retail technology, (2023),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Starring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Walmart</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 Tesco, and Amazon: Here’s what happened in the retail technology space during March,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[online], Available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from:</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9"/>
              </a:rPr>
              <a:t>https://retailtechinnovationhub.com/home/2023/4/3/starring-walmart-tesco-and-amazon-heres-what-happened-in-the-retail-technology-space-during-march</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Tesco, (2023).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Store changes helping us to remain competitive.</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Available </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from:</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10"/>
              </a:rPr>
              <a:t>https://www.tescoplc.com/store-changes-helping-us-to-remain-competitive/</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[Accessed 11 July 2023]</a:t>
            </a:r>
            <a:endParaRPr lang="en-US" altLang="zh-CN" sz="900" b="0" i="0" u="none" strike="noStrike" kern="0" cap="none" spc="0" baseline="0">
              <a:solidFill>
                <a:srgbClr val="000000"/>
              </a:solidFill>
              <a:latin typeface="Times New Roman" pitchFamily="18" charset="0"/>
              <a:ea typeface="Arial" pitchFamily="0" charset="0"/>
              <a:cs typeface="Times New Roman" pitchFamily="18" charset="0"/>
            </a:endParaRPr>
          </a:p>
          <a:p>
            <a:pPr marL="457200" indent="-342900" algn="just">
              <a:lnSpc>
                <a:spcPct val="100000"/>
              </a:lnSpc>
              <a:spcBef>
                <a:spcPts val="0"/>
              </a:spcBef>
              <a:spcAft>
                <a:spcPts val="0"/>
              </a:spcAft>
              <a:buSzPts val="1800"/>
              <a:buFont typeface="Droid Sans"/>
              <a:buChar char="●"/>
            </a:pP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Tran, Q.H., (2021). Organisational culture, leadership behaviour and job satisfaction in the Vietnam context. </a:t>
            </a:r>
            <a:r>
              <a:rPr lang="en-US" altLang="zh-CN" sz="900" b="0" i="1" u="none" strike="noStrike" kern="0" cap="none" spc="0" baseline="0">
                <a:solidFill>
                  <a:srgbClr val="000000"/>
                </a:solidFill>
                <a:latin typeface="Times New Roman" pitchFamily="18" charset="0"/>
                <a:ea typeface="Arial" pitchFamily="0" charset="0"/>
                <a:cs typeface="Times New Roman" pitchFamily="18" charset="0"/>
              </a:rPr>
              <a:t>International Journal of Organizational Analysis, 29</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(1), pp.136-154. Available from: </a:t>
            </a:r>
            <a:r>
              <a:rPr lang="en-US" altLang="zh-CN" sz="900" b="0" i="0" u="sng" strike="noStrike" kern="0" cap="none" spc="0" baseline="0">
                <a:solidFill>
                  <a:srgbClr val="000000"/>
                </a:solidFill>
                <a:latin typeface="Times New Roman" pitchFamily="18" charset="0"/>
                <a:ea typeface="Arial" pitchFamily="0" charset="0"/>
                <a:cs typeface="Times New Roman" pitchFamily="18" charset="0"/>
                <a:hlinkClick r:id="rId11"/>
              </a:rPr>
              <a:t>http://dx.doi.org/10.1108/IJOA-10-2019-1919</a:t>
            </a:r>
            <a:r>
              <a:rPr lang="en-US" altLang="zh-CN" sz="900" b="0" i="0" u="none" strike="noStrike" kern="0" cap="none" spc="0" baseline="0">
                <a:solidFill>
                  <a:srgbClr val="000000"/>
                </a:solidFill>
                <a:latin typeface="Times New Roman" pitchFamily="18" charset="0"/>
                <a:ea typeface="Arial" pitchFamily="0" charset="0"/>
                <a:cs typeface="Times New Roman" pitchFamily="18" charset="0"/>
              </a:rPr>
              <a:t> [Accessed 11 July 2023]</a:t>
            </a:r>
            <a:endParaRPr lang="zh-CN" altLang="en-US" sz="900" b="0" i="0" u="none" strike="noStrike" kern="0" cap="none" spc="0" baseline="0">
              <a:solidFill>
                <a:srgbClr val="000000"/>
              </a:solidFill>
              <a:latin typeface="Times New Roman" pitchFamily="18" charset="0"/>
              <a:ea typeface="Arial" pitchFamily="0" charset="0"/>
              <a:cs typeface="Times New Roman" pitchFamily="18" charset="0"/>
            </a:endParaRPr>
          </a:p>
        </p:txBody>
      </p:sp>
    </p:spTree>
    <p:extLst>
      <p:ext uri="{BB962C8B-B14F-4D97-AF65-F5344CB8AC3E}">
        <p14:creationId xmlns:p14="http://schemas.microsoft.com/office/powerpoint/2010/main" val="2139125637"/>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pic>
        <p:nvPicPr>
          <p:cNvPr id="111" name="图片" descr="pngtree-thank-you-text-decorated-by-floral-ornaments-png-image_6136789.png"/>
          <p:cNvPicPr>
            <a:picLocks noChangeAspect="1"/>
          </p:cNvPicPr>
          <p:nvPr/>
        </p:nvPicPr>
        <p:blipFill>
          <a:blip r:embed="rId1" cstate="print"/>
          <a:stretch>
            <a:fillRect/>
          </a:stretch>
        </p:blipFill>
        <p:spPr>
          <a:xfrm rot="0">
            <a:off x="1185333" y="259644"/>
            <a:ext cx="6615289" cy="4026606"/>
          </a:xfrm>
          <a:prstGeom prst="rect"/>
          <a:noFill/>
          <a:ln w="12700" cmpd="sng" cap="flat">
            <a:noFill/>
            <a:prstDash val="solid"/>
            <a:miter/>
          </a:ln>
        </p:spPr>
      </p:pic>
    </p:spTree>
    <p:extLst>
      <p:ext uri="{BB962C8B-B14F-4D97-AF65-F5344CB8AC3E}">
        <p14:creationId xmlns:p14="http://schemas.microsoft.com/office/powerpoint/2010/main" val="1843564679"/>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999999"/>
      </a:dk2>
      <a:lt2>
        <a:srgbClr val="434343"/>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Geometric">
      <a:majorFont>
        <a:latin typeface=""/>
        <a:ea typeface=""/>
        <a:cs typeface=""/>
      </a:majorFont>
      <a:minorFont>
        <a:latin typeface=""/>
        <a:ea typeface=""/>
        <a:cs typeface=""/>
      </a:minorFont>
    </a:fontScheme>
    <a:fmtScheme name="Geometric">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73</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ENVIRONMENTAL SCANNING</dc:title>
  <dc:creator>Administrator</dc:creator>
  <cp:lastModifiedBy>root</cp:lastModifiedBy>
  <cp:revision>35</cp:revision>
  <dcterms:modified xsi:type="dcterms:W3CDTF">2023-07-20T04:51:09Z</dcterms:modified>
</cp:coreProperties>
</file>