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6A8452-2DFD-431E-8EB2-B97F16CB21B4}" v="18" dt="2026-07-15T18:37:56.4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152" autoAdjust="0"/>
    <p:restoredTop sz="94610"/>
  </p:normalViewPr>
  <p:slideViewPr>
    <p:cSldViewPr snapToGrid="0" snapToObjects="1">
      <p:cViewPr varScale="1">
        <p:scale>
          <a:sx n="84" d="100"/>
          <a:sy n="84" d="100"/>
        </p:scale>
        <p:origin x="79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vian Bioh" userId="b8f1b396c03f80ac" providerId="LiveId" clId="{28DB3484-9F5E-481D-A875-0091F7B4A2C2}"/>
    <pc:docChg chg="modSld">
      <pc:chgData name="vivian Bioh" userId="b8f1b396c03f80ac" providerId="LiveId" clId="{28DB3484-9F5E-481D-A875-0091F7B4A2C2}" dt="2026-07-15T18:37:56.443" v="20"/>
      <pc:docMkLst>
        <pc:docMk/>
      </pc:docMkLst>
      <pc:sldChg chg="addSp delSp modSp mod modTransition modAnim">
        <pc:chgData name="vivian Bioh" userId="b8f1b396c03f80ac" providerId="LiveId" clId="{28DB3484-9F5E-481D-A875-0091F7B4A2C2}" dt="2026-07-15T18:11:24.711" v="4"/>
        <pc:sldMkLst>
          <pc:docMk/>
          <pc:sldMk cId="0" sldId="256"/>
        </pc:sldMkLst>
        <pc:spChg chg="mod">
          <ac:chgData name="vivian Bioh" userId="b8f1b396c03f80ac" providerId="LiveId" clId="{28DB3484-9F5E-481D-A875-0091F7B4A2C2}" dt="2026-07-12T15:03:00.474" v="0" actId="1076"/>
          <ac:spMkLst>
            <pc:docMk/>
            <pc:sldMk cId="0" sldId="256"/>
            <ac:spMk id="10" creationId="{AE4B35E8-39FD-3D1C-39EB-C30BFD7CFD27}"/>
          </ac:spMkLst>
        </pc:spChg>
        <pc:picChg chg="add del mod">
          <ac:chgData name="vivian Bioh" userId="b8f1b396c03f80ac" providerId="LiveId" clId="{28DB3484-9F5E-481D-A875-0091F7B4A2C2}" dt="2026-07-15T18:11:01.468" v="3"/>
          <ac:picMkLst>
            <pc:docMk/>
            <pc:sldMk cId="0" sldId="256"/>
            <ac:picMk id="13" creationId="{4A3ADAA6-583B-631A-B363-5AB0157B3ED7}"/>
          </ac:picMkLst>
        </pc:picChg>
        <pc:picChg chg="add del mod ord">
          <ac:chgData name="vivian Bioh" userId="b8f1b396c03f80ac" providerId="LiveId" clId="{28DB3484-9F5E-481D-A875-0091F7B4A2C2}" dt="2026-07-15T18:11:24.711" v="4"/>
          <ac:picMkLst>
            <pc:docMk/>
            <pc:sldMk cId="0" sldId="256"/>
            <ac:picMk id="16" creationId="{B8E81F68-EBC6-0C54-F0D9-4A2C6FD396CC}"/>
          </ac:picMkLst>
        </pc:picChg>
        <pc:picChg chg="add mod">
          <ac:chgData name="vivian Bioh" userId="b8f1b396c03f80ac" providerId="LiveId" clId="{28DB3484-9F5E-481D-A875-0091F7B4A2C2}" dt="2026-07-15T18:11:24.711" v="4"/>
          <ac:picMkLst>
            <pc:docMk/>
            <pc:sldMk cId="0" sldId="256"/>
            <ac:picMk id="17" creationId="{B93849CF-B327-001A-170A-54C7E2AE0B49}"/>
          </ac:picMkLst>
        </pc:picChg>
      </pc:sldChg>
      <pc:sldChg chg="addSp delSp modSp mod modTransition modAnim">
        <pc:chgData name="vivian Bioh" userId="b8f1b396c03f80ac" providerId="LiveId" clId="{28DB3484-9F5E-481D-A875-0091F7B4A2C2}" dt="2026-07-15T18:13:58.266" v="8"/>
        <pc:sldMkLst>
          <pc:docMk/>
          <pc:sldMk cId="0" sldId="257"/>
        </pc:sldMkLst>
        <pc:picChg chg="add del mod">
          <ac:chgData name="vivian Bioh" userId="b8f1b396c03f80ac" providerId="LiveId" clId="{28DB3484-9F5E-481D-A875-0091F7B4A2C2}" dt="2026-07-15T18:13:02.129" v="7"/>
          <ac:picMkLst>
            <pc:docMk/>
            <pc:sldMk cId="0" sldId="257"/>
            <ac:picMk id="25" creationId="{9145D7F4-06BE-3573-C679-C1E458843BC6}"/>
          </ac:picMkLst>
        </pc:picChg>
        <pc:picChg chg="add del mod ord">
          <ac:chgData name="vivian Bioh" userId="b8f1b396c03f80ac" providerId="LiveId" clId="{28DB3484-9F5E-481D-A875-0091F7B4A2C2}" dt="2026-07-15T18:13:58.266" v="8"/>
          <ac:picMkLst>
            <pc:docMk/>
            <pc:sldMk cId="0" sldId="257"/>
            <ac:picMk id="28" creationId="{0C665BEB-3B7C-EA45-D0D6-8D47D6E1E356}"/>
          </ac:picMkLst>
        </pc:picChg>
        <pc:picChg chg="add mod">
          <ac:chgData name="vivian Bioh" userId="b8f1b396c03f80ac" providerId="LiveId" clId="{28DB3484-9F5E-481D-A875-0091F7B4A2C2}" dt="2026-07-15T18:13:58.266" v="8"/>
          <ac:picMkLst>
            <pc:docMk/>
            <pc:sldMk cId="0" sldId="257"/>
            <ac:picMk id="29" creationId="{D3A518C5-63D9-AB8F-2A5E-8C80BC3AC4B3}"/>
          </ac:picMkLst>
        </pc:picChg>
      </pc:sldChg>
      <pc:sldChg chg="addSp modSp">
        <pc:chgData name="vivian Bioh" userId="b8f1b396c03f80ac" providerId="LiveId" clId="{28DB3484-9F5E-481D-A875-0091F7B4A2C2}" dt="2026-07-15T18:15:53.725" v="9"/>
        <pc:sldMkLst>
          <pc:docMk/>
          <pc:sldMk cId="0" sldId="258"/>
        </pc:sldMkLst>
        <pc:picChg chg="add mod">
          <ac:chgData name="vivian Bioh" userId="b8f1b396c03f80ac" providerId="LiveId" clId="{28DB3484-9F5E-481D-A875-0091F7B4A2C2}" dt="2026-07-15T18:15:53.725" v="9"/>
          <ac:picMkLst>
            <pc:docMk/>
            <pc:sldMk cId="0" sldId="258"/>
            <ac:picMk id="22" creationId="{75C2E434-58A7-8C88-0477-763F89600A34}"/>
          </ac:picMkLst>
        </pc:picChg>
      </pc:sldChg>
      <pc:sldChg chg="addSp modSp">
        <pc:chgData name="vivian Bioh" userId="b8f1b396c03f80ac" providerId="LiveId" clId="{28DB3484-9F5E-481D-A875-0091F7B4A2C2}" dt="2026-07-15T18:17:22.831" v="10"/>
        <pc:sldMkLst>
          <pc:docMk/>
          <pc:sldMk cId="0" sldId="259"/>
        </pc:sldMkLst>
        <pc:picChg chg="add mod">
          <ac:chgData name="vivian Bioh" userId="b8f1b396c03f80ac" providerId="LiveId" clId="{28DB3484-9F5E-481D-A875-0091F7B4A2C2}" dt="2026-07-15T18:17:22.831" v="10"/>
          <ac:picMkLst>
            <pc:docMk/>
            <pc:sldMk cId="0" sldId="259"/>
            <ac:picMk id="13" creationId="{EB13BC6E-F359-B9C3-6A09-DD40525D245F}"/>
          </ac:picMkLst>
        </pc:picChg>
      </pc:sldChg>
      <pc:sldChg chg="addSp modSp">
        <pc:chgData name="vivian Bioh" userId="b8f1b396c03f80ac" providerId="LiveId" clId="{28DB3484-9F5E-481D-A875-0091F7B4A2C2}" dt="2026-07-15T18:19:09.519" v="11"/>
        <pc:sldMkLst>
          <pc:docMk/>
          <pc:sldMk cId="0" sldId="260"/>
        </pc:sldMkLst>
        <pc:picChg chg="add mod">
          <ac:chgData name="vivian Bioh" userId="b8f1b396c03f80ac" providerId="LiveId" clId="{28DB3484-9F5E-481D-A875-0091F7B4A2C2}" dt="2026-07-15T18:19:09.519" v="11"/>
          <ac:picMkLst>
            <pc:docMk/>
            <pc:sldMk cId="0" sldId="260"/>
            <ac:picMk id="13" creationId="{0E26116C-AF01-D0C9-FFB4-F37BFBFF19FA}"/>
          </ac:picMkLst>
        </pc:picChg>
      </pc:sldChg>
      <pc:sldChg chg="addSp modSp">
        <pc:chgData name="vivian Bioh" userId="b8f1b396c03f80ac" providerId="LiveId" clId="{28DB3484-9F5E-481D-A875-0091F7B4A2C2}" dt="2026-07-15T18:21:04.085" v="12"/>
        <pc:sldMkLst>
          <pc:docMk/>
          <pc:sldMk cId="0" sldId="261"/>
        </pc:sldMkLst>
        <pc:picChg chg="add mod">
          <ac:chgData name="vivian Bioh" userId="b8f1b396c03f80ac" providerId="LiveId" clId="{28DB3484-9F5E-481D-A875-0091F7B4A2C2}" dt="2026-07-15T18:21:04.085" v="12"/>
          <ac:picMkLst>
            <pc:docMk/>
            <pc:sldMk cId="0" sldId="261"/>
            <ac:picMk id="9" creationId="{5662EB40-F3E5-4D31-1552-4D5DB7185771}"/>
          </ac:picMkLst>
        </pc:picChg>
      </pc:sldChg>
      <pc:sldChg chg="addSp modSp">
        <pc:chgData name="vivian Bioh" userId="b8f1b396c03f80ac" providerId="LiveId" clId="{28DB3484-9F5E-481D-A875-0091F7B4A2C2}" dt="2026-07-15T18:24:49.975" v="13"/>
        <pc:sldMkLst>
          <pc:docMk/>
          <pc:sldMk cId="0" sldId="262"/>
        </pc:sldMkLst>
        <pc:picChg chg="add mod">
          <ac:chgData name="vivian Bioh" userId="b8f1b396c03f80ac" providerId="LiveId" clId="{28DB3484-9F5E-481D-A875-0091F7B4A2C2}" dt="2026-07-15T18:24:49.975" v="13"/>
          <ac:picMkLst>
            <pc:docMk/>
            <pc:sldMk cId="0" sldId="262"/>
            <ac:picMk id="12" creationId="{DA5F46B9-44BA-E679-C165-C551761F49D8}"/>
          </ac:picMkLst>
        </pc:picChg>
      </pc:sldChg>
      <pc:sldChg chg="addSp modSp">
        <pc:chgData name="vivian Bioh" userId="b8f1b396c03f80ac" providerId="LiveId" clId="{28DB3484-9F5E-481D-A875-0091F7B4A2C2}" dt="2026-07-15T18:26:46.504" v="14"/>
        <pc:sldMkLst>
          <pc:docMk/>
          <pc:sldMk cId="0" sldId="263"/>
        </pc:sldMkLst>
        <pc:picChg chg="add mod">
          <ac:chgData name="vivian Bioh" userId="b8f1b396c03f80ac" providerId="LiveId" clId="{28DB3484-9F5E-481D-A875-0091F7B4A2C2}" dt="2026-07-15T18:26:46.504" v="14"/>
          <ac:picMkLst>
            <pc:docMk/>
            <pc:sldMk cId="0" sldId="263"/>
            <ac:picMk id="13" creationId="{C7AE2509-7919-A8FD-C3B0-836ADED8F98D}"/>
          </ac:picMkLst>
        </pc:picChg>
      </pc:sldChg>
      <pc:sldChg chg="addSp modSp">
        <pc:chgData name="vivian Bioh" userId="b8f1b396c03f80ac" providerId="LiveId" clId="{28DB3484-9F5E-481D-A875-0091F7B4A2C2}" dt="2026-07-15T18:28:41.086" v="15"/>
        <pc:sldMkLst>
          <pc:docMk/>
          <pc:sldMk cId="0" sldId="264"/>
        </pc:sldMkLst>
        <pc:picChg chg="add mod">
          <ac:chgData name="vivian Bioh" userId="b8f1b396c03f80ac" providerId="LiveId" clId="{28DB3484-9F5E-481D-A875-0091F7B4A2C2}" dt="2026-07-15T18:28:41.086" v="15"/>
          <ac:picMkLst>
            <pc:docMk/>
            <pc:sldMk cId="0" sldId="264"/>
            <ac:picMk id="13" creationId="{D33C483E-29A0-BF94-C060-5E71B445A6C9}"/>
          </ac:picMkLst>
        </pc:picChg>
      </pc:sldChg>
      <pc:sldChg chg="addSp modSp">
        <pc:chgData name="vivian Bioh" userId="b8f1b396c03f80ac" providerId="LiveId" clId="{28DB3484-9F5E-481D-A875-0091F7B4A2C2}" dt="2026-07-15T18:30:44.962" v="16"/>
        <pc:sldMkLst>
          <pc:docMk/>
          <pc:sldMk cId="0" sldId="265"/>
        </pc:sldMkLst>
        <pc:picChg chg="add mod">
          <ac:chgData name="vivian Bioh" userId="b8f1b396c03f80ac" providerId="LiveId" clId="{28DB3484-9F5E-481D-A875-0091F7B4A2C2}" dt="2026-07-15T18:30:44.962" v="16"/>
          <ac:picMkLst>
            <pc:docMk/>
            <pc:sldMk cId="0" sldId="265"/>
            <ac:picMk id="12" creationId="{038D4C11-5CAB-5706-C9CB-068DE8B113E4}"/>
          </ac:picMkLst>
        </pc:picChg>
      </pc:sldChg>
      <pc:sldChg chg="addSp modSp">
        <pc:chgData name="vivian Bioh" userId="b8f1b396c03f80ac" providerId="LiveId" clId="{28DB3484-9F5E-481D-A875-0091F7B4A2C2}" dt="2026-07-15T18:33:02.696" v="17"/>
        <pc:sldMkLst>
          <pc:docMk/>
          <pc:sldMk cId="0" sldId="266"/>
        </pc:sldMkLst>
        <pc:picChg chg="add mod">
          <ac:chgData name="vivian Bioh" userId="b8f1b396c03f80ac" providerId="LiveId" clId="{28DB3484-9F5E-481D-A875-0091F7B4A2C2}" dt="2026-07-15T18:33:02.696" v="17"/>
          <ac:picMkLst>
            <pc:docMk/>
            <pc:sldMk cId="0" sldId="266"/>
            <ac:picMk id="13" creationId="{B1FE127F-93EE-80AB-4441-184C1EF1844E}"/>
          </ac:picMkLst>
        </pc:picChg>
      </pc:sldChg>
      <pc:sldChg chg="addSp modSp">
        <pc:chgData name="vivian Bioh" userId="b8f1b396c03f80ac" providerId="LiveId" clId="{28DB3484-9F5E-481D-A875-0091F7B4A2C2}" dt="2026-07-15T18:34:38.839" v="18"/>
        <pc:sldMkLst>
          <pc:docMk/>
          <pc:sldMk cId="0" sldId="267"/>
        </pc:sldMkLst>
        <pc:picChg chg="add mod">
          <ac:chgData name="vivian Bioh" userId="b8f1b396c03f80ac" providerId="LiveId" clId="{28DB3484-9F5E-481D-A875-0091F7B4A2C2}" dt="2026-07-15T18:34:38.839" v="18"/>
          <ac:picMkLst>
            <pc:docMk/>
            <pc:sldMk cId="0" sldId="267"/>
            <ac:picMk id="13" creationId="{102E33F3-0A9E-A644-7A78-631E2FD804EA}"/>
          </ac:picMkLst>
        </pc:picChg>
      </pc:sldChg>
      <pc:sldChg chg="addSp modSp">
        <pc:chgData name="vivian Bioh" userId="b8f1b396c03f80ac" providerId="LiveId" clId="{28DB3484-9F5E-481D-A875-0091F7B4A2C2}" dt="2026-07-15T18:36:11.311" v="19"/>
        <pc:sldMkLst>
          <pc:docMk/>
          <pc:sldMk cId="0" sldId="268"/>
        </pc:sldMkLst>
        <pc:picChg chg="add mod">
          <ac:chgData name="vivian Bioh" userId="b8f1b396c03f80ac" providerId="LiveId" clId="{28DB3484-9F5E-481D-A875-0091F7B4A2C2}" dt="2026-07-15T18:36:11.311" v="19"/>
          <ac:picMkLst>
            <pc:docMk/>
            <pc:sldMk cId="0" sldId="268"/>
            <ac:picMk id="7" creationId="{2BEF6237-692D-96FD-2613-A20D41AFD3DF}"/>
          </ac:picMkLst>
        </pc:picChg>
      </pc:sldChg>
      <pc:sldChg chg="addSp modSp">
        <pc:chgData name="vivian Bioh" userId="b8f1b396c03f80ac" providerId="LiveId" clId="{28DB3484-9F5E-481D-A875-0091F7B4A2C2}" dt="2026-07-15T18:37:56.443" v="20"/>
        <pc:sldMkLst>
          <pc:docMk/>
          <pc:sldMk cId="0" sldId="269"/>
        </pc:sldMkLst>
        <pc:picChg chg="add mod">
          <ac:chgData name="vivian Bioh" userId="b8f1b396c03f80ac" providerId="LiveId" clId="{28DB3484-9F5E-481D-A875-0091F7B4A2C2}" dt="2026-07-15T18:37:56.443" v="20"/>
          <ac:picMkLst>
            <pc:docMk/>
            <pc:sldMk cId="0" sldId="269"/>
            <ac:picMk id="11" creationId="{05BDF6E7-3FCE-C915-FD65-CBCB07E3D0E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05839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806957"/>
          </a:xfrm>
          <a:prstGeom prst="rect">
            <a:avLst/>
          </a:prstGeom>
          <a:solidFill>
            <a:srgbClr val="222222"/>
          </a:solidFill>
          <a:ln w="12700">
            <a:solidFill>
              <a:srgbClr val="222222"/>
            </a:solidFill>
            <a:prstDash val="solid"/>
          </a:ln>
        </p:spPr>
        <p:txBody>
          <a:bodyPr/>
          <a:lstStyle/>
          <a:p>
            <a:endParaRPr lang="en-GB"/>
          </a:p>
        </p:txBody>
      </p:sp>
      <p:sp>
        <p:nvSpPr>
          <p:cNvPr id="4" name="Text 2"/>
          <p:cNvSpPr/>
          <p:nvPr/>
        </p:nvSpPr>
        <p:spPr>
          <a:xfrm>
            <a:off x="365760" y="127363"/>
            <a:ext cx="8412480" cy="548640"/>
          </a:xfrm>
          <a:prstGeom prst="rect">
            <a:avLst/>
          </a:prstGeom>
          <a:noFill/>
          <a:ln/>
        </p:spPr>
        <p:txBody>
          <a:bodyPr wrap="square" lIns="0" tIns="0" rIns="0" bIns="0" rtlCol="0" anchor="ctr"/>
          <a:lstStyle/>
          <a:p>
            <a:pPr marL="0" indent="0" algn="ctr">
              <a:buNone/>
            </a:pPr>
            <a:r>
              <a:rPr lang="en-US" sz="2200" b="1" dirty="0">
                <a:solidFill>
                  <a:srgbClr val="FFFFFF"/>
                </a:solidFill>
                <a:latin typeface="Cambria" pitchFamily="34" charset="0"/>
                <a:ea typeface="Cambria" pitchFamily="34" charset="-122"/>
                <a:cs typeface="Cambria" pitchFamily="34" charset="-120"/>
              </a:rPr>
              <a:t>Care Plan Presentation</a:t>
            </a:r>
            <a:endParaRPr lang="en-US" sz="2200" dirty="0"/>
          </a:p>
        </p:txBody>
      </p:sp>
      <p:sp>
        <p:nvSpPr>
          <p:cNvPr id="5" name="Text 3"/>
          <p:cNvSpPr/>
          <p:nvPr/>
        </p:nvSpPr>
        <p:spPr>
          <a:xfrm>
            <a:off x="457200" y="1007479"/>
            <a:ext cx="8229600" cy="1645920"/>
          </a:xfrm>
          <a:prstGeom prst="rect">
            <a:avLst/>
          </a:prstGeom>
          <a:noFill/>
          <a:ln/>
        </p:spPr>
        <p:txBody>
          <a:bodyPr wrap="square" lIns="0" tIns="0" rIns="0" bIns="0" rtlCol="0" anchor="ctr"/>
          <a:lstStyle/>
          <a:p>
            <a:pPr marL="0" indent="0" algn="ctr">
              <a:buNone/>
            </a:pPr>
            <a:r>
              <a:rPr lang="en-US" sz="3800" b="1" dirty="0">
                <a:solidFill>
                  <a:srgbClr val="000000"/>
                </a:solidFill>
                <a:latin typeface="Cambria" pitchFamily="34" charset="0"/>
                <a:ea typeface="Cambria" pitchFamily="34" charset="-122"/>
                <a:cs typeface="Cambria" pitchFamily="34" charset="-120"/>
              </a:rPr>
              <a:t>Care Plan for a Patient</a:t>
            </a:r>
            <a:r>
              <a:rPr lang="en-US" sz="3800" dirty="0"/>
              <a:t> </a:t>
            </a:r>
            <a:r>
              <a:rPr lang="en-US" sz="3800" b="1" dirty="0">
                <a:solidFill>
                  <a:srgbClr val="000000"/>
                </a:solidFill>
                <a:latin typeface="Cambria" pitchFamily="34" charset="0"/>
                <a:ea typeface="Cambria" pitchFamily="34" charset="-122"/>
                <a:cs typeface="Cambria" pitchFamily="34" charset="-120"/>
              </a:rPr>
              <a:t>with Type 2 Diabetes Mellitus</a:t>
            </a:r>
            <a:endParaRPr lang="en-US" sz="3800" dirty="0"/>
          </a:p>
        </p:txBody>
      </p:sp>
      <p:sp>
        <p:nvSpPr>
          <p:cNvPr id="6" name="Text 4"/>
          <p:cNvSpPr/>
          <p:nvPr/>
        </p:nvSpPr>
        <p:spPr>
          <a:xfrm>
            <a:off x="457200" y="2834640"/>
            <a:ext cx="8229600" cy="457200"/>
          </a:xfrm>
          <a:prstGeom prst="rect">
            <a:avLst/>
          </a:prstGeom>
          <a:noFill/>
          <a:ln/>
        </p:spPr>
        <p:txBody>
          <a:bodyPr wrap="square" lIns="0" tIns="0" rIns="0" bIns="0" rtlCol="0" anchor="ctr"/>
          <a:lstStyle/>
          <a:p>
            <a:pPr marL="0" indent="0" algn="ctr">
              <a:buNone/>
            </a:pPr>
            <a:r>
              <a:rPr lang="en-US" sz="1800" b="1" dirty="0">
                <a:solidFill>
                  <a:srgbClr val="000000"/>
                </a:solidFill>
                <a:latin typeface="Calibri" pitchFamily="34" charset="0"/>
                <a:ea typeface="Calibri" pitchFamily="34" charset="-122"/>
                <a:cs typeface="Calibri" pitchFamily="34" charset="-120"/>
              </a:rPr>
              <a:t>Condition Category: </a:t>
            </a:r>
            <a:r>
              <a:rPr lang="en-US" sz="1800" dirty="0">
                <a:solidFill>
                  <a:srgbClr val="000000"/>
                </a:solidFill>
                <a:latin typeface="Calibri" pitchFamily="34" charset="0"/>
                <a:ea typeface="Calibri" pitchFamily="34" charset="-122"/>
                <a:cs typeface="Calibri" pitchFamily="34" charset="-120"/>
              </a:rPr>
              <a:t>Cardiovascular Diseases (Diabetes)</a:t>
            </a:r>
            <a:endParaRPr lang="en-US" sz="1800" dirty="0"/>
          </a:p>
        </p:txBody>
      </p:sp>
      <p:sp>
        <p:nvSpPr>
          <p:cNvPr id="7" name="Text 5"/>
          <p:cNvSpPr/>
          <p:nvPr/>
        </p:nvSpPr>
        <p:spPr>
          <a:xfrm>
            <a:off x="457200" y="4382585"/>
            <a:ext cx="8229600" cy="411480"/>
          </a:xfrm>
          <a:prstGeom prst="rect">
            <a:avLst/>
          </a:prstGeom>
          <a:noFill/>
          <a:ln/>
        </p:spPr>
        <p:txBody>
          <a:bodyPr wrap="square" lIns="0" tIns="0" rIns="0" bIns="0" rtlCol="0" anchor="ctr"/>
          <a:lstStyle/>
          <a:p>
            <a:pPr marL="0" indent="0" algn="l">
              <a:buNone/>
            </a:pPr>
            <a:r>
              <a:rPr lang="en-US" sz="1600" b="1" dirty="0">
                <a:solidFill>
                  <a:srgbClr val="444444"/>
                </a:solidFill>
                <a:latin typeface="Calibri" pitchFamily="34" charset="0"/>
                <a:ea typeface="Calibri" pitchFamily="34" charset="-122"/>
                <a:cs typeface="Calibri" pitchFamily="34" charset="-120"/>
              </a:rPr>
              <a:t>Learning Outcomes: </a:t>
            </a:r>
            <a:r>
              <a:rPr lang="en-US" sz="1600" dirty="0">
                <a:solidFill>
                  <a:srgbClr val="444444"/>
                </a:solidFill>
                <a:latin typeface="Calibri" pitchFamily="34" charset="0"/>
                <a:ea typeface="Calibri" pitchFamily="34" charset="-122"/>
                <a:cs typeface="Calibri" pitchFamily="34" charset="-120"/>
              </a:rPr>
              <a:t>LO1 — Body Structure &amp; Functioning  |  LO2 — Use of Routine Healthcare Data</a:t>
            </a:r>
            <a:endParaRPr lang="en-US" sz="1600" dirty="0"/>
          </a:p>
        </p:txBody>
      </p:sp>
      <p:sp>
        <p:nvSpPr>
          <p:cNvPr id="8" name="Shape 6"/>
          <p:cNvSpPr/>
          <p:nvPr/>
        </p:nvSpPr>
        <p:spPr>
          <a:xfrm>
            <a:off x="0" y="4846320"/>
            <a:ext cx="9144000" cy="36576"/>
          </a:xfrm>
          <a:prstGeom prst="rect">
            <a:avLst/>
          </a:prstGeom>
          <a:solidFill>
            <a:srgbClr val="CCCCCC"/>
          </a:solidFill>
          <a:ln w="12700">
            <a:solidFill>
              <a:srgbClr val="CCCCCC"/>
            </a:solidFill>
            <a:prstDash val="solid"/>
          </a:ln>
        </p:spPr>
        <p:txBody>
          <a:bodyPr/>
          <a:lstStyle/>
          <a:p>
            <a:endParaRPr lang="en-GB"/>
          </a:p>
        </p:txBody>
      </p:sp>
      <p:sp>
        <p:nvSpPr>
          <p:cNvPr id="9" name="Text 7"/>
          <p:cNvSpPr/>
          <p:nvPr/>
        </p:nvSpPr>
        <p:spPr>
          <a:xfrm>
            <a:off x="457200" y="4892040"/>
            <a:ext cx="8229600" cy="246888"/>
          </a:xfrm>
          <a:prstGeom prst="rect">
            <a:avLst/>
          </a:prstGeom>
          <a:noFill/>
          <a:ln/>
        </p:spPr>
        <p:txBody>
          <a:bodyPr wrap="square" lIns="0" tIns="0" rIns="0" bIns="0" rtlCol="0" anchor="ctr"/>
          <a:lstStyle/>
          <a:p>
            <a:pPr marL="0" indent="0" algn="l">
              <a:buNone/>
            </a:pPr>
            <a:r>
              <a:rPr lang="en-US" sz="1300" dirty="0">
                <a:solidFill>
                  <a:srgbClr val="444444"/>
                </a:solidFill>
                <a:latin typeface="Calibri" pitchFamily="34" charset="0"/>
                <a:ea typeface="Calibri" pitchFamily="34" charset="-122"/>
                <a:cs typeface="Calibri" pitchFamily="34" charset="-120"/>
              </a:rPr>
              <a:t>NHS &amp; NICE Guideline-Based Care Plan</a:t>
            </a:r>
            <a:endParaRPr lang="en-US" sz="1300" dirty="0"/>
          </a:p>
        </p:txBody>
      </p:sp>
      <p:sp>
        <p:nvSpPr>
          <p:cNvPr id="10" name="Text 4">
            <a:extLst>
              <a:ext uri="{FF2B5EF4-FFF2-40B4-BE49-F238E27FC236}">
                <a16:creationId xmlns:a16="http://schemas.microsoft.com/office/drawing/2014/main" id="{AE4B35E8-39FD-3D1C-39EB-C30BFD7CFD27}"/>
              </a:ext>
            </a:extLst>
          </p:cNvPr>
          <p:cNvSpPr/>
          <p:nvPr/>
        </p:nvSpPr>
        <p:spPr>
          <a:xfrm>
            <a:off x="365760" y="3608612"/>
            <a:ext cx="8229600" cy="457200"/>
          </a:xfrm>
          <a:prstGeom prst="rect">
            <a:avLst/>
          </a:prstGeom>
          <a:noFill/>
          <a:ln/>
        </p:spPr>
        <p:txBody>
          <a:bodyPr wrap="square" lIns="0" tIns="0" rIns="0" bIns="0" rtlCol="0" anchor="ctr"/>
          <a:lstStyle/>
          <a:p>
            <a:pPr marL="0" indent="0" algn="ctr">
              <a:buNone/>
            </a:pPr>
            <a:r>
              <a:rPr lang="en-US" b="1" dirty="0">
                <a:solidFill>
                  <a:srgbClr val="000000"/>
                </a:solidFill>
                <a:latin typeface="Calibri" pitchFamily="34" charset="0"/>
                <a:cs typeface="Calibri" pitchFamily="34" charset="-120"/>
              </a:rPr>
              <a:t>Presented by</a:t>
            </a:r>
          </a:p>
          <a:p>
            <a:pPr marL="0" indent="0" algn="ctr">
              <a:buNone/>
            </a:pPr>
            <a:r>
              <a:rPr kumimoji="0" lang="en-US" altLang="en-US" sz="3600" b="1" i="0" u="none" strike="noStrike" kern="1200" cap="none" spc="0" normalizeH="0" baseline="0" noProof="0" dirty="0">
                <a:ln>
                  <a:noFill/>
                </a:ln>
                <a:solidFill>
                  <a:prstClr val="black"/>
                </a:solidFill>
                <a:effectLst>
                  <a:outerShdw blurRad="50800" dist="38100" dir="2700000" algn="tl" rotWithShape="0">
                    <a:prstClr val="black">
                      <a:alpha val="40000"/>
                    </a:prstClr>
                  </a:outerShdw>
                </a:effectLst>
                <a:uLnTx/>
                <a:uFillTx/>
                <a:latin typeface="Arial" panose="020B0604020202020204" pitchFamily="34" charset="0"/>
                <a:ea typeface="+mn-ea"/>
                <a:cs typeface="+mn-cs"/>
              </a:rPr>
              <a:t>Vivian </a:t>
            </a:r>
            <a:r>
              <a:rPr kumimoji="0" lang="en-US" altLang="en-US" sz="3600" b="1" i="0" u="none" strike="noStrike" kern="1200" cap="none" spc="0" normalizeH="0" baseline="0" noProof="0" dirty="0" err="1">
                <a:ln>
                  <a:noFill/>
                </a:ln>
                <a:solidFill>
                  <a:prstClr val="black"/>
                </a:solidFill>
                <a:effectLst>
                  <a:outerShdw blurRad="50800" dist="38100" dir="2700000" algn="tl" rotWithShape="0">
                    <a:prstClr val="black">
                      <a:alpha val="40000"/>
                    </a:prstClr>
                  </a:outerShdw>
                </a:effectLst>
                <a:uLnTx/>
                <a:uFillTx/>
                <a:latin typeface="Arial" panose="020B0604020202020204" pitchFamily="34" charset="0"/>
                <a:ea typeface="+mn-ea"/>
                <a:cs typeface="+mn-cs"/>
              </a:rPr>
              <a:t>Bioh</a:t>
            </a:r>
            <a:endParaRPr lang="en-US" sz="1800" dirty="0"/>
          </a:p>
        </p:txBody>
      </p:sp>
      <p:pic>
        <p:nvPicPr>
          <p:cNvPr id="17" name="Audio 16">
            <a:hlinkClick r:id="" action="ppaction://media"/>
            <a:extLst>
              <a:ext uri="{FF2B5EF4-FFF2-40B4-BE49-F238E27FC236}">
                <a16:creationId xmlns:a16="http://schemas.microsoft.com/office/drawing/2014/main" id="{B93849CF-B327-001A-170A-54C7E2AE0B4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0029"/>
    </mc:Choice>
    <mc:Fallback>
      <p:transition spd="slow" advTm="20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Patient Profile</a:t>
            </a:r>
            <a:endParaRPr lang="en-US" sz="3400" dirty="0"/>
          </a:p>
        </p:txBody>
      </p:sp>
      <p:sp>
        <p:nvSpPr>
          <p:cNvPr id="3" name="Shape 1"/>
          <p:cNvSpPr/>
          <p:nvPr/>
        </p:nvSpPr>
        <p:spPr>
          <a:xfrm>
            <a:off x="457200" y="86868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1005840"/>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Name:  </a:t>
            </a:r>
            <a:r>
              <a:rPr lang="en-US" sz="1600" dirty="0">
                <a:solidFill>
                  <a:srgbClr val="000000"/>
                </a:solidFill>
                <a:latin typeface="Calibri" pitchFamily="34" charset="0"/>
                <a:ea typeface="Calibri" pitchFamily="34" charset="-122"/>
                <a:cs typeface="Calibri" pitchFamily="34" charset="-120"/>
              </a:rPr>
              <a:t>Mr. James Okafor (Fictional)</a:t>
            </a:r>
            <a:endParaRPr lang="en-US" sz="1600" dirty="0"/>
          </a:p>
        </p:txBody>
      </p:sp>
      <p:sp>
        <p:nvSpPr>
          <p:cNvPr id="5" name="Text 3"/>
          <p:cNvSpPr/>
          <p:nvPr/>
        </p:nvSpPr>
        <p:spPr>
          <a:xfrm>
            <a:off x="457200" y="1353312"/>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Age:  </a:t>
            </a:r>
            <a:r>
              <a:rPr lang="en-US" sz="1600" dirty="0">
                <a:solidFill>
                  <a:srgbClr val="000000"/>
                </a:solidFill>
                <a:latin typeface="Calibri" pitchFamily="34" charset="0"/>
                <a:ea typeface="Calibri" pitchFamily="34" charset="-122"/>
                <a:cs typeface="Calibri" pitchFamily="34" charset="-120"/>
              </a:rPr>
              <a:t>54 years</a:t>
            </a:r>
            <a:endParaRPr lang="en-US" sz="1600" dirty="0"/>
          </a:p>
        </p:txBody>
      </p:sp>
      <p:sp>
        <p:nvSpPr>
          <p:cNvPr id="6" name="Text 4"/>
          <p:cNvSpPr/>
          <p:nvPr/>
        </p:nvSpPr>
        <p:spPr>
          <a:xfrm>
            <a:off x="457200" y="1700784"/>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Sex:  </a:t>
            </a:r>
            <a:r>
              <a:rPr lang="en-US" sz="1600" dirty="0">
                <a:solidFill>
                  <a:srgbClr val="000000"/>
                </a:solidFill>
                <a:latin typeface="Calibri" pitchFamily="34" charset="0"/>
                <a:ea typeface="Calibri" pitchFamily="34" charset="-122"/>
                <a:cs typeface="Calibri" pitchFamily="34" charset="-120"/>
              </a:rPr>
              <a:t>Male</a:t>
            </a:r>
            <a:endParaRPr lang="en-US" sz="1600" dirty="0"/>
          </a:p>
        </p:txBody>
      </p:sp>
      <p:sp>
        <p:nvSpPr>
          <p:cNvPr id="7" name="Text 5"/>
          <p:cNvSpPr/>
          <p:nvPr/>
        </p:nvSpPr>
        <p:spPr>
          <a:xfrm>
            <a:off x="457200" y="2048256"/>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Ethnicity:  </a:t>
            </a:r>
            <a:r>
              <a:rPr lang="en-US" sz="1600" dirty="0">
                <a:solidFill>
                  <a:srgbClr val="000000"/>
                </a:solidFill>
                <a:latin typeface="Calibri" pitchFamily="34" charset="0"/>
                <a:ea typeface="Calibri" pitchFamily="34" charset="-122"/>
                <a:cs typeface="Calibri" pitchFamily="34" charset="-120"/>
              </a:rPr>
              <a:t>Black African</a:t>
            </a:r>
            <a:endParaRPr lang="en-US" sz="1600" dirty="0"/>
          </a:p>
        </p:txBody>
      </p:sp>
      <p:sp>
        <p:nvSpPr>
          <p:cNvPr id="8" name="Text 6"/>
          <p:cNvSpPr/>
          <p:nvPr/>
        </p:nvSpPr>
        <p:spPr>
          <a:xfrm>
            <a:off x="457200" y="2395728"/>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Occupation:  </a:t>
            </a:r>
            <a:r>
              <a:rPr lang="en-US" sz="1600" dirty="0">
                <a:solidFill>
                  <a:srgbClr val="000000"/>
                </a:solidFill>
                <a:latin typeface="Calibri" pitchFamily="34" charset="0"/>
                <a:ea typeface="Calibri" pitchFamily="34" charset="-122"/>
                <a:cs typeface="Calibri" pitchFamily="34" charset="-120"/>
              </a:rPr>
              <a:t>Office-based administrator</a:t>
            </a:r>
            <a:endParaRPr lang="en-US" sz="1600" dirty="0"/>
          </a:p>
        </p:txBody>
      </p:sp>
      <p:sp>
        <p:nvSpPr>
          <p:cNvPr id="9" name="Text 7"/>
          <p:cNvSpPr/>
          <p:nvPr/>
        </p:nvSpPr>
        <p:spPr>
          <a:xfrm>
            <a:off x="457200" y="2743200"/>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Living situation:  </a:t>
            </a:r>
            <a:r>
              <a:rPr lang="en-US" sz="1600" dirty="0">
                <a:solidFill>
                  <a:srgbClr val="000000"/>
                </a:solidFill>
                <a:latin typeface="Calibri" pitchFamily="34" charset="0"/>
                <a:ea typeface="Calibri" pitchFamily="34" charset="-122"/>
                <a:cs typeface="Calibri" pitchFamily="34" charset="-120"/>
              </a:rPr>
              <a:t>Lives with spouse; two adult children</a:t>
            </a:r>
            <a:endParaRPr lang="en-US" sz="1600" dirty="0"/>
          </a:p>
        </p:txBody>
      </p:sp>
      <p:sp>
        <p:nvSpPr>
          <p:cNvPr id="10" name="Text 8"/>
          <p:cNvSpPr/>
          <p:nvPr/>
        </p:nvSpPr>
        <p:spPr>
          <a:xfrm>
            <a:off x="457200" y="3090672"/>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BMI:  </a:t>
            </a:r>
            <a:r>
              <a:rPr lang="en-US" sz="1600" dirty="0">
                <a:solidFill>
                  <a:srgbClr val="000000"/>
                </a:solidFill>
                <a:latin typeface="Calibri" pitchFamily="34" charset="0"/>
                <a:ea typeface="Calibri" pitchFamily="34" charset="-122"/>
                <a:cs typeface="Calibri" pitchFamily="34" charset="-120"/>
              </a:rPr>
              <a:t>31.4 kg/m² (obese range)</a:t>
            </a:r>
            <a:endParaRPr lang="en-US" sz="1600" dirty="0"/>
          </a:p>
        </p:txBody>
      </p:sp>
      <p:sp>
        <p:nvSpPr>
          <p:cNvPr id="11" name="Text 9"/>
          <p:cNvSpPr/>
          <p:nvPr/>
        </p:nvSpPr>
        <p:spPr>
          <a:xfrm>
            <a:off x="457200" y="3438144"/>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Smoker:  </a:t>
            </a:r>
            <a:r>
              <a:rPr lang="en-US" sz="1600" dirty="0">
                <a:solidFill>
                  <a:srgbClr val="000000"/>
                </a:solidFill>
                <a:latin typeface="Calibri" pitchFamily="34" charset="0"/>
                <a:ea typeface="Calibri" pitchFamily="34" charset="-122"/>
                <a:cs typeface="Calibri" pitchFamily="34" charset="-120"/>
              </a:rPr>
              <a:t>Ex-smoker (quit 5 years ago)</a:t>
            </a:r>
            <a:endParaRPr lang="en-US" sz="1600" dirty="0"/>
          </a:p>
        </p:txBody>
      </p:sp>
      <p:sp>
        <p:nvSpPr>
          <p:cNvPr id="12" name="Text 10"/>
          <p:cNvSpPr/>
          <p:nvPr/>
        </p:nvSpPr>
        <p:spPr>
          <a:xfrm>
            <a:off x="457200" y="3785616"/>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Alcohol:  </a:t>
            </a:r>
            <a:r>
              <a:rPr lang="en-US" sz="1600" dirty="0">
                <a:solidFill>
                  <a:srgbClr val="000000"/>
                </a:solidFill>
                <a:latin typeface="Calibri" pitchFamily="34" charset="0"/>
                <a:ea typeface="Calibri" pitchFamily="34" charset="-122"/>
                <a:cs typeface="Calibri" pitchFamily="34" charset="-120"/>
              </a:rPr>
              <a:t>Moderate and approx. 14 units/week</a:t>
            </a:r>
            <a:endParaRPr lang="en-US" sz="1600" dirty="0"/>
          </a:p>
        </p:txBody>
      </p:sp>
      <p:sp>
        <p:nvSpPr>
          <p:cNvPr id="13" name="Text 11"/>
          <p:cNvSpPr/>
          <p:nvPr/>
        </p:nvSpPr>
        <p:spPr>
          <a:xfrm>
            <a:off x="457200" y="4133088"/>
            <a:ext cx="5029200" cy="329184"/>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Physical activity:  </a:t>
            </a:r>
            <a:r>
              <a:rPr lang="en-US" sz="1600" dirty="0">
                <a:solidFill>
                  <a:srgbClr val="000000"/>
                </a:solidFill>
                <a:latin typeface="Calibri" pitchFamily="34" charset="0"/>
                <a:ea typeface="Calibri" pitchFamily="34" charset="-122"/>
                <a:cs typeface="Calibri" pitchFamily="34" charset="-120"/>
              </a:rPr>
              <a:t>Largely sedentary</a:t>
            </a:r>
            <a:endParaRPr lang="en-US" sz="1600" dirty="0"/>
          </a:p>
        </p:txBody>
      </p:sp>
      <p:sp>
        <p:nvSpPr>
          <p:cNvPr id="14" name="Shape 12"/>
          <p:cNvSpPr/>
          <p:nvPr/>
        </p:nvSpPr>
        <p:spPr>
          <a:xfrm>
            <a:off x="5669280" y="1005840"/>
            <a:ext cx="3108960" cy="2743200"/>
          </a:xfrm>
          <a:prstGeom prst="roundRect">
            <a:avLst>
              <a:gd name="adj" fmla="val 3333"/>
            </a:avLst>
          </a:prstGeom>
          <a:solidFill>
            <a:srgbClr val="F2F2F2"/>
          </a:solidFill>
          <a:ln/>
          <a:effectLst>
            <a:outerShdw blurRad="63500" dist="25400" dir="2700000" algn="bl" rotWithShape="0">
              <a:srgbClr val="000000">
                <a:alpha val="10000"/>
              </a:srgbClr>
            </a:outerShdw>
          </a:effectLst>
        </p:spPr>
        <p:txBody>
          <a:bodyPr/>
          <a:lstStyle/>
          <a:p>
            <a:endParaRPr lang="en-GB"/>
          </a:p>
        </p:txBody>
      </p:sp>
      <p:sp>
        <p:nvSpPr>
          <p:cNvPr id="15" name="Text 13"/>
          <p:cNvSpPr/>
          <p:nvPr/>
        </p:nvSpPr>
        <p:spPr>
          <a:xfrm>
            <a:off x="5760720" y="1051560"/>
            <a:ext cx="2926080" cy="365760"/>
          </a:xfrm>
          <a:prstGeom prst="rect">
            <a:avLst/>
          </a:prstGeom>
          <a:noFill/>
          <a:ln/>
        </p:spPr>
        <p:txBody>
          <a:bodyPr wrap="square" lIns="0" tIns="0" rIns="0" bIns="0" rtlCol="0" anchor="ctr"/>
          <a:lstStyle/>
          <a:p>
            <a:pPr marL="0" indent="0" algn="l">
              <a:buNone/>
            </a:pPr>
            <a:r>
              <a:rPr lang="en-US" sz="1800" b="1" dirty="0">
                <a:solidFill>
                  <a:srgbClr val="000000"/>
                </a:solidFill>
                <a:latin typeface="Cambria" pitchFamily="34" charset="0"/>
                <a:ea typeface="Cambria" pitchFamily="34" charset="-122"/>
                <a:cs typeface="Cambria" pitchFamily="34" charset="-120"/>
              </a:rPr>
              <a:t>Diagnosis</a:t>
            </a:r>
            <a:endParaRPr lang="en-US" sz="1800" dirty="0"/>
          </a:p>
        </p:txBody>
      </p:sp>
      <p:sp>
        <p:nvSpPr>
          <p:cNvPr id="16" name="Text 14"/>
          <p:cNvSpPr/>
          <p:nvPr/>
        </p:nvSpPr>
        <p:spPr>
          <a:xfrm>
            <a:off x="5760720" y="1463040"/>
            <a:ext cx="2834640" cy="402336"/>
          </a:xfrm>
          <a:prstGeom prst="rect">
            <a:avLst/>
          </a:prstGeom>
          <a:noFill/>
          <a:ln/>
        </p:spPr>
        <p:txBody>
          <a:bodyPr wrap="square" lIns="0" tIns="0" rIns="0" bIns="0" rtlCol="0" anchor="ctr"/>
          <a:lstStyle/>
          <a:p>
            <a:pPr marL="0" indent="0" algn="l">
              <a:buNone/>
            </a:pPr>
            <a:r>
              <a:rPr lang="en-US" sz="1400" dirty="0">
                <a:solidFill>
                  <a:srgbClr val="000000"/>
                </a:solidFill>
                <a:latin typeface="Calibri" pitchFamily="34" charset="0"/>
                <a:ea typeface="Calibri" pitchFamily="34" charset="-122"/>
                <a:cs typeface="Calibri" pitchFamily="34" charset="-120"/>
              </a:rPr>
              <a:t>Type 2 Diabetes Mellitus</a:t>
            </a:r>
            <a:endParaRPr lang="en-US" sz="1400" dirty="0"/>
          </a:p>
          <a:p>
            <a:pPr marL="0" indent="0" algn="l">
              <a:buNone/>
            </a:pPr>
            <a:r>
              <a:rPr lang="en-US" sz="1400" dirty="0">
                <a:solidFill>
                  <a:srgbClr val="000000"/>
                </a:solidFill>
                <a:latin typeface="Calibri" pitchFamily="34" charset="0"/>
                <a:ea typeface="Calibri" pitchFamily="34" charset="-122"/>
                <a:cs typeface="Calibri" pitchFamily="34" charset="-120"/>
              </a:rPr>
              <a:t>(diagnosed 3 years ago)</a:t>
            </a:r>
            <a:endParaRPr lang="en-US" sz="1400" dirty="0"/>
          </a:p>
        </p:txBody>
      </p:sp>
      <p:sp>
        <p:nvSpPr>
          <p:cNvPr id="17" name="Text 15"/>
          <p:cNvSpPr/>
          <p:nvPr/>
        </p:nvSpPr>
        <p:spPr>
          <a:xfrm>
            <a:off x="5760720" y="1883664"/>
            <a:ext cx="2834640" cy="402336"/>
          </a:xfrm>
          <a:prstGeom prst="rect">
            <a:avLst/>
          </a:prstGeom>
          <a:noFill/>
          <a:ln/>
        </p:spPr>
        <p:txBody>
          <a:bodyPr wrap="square" lIns="0" tIns="0" rIns="0" bIns="0" rtlCol="0" anchor="ctr"/>
          <a:lstStyle/>
          <a:p>
            <a:pPr marL="0" indent="0" algn="l">
              <a:buNone/>
            </a:pPr>
            <a:r>
              <a:rPr lang="en-US" sz="1400" dirty="0">
                <a:solidFill>
                  <a:srgbClr val="000000"/>
                </a:solidFill>
                <a:latin typeface="Calibri" pitchFamily="34" charset="0"/>
                <a:ea typeface="Calibri" pitchFamily="34" charset="-122"/>
                <a:cs typeface="Calibri" pitchFamily="34" charset="-120"/>
              </a:rPr>
              <a:t>HbA1c: 74 mmol/mol</a:t>
            </a:r>
            <a:endParaRPr lang="en-US" sz="1400" dirty="0"/>
          </a:p>
          <a:p>
            <a:pPr marL="0" indent="0" algn="l">
              <a:buNone/>
            </a:pPr>
            <a:r>
              <a:rPr lang="en-US" sz="1400" dirty="0">
                <a:solidFill>
                  <a:srgbClr val="000000"/>
                </a:solidFill>
                <a:latin typeface="Calibri" pitchFamily="34" charset="0"/>
                <a:ea typeface="Calibri" pitchFamily="34" charset="-122"/>
                <a:cs typeface="Calibri" pitchFamily="34" charset="-120"/>
              </a:rPr>
              <a:t>(above target)</a:t>
            </a:r>
            <a:endParaRPr lang="en-US" sz="1400" dirty="0"/>
          </a:p>
        </p:txBody>
      </p:sp>
      <p:sp>
        <p:nvSpPr>
          <p:cNvPr id="18" name="Text 16"/>
          <p:cNvSpPr/>
          <p:nvPr/>
        </p:nvSpPr>
        <p:spPr>
          <a:xfrm>
            <a:off x="5760720" y="2304288"/>
            <a:ext cx="2834640" cy="402336"/>
          </a:xfrm>
          <a:prstGeom prst="rect">
            <a:avLst/>
          </a:prstGeom>
          <a:noFill/>
          <a:ln/>
        </p:spPr>
        <p:txBody>
          <a:bodyPr wrap="square" lIns="0" tIns="0" rIns="0" bIns="0" rtlCol="0" anchor="ctr"/>
          <a:lstStyle/>
          <a:p>
            <a:pPr marL="0" indent="0" algn="l">
              <a:buNone/>
            </a:pPr>
            <a:r>
              <a:rPr lang="en-US" sz="1400" dirty="0">
                <a:solidFill>
                  <a:srgbClr val="000000"/>
                </a:solidFill>
                <a:latin typeface="Calibri" pitchFamily="34" charset="0"/>
                <a:ea typeface="Calibri" pitchFamily="34" charset="-122"/>
                <a:cs typeface="Calibri" pitchFamily="34" charset="-120"/>
              </a:rPr>
              <a:t>Hypertension: 148/92 mmHg</a:t>
            </a:r>
            <a:endParaRPr lang="en-US" sz="1400" dirty="0"/>
          </a:p>
        </p:txBody>
      </p:sp>
      <p:sp>
        <p:nvSpPr>
          <p:cNvPr id="19" name="Text 17"/>
          <p:cNvSpPr/>
          <p:nvPr/>
        </p:nvSpPr>
        <p:spPr>
          <a:xfrm>
            <a:off x="5760720" y="2724912"/>
            <a:ext cx="2834640" cy="402336"/>
          </a:xfrm>
          <a:prstGeom prst="rect">
            <a:avLst/>
          </a:prstGeom>
          <a:noFill/>
          <a:ln/>
        </p:spPr>
        <p:txBody>
          <a:bodyPr wrap="square" lIns="0" tIns="0" rIns="0" bIns="0" rtlCol="0" anchor="ctr"/>
          <a:lstStyle/>
          <a:p>
            <a:pPr marL="0" indent="0" algn="l">
              <a:buNone/>
            </a:pPr>
            <a:r>
              <a:rPr lang="en-US" sz="1400" dirty="0">
                <a:solidFill>
                  <a:srgbClr val="000000"/>
                </a:solidFill>
                <a:latin typeface="Calibri" pitchFamily="34" charset="0"/>
                <a:ea typeface="Calibri" pitchFamily="34" charset="-122"/>
                <a:cs typeface="Calibri" pitchFamily="34" charset="-120"/>
              </a:rPr>
              <a:t>Hypercholesterolaemia</a:t>
            </a:r>
            <a:endParaRPr lang="en-US" sz="1400" dirty="0"/>
          </a:p>
        </p:txBody>
      </p:sp>
      <p:sp>
        <p:nvSpPr>
          <p:cNvPr id="20" name="Text 18"/>
          <p:cNvSpPr/>
          <p:nvPr/>
        </p:nvSpPr>
        <p:spPr>
          <a:xfrm>
            <a:off x="5760720" y="3145536"/>
            <a:ext cx="2834640" cy="402336"/>
          </a:xfrm>
          <a:prstGeom prst="rect">
            <a:avLst/>
          </a:prstGeom>
          <a:noFill/>
          <a:ln/>
        </p:spPr>
        <p:txBody>
          <a:bodyPr wrap="square" lIns="0" tIns="0" rIns="0" bIns="0" rtlCol="0" anchor="ctr"/>
          <a:lstStyle/>
          <a:p>
            <a:pPr marL="0" indent="0" algn="l">
              <a:buNone/>
            </a:pPr>
            <a:r>
              <a:rPr lang="en-US" sz="1400" dirty="0">
                <a:solidFill>
                  <a:srgbClr val="000000"/>
                </a:solidFill>
                <a:latin typeface="Calibri" pitchFamily="34" charset="0"/>
                <a:ea typeface="Calibri" pitchFamily="34" charset="-122"/>
                <a:cs typeface="Calibri" pitchFamily="34" charset="-120"/>
              </a:rPr>
              <a:t>Early-stage peripheral neuropathy</a:t>
            </a:r>
            <a:endParaRPr lang="en-US" sz="1400" dirty="0"/>
          </a:p>
        </p:txBody>
      </p:sp>
      <p:sp>
        <p:nvSpPr>
          <p:cNvPr id="21" name="Text 19"/>
          <p:cNvSpPr/>
          <p:nvPr/>
        </p:nvSpPr>
        <p:spPr>
          <a:xfrm>
            <a:off x="457200" y="4800600"/>
            <a:ext cx="8229600" cy="256032"/>
          </a:xfrm>
          <a:prstGeom prst="rect">
            <a:avLst/>
          </a:prstGeom>
          <a:noFill/>
          <a:ln/>
        </p:spPr>
        <p:txBody>
          <a:bodyPr wrap="square" lIns="0" tIns="0" rIns="0" bIns="0" rtlCol="0" anchor="ctr"/>
          <a:lstStyle/>
          <a:p>
            <a:pPr marL="0" indent="0" algn="l">
              <a:buNone/>
            </a:pPr>
            <a:r>
              <a:rPr lang="en-US" sz="1200" i="1" dirty="0">
                <a:solidFill>
                  <a:srgbClr val="444444"/>
                </a:solidFill>
                <a:latin typeface="Calibri" pitchFamily="34" charset="0"/>
                <a:ea typeface="Calibri" pitchFamily="34" charset="-122"/>
                <a:cs typeface="Calibri" pitchFamily="34" charset="-120"/>
              </a:rPr>
              <a:t>Demographic risk profile consistent with NICE (2022) NG28 criteria.</a:t>
            </a:r>
            <a:endParaRPr lang="en-US" sz="1200" dirty="0"/>
          </a:p>
        </p:txBody>
      </p:sp>
      <p:pic>
        <p:nvPicPr>
          <p:cNvPr id="29" name="Audio 28">
            <a:hlinkClick r:id="" action="ppaction://media"/>
            <a:extLst>
              <a:ext uri="{FF2B5EF4-FFF2-40B4-BE49-F238E27FC236}">
                <a16:creationId xmlns:a16="http://schemas.microsoft.com/office/drawing/2014/main" id="{D3A518C5-63D9-AB8F-2A5E-8C80BC3AC4B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2601"/>
    </mc:Choice>
    <mc:Fallback>
      <p:transition spd="slow" advTm="52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Risk Factors for Type 2 Diabetes</a:t>
            </a:r>
            <a:endParaRPr lang="en-US" sz="3400" dirty="0"/>
          </a:p>
        </p:txBody>
      </p:sp>
      <p:sp>
        <p:nvSpPr>
          <p:cNvPr id="3" name="Shape 1"/>
          <p:cNvSpPr/>
          <p:nvPr/>
        </p:nvSpPr>
        <p:spPr>
          <a:xfrm>
            <a:off x="457200" y="86868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Shape 2"/>
          <p:cNvSpPr/>
          <p:nvPr/>
        </p:nvSpPr>
        <p:spPr>
          <a:xfrm>
            <a:off x="365760" y="1005840"/>
            <a:ext cx="4023360" cy="411480"/>
          </a:xfrm>
          <a:prstGeom prst="roundRect">
            <a:avLst>
              <a:gd name="adj" fmla="val 15556"/>
            </a:avLst>
          </a:prstGeom>
          <a:solidFill>
            <a:srgbClr val="E0E0E0"/>
          </a:solidFill>
          <a:ln w="12700">
            <a:solidFill>
              <a:srgbClr val="BBBBBB"/>
            </a:solidFill>
            <a:prstDash val="solid"/>
          </a:ln>
        </p:spPr>
        <p:txBody>
          <a:bodyPr/>
          <a:lstStyle/>
          <a:p>
            <a:endParaRPr lang="en-GB"/>
          </a:p>
        </p:txBody>
      </p:sp>
      <p:sp>
        <p:nvSpPr>
          <p:cNvPr id="5" name="Text 3"/>
          <p:cNvSpPr/>
          <p:nvPr/>
        </p:nvSpPr>
        <p:spPr>
          <a:xfrm>
            <a:off x="457200" y="1024128"/>
            <a:ext cx="3840480" cy="365760"/>
          </a:xfrm>
          <a:prstGeom prst="rect">
            <a:avLst/>
          </a:prstGeom>
          <a:noFill/>
          <a:ln/>
        </p:spPr>
        <p:txBody>
          <a:bodyPr wrap="square" lIns="0" tIns="0" rIns="0" bIns="0" rtlCol="0" anchor="ctr"/>
          <a:lstStyle/>
          <a:p>
            <a:pPr marL="0" indent="0" algn="l">
              <a:buNone/>
            </a:pPr>
            <a:r>
              <a:rPr lang="en-US" sz="1700" b="1" dirty="0">
                <a:solidFill>
                  <a:srgbClr val="000000"/>
                </a:solidFill>
                <a:latin typeface="Cambria" pitchFamily="34" charset="0"/>
                <a:ea typeface="Cambria" pitchFamily="34" charset="-122"/>
                <a:cs typeface="Cambria" pitchFamily="34" charset="-120"/>
              </a:rPr>
              <a:t>Non-Modifiable Risk Factors</a:t>
            </a:r>
            <a:endParaRPr lang="en-US" sz="1700" dirty="0"/>
          </a:p>
        </p:txBody>
      </p:sp>
      <p:sp>
        <p:nvSpPr>
          <p:cNvPr id="6" name="Text 4"/>
          <p:cNvSpPr/>
          <p:nvPr/>
        </p:nvSpPr>
        <p:spPr>
          <a:xfrm>
            <a:off x="457200" y="1508760"/>
            <a:ext cx="3840480" cy="502920"/>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Age (over 45 years)</a:t>
            </a:r>
            <a:endParaRPr lang="en-US" sz="1600" dirty="0"/>
          </a:p>
        </p:txBody>
      </p:sp>
      <p:sp>
        <p:nvSpPr>
          <p:cNvPr id="7" name="Text 5"/>
          <p:cNvSpPr/>
          <p:nvPr/>
        </p:nvSpPr>
        <p:spPr>
          <a:xfrm>
            <a:off x="457200" y="2029968"/>
            <a:ext cx="3840480" cy="502920"/>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Black African/Caribbean ethnicity: higher risk (Diabetes UK, 2023)</a:t>
            </a:r>
            <a:endParaRPr lang="en-US" sz="1600" dirty="0"/>
          </a:p>
        </p:txBody>
      </p:sp>
      <p:sp>
        <p:nvSpPr>
          <p:cNvPr id="8" name="Text 6"/>
          <p:cNvSpPr/>
          <p:nvPr/>
        </p:nvSpPr>
        <p:spPr>
          <a:xfrm>
            <a:off x="457200" y="2551176"/>
            <a:ext cx="3840480" cy="502920"/>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Family history of Type 2 Diabetes</a:t>
            </a:r>
            <a:endParaRPr lang="en-US" sz="1600" dirty="0"/>
          </a:p>
        </p:txBody>
      </p:sp>
      <p:sp>
        <p:nvSpPr>
          <p:cNvPr id="9" name="Text 7"/>
          <p:cNvSpPr/>
          <p:nvPr/>
        </p:nvSpPr>
        <p:spPr>
          <a:xfrm>
            <a:off x="457200" y="3072384"/>
            <a:ext cx="3840480" cy="502920"/>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History of gestational diabetes (not applicable here)</a:t>
            </a:r>
            <a:endParaRPr lang="en-US" sz="1600" dirty="0"/>
          </a:p>
        </p:txBody>
      </p:sp>
      <p:sp>
        <p:nvSpPr>
          <p:cNvPr id="10" name="Shape 8"/>
          <p:cNvSpPr/>
          <p:nvPr/>
        </p:nvSpPr>
        <p:spPr>
          <a:xfrm>
            <a:off x="4754880" y="1005840"/>
            <a:ext cx="4023360" cy="411480"/>
          </a:xfrm>
          <a:prstGeom prst="roundRect">
            <a:avLst>
              <a:gd name="adj" fmla="val 15556"/>
            </a:avLst>
          </a:prstGeom>
          <a:solidFill>
            <a:srgbClr val="E0E0E0"/>
          </a:solidFill>
          <a:ln w="12700">
            <a:solidFill>
              <a:srgbClr val="BBBBBB"/>
            </a:solidFill>
            <a:prstDash val="solid"/>
          </a:ln>
        </p:spPr>
        <p:txBody>
          <a:bodyPr/>
          <a:lstStyle/>
          <a:p>
            <a:endParaRPr lang="en-GB"/>
          </a:p>
        </p:txBody>
      </p:sp>
      <p:sp>
        <p:nvSpPr>
          <p:cNvPr id="11" name="Text 9"/>
          <p:cNvSpPr/>
          <p:nvPr/>
        </p:nvSpPr>
        <p:spPr>
          <a:xfrm>
            <a:off x="4846320" y="1024128"/>
            <a:ext cx="3840480" cy="365760"/>
          </a:xfrm>
          <a:prstGeom prst="rect">
            <a:avLst/>
          </a:prstGeom>
          <a:noFill/>
          <a:ln/>
        </p:spPr>
        <p:txBody>
          <a:bodyPr wrap="square" lIns="0" tIns="0" rIns="0" bIns="0" rtlCol="0" anchor="ctr"/>
          <a:lstStyle/>
          <a:p>
            <a:pPr marL="0" indent="0" algn="l">
              <a:buNone/>
            </a:pPr>
            <a:r>
              <a:rPr lang="en-US" sz="1700" b="1" dirty="0">
                <a:solidFill>
                  <a:srgbClr val="000000"/>
                </a:solidFill>
                <a:latin typeface="Cambria" pitchFamily="34" charset="0"/>
                <a:ea typeface="Cambria" pitchFamily="34" charset="-122"/>
                <a:cs typeface="Cambria" pitchFamily="34" charset="-120"/>
              </a:rPr>
              <a:t>Modifiable / Lifestyle Risk Factors</a:t>
            </a:r>
            <a:endParaRPr lang="en-US" sz="1700" dirty="0"/>
          </a:p>
        </p:txBody>
      </p:sp>
      <p:sp>
        <p:nvSpPr>
          <p:cNvPr id="12" name="Text 10"/>
          <p:cNvSpPr/>
          <p:nvPr/>
        </p:nvSpPr>
        <p:spPr>
          <a:xfrm>
            <a:off x="4846320" y="1508760"/>
            <a:ext cx="3840480" cy="429768"/>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Obesity: BMI 31.4 kg/m² (NHS, 2023)</a:t>
            </a:r>
            <a:endParaRPr lang="en-US" sz="1600" dirty="0"/>
          </a:p>
        </p:txBody>
      </p:sp>
      <p:sp>
        <p:nvSpPr>
          <p:cNvPr id="13" name="Text 11"/>
          <p:cNvSpPr/>
          <p:nvPr/>
        </p:nvSpPr>
        <p:spPr>
          <a:xfrm>
            <a:off x="4846320" y="1956816"/>
            <a:ext cx="3840480" cy="429768"/>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Physical inactivity and sedentary work</a:t>
            </a:r>
            <a:endParaRPr lang="en-US" sz="1600" dirty="0"/>
          </a:p>
        </p:txBody>
      </p:sp>
      <p:sp>
        <p:nvSpPr>
          <p:cNvPr id="14" name="Text 12"/>
          <p:cNvSpPr/>
          <p:nvPr/>
        </p:nvSpPr>
        <p:spPr>
          <a:xfrm>
            <a:off x="4846320" y="2404872"/>
            <a:ext cx="3840480" cy="429768"/>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Poor dietary habits, refined carbohydrates, high caloric intake</a:t>
            </a:r>
            <a:endParaRPr lang="en-US" sz="1600" dirty="0"/>
          </a:p>
        </p:txBody>
      </p:sp>
      <p:sp>
        <p:nvSpPr>
          <p:cNvPr id="15" name="Text 13"/>
          <p:cNvSpPr/>
          <p:nvPr/>
        </p:nvSpPr>
        <p:spPr>
          <a:xfrm>
            <a:off x="4846320" y="2852928"/>
            <a:ext cx="3840480" cy="429768"/>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Hypertension and dyslipidaemia</a:t>
            </a:r>
            <a:endParaRPr lang="en-US" sz="1600" dirty="0"/>
          </a:p>
        </p:txBody>
      </p:sp>
      <p:sp>
        <p:nvSpPr>
          <p:cNvPr id="16" name="Text 14"/>
          <p:cNvSpPr/>
          <p:nvPr/>
        </p:nvSpPr>
        <p:spPr>
          <a:xfrm>
            <a:off x="4846320" y="3300984"/>
            <a:ext cx="3840480" cy="429768"/>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Previous smoking history</a:t>
            </a:r>
            <a:endParaRPr lang="en-US" sz="1600" dirty="0"/>
          </a:p>
        </p:txBody>
      </p:sp>
      <p:sp>
        <p:nvSpPr>
          <p:cNvPr id="17" name="Text 15"/>
          <p:cNvSpPr/>
          <p:nvPr/>
        </p:nvSpPr>
        <p:spPr>
          <a:xfrm>
            <a:off x="4846320" y="3749040"/>
            <a:ext cx="3840480" cy="429768"/>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Alcohol consumption at upper limit</a:t>
            </a:r>
            <a:endParaRPr lang="en-US" sz="1600" dirty="0"/>
          </a:p>
        </p:txBody>
      </p:sp>
      <p:sp>
        <p:nvSpPr>
          <p:cNvPr id="18" name="Text 16"/>
          <p:cNvSpPr/>
          <p:nvPr/>
        </p:nvSpPr>
        <p:spPr>
          <a:xfrm>
            <a:off x="457200" y="4800600"/>
            <a:ext cx="8229600" cy="256032"/>
          </a:xfrm>
          <a:prstGeom prst="rect">
            <a:avLst/>
          </a:prstGeom>
          <a:noFill/>
          <a:ln/>
        </p:spPr>
        <p:txBody>
          <a:bodyPr wrap="square" lIns="0" tIns="0" rIns="0" bIns="0" rtlCol="0" anchor="ctr"/>
          <a:lstStyle/>
          <a:p>
            <a:pPr marL="0" indent="0" algn="l">
              <a:buNone/>
            </a:pPr>
            <a:r>
              <a:rPr lang="en-US" sz="1200" i="1" dirty="0">
                <a:solidFill>
                  <a:srgbClr val="444444"/>
                </a:solidFill>
                <a:latin typeface="Calibri" pitchFamily="34" charset="0"/>
                <a:ea typeface="Calibri" pitchFamily="34" charset="-122"/>
                <a:cs typeface="Calibri" pitchFamily="34" charset="-120"/>
              </a:rPr>
              <a:t>Modifiable risk factors represent the primary targets for care planning (NICE, 2022).</a:t>
            </a:r>
            <a:endParaRPr lang="en-US" sz="1200" dirty="0"/>
          </a:p>
        </p:txBody>
      </p:sp>
      <p:pic>
        <p:nvPicPr>
          <p:cNvPr id="22" name="Audio 21">
            <a:hlinkClick r:id="" action="ppaction://media"/>
            <a:extLst>
              <a:ext uri="{FF2B5EF4-FFF2-40B4-BE49-F238E27FC236}">
                <a16:creationId xmlns:a16="http://schemas.microsoft.com/office/drawing/2014/main" id="{75C2E434-58A7-8C88-0477-763F89600A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0799"/>
    </mc:Choice>
    <mc:Fallback>
      <p:transition spd="slow" advTm="50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58388"/>
            <a:ext cx="8229600" cy="640080"/>
          </a:xfrm>
          <a:prstGeom prst="rect">
            <a:avLst/>
          </a:prstGeom>
          <a:noFill/>
          <a:ln/>
        </p:spPr>
        <p:txBody>
          <a:bodyPr wrap="square" lIns="0" tIns="0" rIns="0" bIns="0" rtlCol="0" anchor="ctr"/>
          <a:lstStyle/>
          <a:p>
            <a:pPr marL="0" indent="0" algn="ctr">
              <a:buNone/>
            </a:pPr>
            <a:r>
              <a:rPr lang="en-US" sz="3000" b="1" dirty="0">
                <a:solidFill>
                  <a:srgbClr val="000000"/>
                </a:solidFill>
                <a:latin typeface="Cambria" pitchFamily="34" charset="0"/>
                <a:ea typeface="Cambria" pitchFamily="34" charset="-122"/>
                <a:cs typeface="Cambria" pitchFamily="34" charset="-120"/>
              </a:rPr>
              <a:t>Anatomy &amp; Physiology: The Pancreas and Glucose Regulation</a:t>
            </a:r>
            <a:endParaRPr lang="en-US" sz="3000" dirty="0"/>
          </a:p>
        </p:txBody>
      </p:sp>
      <p:sp>
        <p:nvSpPr>
          <p:cNvPr id="3" name="Shape 1"/>
          <p:cNvSpPr/>
          <p:nvPr/>
        </p:nvSpPr>
        <p:spPr>
          <a:xfrm>
            <a:off x="457200" y="90950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1005840"/>
            <a:ext cx="8229600" cy="475488"/>
          </a:xfrm>
          <a:prstGeom prst="rect">
            <a:avLst/>
          </a:prstGeom>
          <a:noFill/>
          <a:ln/>
        </p:spPr>
        <p:txBody>
          <a:bodyPr wrap="square" lIns="0" tIns="0" rIns="0" bIns="0" rtlCol="0" anchor="ctr"/>
          <a:lstStyle/>
          <a:p>
            <a:pPr marL="342900" indent="-342900" algn="just">
              <a:buSzPct val="100000"/>
              <a:buChar char="•"/>
            </a:pPr>
            <a:r>
              <a:rPr lang="en-US" sz="1700" dirty="0">
                <a:solidFill>
                  <a:srgbClr val="000000"/>
                </a:solidFill>
                <a:latin typeface="Calibri" pitchFamily="34" charset="0"/>
                <a:ea typeface="Calibri" pitchFamily="34" charset="-122"/>
                <a:cs typeface="Calibri" pitchFamily="34" charset="-120"/>
              </a:rPr>
              <a:t>The pancreas is a dual-function gland with both exocrine and endocrine roles (Tortora and Derrickson, 2017).</a:t>
            </a:r>
            <a:endParaRPr lang="en-US" sz="1700" dirty="0"/>
          </a:p>
        </p:txBody>
      </p:sp>
      <p:sp>
        <p:nvSpPr>
          <p:cNvPr id="5" name="Text 3"/>
          <p:cNvSpPr/>
          <p:nvPr/>
        </p:nvSpPr>
        <p:spPr>
          <a:xfrm>
            <a:off x="457200" y="1605749"/>
            <a:ext cx="8229600" cy="475488"/>
          </a:xfrm>
          <a:prstGeom prst="rect">
            <a:avLst/>
          </a:prstGeom>
          <a:noFill/>
          <a:ln/>
        </p:spPr>
        <p:txBody>
          <a:bodyPr wrap="square" lIns="0" tIns="0" rIns="0" bIns="0" rtlCol="0" anchor="ctr"/>
          <a:lstStyle/>
          <a:p>
            <a:pPr marL="342900" indent="-342900" algn="just">
              <a:buSzPct val="100000"/>
              <a:buChar char="•"/>
            </a:pPr>
            <a:r>
              <a:rPr lang="en-US" sz="1700" dirty="0">
                <a:solidFill>
                  <a:srgbClr val="000000"/>
                </a:solidFill>
                <a:latin typeface="Calibri" pitchFamily="34" charset="0"/>
                <a:ea typeface="Calibri" pitchFamily="34" charset="-122"/>
                <a:cs typeface="Calibri" pitchFamily="34" charset="-120"/>
              </a:rPr>
              <a:t>Endocrine function: the islets of Langerhans contain alpha cells (glucagon secretion) and beta cells (insulin secretion).</a:t>
            </a:r>
            <a:endParaRPr lang="en-US" sz="1700" dirty="0"/>
          </a:p>
        </p:txBody>
      </p:sp>
      <p:sp>
        <p:nvSpPr>
          <p:cNvPr id="6" name="Text 4"/>
          <p:cNvSpPr/>
          <p:nvPr/>
        </p:nvSpPr>
        <p:spPr>
          <a:xfrm>
            <a:off x="457200" y="2205667"/>
            <a:ext cx="8229600" cy="475488"/>
          </a:xfrm>
          <a:prstGeom prst="rect">
            <a:avLst/>
          </a:prstGeom>
          <a:noFill/>
          <a:ln/>
        </p:spPr>
        <p:txBody>
          <a:bodyPr wrap="square" lIns="0" tIns="0" rIns="0" bIns="0" rtlCol="0" anchor="ctr"/>
          <a:lstStyle/>
          <a:p>
            <a:pPr marL="342900" indent="-342900" algn="just">
              <a:buSzPct val="100000"/>
              <a:buChar char="•"/>
            </a:pPr>
            <a:r>
              <a:rPr lang="en-US" sz="1700" dirty="0">
                <a:solidFill>
                  <a:srgbClr val="000000"/>
                </a:solidFill>
                <a:latin typeface="Calibri" pitchFamily="34" charset="0"/>
                <a:ea typeface="Calibri" pitchFamily="34" charset="-122"/>
                <a:cs typeface="Calibri" pitchFamily="34" charset="-120"/>
              </a:rPr>
              <a:t>Insulin facilitates glucose uptake into cells via GLUT-4 transporters, lowering blood glucose after meals.</a:t>
            </a:r>
            <a:endParaRPr lang="en-US" sz="1700" dirty="0"/>
          </a:p>
        </p:txBody>
      </p:sp>
      <p:sp>
        <p:nvSpPr>
          <p:cNvPr id="7" name="Text 5"/>
          <p:cNvSpPr/>
          <p:nvPr/>
        </p:nvSpPr>
        <p:spPr>
          <a:xfrm>
            <a:off x="457200" y="2813737"/>
            <a:ext cx="8229600" cy="475488"/>
          </a:xfrm>
          <a:prstGeom prst="rect">
            <a:avLst/>
          </a:prstGeom>
          <a:noFill/>
          <a:ln/>
        </p:spPr>
        <p:txBody>
          <a:bodyPr wrap="square" lIns="0" tIns="0" rIns="0" bIns="0" rtlCol="0" anchor="ctr"/>
          <a:lstStyle/>
          <a:p>
            <a:pPr marL="342900" indent="-342900" algn="just">
              <a:buSzPct val="100000"/>
              <a:buChar char="•"/>
            </a:pPr>
            <a:r>
              <a:rPr lang="en-US" sz="1700" dirty="0">
                <a:solidFill>
                  <a:srgbClr val="000000"/>
                </a:solidFill>
                <a:latin typeface="Calibri" pitchFamily="34" charset="0"/>
                <a:ea typeface="Calibri" pitchFamily="34" charset="-122"/>
                <a:cs typeface="Calibri" pitchFamily="34" charset="-120"/>
              </a:rPr>
              <a:t>Glucagon, secreted when blood glucose falls, stimulates hepatic glycogenolysis and gluconeogenesis.</a:t>
            </a:r>
            <a:endParaRPr lang="en-US" sz="1700" dirty="0"/>
          </a:p>
        </p:txBody>
      </p:sp>
      <p:sp>
        <p:nvSpPr>
          <p:cNvPr id="8" name="Text 6"/>
          <p:cNvSpPr/>
          <p:nvPr/>
        </p:nvSpPr>
        <p:spPr>
          <a:xfrm>
            <a:off x="457200" y="3609594"/>
            <a:ext cx="8229600" cy="475488"/>
          </a:xfrm>
          <a:prstGeom prst="rect">
            <a:avLst/>
          </a:prstGeom>
          <a:noFill/>
          <a:ln/>
        </p:spPr>
        <p:txBody>
          <a:bodyPr wrap="square" lIns="0" tIns="0" rIns="0" bIns="0" rtlCol="0" anchor="ctr"/>
          <a:lstStyle/>
          <a:p>
            <a:pPr marL="342900" indent="-342900" algn="just">
              <a:buSzPct val="100000"/>
              <a:buChar char="•"/>
            </a:pPr>
            <a:r>
              <a:rPr lang="en-US" sz="1700" dirty="0">
                <a:solidFill>
                  <a:srgbClr val="000000"/>
                </a:solidFill>
                <a:latin typeface="Calibri" pitchFamily="34" charset="0"/>
                <a:ea typeface="Calibri" pitchFamily="34" charset="-122"/>
                <a:cs typeface="Calibri" pitchFamily="34" charset="-120"/>
              </a:rPr>
              <a:t>In Type 2 Diabetes, insulin resistance develops in peripheral tissues (muscle, adipose, liver), followed progressively by beta-cell dysfunction and reduced insulin secretion (DeFronzo </a:t>
            </a:r>
            <a:r>
              <a:rPr lang="en-US" sz="1700" i="1" dirty="0">
                <a:solidFill>
                  <a:srgbClr val="000000"/>
                </a:solidFill>
                <a:latin typeface="Calibri" pitchFamily="34" charset="0"/>
                <a:ea typeface="Calibri" pitchFamily="34" charset="-122"/>
                <a:cs typeface="Calibri" pitchFamily="34" charset="-120"/>
              </a:rPr>
              <a:t>et al</a:t>
            </a:r>
            <a:r>
              <a:rPr lang="en-US" sz="1700" dirty="0">
                <a:solidFill>
                  <a:srgbClr val="000000"/>
                </a:solidFill>
                <a:latin typeface="Calibri" pitchFamily="34" charset="0"/>
                <a:ea typeface="Calibri" pitchFamily="34" charset="-122"/>
                <a:cs typeface="Calibri" pitchFamily="34" charset="-120"/>
              </a:rPr>
              <a:t>., 2015).</a:t>
            </a:r>
            <a:endParaRPr lang="en-US" sz="1700" dirty="0"/>
          </a:p>
        </p:txBody>
      </p:sp>
      <p:sp>
        <p:nvSpPr>
          <p:cNvPr id="9" name="Text 7"/>
          <p:cNvSpPr/>
          <p:nvPr/>
        </p:nvSpPr>
        <p:spPr>
          <a:xfrm>
            <a:off x="457200" y="4364628"/>
            <a:ext cx="8229600" cy="475488"/>
          </a:xfrm>
          <a:prstGeom prst="rect">
            <a:avLst/>
          </a:prstGeom>
          <a:noFill/>
          <a:ln/>
        </p:spPr>
        <p:txBody>
          <a:bodyPr wrap="square" lIns="0" tIns="0" rIns="0" bIns="0" rtlCol="0" anchor="ctr"/>
          <a:lstStyle/>
          <a:p>
            <a:pPr marL="342900" indent="-342900" algn="just">
              <a:buSzPct val="100000"/>
              <a:buChar char="•"/>
            </a:pPr>
            <a:r>
              <a:rPr lang="en-US" sz="1700" dirty="0">
                <a:solidFill>
                  <a:srgbClr val="000000"/>
                </a:solidFill>
                <a:latin typeface="Calibri" pitchFamily="34" charset="0"/>
                <a:ea typeface="Calibri" pitchFamily="34" charset="-122"/>
                <a:cs typeface="Calibri" pitchFamily="34" charset="-120"/>
              </a:rPr>
              <a:t>The result is chronic hyperglycaemia, which drives microvascular and macrovascular complications.</a:t>
            </a:r>
            <a:endParaRPr lang="en-US" sz="1700" dirty="0"/>
          </a:p>
        </p:txBody>
      </p:sp>
      <p:pic>
        <p:nvPicPr>
          <p:cNvPr id="13" name="Audio 12">
            <a:hlinkClick r:id="" action="ppaction://media"/>
            <a:extLst>
              <a:ext uri="{FF2B5EF4-FFF2-40B4-BE49-F238E27FC236}">
                <a16:creationId xmlns:a16="http://schemas.microsoft.com/office/drawing/2014/main" id="{EB13BC6E-F359-B9C3-6A09-DD40525D24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9862"/>
    </mc:Choice>
    <mc:Fallback>
      <p:transition spd="slow" advTm="69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How Type 2 Diabetes Affects Body Systems</a:t>
            </a:r>
            <a:endParaRPr lang="en-US" sz="32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960120"/>
            <a:ext cx="8229600" cy="658368"/>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Cardiovascular:  </a:t>
            </a:r>
            <a:r>
              <a:rPr lang="en-US" sz="1600" dirty="0">
                <a:solidFill>
                  <a:srgbClr val="000000"/>
                </a:solidFill>
                <a:latin typeface="Calibri" pitchFamily="34" charset="0"/>
                <a:ea typeface="Calibri" pitchFamily="34" charset="-122"/>
                <a:cs typeface="Calibri" pitchFamily="34" charset="-120"/>
              </a:rPr>
              <a:t>Chronic hyperglycaemia damages endothelial cells, promotes atherosclerosis, and increases risk of MI and stroke (Emerging Risk Factors Collaboration, 2010).</a:t>
            </a:r>
            <a:endParaRPr lang="en-US" sz="1600" dirty="0"/>
          </a:p>
        </p:txBody>
      </p:sp>
      <p:sp>
        <p:nvSpPr>
          <p:cNvPr id="5" name="Text 3"/>
          <p:cNvSpPr/>
          <p:nvPr/>
        </p:nvSpPr>
        <p:spPr>
          <a:xfrm>
            <a:off x="457200" y="1636776"/>
            <a:ext cx="8229600" cy="658368"/>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Renal:  </a:t>
            </a:r>
            <a:r>
              <a:rPr lang="en-US" sz="1600" dirty="0">
                <a:solidFill>
                  <a:srgbClr val="000000"/>
                </a:solidFill>
                <a:latin typeface="Calibri" pitchFamily="34" charset="0"/>
                <a:ea typeface="Calibri" pitchFamily="34" charset="-122"/>
                <a:cs typeface="Calibri" pitchFamily="34" charset="-120"/>
              </a:rPr>
              <a:t>Diabetic nephropathy develops from glomerular hypertension and glomerulosclerosis which is a leading cause of end-stage renal disease in the UK (NHS, 2023).</a:t>
            </a:r>
            <a:endParaRPr lang="en-US" sz="1600" dirty="0"/>
          </a:p>
        </p:txBody>
      </p:sp>
      <p:sp>
        <p:nvSpPr>
          <p:cNvPr id="6" name="Text 4"/>
          <p:cNvSpPr/>
          <p:nvPr/>
        </p:nvSpPr>
        <p:spPr>
          <a:xfrm>
            <a:off x="457200" y="2313432"/>
            <a:ext cx="8229600" cy="658368"/>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Neurological:  </a:t>
            </a:r>
            <a:r>
              <a:rPr lang="en-US" sz="1600" dirty="0">
                <a:solidFill>
                  <a:srgbClr val="000000"/>
                </a:solidFill>
                <a:latin typeface="Calibri" pitchFamily="34" charset="0"/>
                <a:ea typeface="Calibri" pitchFamily="34" charset="-122"/>
                <a:cs typeface="Calibri" pitchFamily="34" charset="-120"/>
              </a:rPr>
              <a:t>Peripheral neuropathy results from microvascular ischaemia to nerve </a:t>
            </a:r>
            <a:r>
              <a:rPr lang="en-US" sz="1600" dirty="0" err="1">
                <a:solidFill>
                  <a:srgbClr val="000000"/>
                </a:solidFill>
                <a:latin typeface="Calibri" pitchFamily="34" charset="0"/>
                <a:ea typeface="Calibri" pitchFamily="34" charset="-122"/>
                <a:cs typeface="Calibri" pitchFamily="34" charset="-120"/>
              </a:rPr>
              <a:t>fibres</a:t>
            </a:r>
            <a:r>
              <a:rPr lang="en-US" sz="1600" dirty="0">
                <a:solidFill>
                  <a:srgbClr val="000000"/>
                </a:solidFill>
                <a:latin typeface="Calibri" pitchFamily="34" charset="0"/>
                <a:ea typeface="Calibri" pitchFamily="34" charset="-122"/>
                <a:cs typeface="Calibri" pitchFamily="34" charset="-120"/>
              </a:rPr>
              <a:t> which was present early in Mr. Okafor's profile.</a:t>
            </a:r>
            <a:endParaRPr lang="en-US" sz="1600" dirty="0"/>
          </a:p>
        </p:txBody>
      </p:sp>
      <p:sp>
        <p:nvSpPr>
          <p:cNvPr id="7" name="Text 5"/>
          <p:cNvSpPr/>
          <p:nvPr/>
        </p:nvSpPr>
        <p:spPr>
          <a:xfrm>
            <a:off x="457200" y="2990088"/>
            <a:ext cx="8229600" cy="658368"/>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Ophthalmic:  </a:t>
            </a:r>
            <a:r>
              <a:rPr lang="en-US" sz="1600" dirty="0">
                <a:solidFill>
                  <a:srgbClr val="000000"/>
                </a:solidFill>
                <a:latin typeface="Calibri" pitchFamily="34" charset="0"/>
                <a:ea typeface="Calibri" pitchFamily="34" charset="-122"/>
                <a:cs typeface="Calibri" pitchFamily="34" charset="-120"/>
              </a:rPr>
              <a:t>Diabetic retinopathy caused by microaneurysms and neovascularisation within the retinal vasculature (Tortora and Derrickson, 2017).</a:t>
            </a:r>
            <a:endParaRPr lang="en-US" sz="1600" dirty="0"/>
          </a:p>
        </p:txBody>
      </p:sp>
      <p:sp>
        <p:nvSpPr>
          <p:cNvPr id="8" name="Text 6"/>
          <p:cNvSpPr/>
          <p:nvPr/>
        </p:nvSpPr>
        <p:spPr>
          <a:xfrm>
            <a:off x="457200" y="3666744"/>
            <a:ext cx="8229600" cy="658368"/>
          </a:xfrm>
          <a:prstGeom prst="rect">
            <a:avLst/>
          </a:prstGeom>
          <a:noFill/>
          <a:ln/>
        </p:spPr>
        <p:txBody>
          <a:bodyPr wrap="square" lIns="0" tIns="0" rIns="0" bIns="0" rtlCol="0" anchor="ctr"/>
          <a:lstStyle/>
          <a:p>
            <a:pPr marL="0" indent="0" algn="l">
              <a:buNone/>
            </a:pPr>
            <a:r>
              <a:rPr lang="en-US" sz="1600" b="1" dirty="0">
                <a:solidFill>
                  <a:srgbClr val="000000"/>
                </a:solidFill>
                <a:latin typeface="Calibri" pitchFamily="34" charset="0"/>
                <a:ea typeface="Calibri" pitchFamily="34" charset="-122"/>
                <a:cs typeface="Calibri" pitchFamily="34" charset="-120"/>
              </a:rPr>
              <a:t>Immune:  </a:t>
            </a:r>
            <a:r>
              <a:rPr lang="en-US" sz="1600" dirty="0">
                <a:solidFill>
                  <a:srgbClr val="000000"/>
                </a:solidFill>
                <a:latin typeface="Calibri" pitchFamily="34" charset="0"/>
                <a:ea typeface="Calibri" pitchFamily="34" charset="-122"/>
                <a:cs typeface="Calibri" pitchFamily="34" charset="-120"/>
              </a:rPr>
              <a:t>Impaired leukocyte function and poor wound healing increase susceptibility to infection.</a:t>
            </a:r>
            <a:endParaRPr lang="en-US" sz="1600" dirty="0"/>
          </a:p>
        </p:txBody>
      </p:sp>
      <p:sp>
        <p:nvSpPr>
          <p:cNvPr id="9" name="Text 7"/>
          <p:cNvSpPr/>
          <p:nvPr/>
        </p:nvSpPr>
        <p:spPr>
          <a:xfrm>
            <a:off x="457200" y="4800600"/>
            <a:ext cx="8229600" cy="256032"/>
          </a:xfrm>
          <a:prstGeom prst="rect">
            <a:avLst/>
          </a:prstGeom>
          <a:noFill/>
          <a:ln/>
        </p:spPr>
        <p:txBody>
          <a:bodyPr wrap="square" lIns="0" tIns="0" rIns="0" bIns="0" rtlCol="0" anchor="ctr"/>
          <a:lstStyle/>
          <a:p>
            <a:pPr marL="0" indent="0" algn="l">
              <a:buNone/>
            </a:pPr>
            <a:r>
              <a:rPr lang="en-US" sz="1200" i="1" dirty="0">
                <a:solidFill>
                  <a:srgbClr val="444444"/>
                </a:solidFill>
                <a:latin typeface="Calibri" pitchFamily="34" charset="0"/>
                <a:ea typeface="Calibri" pitchFamily="34" charset="-122"/>
                <a:cs typeface="Calibri" pitchFamily="34" charset="-120"/>
              </a:rPr>
              <a:t>Complications are preventable or delayed with effective, sustained glycaemic control (NICE, 2022).</a:t>
            </a:r>
            <a:endParaRPr lang="en-US" sz="1200" dirty="0"/>
          </a:p>
        </p:txBody>
      </p:sp>
      <p:pic>
        <p:nvPicPr>
          <p:cNvPr id="13" name="Audio 12">
            <a:hlinkClick r:id="" action="ppaction://media"/>
            <a:extLst>
              <a:ext uri="{FF2B5EF4-FFF2-40B4-BE49-F238E27FC236}">
                <a16:creationId xmlns:a16="http://schemas.microsoft.com/office/drawing/2014/main" id="{0E26116C-AF01-D0C9-FFB4-F37BFBFF19F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401"/>
    </mc:Choice>
    <mc:Fallback>
      <p:transition spd="slow" advTm="65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2700" b="1" dirty="0">
                <a:solidFill>
                  <a:srgbClr val="000000"/>
                </a:solidFill>
                <a:latin typeface="Cambria" pitchFamily="34" charset="0"/>
                <a:ea typeface="Cambria" pitchFamily="34" charset="-122"/>
                <a:cs typeface="Cambria" pitchFamily="34" charset="-120"/>
              </a:rPr>
              <a:t>Care Plan: Monitoring and Routine Data Collection</a:t>
            </a:r>
            <a:endParaRPr lang="en-US" sz="27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graphicFrame>
        <p:nvGraphicFramePr>
          <p:cNvPr id="7" name="Table 0"/>
          <p:cNvGraphicFramePr>
            <a:graphicFrameLocks noGrp="1"/>
          </p:cNvGraphicFramePr>
          <p:nvPr>
            <p:extLst>
              <p:ext uri="{D42A27DB-BD31-4B8C-83A1-F6EECF244321}">
                <p14:modId xmlns:p14="http://schemas.microsoft.com/office/powerpoint/2010/main" val="1579011935"/>
              </p:ext>
            </p:extLst>
          </p:nvPr>
        </p:nvGraphicFramePr>
        <p:xfrm>
          <a:off x="365760" y="960120"/>
          <a:ext cx="8412480" cy="3850640"/>
        </p:xfrm>
        <a:graphic>
          <a:graphicData uri="http://schemas.openxmlformats.org/drawingml/2006/table">
            <a:tbl>
              <a:tblPr/>
              <a:tblGrid>
                <a:gridCol w="219456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4389120">
                  <a:extLst>
                    <a:ext uri="{9D8B030D-6E8A-4147-A177-3AD203B41FA5}">
                      <a16:colId xmlns:a16="http://schemas.microsoft.com/office/drawing/2014/main" val="20002"/>
                    </a:ext>
                  </a:extLst>
                </a:gridCol>
              </a:tblGrid>
              <a:tr h="416560">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Parameter</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22222"/>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Frequency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22222"/>
                    </a:solidFill>
                  </a:tcPr>
                </a:tc>
                <a:tc>
                  <a:txBody>
                    <a:bodyPr/>
                    <a:lstStyle/>
                    <a:p>
                      <a:pPr marL="0" indent="0">
                        <a:buNone/>
                      </a:pPr>
                      <a:r>
                        <a:rPr lang="en-US" sz="1400" b="1" dirty="0">
                          <a:solidFill>
                            <a:srgbClr val="FFFFFF"/>
                          </a:solidFill>
                          <a:latin typeface="Calibri" pitchFamily="34" charset="0"/>
                          <a:ea typeface="Calibri" pitchFamily="34" charset="-122"/>
                          <a:cs typeface="Calibri" pitchFamily="34" charset="-120"/>
                        </a:rPr>
                        <a:t>Target / Action</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22222"/>
                    </a:solidFill>
                  </a:tcPr>
                </a:tc>
                <a:extLst>
                  <a:ext uri="{0D108BD9-81ED-4DB2-BD59-A6C34878D82A}">
                    <a16:rowId xmlns:a16="http://schemas.microsoft.com/office/drawing/2014/main" val="10000"/>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HbA1c</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Every 3–6 months</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Target: &lt;53 mmol/mol (NICE, 2022 NG28)</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0001"/>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Blood pressure</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Every clinic visit</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Target: &lt;140/90 mmHg; &lt;130/80 if nephropathy present</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Fasting lipids</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Annually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LDL target: &lt;2.0 mmol/L; consider statin therapy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0003"/>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eGFR / urine ACR</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Annually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Early detection of nephropathy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Foot assessment</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Annually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Neuropathy screening, pulses, skin integrity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0005"/>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Retinal screening</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Annually</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NHS Diabetic Eye Screening Programme</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Self-monitored blood glucose</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Daily / as prescribed</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Informs medication titration and lifestyle adjustments</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0007"/>
                  </a:ext>
                </a:extLst>
              </a:tr>
              <a:tr h="416560">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Weight / BMI</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Every visit</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400" dirty="0">
                          <a:solidFill>
                            <a:srgbClr val="000000"/>
                          </a:solidFill>
                          <a:latin typeface="Calibri" pitchFamily="34" charset="0"/>
                          <a:ea typeface="Calibri" pitchFamily="34" charset="-122"/>
                          <a:cs typeface="Calibri" pitchFamily="34" charset="-120"/>
                        </a:rPr>
                        <a:t>Monitor progress toward weight loss target</a:t>
                      </a:r>
                      <a:endParaRPr lang="en-US" sz="14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5" name="Text 2"/>
          <p:cNvSpPr/>
          <p:nvPr/>
        </p:nvSpPr>
        <p:spPr>
          <a:xfrm>
            <a:off x="457200" y="4800600"/>
            <a:ext cx="8229600" cy="256032"/>
          </a:xfrm>
          <a:prstGeom prst="rect">
            <a:avLst/>
          </a:prstGeom>
          <a:noFill/>
          <a:ln/>
        </p:spPr>
        <p:txBody>
          <a:bodyPr wrap="square" lIns="0" tIns="0" rIns="0" bIns="0" rtlCol="0" anchor="ctr"/>
          <a:lstStyle/>
          <a:p>
            <a:pPr marL="0" indent="0" algn="l">
              <a:buNone/>
            </a:pPr>
            <a:r>
              <a:rPr lang="en-US" sz="1200" i="1" dirty="0">
                <a:solidFill>
                  <a:srgbClr val="444444"/>
                </a:solidFill>
                <a:latin typeface="Calibri" pitchFamily="34" charset="0"/>
                <a:ea typeface="Calibri" pitchFamily="34" charset="-122"/>
                <a:cs typeface="Calibri" pitchFamily="34" charset="-120"/>
              </a:rPr>
              <a:t>Monitoring plan follows NICE (2022) NG28 and NHS Diabetes Pathway recommendations.</a:t>
            </a:r>
            <a:endParaRPr lang="en-US" sz="1200" dirty="0"/>
          </a:p>
        </p:txBody>
      </p:sp>
      <p:pic>
        <p:nvPicPr>
          <p:cNvPr id="9" name="Audio 8">
            <a:hlinkClick r:id="" action="ppaction://media"/>
            <a:extLst>
              <a:ext uri="{FF2B5EF4-FFF2-40B4-BE49-F238E27FC236}">
                <a16:creationId xmlns:a16="http://schemas.microsoft.com/office/drawing/2014/main" id="{5662EB40-F3E5-4D31-1552-4D5DB718577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6484"/>
    </mc:Choice>
    <mc:Fallback>
      <p:transition spd="slow" advTm="96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Care Plan: Medication and Treatment</a:t>
            </a:r>
            <a:endParaRPr lang="en-US" sz="34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960120"/>
            <a:ext cx="8229600" cy="694944"/>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Metformin 500mg BD
</a:t>
            </a:r>
            <a:r>
              <a:rPr lang="en-US" sz="1500" dirty="0">
                <a:solidFill>
                  <a:srgbClr val="000000"/>
                </a:solidFill>
                <a:latin typeface="Calibri" pitchFamily="34" charset="0"/>
                <a:ea typeface="Calibri" pitchFamily="34" charset="-122"/>
                <a:cs typeface="Calibri" pitchFamily="34" charset="-120"/>
              </a:rPr>
              <a:t>First-line oral hypoglycaemic agent; improves insulin sensitivity; reduces hepatic glucose output (NICE, 2022).</a:t>
            </a:r>
            <a:endParaRPr lang="en-US" sz="1700" dirty="0"/>
          </a:p>
        </p:txBody>
      </p:sp>
      <p:sp>
        <p:nvSpPr>
          <p:cNvPr id="5" name="Text 3"/>
          <p:cNvSpPr/>
          <p:nvPr/>
        </p:nvSpPr>
        <p:spPr>
          <a:xfrm>
            <a:off x="457200" y="1805936"/>
            <a:ext cx="8229600" cy="694944"/>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Empagliflozin 10mg OD (SGLT-2 inhibitor)
</a:t>
            </a:r>
            <a:r>
              <a:rPr lang="en-US" sz="1500" dirty="0">
                <a:solidFill>
                  <a:srgbClr val="000000"/>
                </a:solidFill>
                <a:latin typeface="Calibri" pitchFamily="34" charset="0"/>
                <a:ea typeface="Calibri" pitchFamily="34" charset="-122"/>
                <a:cs typeface="Calibri" pitchFamily="34" charset="-120"/>
              </a:rPr>
              <a:t>Added given HbA1c above target and cardiovascular risk; evidence for cardiovascular and renal protection (Zinman </a:t>
            </a:r>
            <a:r>
              <a:rPr lang="en-US" sz="1500" i="1" dirty="0">
                <a:solidFill>
                  <a:srgbClr val="000000"/>
                </a:solidFill>
                <a:latin typeface="Calibri" pitchFamily="34" charset="0"/>
                <a:ea typeface="Calibri" pitchFamily="34" charset="-122"/>
                <a:cs typeface="Calibri" pitchFamily="34" charset="-120"/>
              </a:rPr>
              <a:t>et al</a:t>
            </a:r>
            <a:r>
              <a:rPr lang="en-US" sz="1500" dirty="0">
                <a:solidFill>
                  <a:srgbClr val="000000"/>
                </a:solidFill>
                <a:latin typeface="Calibri" pitchFamily="34" charset="0"/>
                <a:ea typeface="Calibri" pitchFamily="34" charset="-122"/>
                <a:cs typeface="Calibri" pitchFamily="34" charset="-120"/>
              </a:rPr>
              <a:t>., 2015).</a:t>
            </a:r>
            <a:endParaRPr lang="en-US" sz="1700" dirty="0"/>
          </a:p>
        </p:txBody>
      </p:sp>
      <p:sp>
        <p:nvSpPr>
          <p:cNvPr id="6" name="Text 4"/>
          <p:cNvSpPr/>
          <p:nvPr/>
        </p:nvSpPr>
        <p:spPr>
          <a:xfrm>
            <a:off x="457200" y="2659924"/>
            <a:ext cx="8229600" cy="694944"/>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Ramipril 5mg OD (ACE inhibitor)
</a:t>
            </a:r>
            <a:r>
              <a:rPr lang="en-US" sz="1500" dirty="0">
                <a:solidFill>
                  <a:srgbClr val="000000"/>
                </a:solidFill>
                <a:latin typeface="Calibri" pitchFamily="34" charset="0"/>
                <a:ea typeface="Calibri" pitchFamily="34" charset="-122"/>
                <a:cs typeface="Calibri" pitchFamily="34" charset="-120"/>
              </a:rPr>
              <a:t>Manages hypertension and provides renal protection; nephroprotective effect in diabetic nephropathy (NICE, 2022).</a:t>
            </a:r>
            <a:endParaRPr lang="en-US" sz="1700" dirty="0"/>
          </a:p>
        </p:txBody>
      </p:sp>
      <p:sp>
        <p:nvSpPr>
          <p:cNvPr id="7" name="Text 5"/>
          <p:cNvSpPr/>
          <p:nvPr/>
        </p:nvSpPr>
        <p:spPr>
          <a:xfrm>
            <a:off x="457200" y="3456758"/>
            <a:ext cx="8229600" cy="694944"/>
          </a:xfrm>
          <a:prstGeom prst="rect">
            <a:avLst/>
          </a:prstGeom>
          <a:noFill/>
          <a:ln/>
        </p:spPr>
        <p:txBody>
          <a:bodyPr wrap="square" lIns="0" tIns="0" rIns="0" bIns="0" rtlCol="0" anchor="ctr"/>
          <a:lstStyle/>
          <a:p>
            <a:pPr marL="0" indent="0" algn="l">
              <a:buNone/>
            </a:pPr>
            <a:r>
              <a:rPr lang="en-US" sz="1700" b="1" dirty="0">
                <a:solidFill>
                  <a:srgbClr val="000000"/>
                </a:solidFill>
                <a:latin typeface="Calibri" pitchFamily="34" charset="0"/>
                <a:ea typeface="Calibri" pitchFamily="34" charset="-122"/>
                <a:cs typeface="Calibri" pitchFamily="34" charset="-120"/>
              </a:rPr>
              <a:t>Atorvastatin 20mg nocte
</a:t>
            </a:r>
            <a:r>
              <a:rPr lang="en-US" sz="1500" dirty="0">
                <a:solidFill>
                  <a:srgbClr val="000000"/>
                </a:solidFill>
                <a:latin typeface="Calibri" pitchFamily="34" charset="0"/>
                <a:ea typeface="Calibri" pitchFamily="34" charset="-122"/>
                <a:cs typeface="Calibri" pitchFamily="34" charset="-120"/>
              </a:rPr>
              <a:t>Lipid-lowering for primary cardiovascular prevention; all adults with T2DM aged &gt;40 recommended statin therapy (NICE, 2022).</a:t>
            </a:r>
            <a:endParaRPr lang="en-US" sz="1700" dirty="0"/>
          </a:p>
        </p:txBody>
      </p:sp>
      <p:sp>
        <p:nvSpPr>
          <p:cNvPr id="8" name="Text 6"/>
          <p:cNvSpPr/>
          <p:nvPr/>
        </p:nvSpPr>
        <p:spPr>
          <a:xfrm>
            <a:off x="457200" y="4163784"/>
            <a:ext cx="8229600" cy="694944"/>
          </a:xfrm>
          <a:prstGeom prst="rect">
            <a:avLst/>
          </a:prstGeom>
          <a:noFill/>
          <a:ln/>
        </p:spPr>
        <p:txBody>
          <a:bodyPr wrap="square" lIns="0" tIns="0" rIns="0" bIns="0" rtlCol="0" anchor="ctr"/>
          <a:lstStyle/>
          <a:p>
            <a:r>
              <a:rPr lang="en-US" sz="1700" b="1" dirty="0">
                <a:solidFill>
                  <a:srgbClr val="000000"/>
                </a:solidFill>
                <a:latin typeface="Calibri" pitchFamily="34" charset="0"/>
                <a:ea typeface="Calibri" pitchFamily="34" charset="-122"/>
                <a:cs typeface="Calibri" pitchFamily="34" charset="-120"/>
              </a:rPr>
              <a:t>Aspirin 75mg OD
</a:t>
            </a:r>
            <a:r>
              <a:rPr lang="en-US" sz="1600" dirty="0"/>
              <a:t>This is applicable only if cardiovascular disease has been established, and it will be reviewed at the next consultation.</a:t>
            </a:r>
            <a:endParaRPr lang="en-US" sz="1700" dirty="0"/>
          </a:p>
        </p:txBody>
      </p:sp>
      <p:pic>
        <p:nvPicPr>
          <p:cNvPr id="12" name="Audio 11">
            <a:hlinkClick r:id="" action="ppaction://media"/>
            <a:extLst>
              <a:ext uri="{FF2B5EF4-FFF2-40B4-BE49-F238E27FC236}">
                <a16:creationId xmlns:a16="http://schemas.microsoft.com/office/drawing/2014/main" id="{DA5F46B9-44BA-E679-C165-C551761F49D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0325"/>
    </mc:Choice>
    <mc:Fallback>
      <p:transition spd="slow" advTm="80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Care Plan: Lifestyle Recommendations</a:t>
            </a:r>
            <a:endParaRPr lang="en-US" sz="34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960120"/>
            <a:ext cx="8229600" cy="621792"/>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Diet:  </a:t>
            </a:r>
            <a:r>
              <a:rPr lang="en-US" sz="1500" dirty="0">
                <a:solidFill>
                  <a:srgbClr val="000000"/>
                </a:solidFill>
                <a:latin typeface="Calibri" pitchFamily="34" charset="0"/>
                <a:ea typeface="Calibri" pitchFamily="34" charset="-122"/>
                <a:cs typeface="Calibri" pitchFamily="34" charset="-120"/>
              </a:rPr>
              <a:t>Referral to a registered dietitian. Mediterranean-style diet: increased vegetables, wholegrains, oily fish, and reduced refined sugars and saturated fats. Evidence shows 5–10% weight loss significantly improves HbA1c (Lean </a:t>
            </a:r>
            <a:r>
              <a:rPr lang="en-US" sz="1500" i="1" dirty="0">
                <a:solidFill>
                  <a:srgbClr val="000000"/>
                </a:solidFill>
                <a:latin typeface="Calibri" pitchFamily="34" charset="0"/>
                <a:ea typeface="Calibri" pitchFamily="34" charset="-122"/>
                <a:cs typeface="Calibri" pitchFamily="34" charset="-120"/>
              </a:rPr>
              <a:t>et al</a:t>
            </a:r>
            <a:r>
              <a:rPr lang="en-US" sz="1500" dirty="0">
                <a:solidFill>
                  <a:srgbClr val="000000"/>
                </a:solidFill>
                <a:latin typeface="Calibri" pitchFamily="34" charset="0"/>
                <a:ea typeface="Calibri" pitchFamily="34" charset="-122"/>
                <a:cs typeface="Calibri" pitchFamily="34" charset="-120"/>
              </a:rPr>
              <a:t>., 2018).</a:t>
            </a:r>
            <a:endParaRPr lang="en-US" sz="1500" dirty="0"/>
          </a:p>
        </p:txBody>
      </p:sp>
      <p:sp>
        <p:nvSpPr>
          <p:cNvPr id="5" name="Text 3"/>
          <p:cNvSpPr/>
          <p:nvPr/>
        </p:nvSpPr>
        <p:spPr>
          <a:xfrm>
            <a:off x="457200" y="1690984"/>
            <a:ext cx="8229600" cy="621792"/>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Physical Activity:  </a:t>
            </a:r>
            <a:r>
              <a:rPr lang="en-US" sz="1500" dirty="0">
                <a:solidFill>
                  <a:srgbClr val="000000"/>
                </a:solidFill>
                <a:latin typeface="Calibri" pitchFamily="34" charset="0"/>
                <a:ea typeface="Calibri" pitchFamily="34" charset="-122"/>
                <a:cs typeface="Calibri" pitchFamily="34" charset="-120"/>
              </a:rPr>
              <a:t>Minimum 150 minutes of moderate-intensity aerobic activity per week plus resistance exercise twice weekly (NHS, 2023). Begin with supervised structured programme given sedentary baseline.</a:t>
            </a:r>
            <a:endParaRPr lang="en-US" sz="1500" dirty="0"/>
          </a:p>
        </p:txBody>
      </p:sp>
      <p:sp>
        <p:nvSpPr>
          <p:cNvPr id="6" name="Text 4"/>
          <p:cNvSpPr/>
          <p:nvPr/>
        </p:nvSpPr>
        <p:spPr>
          <a:xfrm>
            <a:off x="457200" y="2389192"/>
            <a:ext cx="8229600" cy="621792"/>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Weight Management:  </a:t>
            </a:r>
            <a:r>
              <a:rPr lang="en-US" sz="1500" dirty="0">
                <a:solidFill>
                  <a:srgbClr val="000000"/>
                </a:solidFill>
                <a:latin typeface="Calibri" pitchFamily="34" charset="0"/>
                <a:ea typeface="Calibri" pitchFamily="34" charset="-122"/>
                <a:cs typeface="Calibri" pitchFamily="34" charset="-120"/>
              </a:rPr>
              <a:t>Target 5–10% reduction in body weight. Consider referral to Tier 3 weight management service if dietary measures alone are insufficient (NICE, 2023).</a:t>
            </a:r>
            <a:endParaRPr lang="en-US" sz="1500" dirty="0"/>
          </a:p>
        </p:txBody>
      </p:sp>
      <p:sp>
        <p:nvSpPr>
          <p:cNvPr id="7" name="Text 5"/>
          <p:cNvSpPr/>
          <p:nvPr/>
        </p:nvSpPr>
        <p:spPr>
          <a:xfrm>
            <a:off x="457200" y="3038416"/>
            <a:ext cx="8229600" cy="621792"/>
          </a:xfrm>
          <a:prstGeom prst="rect">
            <a:avLst/>
          </a:prstGeom>
          <a:noFill/>
          <a:ln/>
        </p:spPr>
        <p:txBody>
          <a:bodyPr wrap="square" lIns="0" tIns="0" rIns="0" bIns="0" rtlCol="0" anchor="ctr"/>
          <a:lstStyle/>
          <a:p>
            <a:pPr marL="0" indent="0" algn="l">
              <a:buNone/>
            </a:pPr>
            <a:r>
              <a:rPr lang="en-US" sz="1500" b="1" dirty="0">
                <a:solidFill>
                  <a:srgbClr val="000000"/>
                </a:solidFill>
                <a:latin typeface="Calibri" pitchFamily="34" charset="0"/>
                <a:ea typeface="Calibri" pitchFamily="34" charset="-122"/>
                <a:cs typeface="Calibri" pitchFamily="34" charset="-120"/>
              </a:rPr>
              <a:t>Alcohol:  </a:t>
            </a:r>
            <a:r>
              <a:rPr lang="en-US" sz="1500" dirty="0">
                <a:solidFill>
                  <a:srgbClr val="000000"/>
                </a:solidFill>
                <a:latin typeface="Calibri" pitchFamily="34" charset="0"/>
                <a:ea typeface="Calibri" pitchFamily="34" charset="-122"/>
                <a:cs typeface="Calibri" pitchFamily="34" charset="-120"/>
              </a:rPr>
              <a:t>Reduce to no more than 14 units per week, spread across three or more days. Alcohol interferes with glycaemic control and liver glucose output.</a:t>
            </a:r>
            <a:endParaRPr lang="en-US" sz="1500" dirty="0"/>
          </a:p>
        </p:txBody>
      </p:sp>
      <p:sp>
        <p:nvSpPr>
          <p:cNvPr id="8" name="Text 6"/>
          <p:cNvSpPr/>
          <p:nvPr/>
        </p:nvSpPr>
        <p:spPr>
          <a:xfrm>
            <a:off x="457200" y="3695804"/>
            <a:ext cx="8229600" cy="621792"/>
          </a:xfrm>
          <a:prstGeom prst="rect">
            <a:avLst/>
          </a:prstGeom>
          <a:noFill/>
          <a:ln/>
        </p:spPr>
        <p:txBody>
          <a:bodyPr wrap="square" lIns="0" tIns="0" rIns="0" bIns="0" rtlCol="0" anchor="ctr"/>
          <a:lstStyle/>
          <a:p>
            <a:pPr algn="just"/>
            <a:r>
              <a:rPr lang="en-US" sz="1500" b="1" dirty="0">
                <a:solidFill>
                  <a:srgbClr val="000000"/>
                </a:solidFill>
                <a:latin typeface="Calibri" pitchFamily="34" charset="0"/>
                <a:ea typeface="Calibri" pitchFamily="34" charset="-122"/>
                <a:cs typeface="Calibri" pitchFamily="34" charset="-120"/>
              </a:rPr>
              <a:t>Smoking:</a:t>
            </a:r>
            <a:r>
              <a:rPr lang="en-US" sz="1600" dirty="0"/>
              <a:t> Since Mr. Okafor is an ex-smoker, the benefits of sustained abstinence should be reinforced, and a carbon monoxide check should be conducted annually at his review.</a:t>
            </a:r>
            <a:endParaRPr lang="en-US" sz="1500" dirty="0"/>
          </a:p>
        </p:txBody>
      </p:sp>
      <p:sp>
        <p:nvSpPr>
          <p:cNvPr id="9" name="Text 7"/>
          <p:cNvSpPr/>
          <p:nvPr/>
        </p:nvSpPr>
        <p:spPr>
          <a:xfrm>
            <a:off x="457200" y="4336864"/>
            <a:ext cx="8229600" cy="621792"/>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Structured Education:  </a:t>
            </a:r>
            <a:r>
              <a:rPr lang="en-US" sz="1500" dirty="0">
                <a:solidFill>
                  <a:srgbClr val="000000"/>
                </a:solidFill>
                <a:latin typeface="Calibri" pitchFamily="34" charset="0"/>
                <a:ea typeface="Calibri" pitchFamily="34" charset="-122"/>
                <a:cs typeface="Calibri" pitchFamily="34" charset="-120"/>
              </a:rPr>
              <a:t>Refer to NHS Diabetes Prevention Programme and DESMOND (Diabetes Education and Self-Management for Ongoing and Newly Diagnosed) </a:t>
            </a:r>
            <a:r>
              <a:rPr lang="en-US" sz="1500" dirty="0" err="1">
                <a:solidFill>
                  <a:srgbClr val="000000"/>
                </a:solidFill>
                <a:latin typeface="Calibri" pitchFamily="34" charset="0"/>
                <a:ea typeface="Calibri" pitchFamily="34" charset="-122"/>
                <a:cs typeface="Calibri" pitchFamily="34" charset="-120"/>
              </a:rPr>
              <a:t>programme</a:t>
            </a:r>
            <a:r>
              <a:rPr lang="en-US" sz="1500" dirty="0">
                <a:solidFill>
                  <a:srgbClr val="000000"/>
                </a:solidFill>
                <a:latin typeface="Calibri" pitchFamily="34" charset="0"/>
                <a:ea typeface="Calibri" pitchFamily="34" charset="-122"/>
                <a:cs typeface="Calibri" pitchFamily="34" charset="-120"/>
              </a:rPr>
              <a:t>.</a:t>
            </a:r>
            <a:endParaRPr lang="en-US" sz="1500" dirty="0"/>
          </a:p>
        </p:txBody>
      </p:sp>
      <p:pic>
        <p:nvPicPr>
          <p:cNvPr id="13" name="Audio 12">
            <a:hlinkClick r:id="" action="ppaction://media"/>
            <a:extLst>
              <a:ext uri="{FF2B5EF4-FFF2-40B4-BE49-F238E27FC236}">
                <a16:creationId xmlns:a16="http://schemas.microsoft.com/office/drawing/2014/main" id="{C7AE2509-7919-A8FD-C3B0-836ADED8F98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2889"/>
    </mc:Choice>
    <mc:Fallback>
      <p:transition spd="slow" advTm="92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Care Plan: Communication Strategies</a:t>
            </a:r>
            <a:endParaRPr lang="en-US" sz="34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960120"/>
            <a:ext cx="8229600" cy="548640"/>
          </a:xfrm>
          <a:prstGeom prst="rect">
            <a:avLst/>
          </a:prstGeom>
          <a:noFill/>
          <a:ln/>
        </p:spPr>
        <p:txBody>
          <a:bodyPr wrap="square" lIns="0" tIns="0" rIns="0" bIns="0" rtlCol="0" anchor="ctr"/>
          <a:lstStyle/>
          <a:p>
            <a:pPr marL="342900" indent="-342900" algn="just">
              <a:buSzPct val="100000"/>
              <a:buChar char="•"/>
            </a:pPr>
            <a:r>
              <a:rPr lang="en-US" sz="1600" dirty="0">
                <a:solidFill>
                  <a:srgbClr val="000000"/>
                </a:solidFill>
                <a:latin typeface="Calibri" pitchFamily="34" charset="0"/>
                <a:ea typeface="Calibri" pitchFamily="34" charset="-122"/>
                <a:cs typeface="Calibri" pitchFamily="34" charset="-120"/>
              </a:rPr>
              <a:t>Shared decision-making must underpin all interactions. Mr. Okafor should be an active participant in his care plan, not a passive recipient (Health Foundation, 2016).</a:t>
            </a:r>
            <a:endParaRPr lang="en-US" sz="1600" dirty="0"/>
          </a:p>
        </p:txBody>
      </p:sp>
      <p:sp>
        <p:nvSpPr>
          <p:cNvPr id="5" name="Text 3"/>
          <p:cNvSpPr/>
          <p:nvPr/>
        </p:nvSpPr>
        <p:spPr>
          <a:xfrm>
            <a:off x="457200" y="1559704"/>
            <a:ext cx="8229600" cy="548640"/>
          </a:xfrm>
          <a:prstGeom prst="rect">
            <a:avLst/>
          </a:prstGeom>
          <a:noFill/>
          <a:ln/>
        </p:spPr>
        <p:txBody>
          <a:bodyPr wrap="square" lIns="0" tIns="0" rIns="0" bIns="0" rtlCol="0" anchor="ctr"/>
          <a:lstStyle/>
          <a:p>
            <a:pPr marL="342900" indent="-342900" algn="just">
              <a:buSzPct val="100000"/>
              <a:buChar char="•"/>
            </a:pPr>
            <a:r>
              <a:rPr lang="en-US" sz="1600" dirty="0">
                <a:solidFill>
                  <a:srgbClr val="000000"/>
                </a:solidFill>
                <a:latin typeface="Calibri" pitchFamily="34" charset="0"/>
                <a:ea typeface="Calibri" pitchFamily="34" charset="-122"/>
                <a:cs typeface="Calibri" pitchFamily="34" charset="-120"/>
              </a:rPr>
              <a:t>Use plain, jargon-free language when explaining glucose monitoring, medication, and lifestyle goals. Written information should be provided alongside verbal discussion.</a:t>
            </a:r>
            <a:endParaRPr lang="en-US" sz="1600" dirty="0"/>
          </a:p>
        </p:txBody>
      </p:sp>
      <p:sp>
        <p:nvSpPr>
          <p:cNvPr id="6" name="Text 4"/>
          <p:cNvSpPr/>
          <p:nvPr/>
        </p:nvSpPr>
        <p:spPr>
          <a:xfrm>
            <a:off x="457200" y="2265425"/>
            <a:ext cx="8229600" cy="548640"/>
          </a:xfrm>
          <a:prstGeom prst="rect">
            <a:avLst/>
          </a:prstGeom>
          <a:noFill/>
          <a:ln/>
        </p:spPr>
        <p:txBody>
          <a:bodyPr wrap="square" lIns="0" tIns="0" rIns="0" bIns="0" rtlCol="0" anchor="ctr"/>
          <a:lstStyle/>
          <a:p>
            <a:pPr marL="342900" indent="-342900" algn="just">
              <a:buSzPct val="100000"/>
              <a:buChar char="•"/>
            </a:pPr>
            <a:r>
              <a:rPr lang="en-US" sz="1600" dirty="0">
                <a:solidFill>
                  <a:srgbClr val="000000"/>
                </a:solidFill>
                <a:latin typeface="Calibri" pitchFamily="34" charset="0"/>
                <a:ea typeface="Calibri" pitchFamily="34" charset="-122"/>
                <a:cs typeface="Calibri" pitchFamily="34" charset="-120"/>
              </a:rPr>
              <a:t>Motivational interviewing (MI) is recommended to support </a:t>
            </a:r>
            <a:r>
              <a:rPr lang="en-US" sz="1600" dirty="0" err="1">
                <a:solidFill>
                  <a:srgbClr val="000000"/>
                </a:solidFill>
                <a:latin typeface="Calibri" pitchFamily="34" charset="0"/>
                <a:ea typeface="Calibri" pitchFamily="34" charset="-122"/>
                <a:cs typeface="Calibri" pitchFamily="34" charset="-120"/>
              </a:rPr>
              <a:t>behaviour</a:t>
            </a:r>
            <a:r>
              <a:rPr lang="en-US" sz="1600" dirty="0">
                <a:solidFill>
                  <a:srgbClr val="000000"/>
                </a:solidFill>
                <a:latin typeface="Calibri" pitchFamily="34" charset="0"/>
                <a:ea typeface="Calibri" pitchFamily="34" charset="-122"/>
                <a:cs typeface="Calibri" pitchFamily="34" charset="-120"/>
              </a:rPr>
              <a:t> change particularly around dietary habits and physical activity. MI has an established evidence base in long-term condition management (Rollnick </a:t>
            </a:r>
            <a:r>
              <a:rPr lang="en-US" sz="1600" i="1" dirty="0">
                <a:solidFill>
                  <a:srgbClr val="000000"/>
                </a:solidFill>
                <a:latin typeface="Calibri" pitchFamily="34" charset="0"/>
                <a:ea typeface="Calibri" pitchFamily="34" charset="-122"/>
                <a:cs typeface="Calibri" pitchFamily="34" charset="-120"/>
              </a:rPr>
              <a:t>et al</a:t>
            </a:r>
            <a:r>
              <a:rPr lang="en-US" sz="1600" dirty="0">
                <a:solidFill>
                  <a:srgbClr val="000000"/>
                </a:solidFill>
                <a:latin typeface="Calibri" pitchFamily="34" charset="0"/>
                <a:ea typeface="Calibri" pitchFamily="34" charset="-122"/>
                <a:cs typeface="Calibri" pitchFamily="34" charset="-120"/>
              </a:rPr>
              <a:t>., 2008).</a:t>
            </a:r>
            <a:endParaRPr lang="en-US" sz="1600" dirty="0"/>
          </a:p>
        </p:txBody>
      </p:sp>
      <p:sp>
        <p:nvSpPr>
          <p:cNvPr id="7" name="Text 5"/>
          <p:cNvSpPr/>
          <p:nvPr/>
        </p:nvSpPr>
        <p:spPr>
          <a:xfrm>
            <a:off x="457200" y="3077280"/>
            <a:ext cx="8229600" cy="548640"/>
          </a:xfrm>
          <a:prstGeom prst="rect">
            <a:avLst/>
          </a:prstGeom>
          <a:noFill/>
          <a:ln/>
        </p:spPr>
        <p:txBody>
          <a:bodyPr wrap="square" lIns="0" tIns="0" rIns="0" bIns="0" rtlCol="0" anchor="ctr"/>
          <a:lstStyle/>
          <a:p>
            <a:pPr marL="342900" indent="-342900" algn="just">
              <a:buSzPct val="100000"/>
              <a:buChar char="•"/>
            </a:pPr>
            <a:r>
              <a:rPr lang="en-US" sz="1600" dirty="0">
                <a:solidFill>
                  <a:srgbClr val="000000"/>
                </a:solidFill>
                <a:latin typeface="Calibri" pitchFamily="34" charset="0"/>
                <a:ea typeface="Calibri" pitchFamily="34" charset="-122"/>
                <a:cs typeface="Calibri" pitchFamily="34" charset="-120"/>
              </a:rPr>
              <a:t>Cultural awareness: acknowledgement of cultural dietary practices and family dynamics relevant to Mr. Okafor's background improves engagement and reduces health inequalities (NHS England, 2019).</a:t>
            </a:r>
            <a:endParaRPr lang="en-US" sz="1600" dirty="0"/>
          </a:p>
        </p:txBody>
      </p:sp>
      <p:sp>
        <p:nvSpPr>
          <p:cNvPr id="8" name="Text 6"/>
          <p:cNvSpPr/>
          <p:nvPr/>
        </p:nvSpPr>
        <p:spPr>
          <a:xfrm>
            <a:off x="457200" y="3774838"/>
            <a:ext cx="8229600" cy="548640"/>
          </a:xfrm>
          <a:prstGeom prst="rect">
            <a:avLst/>
          </a:prstGeom>
          <a:noFill/>
          <a:ln/>
        </p:spPr>
        <p:txBody>
          <a:bodyPr wrap="square" lIns="0" tIns="0" rIns="0" bIns="0" rtlCol="0" anchor="ctr"/>
          <a:lstStyle/>
          <a:p>
            <a:pPr marL="342900" indent="-342900" algn="just">
              <a:buSzPct val="100000"/>
              <a:buChar char="•"/>
            </a:pPr>
            <a:r>
              <a:rPr lang="en-US" sz="1600" dirty="0">
                <a:solidFill>
                  <a:srgbClr val="000000"/>
                </a:solidFill>
                <a:latin typeface="Calibri" pitchFamily="34" charset="0"/>
                <a:ea typeface="Calibri" pitchFamily="34" charset="-122"/>
                <a:cs typeface="Calibri" pitchFamily="34" charset="-120"/>
              </a:rPr>
              <a:t>Regular review appointments every 3–6 months with a consistent named clinician to build therapeutic relationship and trust.</a:t>
            </a:r>
            <a:endParaRPr lang="en-US" sz="1600" dirty="0"/>
          </a:p>
        </p:txBody>
      </p:sp>
      <p:sp>
        <p:nvSpPr>
          <p:cNvPr id="9" name="Text 7"/>
          <p:cNvSpPr/>
          <p:nvPr/>
        </p:nvSpPr>
        <p:spPr>
          <a:xfrm>
            <a:off x="457200" y="4374424"/>
            <a:ext cx="8229600" cy="548640"/>
          </a:xfrm>
          <a:prstGeom prst="rect">
            <a:avLst/>
          </a:prstGeom>
          <a:noFill/>
          <a:ln/>
        </p:spPr>
        <p:txBody>
          <a:bodyPr wrap="square" lIns="0" tIns="0" rIns="0" bIns="0" rtlCol="0" anchor="ctr"/>
          <a:lstStyle/>
          <a:p>
            <a:pPr marL="342900" indent="-342900" algn="l">
              <a:buSzPct val="100000"/>
              <a:buChar char="•"/>
            </a:pPr>
            <a:r>
              <a:rPr lang="en-US" sz="1600" dirty="0">
                <a:solidFill>
                  <a:srgbClr val="000000"/>
                </a:solidFill>
                <a:latin typeface="Calibri" pitchFamily="34" charset="0"/>
                <a:ea typeface="Calibri" pitchFamily="34" charset="-122"/>
                <a:cs typeface="Calibri" pitchFamily="34" charset="-120"/>
              </a:rPr>
              <a:t>Digital support: NHS App and diabetes self-management apps can supplement face-to-face care for monitoring and medication reminders (NHS Digital, 2022).</a:t>
            </a:r>
            <a:endParaRPr lang="en-US" sz="1600" dirty="0"/>
          </a:p>
        </p:txBody>
      </p:sp>
      <p:pic>
        <p:nvPicPr>
          <p:cNvPr id="13" name="Audio 12">
            <a:hlinkClick r:id="" action="ppaction://media"/>
            <a:extLst>
              <a:ext uri="{FF2B5EF4-FFF2-40B4-BE49-F238E27FC236}">
                <a16:creationId xmlns:a16="http://schemas.microsoft.com/office/drawing/2014/main" id="{D33C483E-29A0-BF94-C060-5E71B445A6C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539"/>
    </mc:Choice>
    <mc:Fallback>
      <p:transition spd="slow" advTm="82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Care Plan: Ethical Considerations</a:t>
            </a:r>
            <a:endParaRPr lang="en-US" sz="34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960120"/>
            <a:ext cx="8229600" cy="658368"/>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Autonomy:  </a:t>
            </a:r>
            <a:r>
              <a:rPr lang="en-US" sz="1500" dirty="0">
                <a:solidFill>
                  <a:srgbClr val="000000"/>
                </a:solidFill>
                <a:latin typeface="Calibri" pitchFamily="34" charset="0"/>
                <a:ea typeface="Calibri" pitchFamily="34" charset="-122"/>
                <a:cs typeface="Calibri" pitchFamily="34" charset="-120"/>
              </a:rPr>
              <a:t>Mr. Okafor has the right to make informed decisions about his care, including whether to accept medication, attend structured education, or modify lifestyle. This must be respected even when choices appear suboptimal clinically (Beauchamp and Childress, 2013).</a:t>
            </a:r>
            <a:endParaRPr lang="en-US" sz="1500" dirty="0"/>
          </a:p>
        </p:txBody>
      </p:sp>
      <p:sp>
        <p:nvSpPr>
          <p:cNvPr id="5" name="Text 3"/>
          <p:cNvSpPr/>
          <p:nvPr/>
        </p:nvSpPr>
        <p:spPr>
          <a:xfrm>
            <a:off x="457200" y="1867338"/>
            <a:ext cx="8229600" cy="658368"/>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Beneficence:  </a:t>
            </a:r>
            <a:r>
              <a:rPr lang="en-US" sz="1500" dirty="0">
                <a:solidFill>
                  <a:srgbClr val="000000"/>
                </a:solidFill>
                <a:latin typeface="Calibri" pitchFamily="34" charset="0"/>
                <a:ea typeface="Calibri" pitchFamily="34" charset="-122"/>
                <a:cs typeface="Calibri" pitchFamily="34" charset="-120"/>
              </a:rPr>
              <a:t>All interventions such as pharmacological and non-pharmacological must be guided by what is genuinely in Mr. Okafor's best interest, considering his quality of life and personal goals, not just biochemical targets.</a:t>
            </a:r>
            <a:endParaRPr lang="en-US" sz="1500" dirty="0"/>
          </a:p>
        </p:txBody>
      </p:sp>
      <p:sp>
        <p:nvSpPr>
          <p:cNvPr id="6" name="Text 4"/>
          <p:cNvSpPr/>
          <p:nvPr/>
        </p:nvSpPr>
        <p:spPr>
          <a:xfrm>
            <a:off x="457200" y="2676581"/>
            <a:ext cx="8229600" cy="658368"/>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Non-maleficence:  </a:t>
            </a:r>
            <a:r>
              <a:rPr lang="en-US" sz="1500" dirty="0">
                <a:solidFill>
                  <a:srgbClr val="000000"/>
                </a:solidFill>
                <a:latin typeface="Calibri" pitchFamily="34" charset="0"/>
                <a:ea typeface="Calibri" pitchFamily="34" charset="-122"/>
                <a:cs typeface="Calibri" pitchFamily="34" charset="-120"/>
              </a:rPr>
              <a:t>Medication choices must balance efficacy with side-effect burden. Metformin has a risk of GI side-effects; SGLT-2 inhibitors carry a risk of genital infections. Risks must be disclosed transparently.</a:t>
            </a:r>
            <a:endParaRPr lang="en-US" sz="1500" dirty="0"/>
          </a:p>
        </p:txBody>
      </p:sp>
      <p:sp>
        <p:nvSpPr>
          <p:cNvPr id="7" name="Text 5"/>
          <p:cNvSpPr/>
          <p:nvPr/>
        </p:nvSpPr>
        <p:spPr>
          <a:xfrm>
            <a:off x="457200" y="3477664"/>
            <a:ext cx="8229600" cy="658368"/>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Justice:  </a:t>
            </a:r>
            <a:r>
              <a:rPr lang="en-US" sz="1500" dirty="0">
                <a:solidFill>
                  <a:srgbClr val="000000"/>
                </a:solidFill>
                <a:latin typeface="Calibri" pitchFamily="34" charset="0"/>
                <a:ea typeface="Calibri" pitchFamily="34" charset="-122"/>
                <a:cs typeface="Calibri" pitchFamily="34" charset="-120"/>
              </a:rPr>
              <a:t>Access to structured education, dietetic services, and digital health tools must be equitable. Health inequalities affecting Black African populations in diabetes care require active mitigation (NHS England, 2019).</a:t>
            </a:r>
            <a:endParaRPr lang="en-US" sz="1500" dirty="0"/>
          </a:p>
        </p:txBody>
      </p:sp>
      <p:sp>
        <p:nvSpPr>
          <p:cNvPr id="8" name="Text 6"/>
          <p:cNvSpPr/>
          <p:nvPr/>
        </p:nvSpPr>
        <p:spPr>
          <a:xfrm>
            <a:off x="457200" y="4229756"/>
            <a:ext cx="8229600" cy="658368"/>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Confidentiality:  </a:t>
            </a:r>
            <a:r>
              <a:rPr lang="en-US" sz="1500" dirty="0">
                <a:solidFill>
                  <a:srgbClr val="000000"/>
                </a:solidFill>
                <a:latin typeface="Calibri" pitchFamily="34" charset="0"/>
                <a:ea typeface="Calibri" pitchFamily="34" charset="-122"/>
                <a:cs typeface="Calibri" pitchFamily="34" charset="-120"/>
              </a:rPr>
              <a:t>All patient data including glucose readings, HbA1c, and lifestyle disclosures must be handled under GDPR (2018) and the NHS Confidentiality Code of Practice.</a:t>
            </a:r>
            <a:endParaRPr lang="en-US" sz="1500" dirty="0"/>
          </a:p>
        </p:txBody>
      </p:sp>
      <p:pic>
        <p:nvPicPr>
          <p:cNvPr id="12" name="Audio 11">
            <a:hlinkClick r:id="" action="ppaction://media"/>
            <a:extLst>
              <a:ext uri="{FF2B5EF4-FFF2-40B4-BE49-F238E27FC236}">
                <a16:creationId xmlns:a16="http://schemas.microsoft.com/office/drawing/2014/main" id="{038D4C11-5CAB-5706-C9CB-068DE8B113E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0465"/>
    </mc:Choice>
    <mc:Fallback>
      <p:transition spd="slow" advTm="90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100" b="1" dirty="0">
                <a:solidFill>
                  <a:srgbClr val="000000"/>
                </a:solidFill>
                <a:latin typeface="Cambria" pitchFamily="34" charset="0"/>
                <a:ea typeface="Cambria" pitchFamily="34" charset="-122"/>
                <a:cs typeface="Cambria" pitchFamily="34" charset="-120"/>
              </a:rPr>
              <a:t>Routine Data in Health and Social Care (LO2)</a:t>
            </a:r>
            <a:endParaRPr lang="en-US" sz="3100" dirty="0"/>
          </a:p>
        </p:txBody>
      </p:sp>
      <p:sp>
        <p:nvSpPr>
          <p:cNvPr id="3" name="Shape 1"/>
          <p:cNvSpPr/>
          <p:nvPr/>
        </p:nvSpPr>
        <p:spPr>
          <a:xfrm>
            <a:off x="457200" y="757641"/>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1033596"/>
            <a:ext cx="8229600" cy="594360"/>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HbA1c trends:  </a:t>
            </a:r>
            <a:r>
              <a:rPr lang="en-US" sz="1500" dirty="0">
                <a:solidFill>
                  <a:srgbClr val="000000"/>
                </a:solidFill>
                <a:latin typeface="Calibri" pitchFamily="34" charset="0"/>
                <a:ea typeface="Calibri" pitchFamily="34" charset="-122"/>
                <a:cs typeface="Calibri" pitchFamily="34" charset="-120"/>
              </a:rPr>
              <a:t>Provides a 2–3 month average of blood glucose control. Serial values track treatment response and identify deterioration. National target: &lt;53 mmol/mol for most adults with T2DM (NICE, 2022).</a:t>
            </a:r>
            <a:endParaRPr lang="en-US" sz="1500" dirty="0"/>
          </a:p>
        </p:txBody>
      </p:sp>
      <p:sp>
        <p:nvSpPr>
          <p:cNvPr id="5" name="Text 3"/>
          <p:cNvSpPr/>
          <p:nvPr/>
        </p:nvSpPr>
        <p:spPr>
          <a:xfrm>
            <a:off x="457200" y="1697191"/>
            <a:ext cx="8229600" cy="594360"/>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Self-monitored blood glucose (SMBG):  </a:t>
            </a:r>
            <a:r>
              <a:rPr lang="en-US" sz="1500" dirty="0">
                <a:solidFill>
                  <a:srgbClr val="000000"/>
                </a:solidFill>
                <a:latin typeface="Calibri" pitchFamily="34" charset="0"/>
                <a:ea typeface="Calibri" pitchFamily="34" charset="-122"/>
                <a:cs typeface="Calibri" pitchFamily="34" charset="-120"/>
              </a:rPr>
              <a:t>Daily readings enable real-time identification of hypoglycaemia, hyperglycaemia, and patterns linked to meals, activity, or medication timing (NHS, 2023).</a:t>
            </a:r>
            <a:endParaRPr lang="en-US" sz="1500" dirty="0"/>
          </a:p>
        </p:txBody>
      </p:sp>
      <p:sp>
        <p:nvSpPr>
          <p:cNvPr id="6" name="Text 4"/>
          <p:cNvSpPr/>
          <p:nvPr/>
        </p:nvSpPr>
        <p:spPr>
          <a:xfrm>
            <a:off x="457200" y="2319960"/>
            <a:ext cx="8229600" cy="594360"/>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Blood pressure logs:  </a:t>
            </a:r>
            <a:r>
              <a:rPr lang="en-US" sz="1500" dirty="0">
                <a:solidFill>
                  <a:srgbClr val="000000"/>
                </a:solidFill>
                <a:latin typeface="Calibri" pitchFamily="34" charset="0"/>
                <a:ea typeface="Calibri" pitchFamily="34" charset="-122"/>
                <a:cs typeface="Calibri" pitchFamily="34" charset="-120"/>
              </a:rPr>
              <a:t>Hypertension is both a complication driver and a complication of T2DM. Tracking enables timely medication adjustment and reduces stroke/MI risk.</a:t>
            </a:r>
            <a:endParaRPr lang="en-US" sz="1500" dirty="0"/>
          </a:p>
        </p:txBody>
      </p:sp>
      <p:sp>
        <p:nvSpPr>
          <p:cNvPr id="7" name="Text 5"/>
          <p:cNvSpPr/>
          <p:nvPr/>
        </p:nvSpPr>
        <p:spPr>
          <a:xfrm>
            <a:off x="457200" y="3048868"/>
            <a:ext cx="8229600" cy="594360"/>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Weight trajectory:  </a:t>
            </a:r>
            <a:r>
              <a:rPr lang="en-US" sz="1500" dirty="0">
                <a:solidFill>
                  <a:srgbClr val="000000"/>
                </a:solidFill>
                <a:latin typeface="Calibri" pitchFamily="34" charset="0"/>
                <a:ea typeface="Calibri" pitchFamily="34" charset="-122"/>
                <a:cs typeface="Calibri" pitchFamily="34" charset="-120"/>
              </a:rPr>
              <a:t>BMI and waist circumference tracked over time correlate directly with insulin resistance and glycaemic control. A 5–10% weight reduction can reduce HbA1c by 10–15 mmol/mol (Lean et al., 2018).</a:t>
            </a:r>
            <a:endParaRPr lang="en-US" sz="1500" dirty="0"/>
          </a:p>
        </p:txBody>
      </p:sp>
      <p:sp>
        <p:nvSpPr>
          <p:cNvPr id="8" name="Text 6"/>
          <p:cNvSpPr/>
          <p:nvPr/>
        </p:nvSpPr>
        <p:spPr>
          <a:xfrm>
            <a:off x="457200" y="3761450"/>
            <a:ext cx="8229600" cy="594360"/>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eGFR and urine ACR:  </a:t>
            </a:r>
            <a:r>
              <a:rPr lang="en-US" sz="1500" dirty="0">
                <a:solidFill>
                  <a:srgbClr val="000000"/>
                </a:solidFill>
                <a:latin typeface="Calibri" pitchFamily="34" charset="0"/>
                <a:ea typeface="Calibri" pitchFamily="34" charset="-122"/>
                <a:cs typeface="Calibri" pitchFamily="34" charset="-120"/>
              </a:rPr>
              <a:t>Identifies early diabetic nephropathy before symptoms develop. Enables dose adjustment of renally-cleared medications such as metformin.</a:t>
            </a:r>
            <a:endParaRPr lang="en-US" sz="1500" dirty="0"/>
          </a:p>
        </p:txBody>
      </p:sp>
      <p:sp>
        <p:nvSpPr>
          <p:cNvPr id="9" name="Text 7"/>
          <p:cNvSpPr/>
          <p:nvPr/>
        </p:nvSpPr>
        <p:spPr>
          <a:xfrm>
            <a:off x="457200" y="4376057"/>
            <a:ext cx="8229600" cy="594360"/>
          </a:xfrm>
          <a:prstGeom prst="rect">
            <a:avLst/>
          </a:prstGeom>
          <a:noFill/>
          <a:ln/>
        </p:spPr>
        <p:txBody>
          <a:bodyPr wrap="square" lIns="0" tIns="0" rIns="0" bIns="0" rtlCol="0" anchor="ctr"/>
          <a:lstStyle/>
          <a:p>
            <a:pPr marL="0" indent="0" algn="just">
              <a:buNone/>
            </a:pPr>
            <a:r>
              <a:rPr lang="en-US" sz="1500" b="1" dirty="0">
                <a:solidFill>
                  <a:srgbClr val="000000"/>
                </a:solidFill>
                <a:latin typeface="Calibri" pitchFamily="34" charset="0"/>
                <a:ea typeface="Calibri" pitchFamily="34" charset="-122"/>
                <a:cs typeface="Calibri" pitchFamily="34" charset="-120"/>
              </a:rPr>
              <a:t>Foot and retinal examination records:  </a:t>
            </a:r>
            <a:r>
              <a:rPr lang="en-US" sz="1500" dirty="0">
                <a:solidFill>
                  <a:srgbClr val="000000"/>
                </a:solidFill>
                <a:latin typeface="Calibri" pitchFamily="34" charset="0"/>
                <a:ea typeface="Calibri" pitchFamily="34" charset="-122"/>
                <a:cs typeface="Calibri" pitchFamily="34" charset="-120"/>
              </a:rPr>
              <a:t>Annual structured assessment data identifies emerging complications at a stage when intervention remains effective (NHS Diabetes Eye Screening, 2023).</a:t>
            </a:r>
            <a:endParaRPr lang="en-US" sz="1500" dirty="0"/>
          </a:p>
        </p:txBody>
      </p:sp>
      <p:pic>
        <p:nvPicPr>
          <p:cNvPr id="13" name="Audio 12">
            <a:hlinkClick r:id="" action="ppaction://media"/>
            <a:extLst>
              <a:ext uri="{FF2B5EF4-FFF2-40B4-BE49-F238E27FC236}">
                <a16:creationId xmlns:a16="http://schemas.microsoft.com/office/drawing/2014/main" id="{B1FE127F-93EE-80AB-4441-184C1EF184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6545"/>
    </mc:Choice>
    <mc:Fallback>
      <p:transition spd="slow" advTm="106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Policy and Guideline Framework</a:t>
            </a:r>
            <a:endParaRPr lang="en-US" sz="34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960120"/>
            <a:ext cx="8229600" cy="594360"/>
          </a:xfrm>
          <a:prstGeom prst="rect">
            <a:avLst/>
          </a:prstGeom>
          <a:noFill/>
          <a:ln/>
        </p:spPr>
        <p:txBody>
          <a:bodyPr wrap="square" lIns="0" tIns="0" rIns="0" bIns="0" rtlCol="0" anchor="ctr"/>
          <a:lstStyle/>
          <a:p>
            <a:pPr marL="0" indent="0" algn="l">
              <a:buNone/>
            </a:pPr>
            <a:r>
              <a:rPr lang="en-US" sz="1500" b="1" dirty="0">
                <a:solidFill>
                  <a:srgbClr val="000000"/>
                </a:solidFill>
                <a:latin typeface="Calibri" pitchFamily="34" charset="0"/>
                <a:ea typeface="Calibri" pitchFamily="34" charset="-122"/>
                <a:cs typeface="Calibri" pitchFamily="34" charset="-120"/>
              </a:rPr>
              <a:t>NICE NG28 (2022):  </a:t>
            </a:r>
            <a:r>
              <a:rPr lang="en-US" sz="1500" dirty="0">
                <a:solidFill>
                  <a:srgbClr val="000000"/>
                </a:solidFill>
                <a:latin typeface="Calibri" pitchFamily="34" charset="0"/>
                <a:ea typeface="Calibri" pitchFamily="34" charset="-122"/>
                <a:cs typeface="Calibri" pitchFamily="34" charset="-120"/>
              </a:rPr>
              <a:t>Type 2 Diabetes in Adults: Management. Core guideline for pharmacological and lifestyle management, monitoring, and referral pathways.</a:t>
            </a:r>
            <a:endParaRPr lang="en-US" sz="1500" dirty="0"/>
          </a:p>
        </p:txBody>
      </p:sp>
      <p:sp>
        <p:nvSpPr>
          <p:cNvPr id="5" name="Text 3"/>
          <p:cNvSpPr/>
          <p:nvPr/>
        </p:nvSpPr>
        <p:spPr>
          <a:xfrm>
            <a:off x="457200" y="1591056"/>
            <a:ext cx="8229600" cy="594360"/>
          </a:xfrm>
          <a:prstGeom prst="rect">
            <a:avLst/>
          </a:prstGeom>
          <a:noFill/>
          <a:ln/>
        </p:spPr>
        <p:txBody>
          <a:bodyPr wrap="square" lIns="0" tIns="0" rIns="0" bIns="0" rtlCol="0" anchor="ctr"/>
          <a:lstStyle/>
          <a:p>
            <a:pPr marL="0" indent="0" algn="l">
              <a:buNone/>
            </a:pPr>
            <a:r>
              <a:rPr lang="en-US" sz="1500" b="1" dirty="0">
                <a:solidFill>
                  <a:srgbClr val="000000"/>
                </a:solidFill>
                <a:latin typeface="Calibri" pitchFamily="34" charset="0"/>
                <a:ea typeface="Calibri" pitchFamily="34" charset="-122"/>
                <a:cs typeface="Calibri" pitchFamily="34" charset="-120"/>
              </a:rPr>
              <a:t>NHS Long Term Plan (2019):  </a:t>
            </a:r>
            <a:r>
              <a:rPr lang="en-US" sz="1500" dirty="0">
                <a:solidFill>
                  <a:srgbClr val="000000"/>
                </a:solidFill>
                <a:latin typeface="Calibri" pitchFamily="34" charset="0"/>
                <a:ea typeface="Calibri" pitchFamily="34" charset="-122"/>
                <a:cs typeface="Calibri" pitchFamily="34" charset="-120"/>
              </a:rPr>
              <a:t>Commits to expanding the NHS Diabetes Prevention Programme to 200,000 people per year; targets a 35% reduction in Type 2 Diabetes incidence.</a:t>
            </a:r>
            <a:endParaRPr lang="en-US" sz="1500" dirty="0"/>
          </a:p>
        </p:txBody>
      </p:sp>
      <p:sp>
        <p:nvSpPr>
          <p:cNvPr id="6" name="Text 4"/>
          <p:cNvSpPr/>
          <p:nvPr/>
        </p:nvSpPr>
        <p:spPr>
          <a:xfrm>
            <a:off x="457200" y="2221992"/>
            <a:ext cx="8229600" cy="594360"/>
          </a:xfrm>
          <a:prstGeom prst="rect">
            <a:avLst/>
          </a:prstGeom>
          <a:noFill/>
          <a:ln/>
        </p:spPr>
        <p:txBody>
          <a:bodyPr wrap="square" lIns="0" tIns="0" rIns="0" bIns="0" rtlCol="0" anchor="ctr"/>
          <a:lstStyle/>
          <a:p>
            <a:pPr marL="0" indent="0" algn="l">
              <a:buNone/>
            </a:pPr>
            <a:r>
              <a:rPr lang="en-US" sz="1500" b="1" dirty="0">
                <a:solidFill>
                  <a:srgbClr val="000000"/>
                </a:solidFill>
                <a:latin typeface="Calibri" pitchFamily="34" charset="0"/>
                <a:ea typeface="Calibri" pitchFamily="34" charset="-122"/>
                <a:cs typeface="Calibri" pitchFamily="34" charset="-120"/>
              </a:rPr>
              <a:t>NHS Diabetes Prevention Programme:  </a:t>
            </a:r>
            <a:r>
              <a:rPr lang="en-US" sz="1500" dirty="0">
                <a:solidFill>
                  <a:srgbClr val="000000"/>
                </a:solidFill>
                <a:latin typeface="Calibri" pitchFamily="34" charset="0"/>
                <a:ea typeface="Calibri" pitchFamily="34" charset="-122"/>
                <a:cs typeface="Calibri" pitchFamily="34" charset="-120"/>
              </a:rPr>
              <a:t>Evidence-based behaviour change programme targeting those with non-diabetic hyperglycaemia and those newly diagnosed.</a:t>
            </a:r>
            <a:endParaRPr lang="en-US" sz="1500" dirty="0"/>
          </a:p>
        </p:txBody>
      </p:sp>
      <p:sp>
        <p:nvSpPr>
          <p:cNvPr id="7" name="Text 5"/>
          <p:cNvSpPr/>
          <p:nvPr/>
        </p:nvSpPr>
        <p:spPr>
          <a:xfrm>
            <a:off x="457200" y="2852928"/>
            <a:ext cx="8229600" cy="594360"/>
          </a:xfrm>
          <a:prstGeom prst="rect">
            <a:avLst/>
          </a:prstGeom>
          <a:noFill/>
          <a:ln/>
        </p:spPr>
        <p:txBody>
          <a:bodyPr wrap="square" lIns="0" tIns="0" rIns="0" bIns="0" rtlCol="0" anchor="ctr"/>
          <a:lstStyle/>
          <a:p>
            <a:pPr marL="0" indent="0" algn="l">
              <a:buNone/>
            </a:pPr>
            <a:r>
              <a:rPr lang="en-US" sz="1500" b="1" dirty="0">
                <a:solidFill>
                  <a:srgbClr val="000000"/>
                </a:solidFill>
                <a:latin typeface="Calibri" pitchFamily="34" charset="0"/>
                <a:ea typeface="Calibri" pitchFamily="34" charset="-122"/>
                <a:cs typeface="Calibri" pitchFamily="34" charset="-120"/>
              </a:rPr>
              <a:t>Care Act 2014:  </a:t>
            </a:r>
            <a:r>
              <a:rPr lang="en-US" sz="1500" dirty="0">
                <a:solidFill>
                  <a:srgbClr val="000000"/>
                </a:solidFill>
                <a:latin typeface="Calibri" pitchFamily="34" charset="0"/>
                <a:ea typeface="Calibri" pitchFamily="34" charset="-122"/>
                <a:cs typeface="Calibri" pitchFamily="34" charset="-120"/>
              </a:rPr>
              <a:t>Underpins holistic, person-centred assessment of social care needs relevant where diabetes complications affect functional capacity and independence.</a:t>
            </a:r>
            <a:endParaRPr lang="en-US" sz="1500" dirty="0"/>
          </a:p>
        </p:txBody>
      </p:sp>
      <p:sp>
        <p:nvSpPr>
          <p:cNvPr id="8" name="Text 6"/>
          <p:cNvSpPr/>
          <p:nvPr/>
        </p:nvSpPr>
        <p:spPr>
          <a:xfrm>
            <a:off x="457200" y="3483864"/>
            <a:ext cx="8229600" cy="594360"/>
          </a:xfrm>
          <a:prstGeom prst="rect">
            <a:avLst/>
          </a:prstGeom>
          <a:noFill/>
          <a:ln/>
        </p:spPr>
        <p:txBody>
          <a:bodyPr wrap="square" lIns="0" tIns="0" rIns="0" bIns="0" rtlCol="0" anchor="ctr"/>
          <a:lstStyle/>
          <a:p>
            <a:pPr marL="0" indent="0" algn="l">
              <a:buNone/>
            </a:pPr>
            <a:r>
              <a:rPr lang="en-US" sz="1500" b="1" dirty="0">
                <a:solidFill>
                  <a:srgbClr val="000000"/>
                </a:solidFill>
                <a:latin typeface="Calibri" pitchFamily="34" charset="0"/>
                <a:ea typeface="Calibri" pitchFamily="34" charset="-122"/>
                <a:cs typeface="Calibri" pitchFamily="34" charset="-120"/>
              </a:rPr>
              <a:t>GDPR (2018) / NHS Confidentiality Code:  </a:t>
            </a:r>
            <a:r>
              <a:rPr lang="en-US" sz="1500" dirty="0">
                <a:solidFill>
                  <a:srgbClr val="000000"/>
                </a:solidFill>
                <a:latin typeface="Calibri" pitchFamily="34" charset="0"/>
                <a:ea typeface="Calibri" pitchFamily="34" charset="-122"/>
                <a:cs typeface="Calibri" pitchFamily="34" charset="-120"/>
              </a:rPr>
              <a:t>Governs the handling of all patient data, including glucose monitoring records, clinical measurements, and lifestyle disclosures.</a:t>
            </a:r>
            <a:endParaRPr lang="en-US" sz="1500" dirty="0"/>
          </a:p>
        </p:txBody>
      </p:sp>
      <p:sp>
        <p:nvSpPr>
          <p:cNvPr id="9" name="Text 7"/>
          <p:cNvSpPr/>
          <p:nvPr/>
        </p:nvSpPr>
        <p:spPr>
          <a:xfrm>
            <a:off x="457200" y="4114800"/>
            <a:ext cx="8229600" cy="594360"/>
          </a:xfrm>
          <a:prstGeom prst="rect">
            <a:avLst/>
          </a:prstGeom>
          <a:noFill/>
          <a:ln/>
        </p:spPr>
        <p:txBody>
          <a:bodyPr wrap="square" lIns="0" tIns="0" rIns="0" bIns="0" rtlCol="0" anchor="ctr"/>
          <a:lstStyle/>
          <a:p>
            <a:pPr marL="0" indent="0" algn="l">
              <a:buNone/>
            </a:pPr>
            <a:r>
              <a:rPr lang="en-US" sz="1500" b="1" dirty="0">
                <a:solidFill>
                  <a:srgbClr val="000000"/>
                </a:solidFill>
                <a:latin typeface="Calibri" pitchFamily="34" charset="0"/>
                <a:ea typeface="Calibri" pitchFamily="34" charset="-122"/>
                <a:cs typeface="Calibri" pitchFamily="34" charset="-120"/>
              </a:rPr>
              <a:t>NMC Code (2018):  </a:t>
            </a:r>
            <a:r>
              <a:rPr lang="en-US" sz="1500" dirty="0">
                <a:solidFill>
                  <a:srgbClr val="000000"/>
                </a:solidFill>
                <a:latin typeface="Calibri" pitchFamily="34" charset="0"/>
                <a:ea typeface="Calibri" pitchFamily="34" charset="-122"/>
                <a:cs typeface="Calibri" pitchFamily="34" charset="-120"/>
              </a:rPr>
              <a:t>Applies to all nursing interactions with Mr. Okafor as professional standards for person-centred, evidence-based, ethical practice.</a:t>
            </a:r>
            <a:endParaRPr lang="en-US" sz="1500" dirty="0"/>
          </a:p>
        </p:txBody>
      </p:sp>
      <p:pic>
        <p:nvPicPr>
          <p:cNvPr id="13" name="Audio 12">
            <a:hlinkClick r:id="" action="ppaction://media"/>
            <a:extLst>
              <a:ext uri="{FF2B5EF4-FFF2-40B4-BE49-F238E27FC236}">
                <a16:creationId xmlns:a16="http://schemas.microsoft.com/office/drawing/2014/main" id="{102E33F3-0A9E-A644-7A78-631E2FD804E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8434"/>
    </mc:Choice>
    <mc:Fallback>
      <p:transition spd="slow" advTm="78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Summary of Care Plan</a:t>
            </a:r>
            <a:endParaRPr lang="en-US" sz="34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365760" y="960120"/>
          <a:ext cx="8412480" cy="4019550"/>
        </p:xfrm>
        <a:graphic>
          <a:graphicData uri="http://schemas.openxmlformats.org/drawingml/2006/table">
            <a:tbl>
              <a:tblPr/>
              <a:tblGrid>
                <a:gridCol w="2743200">
                  <a:extLst>
                    <a:ext uri="{9D8B030D-6E8A-4147-A177-3AD203B41FA5}">
                      <a16:colId xmlns:a16="http://schemas.microsoft.com/office/drawing/2014/main" val="20000"/>
                    </a:ext>
                  </a:extLst>
                </a:gridCol>
                <a:gridCol w="5669280">
                  <a:extLst>
                    <a:ext uri="{9D8B030D-6E8A-4147-A177-3AD203B41FA5}">
                      <a16:colId xmlns:a16="http://schemas.microsoft.com/office/drawing/2014/main" val="20001"/>
                    </a:ext>
                  </a:extLst>
                </a:gridCol>
              </a:tblGrid>
              <a:tr h="491490">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Domain</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22222"/>
                    </a:solidFill>
                  </a:tcPr>
                </a:tc>
                <a:tc>
                  <a:txBody>
                    <a:bodyPr/>
                    <a:lstStyle/>
                    <a:p>
                      <a:pPr marL="0" indent="0">
                        <a:buNone/>
                      </a:pPr>
                      <a:r>
                        <a:rPr lang="en-US" sz="1600" b="1" dirty="0">
                          <a:solidFill>
                            <a:srgbClr val="FFFFFF"/>
                          </a:solidFill>
                          <a:latin typeface="Calibri" pitchFamily="34" charset="0"/>
                          <a:ea typeface="Calibri" pitchFamily="34" charset="-122"/>
                          <a:cs typeface="Calibri" pitchFamily="34" charset="-120"/>
                        </a:rPr>
                        <a:t>Key Action</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222222"/>
                    </a:solidFill>
                  </a:tcPr>
                </a:tc>
                <a:extLst>
                  <a:ext uri="{0D108BD9-81ED-4DB2-BD59-A6C34878D82A}">
                    <a16:rowId xmlns:a16="http://schemas.microsoft.com/office/drawing/2014/main" val="10000"/>
                  </a:ext>
                </a:extLst>
              </a:tr>
              <a:tr h="491490">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Glycaemic control</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Metformin + Empagliflozin; target HbA1c &lt;53 mmol/mol</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491490">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Cardiovascular risk</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Ramipril + Atorvastatin; BP target &lt;140/90 mmHg</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0002"/>
                  </a:ext>
                </a:extLst>
              </a:tr>
              <a:tr h="491490">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Lifestyle</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DESMOND referral; dietitian; 150 min/week physical activity</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91490">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Monitoring</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HbA1c, BP, lipids, eGFR, foot and eye screening annually</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0004"/>
                  </a:ext>
                </a:extLst>
              </a:tr>
              <a:tr h="491490">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Communication</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Shared decision-making; motivational interviewing; NHS App</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491490">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Ethics</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Autonomy, beneficence, justice; cultural competence; GDPR</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2F2F2"/>
                    </a:solidFill>
                  </a:tcPr>
                </a:tc>
                <a:extLst>
                  <a:ext uri="{0D108BD9-81ED-4DB2-BD59-A6C34878D82A}">
                    <a16:rowId xmlns:a16="http://schemas.microsoft.com/office/drawing/2014/main" val="10006"/>
                  </a:ext>
                </a:extLst>
              </a:tr>
              <a:tr h="491490">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Education</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tc>
                  <a:txBody>
                    <a:bodyPr/>
                    <a:lstStyle/>
                    <a:p>
                      <a:pPr marL="0" indent="0">
                        <a:buNone/>
                      </a:pPr>
                      <a:r>
                        <a:rPr lang="en-US" sz="1600" dirty="0">
                          <a:solidFill>
                            <a:srgbClr val="000000"/>
                          </a:solidFill>
                          <a:latin typeface="Calibri" pitchFamily="34" charset="0"/>
                          <a:ea typeface="Calibri" pitchFamily="34" charset="-122"/>
                          <a:cs typeface="Calibri" pitchFamily="34" charset="-120"/>
                        </a:rPr>
                        <a:t>NHS Diabetes Prevention Programme; structured self-management</a:t>
                      </a:r>
                      <a:endParaRPr lang="en-US" sz="1600" dirty="0">
                        <a:latin typeface="Calibri" charset="0"/>
                        <a:ea typeface="Calibri" charset="0"/>
                        <a:cs typeface="Calibri" charset="0"/>
                      </a:endParaRPr>
                    </a:p>
                  </a:txBody>
                  <a:tcPr>
                    <a:lnL w="6350" cap="flat" cmpd="sng" algn="ctr">
                      <a:solidFill>
                        <a:srgbClr val="AAAAAA"/>
                      </a:solidFill>
                      <a:prstDash val="solid"/>
                      <a:round/>
                      <a:headEnd type="none" w="med" len="med"/>
                      <a:tailEnd type="none" w="med" len="med"/>
                    </a:lnL>
                    <a:lnR w="6350" cap="flat" cmpd="sng" algn="ctr">
                      <a:solidFill>
                        <a:srgbClr val="AAAAAA"/>
                      </a:solidFill>
                      <a:prstDash val="solid"/>
                      <a:round/>
                      <a:headEnd type="none" w="med" len="med"/>
                      <a:tailEnd type="none" w="med" len="med"/>
                    </a:lnR>
                    <a:lnT w="6350" cap="flat" cmpd="sng" algn="ctr">
                      <a:solidFill>
                        <a:srgbClr val="AAAAAA"/>
                      </a:solidFill>
                      <a:prstDash val="solid"/>
                      <a:round/>
                      <a:headEnd type="none" w="med" len="med"/>
                      <a:tailEnd type="none" w="med" len="med"/>
                    </a:lnT>
                    <a:lnB w="6350" cap="flat" cmpd="sng" algn="ctr">
                      <a:solidFill>
                        <a:srgbClr val="AAAAAA"/>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bl>
          </a:graphicData>
        </a:graphic>
      </p:graphicFrame>
      <p:pic>
        <p:nvPicPr>
          <p:cNvPr id="7" name="Audio 6">
            <a:hlinkClick r:id="" action="ppaction://media"/>
            <a:extLst>
              <a:ext uri="{FF2B5EF4-FFF2-40B4-BE49-F238E27FC236}">
                <a16:creationId xmlns:a16="http://schemas.microsoft.com/office/drawing/2014/main" id="{2BEF6237-692D-96FD-2613-A20D41AFD3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770"/>
    </mc:Choice>
    <mc:Fallback>
      <p:transition spd="slow" advTm="68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3400" b="1" dirty="0">
                <a:solidFill>
                  <a:srgbClr val="000000"/>
                </a:solidFill>
                <a:latin typeface="Cambria" pitchFamily="34" charset="0"/>
                <a:ea typeface="Cambria" pitchFamily="34" charset="-122"/>
                <a:cs typeface="Cambria" pitchFamily="34" charset="-120"/>
              </a:rPr>
              <a:t>Conclusion</a:t>
            </a:r>
            <a:endParaRPr lang="en-US" sz="3400" dirty="0"/>
          </a:p>
        </p:txBody>
      </p:sp>
      <p:sp>
        <p:nvSpPr>
          <p:cNvPr id="3" name="Shape 1"/>
          <p:cNvSpPr/>
          <p:nvPr/>
        </p:nvSpPr>
        <p:spPr>
          <a:xfrm>
            <a:off x="457200" y="822960"/>
            <a:ext cx="8229600" cy="36576"/>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457200" y="1051560"/>
            <a:ext cx="8229600" cy="777240"/>
          </a:xfrm>
          <a:prstGeom prst="rect">
            <a:avLst/>
          </a:prstGeom>
          <a:noFill/>
          <a:ln/>
        </p:spPr>
        <p:txBody>
          <a:bodyPr wrap="square" lIns="0" tIns="0" rIns="0" bIns="0" rtlCol="0" anchor="ctr"/>
          <a:lstStyle/>
          <a:p>
            <a:pPr marL="0" indent="0" algn="just">
              <a:buNone/>
            </a:pPr>
            <a:r>
              <a:rPr lang="en-US" sz="1500" dirty="0">
                <a:solidFill>
                  <a:srgbClr val="000000"/>
                </a:solidFill>
                <a:latin typeface="Calibri" pitchFamily="34" charset="0"/>
                <a:ea typeface="Calibri" pitchFamily="34" charset="-122"/>
                <a:cs typeface="Calibri" pitchFamily="34" charset="-120"/>
              </a:rPr>
              <a:t>Mr. Okafor's case illustrates the complexity that underlies a common diagnosis. Type 2 Diabetes Mellitus is not simply a disorder of blood sugar, it represents a systemic condition rooted in insulin resistance and progressive beta-cell failure, with far-reaching consequences across the cardiovascular, renal, neurological, and ophthalmic systems.</a:t>
            </a:r>
            <a:endParaRPr lang="en-US" sz="1500" dirty="0"/>
          </a:p>
        </p:txBody>
      </p:sp>
      <p:sp>
        <p:nvSpPr>
          <p:cNvPr id="5" name="Text 3"/>
          <p:cNvSpPr/>
          <p:nvPr/>
        </p:nvSpPr>
        <p:spPr>
          <a:xfrm>
            <a:off x="457200" y="1892808"/>
            <a:ext cx="8229600" cy="777240"/>
          </a:xfrm>
          <a:prstGeom prst="rect">
            <a:avLst/>
          </a:prstGeom>
          <a:noFill/>
          <a:ln/>
        </p:spPr>
        <p:txBody>
          <a:bodyPr wrap="square" lIns="0" tIns="0" rIns="0" bIns="0" rtlCol="0" anchor="ctr"/>
          <a:lstStyle/>
          <a:p>
            <a:pPr marL="0" indent="0" algn="just">
              <a:buNone/>
            </a:pPr>
            <a:r>
              <a:rPr lang="en-US" sz="1500" dirty="0">
                <a:solidFill>
                  <a:srgbClr val="000000"/>
                </a:solidFill>
                <a:latin typeface="Calibri" pitchFamily="34" charset="0"/>
                <a:ea typeface="Calibri" pitchFamily="34" charset="-122"/>
                <a:cs typeface="Calibri" pitchFamily="34" charset="-120"/>
              </a:rPr>
              <a:t>A robust care plan must address these dimensions simultaneously, targeting glycaemic control, reducing cardiovascular risk, supporting behaviour change, and ensuring the person at the centre remains genuinely informed and involved in every decision.</a:t>
            </a:r>
            <a:endParaRPr lang="en-US" sz="1500" dirty="0"/>
          </a:p>
        </p:txBody>
      </p:sp>
      <p:sp>
        <p:nvSpPr>
          <p:cNvPr id="6" name="Text 4"/>
          <p:cNvSpPr/>
          <p:nvPr/>
        </p:nvSpPr>
        <p:spPr>
          <a:xfrm>
            <a:off x="457200" y="2734056"/>
            <a:ext cx="8229600" cy="777240"/>
          </a:xfrm>
          <a:prstGeom prst="rect">
            <a:avLst/>
          </a:prstGeom>
          <a:noFill/>
          <a:ln/>
        </p:spPr>
        <p:txBody>
          <a:bodyPr wrap="square" lIns="0" tIns="0" rIns="0" bIns="0" rtlCol="0" anchor="ctr"/>
          <a:lstStyle/>
          <a:p>
            <a:pPr marL="0" indent="0" algn="just">
              <a:buNone/>
            </a:pPr>
            <a:r>
              <a:rPr lang="en-US" sz="1500" dirty="0">
                <a:solidFill>
                  <a:srgbClr val="000000"/>
                </a:solidFill>
                <a:latin typeface="Calibri" pitchFamily="34" charset="0"/>
                <a:ea typeface="Calibri" pitchFamily="34" charset="-122"/>
                <a:cs typeface="Calibri" pitchFamily="34" charset="-120"/>
              </a:rPr>
              <a:t>Routine data collection, HbA1c, blood pressure, weight, renal function, and clinical examination findings is not an administrative formality. It is the mechanism through which care is individualised, complications are caught early, and treatment is adjusted in real time.</a:t>
            </a:r>
            <a:endParaRPr lang="en-US" sz="1500" dirty="0"/>
          </a:p>
        </p:txBody>
      </p:sp>
      <p:sp>
        <p:nvSpPr>
          <p:cNvPr id="7" name="Text 5"/>
          <p:cNvSpPr/>
          <p:nvPr/>
        </p:nvSpPr>
        <p:spPr>
          <a:xfrm>
            <a:off x="457200" y="3575304"/>
            <a:ext cx="8229600" cy="777240"/>
          </a:xfrm>
          <a:prstGeom prst="rect">
            <a:avLst/>
          </a:prstGeom>
          <a:noFill/>
          <a:ln/>
        </p:spPr>
        <p:txBody>
          <a:bodyPr wrap="square" lIns="0" tIns="0" rIns="0" bIns="0" rtlCol="0" anchor="ctr"/>
          <a:lstStyle/>
          <a:p>
            <a:pPr marL="0" indent="0" algn="just">
              <a:buNone/>
            </a:pPr>
            <a:r>
              <a:rPr lang="en-US" sz="1500" dirty="0">
                <a:solidFill>
                  <a:srgbClr val="000000"/>
                </a:solidFill>
                <a:latin typeface="Calibri" pitchFamily="34" charset="0"/>
                <a:ea typeface="Calibri" pitchFamily="34" charset="-122"/>
                <a:cs typeface="Calibri" pitchFamily="34" charset="-120"/>
              </a:rPr>
              <a:t>Delivered within a framework of shared decision-making, cultural competence, and adherence to the NMC Code (2018) and NICE guidelines, this care plan offers Mr. Okafor the evidence-based, person-centred support he needs to live well with his condition.</a:t>
            </a:r>
            <a:endParaRPr lang="en-US" sz="1500" dirty="0"/>
          </a:p>
        </p:txBody>
      </p:sp>
      <p:pic>
        <p:nvPicPr>
          <p:cNvPr id="11" name="Audio 10">
            <a:hlinkClick r:id="" action="ppaction://media"/>
            <a:extLst>
              <a:ext uri="{FF2B5EF4-FFF2-40B4-BE49-F238E27FC236}">
                <a16:creationId xmlns:a16="http://schemas.microsoft.com/office/drawing/2014/main" id="{05BDF6E7-3FCE-C915-FD65-CBCB07E3D0E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793"/>
    </mc:Choice>
    <mc:Fallback>
      <p:transition spd="slow" advTm="867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37160"/>
            <a:ext cx="8229600" cy="502920"/>
          </a:xfrm>
          <a:prstGeom prst="rect">
            <a:avLst/>
          </a:prstGeom>
          <a:noFill/>
          <a:ln/>
        </p:spPr>
        <p:txBody>
          <a:bodyPr wrap="square" lIns="0" tIns="0" rIns="0" bIns="0" rtlCol="0" anchor="ctr"/>
          <a:lstStyle/>
          <a:p>
            <a:pPr marL="0" indent="0" algn="l">
              <a:buNone/>
            </a:pPr>
            <a:r>
              <a:rPr lang="en-US" sz="3200" b="1" dirty="0">
                <a:solidFill>
                  <a:srgbClr val="000000"/>
                </a:solidFill>
                <a:latin typeface="Cambria" pitchFamily="34" charset="0"/>
                <a:ea typeface="Cambria" pitchFamily="34" charset="-122"/>
                <a:cs typeface="Cambria" pitchFamily="34" charset="-120"/>
              </a:rPr>
              <a:t>References</a:t>
            </a:r>
            <a:endParaRPr lang="en-US" sz="3200" dirty="0"/>
          </a:p>
        </p:txBody>
      </p:sp>
      <p:sp>
        <p:nvSpPr>
          <p:cNvPr id="3" name="Shape 1"/>
          <p:cNvSpPr/>
          <p:nvPr/>
        </p:nvSpPr>
        <p:spPr>
          <a:xfrm>
            <a:off x="457200" y="685800"/>
            <a:ext cx="8229600" cy="27432"/>
          </a:xfrm>
          <a:prstGeom prst="rect">
            <a:avLst/>
          </a:prstGeom>
          <a:solidFill>
            <a:srgbClr val="000000"/>
          </a:solidFill>
          <a:ln w="12700">
            <a:solidFill>
              <a:srgbClr val="000000"/>
            </a:solidFill>
            <a:prstDash val="solid"/>
          </a:ln>
        </p:spPr>
        <p:txBody>
          <a:bodyPr/>
          <a:lstStyle/>
          <a:p>
            <a:endParaRPr lang="en-GB"/>
          </a:p>
        </p:txBody>
      </p:sp>
      <p:sp>
        <p:nvSpPr>
          <p:cNvPr id="4" name="Text 2"/>
          <p:cNvSpPr/>
          <p:nvPr/>
        </p:nvSpPr>
        <p:spPr>
          <a:xfrm>
            <a:off x="365760" y="777240"/>
            <a:ext cx="4206240" cy="4251960"/>
          </a:xfrm>
          <a:prstGeom prst="rect">
            <a:avLst/>
          </a:prstGeom>
          <a:noFill/>
          <a:ln/>
        </p:spPr>
        <p:txBody>
          <a:bodyPr wrap="square" lIns="0" tIns="0" rIns="0" bIns="0" rtlCol="0" anchor="t"/>
          <a:lstStyle/>
          <a:p>
            <a:pPr marL="0" indent="0" algn="just">
              <a:buNone/>
            </a:pPr>
            <a:r>
              <a:rPr lang="en-US" sz="1050" dirty="0">
                <a:solidFill>
                  <a:srgbClr val="000000"/>
                </a:solidFill>
                <a:latin typeface="Calibri" pitchFamily="34" charset="0"/>
                <a:ea typeface="Calibri" pitchFamily="34" charset="-122"/>
                <a:cs typeface="Calibri" pitchFamily="34" charset="-120"/>
              </a:rPr>
              <a:t>Beauchamp, T.L. and Childress, J.F., 1994. Principles of biomedical ethics. </a:t>
            </a:r>
            <a:r>
              <a:rPr lang="en-US" sz="1050" dirty="0" err="1">
                <a:solidFill>
                  <a:srgbClr val="000000"/>
                </a:solidFill>
                <a:latin typeface="Calibri" pitchFamily="34" charset="0"/>
                <a:ea typeface="Calibri" pitchFamily="34" charset="-122"/>
                <a:cs typeface="Calibri" pitchFamily="34" charset="-120"/>
              </a:rPr>
              <a:t>Edicoes</a:t>
            </a:r>
            <a:r>
              <a:rPr lang="en-US" sz="1050" dirty="0">
                <a:solidFill>
                  <a:srgbClr val="000000"/>
                </a:solidFill>
                <a:latin typeface="Calibri" pitchFamily="34" charset="0"/>
                <a:ea typeface="Calibri" pitchFamily="34" charset="-122"/>
                <a:cs typeface="Calibri" pitchFamily="34" charset="-120"/>
              </a:rPr>
              <a:t> Loyola.
Care Act 2014. c.23. London: HMSO.
DeFronzo, R.A., </a:t>
            </a:r>
            <a:r>
              <a:rPr lang="en-US" sz="1050" dirty="0" err="1">
                <a:solidFill>
                  <a:srgbClr val="000000"/>
                </a:solidFill>
                <a:latin typeface="Calibri" pitchFamily="34" charset="0"/>
                <a:ea typeface="Calibri" pitchFamily="34" charset="-122"/>
                <a:cs typeface="Calibri" pitchFamily="34" charset="-120"/>
              </a:rPr>
              <a:t>Ferrannini</a:t>
            </a:r>
            <a:r>
              <a:rPr lang="en-US" sz="1050" dirty="0">
                <a:solidFill>
                  <a:srgbClr val="000000"/>
                </a:solidFill>
                <a:latin typeface="Calibri" pitchFamily="34" charset="0"/>
                <a:ea typeface="Calibri" pitchFamily="34" charset="-122"/>
                <a:cs typeface="Calibri" pitchFamily="34" charset="-120"/>
              </a:rPr>
              <a:t>, E., Groop, L., Henry, R.R., Herman, W.H., Holst, J.J., Hu, F.B., Kahn, C.R., Raz, I., Shulman, G.I. and Simonson, D.C., 2015. Type 2 diabetes mellitus. Nature reviews Disease primers, 1(1), p.15019.
Diabetes UK, 2023. Diabetes Statistics. London: Diabetes UK.
Emerging Risk Factors Collaboration, 2010. 'Diabetes mellitus, fasting blood glucose, and risk of vascular disease', Lancet, 375(9733), pp. 2215-2222.
General Data Protection Regulation (GDPR), 2018. Regulation (EU) 2016/679. Brussels: European Parliament.
Lean, M.E., Leslie, W.S., Barnes, A.C., Brosnahan, N., Thom, G., McCombie, L., Peters, C., </a:t>
            </a:r>
            <a:r>
              <a:rPr lang="en-US" sz="1050" dirty="0" err="1">
                <a:solidFill>
                  <a:srgbClr val="000000"/>
                </a:solidFill>
                <a:latin typeface="Calibri" pitchFamily="34" charset="0"/>
                <a:ea typeface="Calibri" pitchFamily="34" charset="-122"/>
                <a:cs typeface="Calibri" pitchFamily="34" charset="-120"/>
              </a:rPr>
              <a:t>Zhyzhneuskaya</a:t>
            </a:r>
            <a:r>
              <a:rPr lang="en-US" sz="1050" dirty="0">
                <a:solidFill>
                  <a:srgbClr val="000000"/>
                </a:solidFill>
                <a:latin typeface="Calibri" pitchFamily="34" charset="0"/>
                <a:ea typeface="Calibri" pitchFamily="34" charset="-122"/>
                <a:cs typeface="Calibri" pitchFamily="34" charset="-120"/>
              </a:rPr>
              <a:t>, S., Al-</a:t>
            </a:r>
            <a:r>
              <a:rPr lang="en-US" sz="1050" dirty="0" err="1">
                <a:solidFill>
                  <a:srgbClr val="000000"/>
                </a:solidFill>
                <a:latin typeface="Calibri" pitchFamily="34" charset="0"/>
                <a:ea typeface="Calibri" pitchFamily="34" charset="-122"/>
                <a:cs typeface="Calibri" pitchFamily="34" charset="-120"/>
              </a:rPr>
              <a:t>Mrabeh</a:t>
            </a:r>
            <a:r>
              <a:rPr lang="en-US" sz="1050" dirty="0">
                <a:solidFill>
                  <a:srgbClr val="000000"/>
                </a:solidFill>
                <a:latin typeface="Calibri" pitchFamily="34" charset="0"/>
                <a:ea typeface="Calibri" pitchFamily="34" charset="-122"/>
                <a:cs typeface="Calibri" pitchFamily="34" charset="-120"/>
              </a:rPr>
              <a:t>, A., Hollingsworth, K.G. and Rodrigues, A.M., 2018. Primary care-led weight management for remission of type 2 diabetes (</a:t>
            </a:r>
            <a:r>
              <a:rPr lang="en-US" sz="1050" dirty="0" err="1">
                <a:solidFill>
                  <a:srgbClr val="000000"/>
                </a:solidFill>
                <a:latin typeface="Calibri" pitchFamily="34" charset="0"/>
                <a:ea typeface="Calibri" pitchFamily="34" charset="-122"/>
                <a:cs typeface="Calibri" pitchFamily="34" charset="-120"/>
              </a:rPr>
              <a:t>DiRECT</a:t>
            </a:r>
            <a:r>
              <a:rPr lang="en-US" sz="1050" dirty="0">
                <a:solidFill>
                  <a:srgbClr val="000000"/>
                </a:solidFill>
                <a:latin typeface="Calibri" pitchFamily="34" charset="0"/>
                <a:ea typeface="Calibri" pitchFamily="34" charset="-122"/>
                <a:cs typeface="Calibri" pitchFamily="34" charset="-120"/>
              </a:rPr>
              <a:t>): an open-label, cluster-</a:t>
            </a:r>
            <a:r>
              <a:rPr lang="en-US" sz="1050" dirty="0" err="1">
                <a:solidFill>
                  <a:srgbClr val="000000"/>
                </a:solidFill>
                <a:latin typeface="Calibri" pitchFamily="34" charset="0"/>
                <a:ea typeface="Calibri" pitchFamily="34" charset="-122"/>
                <a:cs typeface="Calibri" pitchFamily="34" charset="-120"/>
              </a:rPr>
              <a:t>randomised</a:t>
            </a:r>
            <a:r>
              <a:rPr lang="en-US" sz="1050" dirty="0">
                <a:solidFill>
                  <a:srgbClr val="000000"/>
                </a:solidFill>
                <a:latin typeface="Calibri" pitchFamily="34" charset="0"/>
                <a:ea typeface="Calibri" pitchFamily="34" charset="-122"/>
                <a:cs typeface="Calibri" pitchFamily="34" charset="-120"/>
              </a:rPr>
              <a:t> trial. The Lancet, 391(10120), pp.541-551.</a:t>
            </a:r>
            <a:endParaRPr lang="en-US" sz="1050" dirty="0"/>
          </a:p>
        </p:txBody>
      </p:sp>
      <p:sp>
        <p:nvSpPr>
          <p:cNvPr id="5" name="Text 3"/>
          <p:cNvSpPr/>
          <p:nvPr/>
        </p:nvSpPr>
        <p:spPr>
          <a:xfrm>
            <a:off x="4754880" y="777240"/>
            <a:ext cx="4206240" cy="4251960"/>
          </a:xfrm>
          <a:prstGeom prst="rect">
            <a:avLst/>
          </a:prstGeom>
          <a:noFill/>
          <a:ln/>
        </p:spPr>
        <p:txBody>
          <a:bodyPr wrap="square" lIns="0" tIns="0" rIns="0" bIns="0" rtlCol="0" anchor="t"/>
          <a:lstStyle/>
          <a:p>
            <a:pPr algn="just"/>
            <a:r>
              <a:rPr lang="en-US" sz="1050" dirty="0">
                <a:solidFill>
                  <a:srgbClr val="000000"/>
                </a:solidFill>
                <a:latin typeface="Calibri" pitchFamily="34" charset="0"/>
                <a:ea typeface="Calibri" pitchFamily="34" charset="-122"/>
                <a:cs typeface="Calibri" pitchFamily="34" charset="-120"/>
              </a:rPr>
              <a:t>Health Foundation, 2016. Person-</a:t>
            </a:r>
            <a:r>
              <a:rPr lang="en-US" sz="1050" dirty="0" err="1">
                <a:solidFill>
                  <a:srgbClr val="000000"/>
                </a:solidFill>
                <a:latin typeface="Calibri" pitchFamily="34" charset="0"/>
                <a:ea typeface="Calibri" pitchFamily="34" charset="-122"/>
                <a:cs typeface="Calibri" pitchFamily="34" charset="-120"/>
              </a:rPr>
              <a:t>Centred</a:t>
            </a:r>
            <a:r>
              <a:rPr lang="en-US" sz="1050" dirty="0">
                <a:solidFill>
                  <a:srgbClr val="000000"/>
                </a:solidFill>
                <a:latin typeface="Calibri" pitchFamily="34" charset="0"/>
                <a:ea typeface="Calibri" pitchFamily="34" charset="-122"/>
                <a:cs typeface="Calibri" pitchFamily="34" charset="-120"/>
              </a:rPr>
              <a:t> Care Made Simple. London: The Health Foundation.</a:t>
            </a:r>
          </a:p>
          <a:p>
            <a:pPr marL="0" indent="0" algn="just">
              <a:buNone/>
            </a:pPr>
            <a:endParaRPr lang="en-US" sz="1050" dirty="0">
              <a:solidFill>
                <a:srgbClr val="000000"/>
              </a:solidFill>
              <a:latin typeface="Calibri" pitchFamily="34" charset="0"/>
              <a:ea typeface="Calibri" pitchFamily="34" charset="-122"/>
              <a:cs typeface="Calibri" pitchFamily="34" charset="-120"/>
            </a:endParaRPr>
          </a:p>
          <a:p>
            <a:pPr marL="0" indent="0" algn="just">
              <a:buNone/>
            </a:pPr>
            <a:r>
              <a:rPr lang="en-US" sz="1050" dirty="0">
                <a:solidFill>
                  <a:srgbClr val="000000"/>
                </a:solidFill>
                <a:latin typeface="Calibri" pitchFamily="34" charset="0"/>
                <a:ea typeface="Calibri" pitchFamily="34" charset="-122"/>
                <a:cs typeface="Calibri" pitchFamily="34" charset="-120"/>
              </a:rPr>
              <a:t>National Institute for Health and Care Excellence (NICE), 2022. Type 2 Diabetes in Adults: Management [NG28]. London: NICE.
NHS, 2023. Type 2 Diabetes. London: NHS. Available at: https://www.nhs.uk/conditions/type-2-diabetes (Accessed: 5 June 2026).
NHS Digital, 2022. NHS App: Information for Patients. London: NHS Digital.
NHS England, 2019. The NHS Long Term Plan. London: NHS England.
Nursing and Midwifery Council (NMC), 2018. The Code. London: NMC.
Rollnick, S., Miller, W.R., Butler, C.C. and Aloia, M.S., 2008. Motivational interviewing in health care: helping patients change behavior.
Tortora, G.J. and Derrickson, B., 2017. Principles of Anatomy and Physiology. 15th edn. Hoboken: Wiley.
Zinman, B., </a:t>
            </a:r>
            <a:r>
              <a:rPr lang="en-US" sz="1050" dirty="0" err="1">
                <a:solidFill>
                  <a:srgbClr val="000000"/>
                </a:solidFill>
                <a:latin typeface="Calibri" pitchFamily="34" charset="0"/>
                <a:ea typeface="Calibri" pitchFamily="34" charset="-122"/>
                <a:cs typeface="Calibri" pitchFamily="34" charset="-120"/>
              </a:rPr>
              <a:t>Wanner</a:t>
            </a:r>
            <a:r>
              <a:rPr lang="en-US" sz="1050" dirty="0">
                <a:solidFill>
                  <a:srgbClr val="000000"/>
                </a:solidFill>
                <a:latin typeface="Calibri" pitchFamily="34" charset="0"/>
                <a:ea typeface="Calibri" pitchFamily="34" charset="-122"/>
                <a:cs typeface="Calibri" pitchFamily="34" charset="-120"/>
              </a:rPr>
              <a:t>, C., Lachin, J.M., Fitchett, D., Bluhmki, E., </a:t>
            </a:r>
            <a:r>
              <a:rPr lang="en-US" sz="1050" dirty="0" err="1">
                <a:solidFill>
                  <a:srgbClr val="000000"/>
                </a:solidFill>
                <a:latin typeface="Calibri" pitchFamily="34" charset="0"/>
                <a:ea typeface="Calibri" pitchFamily="34" charset="-122"/>
                <a:cs typeface="Calibri" pitchFamily="34" charset="-120"/>
              </a:rPr>
              <a:t>Hantel</a:t>
            </a:r>
            <a:r>
              <a:rPr lang="en-US" sz="1050" dirty="0">
                <a:solidFill>
                  <a:srgbClr val="000000"/>
                </a:solidFill>
                <a:latin typeface="Calibri" pitchFamily="34" charset="0"/>
                <a:ea typeface="Calibri" pitchFamily="34" charset="-122"/>
                <a:cs typeface="Calibri" pitchFamily="34" charset="-120"/>
              </a:rPr>
              <a:t>, S., Mattheus, M., Devins, T., Johansen, O.E., </a:t>
            </a:r>
            <a:r>
              <a:rPr lang="en-US" sz="1050" dirty="0" err="1">
                <a:solidFill>
                  <a:srgbClr val="000000"/>
                </a:solidFill>
                <a:latin typeface="Calibri" pitchFamily="34" charset="0"/>
                <a:ea typeface="Calibri" pitchFamily="34" charset="-122"/>
                <a:cs typeface="Calibri" pitchFamily="34" charset="-120"/>
              </a:rPr>
              <a:t>Woerle</a:t>
            </a:r>
            <a:r>
              <a:rPr lang="en-US" sz="1050" dirty="0">
                <a:solidFill>
                  <a:srgbClr val="000000"/>
                </a:solidFill>
                <a:latin typeface="Calibri" pitchFamily="34" charset="0"/>
                <a:ea typeface="Calibri" pitchFamily="34" charset="-122"/>
                <a:cs typeface="Calibri" pitchFamily="34" charset="-120"/>
              </a:rPr>
              <a:t>, H.J. and </a:t>
            </a:r>
            <a:r>
              <a:rPr lang="en-US" sz="1050" dirty="0" err="1">
                <a:solidFill>
                  <a:srgbClr val="000000"/>
                </a:solidFill>
                <a:latin typeface="Calibri" pitchFamily="34" charset="0"/>
                <a:ea typeface="Calibri" pitchFamily="34" charset="-122"/>
                <a:cs typeface="Calibri" pitchFamily="34" charset="-120"/>
              </a:rPr>
              <a:t>Broedl</a:t>
            </a:r>
            <a:r>
              <a:rPr lang="en-US" sz="1050" dirty="0">
                <a:solidFill>
                  <a:srgbClr val="000000"/>
                </a:solidFill>
                <a:latin typeface="Calibri" pitchFamily="34" charset="0"/>
                <a:ea typeface="Calibri" pitchFamily="34" charset="-122"/>
                <a:cs typeface="Calibri" pitchFamily="34" charset="-120"/>
              </a:rPr>
              <a:t>, U.C., 2015. Empagliflozin, cardiovascular outcomes, and mortality in type 2 diabetes. New </a:t>
            </a:r>
            <a:r>
              <a:rPr lang="en-US" sz="1050" dirty="0" err="1">
                <a:solidFill>
                  <a:srgbClr val="000000"/>
                </a:solidFill>
                <a:latin typeface="Calibri" pitchFamily="34" charset="0"/>
                <a:ea typeface="Calibri" pitchFamily="34" charset="-122"/>
                <a:cs typeface="Calibri" pitchFamily="34" charset="-120"/>
              </a:rPr>
              <a:t>england</a:t>
            </a:r>
            <a:r>
              <a:rPr lang="en-US" sz="1050" dirty="0">
                <a:solidFill>
                  <a:srgbClr val="000000"/>
                </a:solidFill>
                <a:latin typeface="Calibri" pitchFamily="34" charset="0"/>
                <a:ea typeface="Calibri" pitchFamily="34" charset="-122"/>
                <a:cs typeface="Calibri" pitchFamily="34" charset="-120"/>
              </a:rPr>
              <a:t> journal of medicine, 373(22), pp.2117-2128.</a:t>
            </a:r>
            <a:endParaRPr lang="en-US" sz="10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835</TotalTime>
  <Words>2524</Words>
  <Application>Microsoft Office PowerPoint</Application>
  <PresentationFormat>On-screen Show (16:9)</PresentationFormat>
  <Paragraphs>166</Paragraphs>
  <Slides>15</Slides>
  <Notes>15</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Patient with Type 2 Diabetes Mellitus</dc:title>
  <dc:subject>PptxGenJS Presentation</dc:subject>
  <dc:creator>Introduction to Physiology</dc:creator>
  <cp:lastModifiedBy>vivian Bioh</cp:lastModifiedBy>
  <cp:revision>5</cp:revision>
  <dcterms:created xsi:type="dcterms:W3CDTF">2026-06-11T22:52:19Z</dcterms:created>
  <dcterms:modified xsi:type="dcterms:W3CDTF">2026-07-15T18:37:59Z</dcterms:modified>
</cp:coreProperties>
</file>