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7" r:id="rId2"/>
    <p:sldId id="272" r:id="rId3"/>
    <p:sldId id="273" r:id="rId4"/>
    <p:sldId id="274" r:id="rId5"/>
    <p:sldId id="275" r:id="rId6"/>
    <p:sldId id="276" r:id="rId7"/>
    <p:sldId id="277" r:id="rId8"/>
    <p:sldId id="278" r:id="rId9"/>
    <p:sldId id="279" r:id="rId10"/>
    <p:sldId id="280" r:id="rId11"/>
    <p:sldId id="281" r:id="rId12"/>
    <p:sldId id="282" r:id="rId13"/>
    <p:sldId id="283" r:id="rId14"/>
    <p:sldId id="27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57" autoAdjust="0"/>
    <p:restoredTop sz="92565" autoAdjust="0"/>
  </p:normalViewPr>
  <p:slideViewPr>
    <p:cSldViewPr snapToGrid="0">
      <p:cViewPr varScale="1">
        <p:scale>
          <a:sx n="97" d="100"/>
          <a:sy n="97" d="100"/>
        </p:scale>
        <p:origin x="12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852BF3-E4ED-41BB-9318-1CA1C0BDAF8A}" type="datetimeFigureOut">
              <a:rPr lang="en-GB" smtClean="0"/>
              <a:t>16/08/2019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9728-7185-4651-A599-A33EA377192D}" type="slidenum">
              <a:rPr lang="en-GB" smtClean="0"/>
              <a:t>‹#›</a:t>
            </a:fld>
            <a:endParaRPr lang="en-GB"/>
          </a:p>
        </p:txBody>
      </p:sp>
    </p:spTree>
    <p:extLst>
      <p:ext uri="{BB962C8B-B14F-4D97-AF65-F5344CB8AC3E}">
        <p14:creationId xmlns:p14="http://schemas.microsoft.com/office/powerpoint/2010/main" val="22799507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2292837-C77A-45EC-8A78-D528AA8B4CE5}" type="slidenum">
              <a:rPr lang="en-US" smtClean="0"/>
              <a:t>1</a:t>
            </a:fld>
            <a:endParaRPr lang="en-US"/>
          </a:p>
        </p:txBody>
      </p:sp>
    </p:spTree>
    <p:extLst>
      <p:ext uri="{BB962C8B-B14F-4D97-AF65-F5344CB8AC3E}">
        <p14:creationId xmlns:p14="http://schemas.microsoft.com/office/powerpoint/2010/main" val="42701503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0976F1FC-73A0-4129-91D5-54B4531BDA4B}" type="datetimeFigureOut">
              <a:rPr lang="en-GB" smtClean="0"/>
              <a:t>16/08/2019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8758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16/08/2019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0928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976F1FC-73A0-4129-91D5-54B4531BDA4B}" type="datetimeFigureOut">
              <a:rPr lang="en-GB" smtClean="0"/>
              <a:t>16/08/2019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470366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76F1FC-73A0-4129-91D5-54B4531BDA4B}" type="datetimeFigureOut">
              <a:rPr lang="en-GB" smtClean="0"/>
              <a:t>16/08/2019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876373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76F1FC-73A0-4129-91D5-54B4531BDA4B}" type="datetimeFigureOut">
              <a:rPr lang="en-GB" smtClean="0"/>
              <a:t>16/08/2019</a:t>
            </a:fld>
            <a:endParaRPr lang="en-GB"/>
          </a:p>
        </p:txBody>
      </p:sp>
      <p:sp>
        <p:nvSpPr>
          <p:cNvPr id="9" name="Slide Number Placeholder 8"/>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08866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76F1FC-73A0-4129-91D5-54B4531BDA4B}" type="datetimeFigureOut">
              <a:rPr lang="en-GB" smtClean="0"/>
              <a:t>16/08/2019</a:t>
            </a:fld>
            <a:endParaRPr lang="en-GB"/>
          </a:p>
        </p:txBody>
      </p:sp>
      <p:sp>
        <p:nvSpPr>
          <p:cNvPr id="5" name="Slide Number Placeholder 4"/>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884022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76F1FC-73A0-4129-91D5-54B4531BDA4B}" type="datetimeFigureOut">
              <a:rPr lang="en-GB" smtClean="0"/>
              <a:t>16/08/2019</a:t>
            </a:fld>
            <a:endParaRPr lang="en-GB"/>
          </a:p>
        </p:txBody>
      </p:sp>
      <p:sp>
        <p:nvSpPr>
          <p:cNvPr id="4" name="Slide Number Placeholder 3"/>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69532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16/08/2019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3041817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976F1FC-73A0-4129-91D5-54B4531BDA4B}" type="datetimeFigureOut">
              <a:rPr lang="en-GB" smtClean="0"/>
              <a:t>16/08/2019</a:t>
            </a:fld>
            <a:endParaRPr lang="en-GB"/>
          </a:p>
        </p:txBody>
      </p:sp>
      <p:sp>
        <p:nvSpPr>
          <p:cNvPr id="7" name="Slide Number Placeholder 6"/>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558459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16/08/2019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62013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76F1FC-73A0-4129-91D5-54B4531BDA4B}" type="datetimeFigureOut">
              <a:rPr lang="en-GB" smtClean="0"/>
              <a:t>16/08/2019</a:t>
            </a:fld>
            <a:endParaRPr lang="en-GB"/>
          </a:p>
        </p:txBody>
      </p:sp>
      <p:sp>
        <p:nvSpPr>
          <p:cNvPr id="6" name="Slide Number Placeholder 5"/>
          <p:cNvSpPr>
            <a:spLocks noGrp="1"/>
          </p:cNvSpPr>
          <p:nvPr>
            <p:ph type="sldNum" sz="quarter" idx="12"/>
          </p:nvPr>
        </p:nvSpPr>
        <p:spPr/>
        <p:txBody>
          <a:bodyPr/>
          <a:lstStyle/>
          <a:p>
            <a:fld id="{31BEFFAF-EDDB-4D7D-9E76-86ED47AE3A3C}" type="slidenum">
              <a:rPr lang="en-GB" smtClean="0"/>
              <a:t>‹#›</a:t>
            </a:fld>
            <a:endParaRPr lang="en-GB"/>
          </a:p>
        </p:txBody>
      </p:sp>
    </p:spTree>
    <p:extLst>
      <p:ext uri="{BB962C8B-B14F-4D97-AF65-F5344CB8AC3E}">
        <p14:creationId xmlns:p14="http://schemas.microsoft.com/office/powerpoint/2010/main" val="1201404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976F1FC-73A0-4129-91D5-54B4531BDA4B}" type="datetimeFigureOut">
              <a:rPr lang="en-GB" smtClean="0"/>
              <a:t>16/08/2019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1BEFFAF-EDDB-4D7D-9E76-86ED47AE3A3C}" type="slidenum">
              <a:rPr lang="en-GB" smtClean="0"/>
              <a:t>‹#›</a:t>
            </a:fld>
            <a:endParaRPr lang="en-GB"/>
          </a:p>
        </p:txBody>
      </p:sp>
    </p:spTree>
    <p:extLst>
      <p:ext uri="{BB962C8B-B14F-4D97-AF65-F5344CB8AC3E}">
        <p14:creationId xmlns:p14="http://schemas.microsoft.com/office/powerpoint/2010/main" val="15619593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p:cNvSpPr>
            <a:spLocks noGrp="1"/>
          </p:cNvSpPr>
          <p:nvPr>
            <p:ph type="ctrTitle"/>
          </p:nvPr>
        </p:nvSpPr>
        <p:spPr>
          <a:xfrm>
            <a:off x="685800" y="1074442"/>
            <a:ext cx="7772400" cy="1229372"/>
          </a:xfrm>
        </p:spPr>
        <p:txBody>
          <a:bodyPr>
            <a:normAutofit fontScale="90000"/>
          </a:bodyPr>
          <a:lstStyle/>
          <a:p>
            <a:pPr eaLnBrk="1" hangingPunct="1"/>
            <a:r>
              <a:rPr lang="en-GB" altLang="en-US" sz="4000" b="1" dirty="0"/>
              <a:t>BMSK4004 Problem Solving &amp; Decision Making</a:t>
            </a:r>
            <a:endParaRPr lang="en-US" altLang="en-US" sz="4000" b="1" dirty="0"/>
          </a:p>
        </p:txBody>
      </p:sp>
      <p:sp>
        <p:nvSpPr>
          <p:cNvPr id="8" name="Title 1">
            <a:extLst>
              <a:ext uri="{FF2B5EF4-FFF2-40B4-BE49-F238E27FC236}">
                <a16:creationId xmlns:a16="http://schemas.microsoft.com/office/drawing/2014/main" id="{A7065090-5601-4811-B9C0-B283281E3CAD}"/>
              </a:ext>
            </a:extLst>
          </p:cNvPr>
          <p:cNvSpPr txBox="1">
            <a:spLocks/>
          </p:cNvSpPr>
          <p:nvPr/>
        </p:nvSpPr>
        <p:spPr>
          <a:xfrm>
            <a:off x="685800" y="3047279"/>
            <a:ext cx="7772400" cy="1229372"/>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rgbClr val="FF0000"/>
                </a:solidFill>
                <a:highlight>
                  <a:srgbClr val="FFFF00"/>
                </a:highlight>
              </a:rPr>
              <a:t>Plan Implementation &amp; Communication Plan with Stakeholders</a:t>
            </a:r>
            <a:endParaRPr lang="en-US" altLang="en-US" sz="4000" b="1" dirty="0">
              <a:solidFill>
                <a:srgbClr val="FF0000"/>
              </a:solidFill>
              <a:highlight>
                <a:srgbClr val="FFFF00"/>
              </a:highlight>
            </a:endParaRPr>
          </a:p>
        </p:txBody>
      </p:sp>
      <p:sp>
        <p:nvSpPr>
          <p:cNvPr id="5" name="Title 1">
            <a:extLst>
              <a:ext uri="{FF2B5EF4-FFF2-40B4-BE49-F238E27FC236}">
                <a16:creationId xmlns:a16="http://schemas.microsoft.com/office/drawing/2014/main" id="{11ED0A92-2260-634D-9250-BCC35E6E71F9}"/>
              </a:ext>
            </a:extLst>
          </p:cNvPr>
          <p:cNvSpPr txBox="1">
            <a:spLocks/>
          </p:cNvSpPr>
          <p:nvPr/>
        </p:nvSpPr>
        <p:spPr>
          <a:xfrm>
            <a:off x="685800" y="4365870"/>
            <a:ext cx="7772400" cy="763441"/>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000" b="1" dirty="0">
                <a:solidFill>
                  <a:schemeClr val="accent2"/>
                </a:solidFill>
              </a:rPr>
              <a:t>Dr Anupam Mazumdar</a:t>
            </a:r>
            <a:endParaRPr lang="en-US" altLang="en-US" sz="4000" b="1" dirty="0">
              <a:solidFill>
                <a:schemeClr val="accent2"/>
              </a:solidFill>
            </a:endParaRPr>
          </a:p>
        </p:txBody>
      </p:sp>
    </p:spTree>
    <p:extLst>
      <p:ext uri="{BB962C8B-B14F-4D97-AF65-F5344CB8AC3E}">
        <p14:creationId xmlns:p14="http://schemas.microsoft.com/office/powerpoint/2010/main" val="19557892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Decision Implementation Plan</a:t>
            </a:r>
          </a:p>
        </p:txBody>
      </p:sp>
      <p:sp>
        <p:nvSpPr>
          <p:cNvPr id="5" name="TextBox 4">
            <a:extLst>
              <a:ext uri="{FF2B5EF4-FFF2-40B4-BE49-F238E27FC236}">
                <a16:creationId xmlns:a16="http://schemas.microsoft.com/office/drawing/2014/main" id="{1AF38090-B133-1D4A-8CD0-2D87E63D8BB7}"/>
              </a:ext>
            </a:extLst>
          </p:cNvPr>
          <p:cNvSpPr txBox="1"/>
          <p:nvPr/>
        </p:nvSpPr>
        <p:spPr>
          <a:xfrm>
            <a:off x="198783" y="1166191"/>
            <a:ext cx="8945217" cy="4062651"/>
          </a:xfrm>
          <a:prstGeom prst="rect">
            <a:avLst/>
          </a:prstGeom>
          <a:noFill/>
        </p:spPr>
        <p:txBody>
          <a:bodyPr wrap="square" rtlCol="0">
            <a:spAutoFit/>
          </a:bodyPr>
          <a:lstStyle/>
          <a:p>
            <a:pPr algn="just"/>
            <a:r>
              <a:rPr lang="en-US" sz="2400" b="1" dirty="0"/>
              <a:t>What is implementation: </a:t>
            </a:r>
          </a:p>
          <a:p>
            <a:pPr marL="285750" indent="-285750" algn="just">
              <a:buFont typeface="Arial" panose="020B0604020202020204" pitchFamily="34" charset="0"/>
              <a:buChar char="•"/>
            </a:pPr>
            <a:r>
              <a:rPr lang="en-US" sz="2400" dirty="0"/>
              <a:t>Implementation is the carrying out, execution or practice of a plan, a method or any design, idea, model, specification, standard or policy for doing something. </a:t>
            </a:r>
          </a:p>
          <a:p>
            <a:pPr algn="just"/>
            <a:endParaRPr lang="en-US" sz="2400" dirty="0"/>
          </a:p>
          <a:p>
            <a:pPr marL="285750" indent="-285750" algn="just">
              <a:buFont typeface="Arial" panose="020B0604020202020204" pitchFamily="34" charset="0"/>
              <a:buChar char="•"/>
            </a:pPr>
            <a:r>
              <a:rPr lang="en-US" sz="2400" dirty="0"/>
              <a:t>Implementation is the action that must follow any preliminary thinking in order for something to actually happen</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Implementation is a term used to describe the activities within an organization to manage the execution of a plan/strategic plan</a:t>
            </a:r>
          </a:p>
          <a:p>
            <a:pPr algn="just"/>
            <a:endParaRPr lang="en-US" dirty="0"/>
          </a:p>
        </p:txBody>
      </p:sp>
    </p:spTree>
    <p:extLst>
      <p:ext uri="{BB962C8B-B14F-4D97-AF65-F5344CB8AC3E}">
        <p14:creationId xmlns:p14="http://schemas.microsoft.com/office/powerpoint/2010/main" val="780898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Decision Implementation Plan</a:t>
            </a:r>
          </a:p>
        </p:txBody>
      </p:sp>
      <p:sp>
        <p:nvSpPr>
          <p:cNvPr id="5" name="TextBox 4">
            <a:extLst>
              <a:ext uri="{FF2B5EF4-FFF2-40B4-BE49-F238E27FC236}">
                <a16:creationId xmlns:a16="http://schemas.microsoft.com/office/drawing/2014/main" id="{1AF38090-B133-1D4A-8CD0-2D87E63D8BB7}"/>
              </a:ext>
            </a:extLst>
          </p:cNvPr>
          <p:cNvSpPr txBox="1"/>
          <p:nvPr/>
        </p:nvSpPr>
        <p:spPr>
          <a:xfrm>
            <a:off x="198783" y="1166191"/>
            <a:ext cx="8945217" cy="4062651"/>
          </a:xfrm>
          <a:prstGeom prst="rect">
            <a:avLst/>
          </a:prstGeom>
          <a:noFill/>
        </p:spPr>
        <p:txBody>
          <a:bodyPr wrap="square" rtlCol="0">
            <a:spAutoFit/>
          </a:bodyPr>
          <a:lstStyle/>
          <a:p>
            <a:pPr algn="just"/>
            <a:r>
              <a:rPr lang="en-US" sz="2400" b="1" dirty="0"/>
              <a:t>What is implementation Process: </a:t>
            </a:r>
          </a:p>
          <a:p>
            <a:pPr marL="285750" indent="-285750" algn="just">
              <a:buFont typeface="Arial" panose="020B0604020202020204" pitchFamily="34" charset="0"/>
              <a:buChar char="•"/>
            </a:pPr>
            <a:r>
              <a:rPr lang="en-US" sz="2400" dirty="0"/>
              <a:t>Implementation process is the concrete steps that you take to turn your strategic plan into the actions that help you accomplish your goals and objectives. </a:t>
            </a:r>
          </a:p>
          <a:p>
            <a:pPr marL="285750" indent="-285750" algn="just">
              <a:buFont typeface="Arial" panose="020B0604020202020204" pitchFamily="34" charset="0"/>
              <a:buChar char="•"/>
            </a:pPr>
            <a:r>
              <a:rPr lang="en-US" sz="2400" dirty="0"/>
              <a:t>By nature, there is not single, “correct” implementation plan process for any project or initiatives</a:t>
            </a:r>
          </a:p>
          <a:p>
            <a:pPr marL="285750" indent="-285750" algn="just">
              <a:buFont typeface="Arial" panose="020B0604020202020204" pitchFamily="34" charset="0"/>
              <a:buChar char="•"/>
            </a:pPr>
            <a:r>
              <a:rPr lang="en-US" sz="2400" dirty="0"/>
              <a:t>The actual implementation steps you take will depend on the specific undertaking. </a:t>
            </a:r>
          </a:p>
          <a:p>
            <a:pPr marL="285750" indent="-285750" algn="just">
              <a:buFont typeface="Arial" panose="020B0604020202020204" pitchFamily="34" charset="0"/>
              <a:buChar char="•"/>
            </a:pPr>
            <a:r>
              <a:rPr lang="en-US" sz="2400" dirty="0"/>
              <a:t>Implementation process varies based on the specific organization and goals. </a:t>
            </a:r>
          </a:p>
          <a:p>
            <a:pPr algn="just"/>
            <a:endParaRPr lang="en-US" dirty="0"/>
          </a:p>
        </p:txBody>
      </p:sp>
    </p:spTree>
    <p:extLst>
      <p:ext uri="{BB962C8B-B14F-4D97-AF65-F5344CB8AC3E}">
        <p14:creationId xmlns:p14="http://schemas.microsoft.com/office/powerpoint/2010/main" val="822317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5909310"/>
          </a:xfrm>
          <a:prstGeom prst="rect">
            <a:avLst/>
          </a:prstGeom>
          <a:noFill/>
        </p:spPr>
        <p:txBody>
          <a:bodyPr wrap="square" rtlCol="0">
            <a:spAutoFit/>
          </a:bodyPr>
          <a:lstStyle/>
          <a:p>
            <a:pPr algn="just"/>
            <a:r>
              <a:rPr lang="en-US" sz="2400" b="1" dirty="0"/>
              <a:t>What implementation is Important: </a:t>
            </a:r>
          </a:p>
          <a:p>
            <a:pPr marL="285750" indent="-285750" algn="just">
              <a:buFont typeface="Arial" panose="020B0604020202020204" pitchFamily="34" charset="0"/>
              <a:buChar char="•"/>
            </a:pPr>
            <a:r>
              <a:rPr lang="en-US" sz="2400" dirty="0"/>
              <a:t>Implementation planning largely determines project success because without it, your strategic goals remain unactionable.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Implementation is the necessary step that transforms your strategic plans into action to achieve your goals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Implementation planning is crucial to project success. If you do not implement your plan – you do not get anything done. </a:t>
            </a:r>
          </a:p>
          <a:p>
            <a:pPr marL="285750" indent="-285750" algn="just">
              <a:buFont typeface="Arial" panose="020B0604020202020204" pitchFamily="34" charset="0"/>
              <a:buChar char="•"/>
            </a:pPr>
            <a:r>
              <a:rPr lang="en-US" sz="2400" dirty="0"/>
              <a:t>The primary benefits to implementation and implementation planning are the abilities to outline the tasks needed to complete the project, identify the personnel and resources needed and document the timeline for project completion to ensure you are meeting the strategic goals. </a:t>
            </a:r>
          </a:p>
          <a:p>
            <a:pPr marL="285750" indent="-285750" algn="just">
              <a:buFont typeface="Arial" panose="020B0604020202020204" pitchFamily="34" charset="0"/>
              <a:buChar char="•"/>
            </a:pPr>
            <a:endParaRPr lang="en-US" sz="2400" dirty="0"/>
          </a:p>
          <a:p>
            <a:pPr algn="just"/>
            <a:endParaRPr lang="en-US" dirty="0"/>
          </a:p>
        </p:txBody>
      </p:sp>
    </p:spTree>
    <p:extLst>
      <p:ext uri="{BB962C8B-B14F-4D97-AF65-F5344CB8AC3E}">
        <p14:creationId xmlns:p14="http://schemas.microsoft.com/office/powerpoint/2010/main" val="22541500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5539978"/>
          </a:xfrm>
          <a:prstGeom prst="rect">
            <a:avLst/>
          </a:prstGeom>
          <a:noFill/>
        </p:spPr>
        <p:txBody>
          <a:bodyPr wrap="square" rtlCol="0">
            <a:spAutoFit/>
          </a:bodyPr>
          <a:lstStyle/>
          <a:p>
            <a:pPr algn="just"/>
            <a:r>
              <a:rPr lang="en-US" sz="2400" b="1" dirty="0"/>
              <a:t>What implementation is Important: </a:t>
            </a:r>
          </a:p>
          <a:p>
            <a:pPr algn="ctr"/>
            <a:r>
              <a:rPr lang="en-US" sz="2400" dirty="0"/>
              <a:t>“It is not unreasonable to say that a bad pan carried out well works better than a good plan carried out poorly” </a:t>
            </a:r>
          </a:p>
          <a:p>
            <a:pPr marL="342900" indent="-342900" algn="just">
              <a:buFont typeface="Wingdings" pitchFamily="2" charset="2"/>
              <a:buChar char="Ø"/>
            </a:pPr>
            <a:r>
              <a:rPr lang="en-US" sz="2400" dirty="0"/>
              <a:t>The successful implementation of every strategy is based on several practical observation: </a:t>
            </a:r>
          </a:p>
          <a:p>
            <a:pPr marL="342900" indent="-342900" algn="just">
              <a:buFont typeface="Wingdings" pitchFamily="2" charset="2"/>
              <a:buChar char="§"/>
            </a:pPr>
            <a:r>
              <a:rPr lang="en-US" sz="2400" dirty="0"/>
              <a:t>80% of something is always better than 100% of nothing. Do not wait for the ideal opportunity or the perfect strategy. Start today, do not look for a reason to postpone it. Do not loose time. </a:t>
            </a:r>
          </a:p>
          <a:p>
            <a:pPr marL="342900" indent="-342900" algn="just">
              <a:buFont typeface="Wingdings" pitchFamily="2" charset="2"/>
              <a:buChar char="§"/>
            </a:pPr>
            <a:r>
              <a:rPr lang="en-US" sz="2400" dirty="0"/>
              <a:t>Be persistent. Do not give up when you encounter the first problem </a:t>
            </a:r>
          </a:p>
          <a:p>
            <a:pPr marL="342900" indent="-342900" algn="just">
              <a:buFont typeface="Wingdings" pitchFamily="2" charset="2"/>
              <a:buChar char="§"/>
            </a:pPr>
            <a:r>
              <a:rPr lang="en-US" sz="2400" dirty="0"/>
              <a:t>Be flexible. All plans are based on assumptions so show your flexibility</a:t>
            </a:r>
          </a:p>
          <a:p>
            <a:pPr marL="342900" indent="-342900" algn="just">
              <a:buFont typeface="Wingdings" pitchFamily="2" charset="2"/>
              <a:buChar char="§"/>
            </a:pPr>
            <a:r>
              <a:rPr lang="en-US" sz="2400" dirty="0"/>
              <a:t>Remember: everything relies on your commitment. When you know what you want and you have funds, do not compromise. Find suitable people, raw materials, equipment and technology. </a:t>
            </a:r>
          </a:p>
          <a:p>
            <a:pPr algn="just"/>
            <a:endParaRPr lang="en-US" dirty="0"/>
          </a:p>
        </p:txBody>
      </p:sp>
    </p:spTree>
    <p:extLst>
      <p:ext uri="{BB962C8B-B14F-4D97-AF65-F5344CB8AC3E}">
        <p14:creationId xmlns:p14="http://schemas.microsoft.com/office/powerpoint/2010/main" val="1172311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5447645"/>
          </a:xfrm>
          <a:prstGeom prst="rect">
            <a:avLst/>
          </a:prstGeom>
          <a:noFill/>
        </p:spPr>
        <p:txBody>
          <a:bodyPr wrap="square" rtlCol="0">
            <a:spAutoFit/>
          </a:bodyPr>
          <a:lstStyle/>
          <a:p>
            <a:pPr algn="just"/>
            <a:r>
              <a:rPr lang="en-US" sz="2400" b="1" dirty="0"/>
              <a:t>Components of an implementation plan - 1: </a:t>
            </a:r>
          </a:p>
          <a:p>
            <a:pPr algn="just"/>
            <a:endParaRPr lang="en-US" dirty="0"/>
          </a:p>
          <a:p>
            <a:pPr marL="285750" indent="-285750" algn="just">
              <a:buFont typeface="Arial" panose="020B0604020202020204" pitchFamily="34" charset="0"/>
              <a:buChar char="•"/>
            </a:pPr>
            <a:r>
              <a:rPr lang="en-US" sz="2400" b="1" dirty="0"/>
              <a:t>Define Goals/Objectives: </a:t>
            </a:r>
            <a:r>
              <a:rPr lang="en-US" sz="2400" dirty="0"/>
              <a:t>What do you want to accomplish? The scope of these goals will depend on the size of your undertaking</a:t>
            </a:r>
          </a:p>
          <a:p>
            <a:pPr algn="just"/>
            <a:endParaRPr lang="en-US" sz="2400" dirty="0"/>
          </a:p>
          <a:p>
            <a:pPr marL="285750" indent="-285750" algn="just">
              <a:buFont typeface="Arial" panose="020B0604020202020204" pitchFamily="34" charset="0"/>
              <a:buChar char="•"/>
            </a:pPr>
            <a:r>
              <a:rPr lang="en-US" sz="2400" b="1" dirty="0"/>
              <a:t>Schedule Milestones: </a:t>
            </a:r>
            <a:r>
              <a:rPr lang="en-US" sz="2400" dirty="0"/>
              <a:t>While task deadlines and project timelines will be formally set in the execution plan. It is a good idea to outline your schedule in the implementation phase </a:t>
            </a:r>
          </a:p>
          <a:p>
            <a:pPr algn="just"/>
            <a:endParaRPr lang="en-US" sz="2400" dirty="0"/>
          </a:p>
          <a:p>
            <a:pPr marL="285750" indent="-285750" algn="just">
              <a:buFont typeface="Arial" panose="020B0604020202020204" pitchFamily="34" charset="0"/>
              <a:buChar char="•"/>
            </a:pPr>
            <a:r>
              <a:rPr lang="en-US" sz="2400" b="1" dirty="0"/>
              <a:t>Allocate Resources: </a:t>
            </a:r>
            <a:r>
              <a:rPr lang="en-US" sz="2400" dirty="0"/>
              <a:t>The core purposes of an implementation plan is to ensure that you have adequate resources (time, money and personnel) to successfully execute. So, gather all the data and information you need to determine whether or not you have sufficient resources and decide how you will procure what is missing</a:t>
            </a:r>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Tree>
    <p:extLst>
      <p:ext uri="{BB962C8B-B14F-4D97-AF65-F5344CB8AC3E}">
        <p14:creationId xmlns:p14="http://schemas.microsoft.com/office/powerpoint/2010/main" val="2455839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4708981"/>
          </a:xfrm>
          <a:prstGeom prst="rect">
            <a:avLst/>
          </a:prstGeom>
          <a:noFill/>
        </p:spPr>
        <p:txBody>
          <a:bodyPr wrap="square" rtlCol="0">
            <a:spAutoFit/>
          </a:bodyPr>
          <a:lstStyle/>
          <a:p>
            <a:pPr algn="just"/>
            <a:r>
              <a:rPr lang="en-US" sz="2400" b="1" dirty="0"/>
              <a:t>Components of an implementation plan - 2: </a:t>
            </a:r>
          </a:p>
          <a:p>
            <a:pPr algn="just"/>
            <a:endParaRPr lang="en-US" dirty="0"/>
          </a:p>
          <a:p>
            <a:pPr marL="285750" indent="-285750" algn="just">
              <a:buFont typeface="Arial" panose="020B0604020202020204" pitchFamily="34" charset="0"/>
              <a:buChar char="•"/>
            </a:pPr>
            <a:r>
              <a:rPr lang="en-US" sz="2400" b="1" dirty="0"/>
              <a:t>Designate Team Member Responsibilities: </a:t>
            </a:r>
            <a:r>
              <a:rPr lang="en-US" sz="2400" dirty="0"/>
              <a:t>Assign roles. This does not mean you must define who will execute each individual task but you should create a general team plan with overall roles that each team member will play</a:t>
            </a:r>
          </a:p>
          <a:p>
            <a:pPr marL="285750" indent="-285750" algn="just">
              <a:buFont typeface="Arial" panose="020B0604020202020204" pitchFamily="34" charset="0"/>
              <a:buChar char="•"/>
            </a:pPr>
            <a:r>
              <a:rPr lang="en-US" sz="2400" b="1" dirty="0"/>
              <a:t>Define Metrics for Success: </a:t>
            </a:r>
            <a:r>
              <a:rPr lang="en-US" sz="2400" dirty="0"/>
              <a:t>How will you determine whether or not you are successful? </a:t>
            </a:r>
          </a:p>
          <a:p>
            <a:pPr marL="285750" indent="-285750" algn="just">
              <a:buFont typeface="Arial" panose="020B0604020202020204" pitchFamily="34" charset="0"/>
              <a:buChar char="•"/>
            </a:pPr>
            <a:r>
              <a:rPr lang="en-US" sz="2400" b="1" dirty="0"/>
              <a:t>Define How You Will Adapt: </a:t>
            </a:r>
            <a:r>
              <a:rPr lang="en-US" sz="2400" dirty="0"/>
              <a:t>Make a plan for how you will adapt, if necessary, to changes in your plan. </a:t>
            </a:r>
          </a:p>
          <a:p>
            <a:pPr marL="285750" indent="-285750" algn="just">
              <a:buFont typeface="Arial" panose="020B0604020202020204" pitchFamily="34" charset="0"/>
              <a:buChar char="•"/>
            </a:pPr>
            <a:r>
              <a:rPr lang="en-US" sz="2400" b="1" dirty="0"/>
              <a:t>Evaluate Success: </a:t>
            </a:r>
            <a:r>
              <a:rPr lang="en-US" sz="2400" dirty="0"/>
              <a:t>Decide how often you will evaluate your progress such as monthly, quarterly reviews. </a:t>
            </a:r>
            <a:endParaRPr lang="en-US" sz="2400" b="1"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Tree>
    <p:extLst>
      <p:ext uri="{BB962C8B-B14F-4D97-AF65-F5344CB8AC3E}">
        <p14:creationId xmlns:p14="http://schemas.microsoft.com/office/powerpoint/2010/main" val="3610858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4862870"/>
          </a:xfrm>
          <a:prstGeom prst="rect">
            <a:avLst/>
          </a:prstGeom>
          <a:noFill/>
        </p:spPr>
        <p:txBody>
          <a:bodyPr wrap="square" rtlCol="0">
            <a:spAutoFit/>
          </a:bodyPr>
          <a:lstStyle/>
          <a:p>
            <a:pPr lvl="4" algn="just"/>
            <a:r>
              <a:rPr lang="en-US" sz="2800" b="1" dirty="0"/>
              <a:t>How to write an implementation plan: </a:t>
            </a:r>
          </a:p>
          <a:p>
            <a:pPr algn="just"/>
            <a:endParaRPr lang="en-US" sz="2400" b="1" dirty="0"/>
          </a:p>
          <a:p>
            <a:pPr algn="just"/>
            <a:r>
              <a:rPr lang="en-US" sz="2400" dirty="0"/>
              <a:t>The steps involved in writing an implementation plan are straightforward but the process is not quick or easy. Each section should be detailed. Steps are below: </a:t>
            </a:r>
          </a:p>
          <a:p>
            <a:pPr algn="just"/>
            <a:endParaRPr lang="en-US" sz="2400" dirty="0"/>
          </a:p>
          <a:p>
            <a:pPr marL="457200" indent="-457200" algn="just">
              <a:buAutoNum type="arabicPeriod"/>
            </a:pPr>
            <a:r>
              <a:rPr lang="en-US" sz="2400" dirty="0"/>
              <a:t>Introduction 		2. Management Overview</a:t>
            </a:r>
          </a:p>
          <a:p>
            <a:pPr algn="just"/>
            <a:r>
              <a:rPr lang="en-US" sz="2400" dirty="0"/>
              <a:t>3. Major Tasks 			4. Implementation Schedule </a:t>
            </a:r>
          </a:p>
          <a:p>
            <a:pPr algn="just"/>
            <a:r>
              <a:rPr lang="en-US" sz="2400" dirty="0"/>
              <a:t>5. Security and Privacy 	6. Implementation Support/Resource List</a:t>
            </a:r>
          </a:p>
          <a:p>
            <a:pPr algn="just"/>
            <a:r>
              <a:rPr lang="en-US" sz="2400" dirty="0"/>
              <a:t>7. Documentation		8. Monitoring Performance </a:t>
            </a:r>
          </a:p>
          <a:p>
            <a:pPr algn="just"/>
            <a:r>
              <a:rPr lang="en-US" sz="2400" dirty="0"/>
              <a:t>9. Acceptance Criteria		10. Glossary</a:t>
            </a:r>
          </a:p>
          <a:p>
            <a:pPr algn="just"/>
            <a:r>
              <a:rPr lang="en-US" sz="2400" dirty="0"/>
              <a:t>11. References			12. Plan Approval</a:t>
            </a:r>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Tree>
    <p:extLst>
      <p:ext uri="{BB962C8B-B14F-4D97-AF65-F5344CB8AC3E}">
        <p14:creationId xmlns:p14="http://schemas.microsoft.com/office/powerpoint/2010/main" val="2618309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800219"/>
          </a:xfrm>
          <a:prstGeom prst="rect">
            <a:avLst/>
          </a:prstGeom>
          <a:noFill/>
        </p:spPr>
        <p:txBody>
          <a:bodyPr wrap="square" rtlCol="0">
            <a:spAutoFit/>
          </a:bodyPr>
          <a:lstStyle/>
          <a:p>
            <a:pPr lvl="4" algn="just"/>
            <a:r>
              <a:rPr lang="en-US" sz="2800" b="1" dirty="0"/>
              <a:t>Implementation Planning Best Practices</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6" name="TextBox 5">
            <a:extLst>
              <a:ext uri="{FF2B5EF4-FFF2-40B4-BE49-F238E27FC236}">
                <a16:creationId xmlns:a16="http://schemas.microsoft.com/office/drawing/2014/main" id="{F57D8710-55D4-6046-A24F-00C25E7781A4}"/>
              </a:ext>
            </a:extLst>
          </p:cNvPr>
          <p:cNvSpPr txBox="1"/>
          <p:nvPr/>
        </p:nvSpPr>
        <p:spPr>
          <a:xfrm>
            <a:off x="99391" y="1339238"/>
            <a:ext cx="8945217" cy="3416320"/>
          </a:xfrm>
          <a:prstGeom prst="rect">
            <a:avLst/>
          </a:prstGeom>
          <a:noFill/>
        </p:spPr>
        <p:txBody>
          <a:bodyPr wrap="square" rtlCol="0">
            <a:spAutoFit/>
          </a:bodyPr>
          <a:lstStyle/>
          <a:p>
            <a:pPr marL="285750" indent="-285750" algn="just">
              <a:buFont typeface="Wingdings" pitchFamily="2" charset="2"/>
              <a:buChar char="§"/>
            </a:pPr>
            <a:r>
              <a:rPr lang="en-US" sz="2400" dirty="0"/>
              <a:t>Create a Designated Implementation Team </a:t>
            </a:r>
          </a:p>
          <a:p>
            <a:pPr marL="285750" indent="-285750" algn="just">
              <a:buFont typeface="Wingdings" pitchFamily="2" charset="2"/>
              <a:buChar char="§"/>
            </a:pPr>
            <a:r>
              <a:rPr lang="en-US" sz="2400" dirty="0"/>
              <a:t>Create a Shared Vision among All Team Members </a:t>
            </a:r>
          </a:p>
          <a:p>
            <a:pPr marL="285750" indent="-285750" algn="just">
              <a:buFont typeface="Wingdings" pitchFamily="2" charset="2"/>
              <a:buChar char="§"/>
            </a:pPr>
            <a:r>
              <a:rPr lang="en-US" sz="2400" dirty="0"/>
              <a:t>Choose a Strong Team Leader </a:t>
            </a:r>
          </a:p>
          <a:p>
            <a:pPr marL="285750" indent="-285750" algn="just">
              <a:buFont typeface="Wingdings" pitchFamily="2" charset="2"/>
              <a:buChar char="§"/>
            </a:pPr>
            <a:r>
              <a:rPr lang="en-US" sz="2400" dirty="0"/>
              <a:t>Define Actionable Goals </a:t>
            </a:r>
          </a:p>
          <a:p>
            <a:pPr marL="285750" indent="-285750" algn="just">
              <a:buFont typeface="Wingdings" pitchFamily="2" charset="2"/>
              <a:buChar char="§"/>
            </a:pPr>
            <a:r>
              <a:rPr lang="en-US" sz="2400" dirty="0"/>
              <a:t>Create an Action-Oriented Plan</a:t>
            </a:r>
          </a:p>
          <a:p>
            <a:pPr marL="285750" indent="-285750" algn="just">
              <a:buFont typeface="Wingdings" pitchFamily="2" charset="2"/>
              <a:buChar char="§"/>
            </a:pPr>
            <a:r>
              <a:rPr lang="en-US" sz="2400" dirty="0"/>
              <a:t>Value Communication </a:t>
            </a:r>
          </a:p>
          <a:p>
            <a:pPr marL="285750" indent="-285750" algn="just">
              <a:buFont typeface="Wingdings" pitchFamily="2" charset="2"/>
              <a:buChar char="§"/>
            </a:pPr>
            <a:r>
              <a:rPr lang="en-US" sz="2400" dirty="0"/>
              <a:t>Continually Monitor Incremental Success </a:t>
            </a:r>
          </a:p>
          <a:p>
            <a:pPr marL="285750" indent="-285750" algn="just">
              <a:buFont typeface="Wingdings" pitchFamily="2" charset="2"/>
              <a:buChar char="§"/>
            </a:pPr>
            <a:r>
              <a:rPr lang="en-US" sz="2400" dirty="0"/>
              <a:t>Involve the Correct People at the Correct Times </a:t>
            </a:r>
          </a:p>
          <a:p>
            <a:pPr marL="285750" indent="-285750" algn="just">
              <a:buFont typeface="Wingdings" pitchFamily="2" charset="2"/>
              <a:buChar char="§"/>
            </a:pPr>
            <a:r>
              <a:rPr lang="en-US" sz="2400" dirty="0"/>
              <a:t>Publicize Your Plan</a:t>
            </a:r>
          </a:p>
        </p:txBody>
      </p:sp>
    </p:spTree>
    <p:extLst>
      <p:ext uri="{BB962C8B-B14F-4D97-AF65-F5344CB8AC3E}">
        <p14:creationId xmlns:p14="http://schemas.microsoft.com/office/powerpoint/2010/main" val="1294842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800219"/>
          </a:xfrm>
          <a:prstGeom prst="rect">
            <a:avLst/>
          </a:prstGeom>
          <a:noFill/>
        </p:spPr>
        <p:txBody>
          <a:bodyPr wrap="square" rtlCol="0">
            <a:spAutoFit/>
          </a:bodyPr>
          <a:lstStyle/>
          <a:p>
            <a:pPr lvl="4"/>
            <a:r>
              <a:rPr lang="en-US" sz="2800" b="1" dirty="0"/>
              <a:t>Difficulties in Implementing Planning</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6" name="TextBox 5">
            <a:extLst>
              <a:ext uri="{FF2B5EF4-FFF2-40B4-BE49-F238E27FC236}">
                <a16:creationId xmlns:a16="http://schemas.microsoft.com/office/drawing/2014/main" id="{F57D8710-55D4-6046-A24F-00C25E7781A4}"/>
              </a:ext>
            </a:extLst>
          </p:cNvPr>
          <p:cNvSpPr txBox="1"/>
          <p:nvPr/>
        </p:nvSpPr>
        <p:spPr>
          <a:xfrm>
            <a:off x="99391" y="996457"/>
            <a:ext cx="8945217" cy="4893647"/>
          </a:xfrm>
          <a:prstGeom prst="rect">
            <a:avLst/>
          </a:prstGeom>
          <a:noFill/>
        </p:spPr>
        <p:txBody>
          <a:bodyPr wrap="square" rtlCol="0">
            <a:spAutoFit/>
          </a:bodyPr>
          <a:lstStyle/>
          <a:p>
            <a:pPr algn="just"/>
            <a:r>
              <a:rPr lang="en-US" sz="2400" dirty="0"/>
              <a:t>While implementation, planning is so critical for successful execution and there are several hurdles: </a:t>
            </a:r>
          </a:p>
          <a:p>
            <a:pPr marL="342900" indent="-342900" algn="just">
              <a:buFont typeface="Arial" panose="020B0604020202020204" pitchFamily="34" charset="0"/>
              <a:buChar char="•"/>
            </a:pPr>
            <a:r>
              <a:rPr lang="en-US" sz="2400" dirty="0"/>
              <a:t>Unless you are disciplined about moving into the execution phase, you can get stuck in planning and never get your plan off the ground</a:t>
            </a:r>
          </a:p>
          <a:p>
            <a:pPr marL="342900" indent="-342900" algn="just">
              <a:buFont typeface="Arial" panose="020B0604020202020204" pitchFamily="34" charset="0"/>
              <a:buChar char="•"/>
            </a:pPr>
            <a:r>
              <a:rPr lang="en-US" sz="2400" dirty="0"/>
              <a:t>In any project, you may struggle to gain buy-in from key stakeholders</a:t>
            </a:r>
          </a:p>
          <a:p>
            <a:pPr marL="342900" indent="-342900" algn="just">
              <a:buFont typeface="Arial" panose="020B0604020202020204" pitchFamily="34" charset="0"/>
              <a:buChar char="•"/>
            </a:pPr>
            <a:r>
              <a:rPr lang="en-US" sz="2400" dirty="0"/>
              <a:t>It can also be difficult to break down every goal into an actionable step. If you keep your goals tangible, you can more easily identify targeted actions that will move you toward them </a:t>
            </a:r>
          </a:p>
          <a:p>
            <a:pPr marL="342900" indent="-342900" algn="just">
              <a:buFont typeface="Arial" panose="020B0604020202020204" pitchFamily="34" charset="0"/>
              <a:buChar char="•"/>
            </a:pPr>
            <a:r>
              <a:rPr lang="en-US" sz="2400" dirty="0"/>
              <a:t>All plans have a high propensity for failure. Do not discouraged, though dedicated, implementation plan will raise the likelihood of success</a:t>
            </a:r>
          </a:p>
        </p:txBody>
      </p:sp>
    </p:spTree>
    <p:extLst>
      <p:ext uri="{BB962C8B-B14F-4D97-AF65-F5344CB8AC3E}">
        <p14:creationId xmlns:p14="http://schemas.microsoft.com/office/powerpoint/2010/main" val="2986038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1231106"/>
          </a:xfrm>
          <a:prstGeom prst="rect">
            <a:avLst/>
          </a:prstGeom>
          <a:noFill/>
        </p:spPr>
        <p:txBody>
          <a:bodyPr wrap="square" rtlCol="0">
            <a:spAutoFit/>
          </a:bodyPr>
          <a:lstStyle/>
          <a:p>
            <a:pPr lvl="4"/>
            <a:endParaRPr lang="en-US" sz="2800" b="1" dirty="0"/>
          </a:p>
          <a:p>
            <a:pPr lvl="4"/>
            <a:r>
              <a:rPr lang="en-US" sz="2800" b="1" dirty="0"/>
              <a:t>Tools for Successful Plan Implementation</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6" name="TextBox 5">
            <a:extLst>
              <a:ext uri="{FF2B5EF4-FFF2-40B4-BE49-F238E27FC236}">
                <a16:creationId xmlns:a16="http://schemas.microsoft.com/office/drawing/2014/main" id="{F57D8710-55D4-6046-A24F-00C25E7781A4}"/>
              </a:ext>
            </a:extLst>
          </p:cNvPr>
          <p:cNvSpPr txBox="1"/>
          <p:nvPr/>
        </p:nvSpPr>
        <p:spPr>
          <a:xfrm>
            <a:off x="99391" y="996457"/>
            <a:ext cx="8945217" cy="4154984"/>
          </a:xfrm>
          <a:prstGeom prst="rect">
            <a:avLst/>
          </a:prstGeom>
          <a:noFill/>
        </p:spPr>
        <p:txBody>
          <a:bodyPr wrap="square" rtlCol="0">
            <a:spAutoFit/>
          </a:bodyPr>
          <a:lstStyle/>
          <a:p>
            <a:pPr algn="just"/>
            <a:endParaRPr lang="en-US" sz="2400" dirty="0"/>
          </a:p>
          <a:p>
            <a:pPr algn="just"/>
            <a:endParaRPr lang="en-US" sz="2400" dirty="0"/>
          </a:p>
          <a:p>
            <a:pPr algn="just"/>
            <a:r>
              <a:rPr lang="en-US" sz="2400" dirty="0"/>
              <a:t>While the implementation plan itself can be a relatively low-tech document, software tools can help you track and manage your progress. There are several tools are available for plan implementation: </a:t>
            </a:r>
          </a:p>
          <a:p>
            <a:pPr algn="just"/>
            <a:endParaRPr lang="en-US" sz="2400" dirty="0"/>
          </a:p>
          <a:p>
            <a:pPr algn="just"/>
            <a:r>
              <a:rPr lang="en-US" sz="2400" dirty="0"/>
              <a:t>1) </a:t>
            </a:r>
            <a:r>
              <a:rPr lang="en-US" sz="2400" b="1" dirty="0"/>
              <a:t>Gantt Chart: </a:t>
            </a:r>
            <a:r>
              <a:rPr lang="en-US" sz="2400" dirty="0"/>
              <a:t>Gantt chart is a graphical bar chart that you can use as a plan implementation timeline. As you move from implementation to execution, a Gantt chart can help you track individual task progress, see relationships among tasks and identify critical or at-risk tasks. </a:t>
            </a:r>
          </a:p>
        </p:txBody>
      </p:sp>
    </p:spTree>
    <p:extLst>
      <p:ext uri="{BB962C8B-B14F-4D97-AF65-F5344CB8AC3E}">
        <p14:creationId xmlns:p14="http://schemas.microsoft.com/office/powerpoint/2010/main" val="3732670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1231106"/>
          </a:xfrm>
          <a:prstGeom prst="rect">
            <a:avLst/>
          </a:prstGeom>
          <a:noFill/>
        </p:spPr>
        <p:txBody>
          <a:bodyPr wrap="square" rtlCol="0">
            <a:spAutoFit/>
          </a:bodyPr>
          <a:lstStyle/>
          <a:p>
            <a:pPr lvl="4"/>
            <a:endParaRPr lang="en-US" sz="2800" b="1" dirty="0"/>
          </a:p>
          <a:p>
            <a:pPr lvl="4"/>
            <a:r>
              <a:rPr lang="en-US" sz="2800" b="1" dirty="0"/>
              <a:t>Example of a Simple Gantt Chart</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pic>
        <p:nvPicPr>
          <p:cNvPr id="2" name="Picture 1">
            <a:extLst>
              <a:ext uri="{FF2B5EF4-FFF2-40B4-BE49-F238E27FC236}">
                <a16:creationId xmlns:a16="http://schemas.microsoft.com/office/drawing/2014/main" id="{2D085D04-290F-584F-893A-342C0B63DB4E}"/>
              </a:ext>
            </a:extLst>
          </p:cNvPr>
          <p:cNvPicPr>
            <a:picLocks noChangeAspect="1"/>
          </p:cNvPicPr>
          <p:nvPr/>
        </p:nvPicPr>
        <p:blipFill>
          <a:blip r:embed="rId2"/>
          <a:stretch>
            <a:fillRect/>
          </a:stretch>
        </p:blipFill>
        <p:spPr>
          <a:xfrm>
            <a:off x="99391" y="1827454"/>
            <a:ext cx="8945217" cy="3694922"/>
          </a:xfrm>
          <a:prstGeom prst="rect">
            <a:avLst/>
          </a:prstGeom>
        </p:spPr>
      </p:pic>
    </p:spTree>
    <p:extLst>
      <p:ext uri="{BB962C8B-B14F-4D97-AF65-F5344CB8AC3E}">
        <p14:creationId xmlns:p14="http://schemas.microsoft.com/office/powerpoint/2010/main" val="42616558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F38090-B133-1D4A-8CD0-2D87E63D8BB7}"/>
              </a:ext>
            </a:extLst>
          </p:cNvPr>
          <p:cNvSpPr txBox="1"/>
          <p:nvPr/>
        </p:nvSpPr>
        <p:spPr>
          <a:xfrm>
            <a:off x="99391" y="596348"/>
            <a:ext cx="8945217" cy="1231106"/>
          </a:xfrm>
          <a:prstGeom prst="rect">
            <a:avLst/>
          </a:prstGeom>
          <a:noFill/>
        </p:spPr>
        <p:txBody>
          <a:bodyPr wrap="square" rtlCol="0">
            <a:spAutoFit/>
          </a:bodyPr>
          <a:lstStyle/>
          <a:p>
            <a:pPr lvl="4"/>
            <a:endParaRPr lang="en-US" sz="2800" b="1" dirty="0"/>
          </a:p>
          <a:p>
            <a:pPr lvl="4"/>
            <a:r>
              <a:rPr lang="en-US" sz="2800" b="1" dirty="0"/>
              <a:t>Tools for Successful Plan Implementation</a:t>
            </a:r>
            <a:endParaRPr lang="en-US" sz="2400" dirty="0"/>
          </a:p>
          <a:p>
            <a:pPr marL="285750" indent="-285750" algn="just">
              <a:buFont typeface="Arial" panose="020B0604020202020204" pitchFamily="34" charset="0"/>
              <a:buChar char="•"/>
            </a:pPr>
            <a:endParaRPr lang="en-US" b="1" dirty="0"/>
          </a:p>
        </p:txBody>
      </p:sp>
      <p:sp>
        <p:nvSpPr>
          <p:cNvPr id="4" name="Title 4">
            <a:extLst>
              <a:ext uri="{FF2B5EF4-FFF2-40B4-BE49-F238E27FC236}">
                <a16:creationId xmlns:a16="http://schemas.microsoft.com/office/drawing/2014/main" id="{F971DE7B-5D7C-394B-BB07-5AF2E54A0765}"/>
              </a:ext>
            </a:extLst>
          </p:cNvPr>
          <p:cNvSpPr>
            <a:spLocks noGrp="1"/>
          </p:cNvSpPr>
          <p:nvPr>
            <p:ph type="title"/>
          </p:nvPr>
        </p:nvSpPr>
        <p:spPr>
          <a:xfrm>
            <a:off x="457199" y="-19103"/>
            <a:ext cx="8229600" cy="742890"/>
          </a:xfrm>
        </p:spPr>
        <p:txBody>
          <a:bodyPr>
            <a:normAutofit fontScale="90000"/>
          </a:bodyPr>
          <a:lstStyle/>
          <a:p>
            <a:pPr eaLnBrk="1" hangingPunct="1"/>
            <a:r>
              <a:rPr lang="en-GB" b="1" dirty="0">
                <a:solidFill>
                  <a:srgbClr val="0070C0"/>
                </a:solidFill>
              </a:rPr>
              <a:t>Decision Implementation Plan</a:t>
            </a:r>
          </a:p>
        </p:txBody>
      </p:sp>
      <p:sp>
        <p:nvSpPr>
          <p:cNvPr id="6" name="TextBox 5">
            <a:extLst>
              <a:ext uri="{FF2B5EF4-FFF2-40B4-BE49-F238E27FC236}">
                <a16:creationId xmlns:a16="http://schemas.microsoft.com/office/drawing/2014/main" id="{782AA840-76D6-3945-920D-A925001E16B2}"/>
              </a:ext>
            </a:extLst>
          </p:cNvPr>
          <p:cNvSpPr txBox="1"/>
          <p:nvPr/>
        </p:nvSpPr>
        <p:spPr>
          <a:xfrm>
            <a:off x="99391" y="996457"/>
            <a:ext cx="8945217" cy="3416320"/>
          </a:xfrm>
          <a:prstGeom prst="rect">
            <a:avLst/>
          </a:prstGeom>
          <a:noFill/>
        </p:spPr>
        <p:txBody>
          <a:bodyPr wrap="square" rtlCol="0">
            <a:spAutoFit/>
          </a:bodyPr>
          <a:lstStyle/>
          <a:p>
            <a:pPr algn="just"/>
            <a:endParaRPr lang="en-US" sz="2400" dirty="0"/>
          </a:p>
          <a:p>
            <a:pPr algn="just"/>
            <a:endParaRPr lang="en-US" sz="2400" dirty="0"/>
          </a:p>
          <a:p>
            <a:pPr algn="just"/>
            <a:r>
              <a:rPr lang="en-US" sz="2400" dirty="0"/>
              <a:t>2) </a:t>
            </a:r>
            <a:r>
              <a:rPr lang="en-US" sz="2400" b="1" dirty="0"/>
              <a:t>PERT (Program Evaluation and Review Technique): </a:t>
            </a:r>
            <a:r>
              <a:rPr lang="en-US" sz="2400" dirty="0"/>
              <a:t>PERT chart to forecast project duration by creating a timeline for individual tasks and identifying dependent tasks. PERT requires you to forecast three separate timetables such as the shortest possible, the most likely and the longest possible, which forces you to stay flexible in your planning. So you can adapt your schedule as factors inevitably change over the course of a project. </a:t>
            </a:r>
          </a:p>
        </p:txBody>
      </p:sp>
    </p:spTree>
    <p:extLst>
      <p:ext uri="{BB962C8B-B14F-4D97-AF65-F5344CB8AC3E}">
        <p14:creationId xmlns:p14="http://schemas.microsoft.com/office/powerpoint/2010/main" val="41889836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4"/>
          <p:cNvSpPr>
            <a:spLocks noGrp="1"/>
          </p:cNvSpPr>
          <p:nvPr>
            <p:ph type="title"/>
          </p:nvPr>
        </p:nvSpPr>
        <p:spPr>
          <a:xfrm>
            <a:off x="457200" y="106942"/>
            <a:ext cx="8229600" cy="742890"/>
          </a:xfrm>
        </p:spPr>
        <p:txBody>
          <a:bodyPr>
            <a:normAutofit fontScale="90000"/>
          </a:bodyPr>
          <a:lstStyle/>
          <a:p>
            <a:pPr eaLnBrk="1" hangingPunct="1"/>
            <a:r>
              <a:rPr lang="en-GB" b="1" dirty="0">
                <a:solidFill>
                  <a:srgbClr val="0070C0"/>
                </a:solidFill>
              </a:rPr>
              <a:t>Decision Implementation Plan</a:t>
            </a:r>
          </a:p>
        </p:txBody>
      </p:sp>
      <p:pic>
        <p:nvPicPr>
          <p:cNvPr id="7" name="Picture 6">
            <a:extLst>
              <a:ext uri="{FF2B5EF4-FFF2-40B4-BE49-F238E27FC236}">
                <a16:creationId xmlns:a16="http://schemas.microsoft.com/office/drawing/2014/main" id="{20284BEE-6170-8F4D-BE51-10E22E89DE4D}"/>
              </a:ext>
            </a:extLst>
          </p:cNvPr>
          <p:cNvPicPr>
            <a:picLocks noChangeAspect="1"/>
          </p:cNvPicPr>
          <p:nvPr/>
        </p:nvPicPr>
        <p:blipFill>
          <a:blip r:embed="rId2"/>
          <a:stretch>
            <a:fillRect/>
          </a:stretch>
        </p:blipFill>
        <p:spPr>
          <a:xfrm>
            <a:off x="0" y="793511"/>
            <a:ext cx="9144000" cy="5270977"/>
          </a:xfrm>
          <a:prstGeom prst="rect">
            <a:avLst/>
          </a:prstGeom>
        </p:spPr>
      </p:pic>
    </p:spTree>
    <p:extLst>
      <p:ext uri="{BB962C8B-B14F-4D97-AF65-F5344CB8AC3E}">
        <p14:creationId xmlns:p14="http://schemas.microsoft.com/office/powerpoint/2010/main" val="26573089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6321</TotalTime>
  <Words>1056</Words>
  <Application>Microsoft Macintosh PowerPoint</Application>
  <PresentationFormat>On-screen Show (4:3)</PresentationFormat>
  <Paragraphs>95</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Myriad Pro</vt:lpstr>
      <vt:lpstr>Wingdings</vt:lpstr>
      <vt:lpstr>20140311PresentationUWTSDTemplate</vt:lpstr>
      <vt:lpstr>BMSK4004 Problem Solving &amp; Decision Making</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lpstr>Decision Implementation Plan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&amp; Decision Making</dc:title>
  <dc:creator>Anthony Burns</dc:creator>
  <cp:lastModifiedBy>Anupam Mazumdar</cp:lastModifiedBy>
  <cp:revision>33</cp:revision>
  <dcterms:created xsi:type="dcterms:W3CDTF">2018-09-05T12:08:46Z</dcterms:created>
  <dcterms:modified xsi:type="dcterms:W3CDTF">2019-08-16T14:00:27Z</dcterms:modified>
</cp:coreProperties>
</file>