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8"/>
  </p:notesMasterIdLst>
  <p:sldIdLst>
    <p:sldId id="908" r:id="rId2"/>
    <p:sldId id="905" r:id="rId3"/>
    <p:sldId id="910" r:id="rId4"/>
    <p:sldId id="906" r:id="rId5"/>
    <p:sldId id="915" r:id="rId6"/>
    <p:sldId id="916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000" autoAdjust="0"/>
    <p:restoredTop sz="94660"/>
  </p:normalViewPr>
  <p:slideViewPr>
    <p:cSldViewPr snapToGrid="0">
      <p:cViewPr varScale="1">
        <p:scale>
          <a:sx n="70" d="100"/>
          <a:sy n="70" d="100"/>
        </p:scale>
        <p:origin x="36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mes Williams" userId="c957a50b-491f-4d94-b4bc-52aca3e2340d" providerId="ADAL" clId="{24AD1EBB-B856-443B-9200-42FCDD6529A9}"/>
    <pc:docChg chg="modSld">
      <pc:chgData name="James Williams" userId="c957a50b-491f-4d94-b4bc-52aca3e2340d" providerId="ADAL" clId="{24AD1EBB-B856-443B-9200-42FCDD6529A9}" dt="2026-02-08T14:37:43.917" v="9" actId="13926"/>
      <pc:docMkLst>
        <pc:docMk/>
      </pc:docMkLst>
      <pc:sldChg chg="modSp mod">
        <pc:chgData name="James Williams" userId="c957a50b-491f-4d94-b4bc-52aca3e2340d" providerId="ADAL" clId="{24AD1EBB-B856-443B-9200-42FCDD6529A9}" dt="2026-02-08T14:37:43.917" v="9" actId="13926"/>
        <pc:sldMkLst>
          <pc:docMk/>
          <pc:sldMk cId="3311890820" sldId="905"/>
        </pc:sldMkLst>
        <pc:spChg chg="mod">
          <ac:chgData name="James Williams" userId="c957a50b-491f-4d94-b4bc-52aca3e2340d" providerId="ADAL" clId="{24AD1EBB-B856-443B-9200-42FCDD6529A9}" dt="2026-02-08T14:37:43.917" v="9" actId="13926"/>
          <ac:spMkLst>
            <pc:docMk/>
            <pc:sldMk cId="3311890820" sldId="905"/>
            <ac:spMk id="2" creationId="{61365102-6F14-4FB7-8C3C-AB618E6179A2}"/>
          </ac:spMkLst>
        </pc:spChg>
      </pc:sldChg>
      <pc:sldChg chg="modSp mod">
        <pc:chgData name="James Williams" userId="c957a50b-491f-4d94-b4bc-52aca3e2340d" providerId="ADAL" clId="{24AD1EBB-B856-443B-9200-42FCDD6529A9}" dt="2026-02-08T14:36:46.395" v="0" actId="20577"/>
        <pc:sldMkLst>
          <pc:docMk/>
          <pc:sldMk cId="3990459643" sldId="908"/>
        </pc:sldMkLst>
        <pc:spChg chg="mod">
          <ac:chgData name="James Williams" userId="c957a50b-491f-4d94-b4bc-52aca3e2340d" providerId="ADAL" clId="{24AD1EBB-B856-443B-9200-42FCDD6529A9}" dt="2026-02-08T14:36:46.395" v="0" actId="20577"/>
          <ac:spMkLst>
            <pc:docMk/>
            <pc:sldMk cId="3990459643" sldId="908"/>
            <ac:spMk id="2" creationId="{9D1BFC8A-7EB3-6348-7181-86E48C9D3C1C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D48F306-3165-480B-B061-2CB2F596DD82}" type="datetimeFigureOut">
              <a:rPr lang="en-GB" smtClean="0"/>
              <a:t>08/02/2026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D71396B-50C0-4B4C-97ED-1BC738F5E0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1703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B37C982-8B5E-41C8-9C3C-7DDDA082ABA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5901520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53B76D0-FBEB-BFBF-65C1-E67ED0FD3D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BCF687D-5C4D-0627-9C97-402231266D7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63B7711-0B89-01C1-6CD1-41146874639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A496B1E-82C2-657D-9B31-63E1C519480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B37C982-8B5E-41C8-9C3C-7DDDA082ABA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037235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B37C982-8B5E-41C8-9C3C-7DDDA082ABA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5488433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E6E6D2D-49B2-ABD1-4091-89F6E0E134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9572319-B948-B990-A26B-2D3ECC506D5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C404C43-480A-7216-E1CF-AC6E7B54DDE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EFF6EFD-F52A-F01D-F963-068DFDD8AF9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B37C982-8B5E-41C8-9C3C-7DDDA082ABA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770099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435E46-80E5-4245-BCB4-D0A138120E8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E87A4F4-FF99-4C9D-9F56-00677B93C7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CC3CCC-3565-4F35-9C8B-A8D4A86EDF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13D49B-6578-45D2-BC11-67BB28829187}" type="datetimeFigureOut">
              <a:rPr lang="en-GB" smtClean="0"/>
              <a:t>08/02/2026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DFF3FAE-06DA-4FC7-9471-EC9DAA3B15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D604B6-5FF1-44C0-BD6E-3D853A6F1B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D19B39-0B55-4978-9670-2F00F5682B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25129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3E4969-2C58-4826-B8D7-33F4881758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2E7286-23CC-4FFD-A791-298CFF24C1C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3F0E10-0B9A-4916-B93A-EB9C484F45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13D49B-6578-45D2-BC11-67BB28829187}" type="datetimeFigureOut">
              <a:rPr lang="en-GB" smtClean="0"/>
              <a:t>08/02/2026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72517F-3116-4397-B3CE-85C54AF619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E30081-BDF5-49B4-B03F-8197233658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D19B39-0B55-4978-9670-2F00F5682B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19039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1DF916-4611-4BD5-AD56-35E950C988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224DE02-0AF9-4F7D-B3FD-92DBD26BD6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B47063-2D2C-4F31-9159-5205457AA1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13D49B-6578-45D2-BC11-67BB28829187}" type="datetimeFigureOut">
              <a:rPr lang="en-GB" smtClean="0"/>
              <a:t>08/02/2026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E8A384-21B9-4A63-92B2-B40D574014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83E79C-C317-4965-BFF0-0ABB4F60DB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D19B39-0B55-4978-9670-2F00F5682B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02981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0B3B0F-8C1A-4CF4-8B42-BB9550F37B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576971-B608-4863-B919-D6D4F12338C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425D2D0-119D-4FD5-9757-047FC914525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0CA648E-36CA-405A-A0D2-F3A24BFFE5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13D49B-6578-45D2-BC11-67BB28829187}" type="datetimeFigureOut">
              <a:rPr lang="en-GB" smtClean="0"/>
              <a:t>08/02/2026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26ECF2-B28E-48B3-997B-DFAF032290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CACA96D-80DA-4436-86F3-96AB9D1CEF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D19B39-0B55-4978-9670-2F00F5682B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8667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EC14DF-E2A4-4381-A9CA-D05EB90859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1DE95F9-219F-4099-94F5-B5CECB79BBE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E9D4734-8BC3-4D9A-AAC9-DD87E124239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0FF69BF-B7A2-426D-9BFE-843A6A0B41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0F32F10-E90C-4EBD-862E-BC9797D3B37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F6E5757-8F0E-4562-85A7-F1D9488C7B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13D49B-6578-45D2-BC11-67BB28829187}" type="datetimeFigureOut">
              <a:rPr lang="en-GB" smtClean="0"/>
              <a:t>08/02/2026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5655011-1517-49B4-981E-518F191DE1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B882C21-82D4-49CB-AD08-3FB88469A8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D19B39-0B55-4978-9670-2F00F5682B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04223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56DC9F-F2F6-477C-92DB-BEC0CD8AAE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A4C6DF4-9AC1-420C-A0B8-9B5F55E6CF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13D49B-6578-45D2-BC11-67BB28829187}" type="datetimeFigureOut">
              <a:rPr lang="en-GB" smtClean="0"/>
              <a:t>08/02/2026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16258D9-0453-40EF-A57C-6487F8251B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B9DD077-8F84-418C-BAB4-24BFFAF795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D19B39-0B55-4978-9670-2F00F5682B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5860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C1D07FE-B77C-4E0F-BBD3-6F5E8495A8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13D49B-6578-45D2-BC11-67BB28829187}" type="datetimeFigureOut">
              <a:rPr lang="en-GB" smtClean="0"/>
              <a:t>08/02/2026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020938E-B2D2-4E6F-805C-6F7D19D065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863B2B2-0666-46A1-9D1F-1372CE1230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D19B39-0B55-4978-9670-2F00F5682B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90586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09EA2E-47ED-4544-837D-6910AF212C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2BA039-505E-400D-9CD5-BD5727DA6E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A2E8167-B6F8-48A6-BF1C-3C89C32DB14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815586D-DCB7-4675-9EA2-4B4E4E1A7B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13D49B-6578-45D2-BC11-67BB28829187}" type="datetimeFigureOut">
              <a:rPr lang="en-GB" smtClean="0"/>
              <a:t>08/02/2026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F6BAD81-3C73-4DA6-81EA-02BB21EC3C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F25E015-3C24-4FC3-9B16-CF9856CEE0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D19B39-0B55-4978-9670-2F00F5682B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33121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5B144D-A390-454A-A8BB-BA896CB2C3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857E275-8E6B-4E24-B60B-C38A3ABBCE4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44D0686-3AC1-4E9F-8A8F-C0E650EA186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BDCA9C2-5D99-4F01-8562-6576B3F7F6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13D49B-6578-45D2-BC11-67BB28829187}" type="datetimeFigureOut">
              <a:rPr lang="en-GB" smtClean="0"/>
              <a:t>08/02/2026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692DC31-9F0B-42CD-ABEE-ADD2759164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777960E-0FB2-4C2D-9E22-CE931F897A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D19B39-0B55-4978-9670-2F00F5682B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36700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67DB65-8156-49D9-B7F8-E51F6F372C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8DA37CD-4954-4FFA-9A1E-09D0DC4C5D4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FF2514-6CF9-4A96-B129-9100F50B02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13D49B-6578-45D2-BC11-67BB28829187}" type="datetimeFigureOut">
              <a:rPr lang="en-GB" smtClean="0"/>
              <a:t>08/02/2026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BFBB99-C2B9-463A-9820-844E0E189D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A4BF88-01C1-4DAC-86AC-9CBAEAA561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D19B39-0B55-4978-9670-2F00F5682B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08132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CDE807E-AB74-4107-BC92-6AF6151BBD8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C84677E-510F-4EBF-A1BE-8DC0812B21E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4695B6-54A3-40E6-A7ED-93FCE2CD6C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13D49B-6578-45D2-BC11-67BB28829187}" type="datetimeFigureOut">
              <a:rPr lang="en-GB" smtClean="0"/>
              <a:t>08/02/2026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36413D-F990-485E-97DC-790B2911F4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707A33-9BAF-4258-B0C8-38F2E79DB9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D19B39-0B55-4978-9670-2F00F5682B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61532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3433FD3-0613-479E-83D4-E9AD763EF5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E6DFBA-1A9C-454A-96C2-EF726960A11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17265E-5486-4EBA-89BF-43AB9D5D74F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13D49B-6578-45D2-BC11-67BB28829187}" type="datetimeFigureOut">
              <a:rPr lang="en-GB" smtClean="0"/>
              <a:t>08/02/2026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1D8CA3-E596-40D5-B89E-B655B72C71D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889D4D-D283-4C91-8006-D98E168D5DD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D19B39-0B55-4978-9670-2F00F5682B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69902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labs.azure.com/virtualmachines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labs.azure.com/virtualmachines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commons.wikimedia.org/wiki/File:Bash_Logo_Colored.svg" TargetMode="External"/><Relationship Id="rId7" Type="http://schemas.openxmlformats.org/officeDocument/2006/relationships/image" Target="../media/image5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pngall.com/microsoft-windows-png" TargetMode="External"/><Relationship Id="rId5" Type="http://schemas.openxmlformats.org/officeDocument/2006/relationships/image" Target="../media/image4.png"/><Relationship Id="rId4" Type="http://schemas.openxmlformats.org/officeDocument/2006/relationships/hyperlink" Target="https://creativecommons.org/licenses/by-sa/3.0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33CDBCA-AF40-CD32-5E9B-FE6A4E4663E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CB2D02F5-3912-A1CC-7454-60505C3A01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8DBBC11E-45CE-B69C-21A4-1FBB3FBF81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0"/>
            <a:ext cx="12191999" cy="6858000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</a:schemeClr>
              </a:gs>
              <a:gs pos="100000">
                <a:srgbClr val="000000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0381119C-6A4B-D41F-4366-E73D84AD2B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-4"/>
            <a:ext cx="12192000" cy="6402581"/>
          </a:xfrm>
          <a:prstGeom prst="rect">
            <a:avLst/>
          </a:prstGeom>
          <a:gradFill>
            <a:gsLst>
              <a:gs pos="1000">
                <a:schemeClr val="accent1">
                  <a:lumMod val="75000"/>
                  <a:alpha val="59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DCBD45B1-9F45-3B2B-740F-952E8FC118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63054" y="-2653923"/>
            <a:ext cx="6858001" cy="12165846"/>
          </a:xfrm>
          <a:prstGeom prst="rect">
            <a:avLst/>
          </a:prstGeom>
          <a:gradFill>
            <a:gsLst>
              <a:gs pos="13000">
                <a:schemeClr val="accent1">
                  <a:lumMod val="50000"/>
                  <a:alpha val="0"/>
                </a:schemeClr>
              </a:gs>
              <a:gs pos="99000">
                <a:srgbClr val="000000">
                  <a:alpha val="28000"/>
                </a:srgb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B44E5B82-FEAF-4558-4316-77FAA909CC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94763" y="0"/>
            <a:ext cx="6096001" cy="6858000"/>
          </a:xfrm>
          <a:prstGeom prst="rect">
            <a:avLst/>
          </a:prstGeom>
          <a:gradFill>
            <a:gsLst>
              <a:gs pos="13000">
                <a:schemeClr val="accent1">
                  <a:lumMod val="50000"/>
                  <a:alpha val="0"/>
                </a:schemeClr>
              </a:gs>
              <a:gs pos="99000">
                <a:schemeClr val="accent1">
                  <a:lumMod val="75000"/>
                  <a:alpha val="50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E74C932D-A924-7A33-E162-FBD1518968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4" y="-3"/>
            <a:ext cx="12182871" cy="6871922"/>
          </a:xfrm>
          <a:prstGeom prst="rect">
            <a:avLst/>
          </a:prstGeom>
          <a:gradFill>
            <a:gsLst>
              <a:gs pos="13000">
                <a:srgbClr val="000000">
                  <a:alpha val="35000"/>
                </a:srgbClr>
              </a:gs>
              <a:gs pos="99000">
                <a:schemeClr val="accent1">
                  <a:lumMod val="75000"/>
                  <a:alpha val="0"/>
                </a:schemeClr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6" name="Freeform: Shape 35">
            <a:extLst>
              <a:ext uri="{FF2B5EF4-FFF2-40B4-BE49-F238E27FC236}">
                <a16:creationId xmlns:a16="http://schemas.microsoft.com/office/drawing/2014/main" id="{7A8DA979-15FA-BFCB-5F69-AD0C54AEB1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7713" y="4049"/>
            <a:ext cx="10216576" cy="4729040"/>
          </a:xfrm>
          <a:custGeom>
            <a:avLst/>
            <a:gdLst>
              <a:gd name="connsiteX0" fmla="*/ 0 w 10216576"/>
              <a:gd name="connsiteY0" fmla="*/ 0 h 4729040"/>
              <a:gd name="connsiteX1" fmla="*/ 10216576 w 10216576"/>
              <a:gd name="connsiteY1" fmla="*/ 0 h 4729040"/>
              <a:gd name="connsiteX2" fmla="*/ 10210268 w 10216576"/>
              <a:gd name="connsiteY2" fmla="*/ 124944 h 4729040"/>
              <a:gd name="connsiteX3" fmla="*/ 5108288 w 10216576"/>
              <a:gd name="connsiteY3" fmla="*/ 4729040 h 4729040"/>
              <a:gd name="connsiteX4" fmla="*/ 6309 w 10216576"/>
              <a:gd name="connsiteY4" fmla="*/ 124944 h 47290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216576" h="4729040">
                <a:moveTo>
                  <a:pt x="0" y="0"/>
                </a:moveTo>
                <a:lnTo>
                  <a:pt x="10216576" y="0"/>
                </a:lnTo>
                <a:lnTo>
                  <a:pt x="10210268" y="124944"/>
                </a:lnTo>
                <a:cubicBezTo>
                  <a:pt x="9947637" y="2710997"/>
                  <a:pt x="7763635" y="4729040"/>
                  <a:pt x="5108288" y="4729040"/>
                </a:cubicBezTo>
                <a:cubicBezTo>
                  <a:pt x="2452942" y="4729040"/>
                  <a:pt x="268937" y="2710997"/>
                  <a:pt x="6309" y="124944"/>
                </a:cubicBezTo>
                <a:close/>
              </a:path>
            </a:pathLst>
          </a:custGeom>
          <a:gradFill>
            <a:gsLst>
              <a:gs pos="7000">
                <a:schemeClr val="accent1">
                  <a:lumMod val="50000"/>
                  <a:alpha val="4000"/>
                </a:schemeClr>
              </a:gs>
              <a:gs pos="99000">
                <a:schemeClr val="accent1">
                  <a:alpha val="24000"/>
                </a:schemeClr>
              </a:gs>
            </a:gsLst>
            <a:lin ang="10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1BFC8A-7EB3-6348-7181-86E48C9D3C1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69468" y="1158993"/>
            <a:ext cx="9186727" cy="3081242"/>
          </a:xfrm>
        </p:spPr>
        <p:txBody>
          <a:bodyPr anchor="ctr">
            <a:normAutofit/>
          </a:bodyPr>
          <a:lstStyle/>
          <a:p>
            <a:r>
              <a:rPr lang="en-GB" sz="4800" u="sng" dirty="0">
                <a:solidFill>
                  <a:srgbClr val="FFFFFF"/>
                </a:solidFill>
                <a:highlight>
                  <a:srgbClr val="FF0000"/>
                </a:highlight>
              </a:rPr>
              <a:t>OS Tutorial 2</a:t>
            </a:r>
            <a:r>
              <a:rPr lang="en-GB" sz="4800" dirty="0">
                <a:solidFill>
                  <a:srgbClr val="FFFFFF"/>
                </a:solidFill>
                <a:highlight>
                  <a:srgbClr val="FF0000"/>
                </a:highlight>
              </a:rPr>
              <a:t>:</a:t>
            </a:r>
            <a:br>
              <a:rPr lang="en-GB" sz="4800" dirty="0">
                <a:solidFill>
                  <a:srgbClr val="FFFFFF"/>
                </a:solidFill>
                <a:highlight>
                  <a:srgbClr val="000000"/>
                </a:highlight>
              </a:rPr>
            </a:br>
            <a:r>
              <a:rPr lang="en-GB" sz="4800" dirty="0">
                <a:solidFill>
                  <a:srgbClr val="FFFFFF"/>
                </a:solidFill>
              </a:rPr>
              <a:t>VMs (Virtual Machines) </a:t>
            </a:r>
            <a:br>
              <a:rPr lang="en-GB" sz="4800" dirty="0">
                <a:solidFill>
                  <a:srgbClr val="FFFFFF"/>
                </a:solidFill>
              </a:rPr>
            </a:br>
            <a:r>
              <a:rPr lang="en-GB" sz="4800" dirty="0">
                <a:solidFill>
                  <a:srgbClr val="FFFFFF"/>
                </a:solidFill>
              </a:rPr>
              <a:t>for safe experiments &amp; tests</a:t>
            </a:r>
          </a:p>
        </p:txBody>
      </p:sp>
    </p:spTree>
    <p:extLst>
      <p:ext uri="{BB962C8B-B14F-4D97-AF65-F5344CB8AC3E}">
        <p14:creationId xmlns:p14="http://schemas.microsoft.com/office/powerpoint/2010/main" val="39904596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1365102-6F14-4FB7-8C3C-AB618E6179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2461" y="278535"/>
            <a:ext cx="11517440" cy="1033669"/>
          </a:xfrm>
        </p:spPr>
        <p:txBody>
          <a:bodyPr>
            <a:normAutofit fontScale="90000"/>
          </a:bodyPr>
          <a:lstStyle/>
          <a:p>
            <a:r>
              <a:rPr lang="en-GB" sz="4800" b="1" dirty="0">
                <a:highlight>
                  <a:srgbClr val="FFFF00"/>
                </a:highlight>
              </a:rPr>
              <a:t>Try:</a:t>
            </a:r>
            <a:r>
              <a:rPr lang="en-GB" sz="4800" b="1" dirty="0"/>
              <a:t> </a:t>
            </a:r>
            <a:r>
              <a:rPr lang="en-GB" sz="4800" b="1" dirty="0">
                <a:solidFill>
                  <a:srgbClr val="FFFFFF"/>
                </a:solidFill>
              </a:rPr>
              <a:t>Azure </a:t>
            </a:r>
            <a:r>
              <a:rPr lang="en-GB" sz="4800" b="1" dirty="0">
                <a:highlight>
                  <a:srgbClr val="FFFF00"/>
                </a:highlight>
              </a:rPr>
              <a:t>VM Open and STOP</a:t>
            </a:r>
            <a:br>
              <a:rPr lang="en-GB" sz="4800" dirty="0">
                <a:solidFill>
                  <a:srgbClr val="FFFFFF"/>
                </a:solidFill>
              </a:rPr>
            </a:br>
            <a:r>
              <a:rPr lang="en-GB" sz="4800" dirty="0">
                <a:solidFill>
                  <a:srgbClr val="FFFFFF"/>
                </a:solidFill>
              </a:rPr>
              <a:t>Use Windows &amp; Linux Ubuntu in CMD &amp; PS</a:t>
            </a:r>
            <a:endParaRPr lang="en-GB" sz="4000" dirty="0">
              <a:solidFill>
                <a:srgbClr val="FFFFFF"/>
              </a:solidFill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C22E9FF-1110-BAC0-3742-6B2DF7A08E90}"/>
              </a:ext>
            </a:extLst>
          </p:cNvPr>
          <p:cNvSpPr txBox="1"/>
          <p:nvPr/>
        </p:nvSpPr>
        <p:spPr>
          <a:xfrm>
            <a:off x="337277" y="1597432"/>
            <a:ext cx="11287807" cy="5293757"/>
          </a:xfrm>
          <a:prstGeom prst="rect">
            <a:avLst/>
          </a:prstGeom>
          <a:solidFill>
            <a:schemeClr val="bg1">
              <a:alpha val="70000"/>
            </a:schemeClr>
          </a:solidFill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An </a:t>
            </a: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Azure Cloud VM 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has been created for you with </a:t>
            </a: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Windows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(for CMD &amp; PS) &amp; </a:t>
            </a: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WSL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‘</a:t>
            </a: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Windows </a:t>
            </a:r>
            <a:r>
              <a:rPr kumimoji="0" lang="en-GB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SubSystem</a:t>
            </a: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for Linux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’ activated and </a:t>
            </a: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Linux Ubuntu 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installed. Other distros can be installed from MS Store such as Kali, Alpine, Debian, SUSE.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Goto: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3333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https://labs.azure.com/virtualmachines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3333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+mn-ea"/>
                <a:cs typeface="+mn-cs"/>
              </a:rPr>
              <a:t>Remember to ‘</a:t>
            </a: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+mn-ea"/>
                <a:cs typeface="+mn-cs"/>
              </a:rPr>
              <a:t>SHUTDOWN &amp; STOP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+mn-ea"/>
                <a:cs typeface="+mn-cs"/>
              </a:rPr>
              <a:t>’ the VM after every use to save your hours.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ptos" panose="020B0004020202020204" pitchFamily="34" charset="0"/>
              <a:ea typeface="+mn-ea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The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Windows login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details for every machine: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Username:  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soac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-azure</a:t>
            </a:r>
            <a:endParaRPr kumimoji="0" lang="en-US" sz="3600" b="0" i="0" u="none" strike="noStrike" kern="1200" cap="none" spc="0" normalizeH="0" baseline="0" noProof="0" dirty="0">
              <a:ln>
                <a:noFill/>
              </a:ln>
              <a:solidFill>
                <a:srgbClr val="242424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Password:   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+mn-ea"/>
                <a:cs typeface="+mn-cs"/>
              </a:rPr>
              <a:t>AzuR3L@85ErviCe5</a:t>
            </a:r>
            <a:endParaRPr kumimoji="0" lang="en-US" sz="3600" b="0" i="0" u="none" strike="noStrike" kern="1200" cap="none" spc="0" normalizeH="0" baseline="0" noProof="0" dirty="0">
              <a:ln>
                <a:noFill/>
              </a:ln>
              <a:solidFill>
                <a:srgbClr val="242424"/>
              </a:solidFill>
              <a:effectLst/>
              <a:highlight>
                <a:srgbClr val="FFFF00"/>
              </a:highlight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and for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Ubuntu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(as part of WSL)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Username: 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l4soac</a:t>
            </a:r>
            <a:endParaRPr kumimoji="0" lang="en-US" sz="3600" b="0" i="0" u="none" strike="noStrike" kern="1200" cap="none" spc="0" normalizeH="0" baseline="0" noProof="0" dirty="0">
              <a:ln>
                <a:noFill/>
              </a:ln>
              <a:solidFill>
                <a:srgbClr val="242424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Password:   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5o@cUser</a:t>
            </a:r>
            <a:endParaRPr kumimoji="0" lang="en-US" sz="3600" b="0" i="0" u="none" strike="noStrike" kern="1200" cap="none" spc="0" normalizeH="0" baseline="0" noProof="0" dirty="0">
              <a:ln>
                <a:noFill/>
              </a:ln>
              <a:solidFill>
                <a:srgbClr val="242424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009BC28-43DE-007D-A3FB-653A632E858B}"/>
              </a:ext>
            </a:extLst>
          </p:cNvPr>
          <p:cNvSpPr txBox="1"/>
          <p:nvPr/>
        </p:nvSpPr>
        <p:spPr>
          <a:xfrm>
            <a:off x="6646943" y="5108256"/>
            <a:ext cx="4812354" cy="1077218"/>
          </a:xfrm>
          <a:custGeom>
            <a:avLst/>
            <a:gdLst>
              <a:gd name="csX0" fmla="*/ 0 w 4812354"/>
              <a:gd name="csY0" fmla="*/ 0 h 1077218"/>
              <a:gd name="csX1" fmla="*/ 591232 w 4812354"/>
              <a:gd name="csY1" fmla="*/ 0 h 1077218"/>
              <a:gd name="csX2" fmla="*/ 1326835 w 4812354"/>
              <a:gd name="csY2" fmla="*/ 0 h 1077218"/>
              <a:gd name="csX3" fmla="*/ 1966190 w 4812354"/>
              <a:gd name="csY3" fmla="*/ 0 h 1077218"/>
              <a:gd name="csX4" fmla="*/ 2557422 w 4812354"/>
              <a:gd name="csY4" fmla="*/ 0 h 1077218"/>
              <a:gd name="csX5" fmla="*/ 3293025 w 4812354"/>
              <a:gd name="csY5" fmla="*/ 0 h 1077218"/>
              <a:gd name="csX6" fmla="*/ 3980504 w 4812354"/>
              <a:gd name="csY6" fmla="*/ 0 h 1077218"/>
              <a:gd name="csX7" fmla="*/ 4812354 w 4812354"/>
              <a:gd name="csY7" fmla="*/ 0 h 1077218"/>
              <a:gd name="csX8" fmla="*/ 4812354 w 4812354"/>
              <a:gd name="csY8" fmla="*/ 560153 h 1077218"/>
              <a:gd name="csX9" fmla="*/ 4812354 w 4812354"/>
              <a:gd name="csY9" fmla="*/ 1077218 h 1077218"/>
              <a:gd name="csX10" fmla="*/ 4221122 w 4812354"/>
              <a:gd name="csY10" fmla="*/ 1077218 h 1077218"/>
              <a:gd name="csX11" fmla="*/ 3678013 w 4812354"/>
              <a:gd name="csY11" fmla="*/ 1077218 h 1077218"/>
              <a:gd name="csX12" fmla="*/ 2942411 w 4812354"/>
              <a:gd name="csY12" fmla="*/ 1077218 h 1077218"/>
              <a:gd name="csX13" fmla="*/ 2351179 w 4812354"/>
              <a:gd name="csY13" fmla="*/ 1077218 h 1077218"/>
              <a:gd name="csX14" fmla="*/ 1615576 w 4812354"/>
              <a:gd name="csY14" fmla="*/ 1077218 h 1077218"/>
              <a:gd name="csX15" fmla="*/ 831850 w 4812354"/>
              <a:gd name="csY15" fmla="*/ 1077218 h 1077218"/>
              <a:gd name="csX16" fmla="*/ 0 w 4812354"/>
              <a:gd name="csY16" fmla="*/ 1077218 h 1077218"/>
              <a:gd name="csX17" fmla="*/ 0 w 4812354"/>
              <a:gd name="csY17" fmla="*/ 517065 h 1077218"/>
              <a:gd name="csX18" fmla="*/ 0 w 4812354"/>
              <a:gd name="csY18" fmla="*/ 0 h 107721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4812354" h="1077218" fill="none" extrusionOk="0">
                <a:moveTo>
                  <a:pt x="0" y="0"/>
                </a:moveTo>
                <a:cubicBezTo>
                  <a:pt x="195823" y="-27033"/>
                  <a:pt x="385073" y="3242"/>
                  <a:pt x="591232" y="0"/>
                </a:cubicBezTo>
                <a:cubicBezTo>
                  <a:pt x="797391" y="-3242"/>
                  <a:pt x="1178589" y="-27394"/>
                  <a:pt x="1326835" y="0"/>
                </a:cubicBezTo>
                <a:cubicBezTo>
                  <a:pt x="1475081" y="27394"/>
                  <a:pt x="1728772" y="-12867"/>
                  <a:pt x="1966190" y="0"/>
                </a:cubicBezTo>
                <a:cubicBezTo>
                  <a:pt x="2203608" y="12867"/>
                  <a:pt x="2266072" y="10671"/>
                  <a:pt x="2557422" y="0"/>
                </a:cubicBezTo>
                <a:cubicBezTo>
                  <a:pt x="2848772" y="-10671"/>
                  <a:pt x="2970479" y="14213"/>
                  <a:pt x="3293025" y="0"/>
                </a:cubicBezTo>
                <a:cubicBezTo>
                  <a:pt x="3615571" y="-14213"/>
                  <a:pt x="3795670" y="32304"/>
                  <a:pt x="3980504" y="0"/>
                </a:cubicBezTo>
                <a:cubicBezTo>
                  <a:pt x="4165338" y="-32304"/>
                  <a:pt x="4609819" y="-4814"/>
                  <a:pt x="4812354" y="0"/>
                </a:cubicBezTo>
                <a:cubicBezTo>
                  <a:pt x="4801907" y="227600"/>
                  <a:pt x="4805280" y="445538"/>
                  <a:pt x="4812354" y="560153"/>
                </a:cubicBezTo>
                <a:cubicBezTo>
                  <a:pt x="4819428" y="674768"/>
                  <a:pt x="4819014" y="903703"/>
                  <a:pt x="4812354" y="1077218"/>
                </a:cubicBezTo>
                <a:cubicBezTo>
                  <a:pt x="4605581" y="1062146"/>
                  <a:pt x="4425859" y="1104507"/>
                  <a:pt x="4221122" y="1077218"/>
                </a:cubicBezTo>
                <a:cubicBezTo>
                  <a:pt x="4016385" y="1049929"/>
                  <a:pt x="3938047" y="1102295"/>
                  <a:pt x="3678013" y="1077218"/>
                </a:cubicBezTo>
                <a:cubicBezTo>
                  <a:pt x="3417979" y="1052141"/>
                  <a:pt x="3226747" y="1080326"/>
                  <a:pt x="2942411" y="1077218"/>
                </a:cubicBezTo>
                <a:cubicBezTo>
                  <a:pt x="2658075" y="1074110"/>
                  <a:pt x="2563186" y="1056244"/>
                  <a:pt x="2351179" y="1077218"/>
                </a:cubicBezTo>
                <a:cubicBezTo>
                  <a:pt x="2139172" y="1098192"/>
                  <a:pt x="1878559" y="1060562"/>
                  <a:pt x="1615576" y="1077218"/>
                </a:cubicBezTo>
                <a:cubicBezTo>
                  <a:pt x="1352593" y="1093874"/>
                  <a:pt x="1178183" y="1098678"/>
                  <a:pt x="831850" y="1077218"/>
                </a:cubicBezTo>
                <a:cubicBezTo>
                  <a:pt x="485517" y="1055758"/>
                  <a:pt x="341751" y="1047295"/>
                  <a:pt x="0" y="1077218"/>
                </a:cubicBezTo>
                <a:cubicBezTo>
                  <a:pt x="14665" y="917096"/>
                  <a:pt x="5814" y="791895"/>
                  <a:pt x="0" y="517065"/>
                </a:cubicBezTo>
                <a:cubicBezTo>
                  <a:pt x="-5814" y="242235"/>
                  <a:pt x="-18612" y="189389"/>
                  <a:pt x="0" y="0"/>
                </a:cubicBezTo>
                <a:close/>
              </a:path>
              <a:path w="4812354" h="1077218" stroke="0" extrusionOk="0">
                <a:moveTo>
                  <a:pt x="0" y="0"/>
                </a:moveTo>
                <a:cubicBezTo>
                  <a:pt x="166777" y="6791"/>
                  <a:pt x="383281" y="23728"/>
                  <a:pt x="639356" y="0"/>
                </a:cubicBezTo>
                <a:cubicBezTo>
                  <a:pt x="895431" y="-23728"/>
                  <a:pt x="947810" y="-24393"/>
                  <a:pt x="1182464" y="0"/>
                </a:cubicBezTo>
                <a:cubicBezTo>
                  <a:pt x="1417118" y="24393"/>
                  <a:pt x="1666339" y="-23052"/>
                  <a:pt x="1966190" y="0"/>
                </a:cubicBezTo>
                <a:cubicBezTo>
                  <a:pt x="2266041" y="23052"/>
                  <a:pt x="2287486" y="-19400"/>
                  <a:pt x="2605546" y="0"/>
                </a:cubicBezTo>
                <a:cubicBezTo>
                  <a:pt x="2923606" y="19400"/>
                  <a:pt x="2926209" y="-9530"/>
                  <a:pt x="3244902" y="0"/>
                </a:cubicBezTo>
                <a:cubicBezTo>
                  <a:pt x="3563595" y="9530"/>
                  <a:pt x="3769030" y="-14096"/>
                  <a:pt x="4028628" y="0"/>
                </a:cubicBezTo>
                <a:cubicBezTo>
                  <a:pt x="4288226" y="14096"/>
                  <a:pt x="4494883" y="22690"/>
                  <a:pt x="4812354" y="0"/>
                </a:cubicBezTo>
                <a:cubicBezTo>
                  <a:pt x="4812305" y="208584"/>
                  <a:pt x="4814137" y="405327"/>
                  <a:pt x="4812354" y="560153"/>
                </a:cubicBezTo>
                <a:cubicBezTo>
                  <a:pt x="4810571" y="714979"/>
                  <a:pt x="4797614" y="876840"/>
                  <a:pt x="4812354" y="1077218"/>
                </a:cubicBezTo>
                <a:cubicBezTo>
                  <a:pt x="4674672" y="1050785"/>
                  <a:pt x="4496835" y="1105102"/>
                  <a:pt x="4221122" y="1077218"/>
                </a:cubicBezTo>
                <a:cubicBezTo>
                  <a:pt x="3945409" y="1049334"/>
                  <a:pt x="3863194" y="1043801"/>
                  <a:pt x="3533643" y="1077218"/>
                </a:cubicBezTo>
                <a:cubicBezTo>
                  <a:pt x="3204092" y="1110635"/>
                  <a:pt x="3073749" y="1053186"/>
                  <a:pt x="2894287" y="1077218"/>
                </a:cubicBezTo>
                <a:cubicBezTo>
                  <a:pt x="2714825" y="1101250"/>
                  <a:pt x="2321589" y="1049080"/>
                  <a:pt x="2110561" y="1077218"/>
                </a:cubicBezTo>
                <a:cubicBezTo>
                  <a:pt x="1899533" y="1105356"/>
                  <a:pt x="1641441" y="1054406"/>
                  <a:pt x="1326835" y="1077218"/>
                </a:cubicBezTo>
                <a:cubicBezTo>
                  <a:pt x="1012229" y="1100030"/>
                  <a:pt x="942468" y="1074287"/>
                  <a:pt x="735603" y="1077218"/>
                </a:cubicBezTo>
                <a:cubicBezTo>
                  <a:pt x="528738" y="1080149"/>
                  <a:pt x="175379" y="1077080"/>
                  <a:pt x="0" y="1077218"/>
                </a:cubicBezTo>
                <a:cubicBezTo>
                  <a:pt x="-612" y="870883"/>
                  <a:pt x="-830" y="772083"/>
                  <a:pt x="0" y="517065"/>
                </a:cubicBezTo>
                <a:cubicBezTo>
                  <a:pt x="830" y="262047"/>
                  <a:pt x="-23380" y="192891"/>
                  <a:pt x="0" y="0"/>
                </a:cubicBezTo>
                <a:close/>
              </a:path>
            </a:pathLst>
          </a:custGeom>
          <a:solidFill>
            <a:schemeClr val="accent5">
              <a:lumMod val="20000"/>
              <a:lumOff val="80000"/>
            </a:schemeClr>
          </a:solidFill>
          <a:ln w="63500">
            <a:solidFill>
              <a:schemeClr val="accent4"/>
            </a:solidFill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Step by step instructions located on next slide.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F4CF886-A589-2928-A104-9F6A2DFC5727}"/>
              </a:ext>
            </a:extLst>
          </p:cNvPr>
          <p:cNvSpPr txBox="1"/>
          <p:nvPr/>
        </p:nvSpPr>
        <p:spPr>
          <a:xfrm>
            <a:off x="6540507" y="3774548"/>
            <a:ext cx="5025226" cy="1200329"/>
          </a:xfrm>
          <a:prstGeom prst="rect">
            <a:avLst/>
          </a:prstGeom>
          <a:solidFill>
            <a:srgbClr val="002060"/>
          </a:solidFill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Email Lee for more hours if needed. </a:t>
            </a:r>
            <a:b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</a:br>
            <a:r>
              <a:rPr kumimoji="0" lang="en-GB" sz="24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Times New Roman" panose="02020603050405020304" pitchFamily="18" charset="0"/>
                <a:cs typeface="Times New Roman" panose="02020603050405020304" pitchFamily="18" charset="0"/>
              </a:rPr>
              <a:t>Computing technician: </a:t>
            </a:r>
            <a:r>
              <a:rPr kumimoji="0" lang="en-GB" sz="2400" b="0" i="0" u="sng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Times New Roman" panose="02020603050405020304" pitchFamily="18" charset="0"/>
                <a:cs typeface="Times New Roman" panose="02020603050405020304" pitchFamily="18" charset="0"/>
              </a:rPr>
              <a:t>Lee.Cobley@uwtsd.ac.uk</a:t>
            </a: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118908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2957"/>
    </mc:Choice>
    <mc:Fallback>
      <p:transition spd="slow" advTm="82957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00A074C-D2E8-3FCE-3501-D24C9454108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8C09CE0-EF86-B5F9-C3AE-B67B2C407F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55CCC84-DC6F-93DF-F1CE-E406B1819E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E58317F-3980-3EA9-1559-73737F32E9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0D3BAEB-35A1-41E2-9DC9-0B55C37A17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E86564FF-1F13-6B04-D94E-698F7E9E6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C69F8B-1ECE-A672-2E81-2D6094E2E4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2461" y="278535"/>
            <a:ext cx="11517440" cy="1033669"/>
          </a:xfrm>
        </p:spPr>
        <p:txBody>
          <a:bodyPr>
            <a:normAutofit/>
          </a:bodyPr>
          <a:lstStyle/>
          <a:p>
            <a:r>
              <a:rPr lang="en-GB" sz="4800" b="1" dirty="0">
                <a:highlight>
                  <a:srgbClr val="FFFF00"/>
                </a:highlight>
              </a:rPr>
              <a:t>VM test</a:t>
            </a:r>
            <a:r>
              <a:rPr lang="en-GB" sz="4800" dirty="0">
                <a:solidFill>
                  <a:srgbClr val="FFFFFF"/>
                </a:solidFill>
              </a:rPr>
              <a:t>: </a:t>
            </a:r>
            <a:r>
              <a:rPr lang="en-GB" sz="4800" b="1" dirty="0">
                <a:solidFill>
                  <a:srgbClr val="FFFFFF"/>
                </a:solidFill>
              </a:rPr>
              <a:t>Azure Cloud VM</a:t>
            </a:r>
            <a:endParaRPr lang="en-GB" sz="4000" dirty="0">
              <a:solidFill>
                <a:srgbClr val="FFFFFF"/>
              </a:solidFill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4ECDC123-F677-D3BD-D396-3A06ABF88BDC}"/>
              </a:ext>
            </a:extLst>
          </p:cNvPr>
          <p:cNvSpPr txBox="1"/>
          <p:nvPr/>
        </p:nvSpPr>
        <p:spPr>
          <a:xfrm>
            <a:off x="300618" y="1869276"/>
            <a:ext cx="5441359" cy="3477875"/>
          </a:xfrm>
          <a:prstGeom prst="rect">
            <a:avLst/>
          </a:prstGeom>
          <a:solidFill>
            <a:schemeClr val="bg1">
              <a:alpha val="70000"/>
            </a:schemeClr>
          </a:solidFill>
        </p:spPr>
        <p:txBody>
          <a:bodyPr wrap="square" rtlCol="0">
            <a:spAutoFit/>
          </a:bodyPr>
          <a:lstStyle/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Check your </a:t>
            </a: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student </a:t>
            </a:r>
            <a:r>
              <a:rPr kumimoji="0" lang="en-GB" sz="32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emai</a:t>
            </a: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l </a:t>
            </a: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and </a:t>
            </a: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spam folder</a:t>
            </a: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.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Search for email from: </a:t>
            </a: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Azure</a:t>
            </a: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and </a:t>
            </a: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Lee </a:t>
            </a:r>
            <a:r>
              <a:rPr kumimoji="0" lang="en-GB" sz="32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Cobley</a:t>
            </a: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.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If unable to find it, please let me know.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1BBF3BD-3081-56C4-A1A5-9DE1F529232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42595" y="1700826"/>
            <a:ext cx="5291871" cy="476395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17602178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1365102-6F14-4FB7-8C3C-AB618E6179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7009" y="278535"/>
            <a:ext cx="11447972" cy="1033669"/>
          </a:xfrm>
        </p:spPr>
        <p:txBody>
          <a:bodyPr>
            <a:normAutofit/>
          </a:bodyPr>
          <a:lstStyle/>
          <a:p>
            <a:r>
              <a:rPr lang="en-GB" sz="6700" b="1" dirty="0">
                <a:solidFill>
                  <a:srgbClr val="FFFFFF"/>
                </a:solidFill>
              </a:rPr>
              <a:t>Bg. </a:t>
            </a:r>
            <a:r>
              <a:rPr lang="en-GB" sz="5300" b="1" dirty="0">
                <a:solidFill>
                  <a:srgbClr val="FFFFFF"/>
                </a:solidFill>
              </a:rPr>
              <a:t>Step by step </a:t>
            </a:r>
            <a:r>
              <a:rPr lang="en-GB" sz="5300" dirty="0">
                <a:solidFill>
                  <a:srgbClr val="FFFFFF"/>
                </a:solidFill>
              </a:rPr>
              <a:t>Azure VM instructions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C22E9FF-1110-BAC0-3742-6B2DF7A08E90}"/>
              </a:ext>
            </a:extLst>
          </p:cNvPr>
          <p:cNvSpPr txBox="1"/>
          <p:nvPr/>
        </p:nvSpPr>
        <p:spPr>
          <a:xfrm>
            <a:off x="174672" y="1597432"/>
            <a:ext cx="11732646" cy="5632311"/>
          </a:xfrm>
          <a:prstGeom prst="rect">
            <a:avLst/>
          </a:prstGeom>
          <a:solidFill>
            <a:schemeClr val="bg1">
              <a:alpha val="70000"/>
            </a:schemeClr>
          </a:solidFill>
        </p:spPr>
        <p:txBody>
          <a:bodyPr wrap="square" rtlCol="0">
            <a:spAutoFit/>
          </a:bodyPr>
          <a:lstStyle/>
          <a:p>
            <a:pPr marL="457200" marR="0" lvl="0" indent="-457200" algn="l" defTabSz="914400" rtl="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GB" sz="20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/>
                <a:ea typeface="Times New Roman" panose="02020603050405020304" pitchFamily="18" charset="0"/>
                <a:cs typeface="Times New Roman" panose="02020603050405020304" pitchFamily="18" charset="0"/>
              </a:rPr>
              <a:t>You will receive an invitation to open your </a:t>
            </a:r>
            <a:r>
              <a:rPr kumimoji="0" lang="en-GB" sz="20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/>
                <a:ea typeface="Times New Roman" panose="02020603050405020304" pitchFamily="18" charset="0"/>
                <a:cs typeface="Times New Roman" panose="02020603050405020304" pitchFamily="18" charset="0"/>
              </a:rPr>
              <a:t>Virtual Machine (VM) </a:t>
            </a:r>
            <a:r>
              <a:rPr kumimoji="0" lang="en-GB" sz="20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/>
                <a:ea typeface="Times New Roman" panose="02020603050405020304" pitchFamily="18" charset="0"/>
                <a:cs typeface="Times New Roman" panose="02020603050405020304" pitchFamily="18" charset="0"/>
              </a:rPr>
              <a:t>via your student email from the UWTSD Computing technician ‘</a:t>
            </a:r>
            <a:r>
              <a:rPr kumimoji="0" lang="en-GB" sz="2000" b="0" i="0" u="sng" strike="noStrike" kern="0" cap="none" spc="0" normalizeH="0" baseline="0" noProof="0" dirty="0">
                <a:ln>
                  <a:noFill/>
                </a:ln>
                <a:solidFill>
                  <a:srgbClr val="3333FF"/>
                </a:solidFill>
                <a:effectLst/>
                <a:uLnTx/>
                <a:uFillTx/>
                <a:latin typeface="Calibri" panose="020F0502020204030204"/>
                <a:ea typeface="Times New Roman" panose="02020603050405020304" pitchFamily="18" charset="0"/>
                <a:cs typeface="Times New Roman" panose="02020603050405020304" pitchFamily="18" charset="0"/>
              </a:rPr>
              <a:t>Lee.Cobley@uwtsd.ac.uk</a:t>
            </a:r>
            <a:r>
              <a:rPr kumimoji="0" lang="en-GB" sz="20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/>
                <a:ea typeface="Times New Roman" panose="02020603050405020304" pitchFamily="18" charset="0"/>
                <a:cs typeface="Times New Roman" panose="02020603050405020304" pitchFamily="18" charset="0"/>
              </a:rPr>
              <a:t>’ from Microsoft Azure.</a:t>
            </a:r>
            <a:endParaRPr kumimoji="0" lang="en-GB" sz="2000" b="0" i="0" u="none" strike="noStrike" kern="1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457200" marR="0" lvl="0" indent="-457200" algn="l" defTabSz="914400" rtl="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GB" sz="20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/>
                <a:ea typeface="Times New Roman" panose="02020603050405020304" pitchFamily="18" charset="0"/>
                <a:cs typeface="Times New Roman" panose="02020603050405020304" pitchFamily="18" charset="0"/>
              </a:rPr>
              <a:t>Click the button/link to ‘</a:t>
            </a:r>
            <a:r>
              <a:rPr kumimoji="0" lang="en-GB" sz="20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/>
                <a:ea typeface="Times New Roman" panose="02020603050405020304" pitchFamily="18" charset="0"/>
                <a:cs typeface="Times New Roman" panose="02020603050405020304" pitchFamily="18" charset="0"/>
              </a:rPr>
              <a:t>Sign in</a:t>
            </a:r>
            <a:r>
              <a:rPr kumimoji="0" lang="en-GB" sz="20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/>
                <a:ea typeface="Times New Roman" panose="02020603050405020304" pitchFamily="18" charset="0"/>
                <a:cs typeface="Times New Roman" panose="02020603050405020304" pitchFamily="18" charset="0"/>
              </a:rPr>
              <a:t>’ when you receive the email(you may need to enter your student email address and Moodle password).</a:t>
            </a:r>
            <a:endParaRPr kumimoji="0" lang="en-GB" sz="2000" b="0" i="0" u="none" strike="noStrike" kern="1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457200" marR="0" lvl="0" indent="-457200" algn="l" defTabSz="914400" rtl="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GB" sz="20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/>
                <a:ea typeface="Times New Roman" panose="02020603050405020304" pitchFamily="18" charset="0"/>
                <a:cs typeface="Times New Roman" panose="02020603050405020304" pitchFamily="18" charset="0"/>
              </a:rPr>
              <a:t>You will see a splash screen with a PC, you'll notice a </a:t>
            </a:r>
            <a:r>
              <a:rPr kumimoji="0" lang="en-GB" sz="2000" b="1" i="0" u="none" strike="noStrike" kern="0" cap="none" spc="0" normalizeH="0" baseline="0" noProof="0" dirty="0">
                <a:ln>
                  <a:noFill/>
                </a:ln>
                <a:solidFill>
                  <a:srgbClr val="3333FF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Times New Roman" panose="02020603050405020304" pitchFamily="18" charset="0"/>
                <a:cs typeface="Times New Roman" panose="02020603050405020304" pitchFamily="18" charset="0"/>
              </a:rPr>
              <a:t>little slider button</a:t>
            </a:r>
            <a:r>
              <a:rPr kumimoji="0" lang="en-GB" sz="2000" b="0" i="0" u="none" strike="noStrike" kern="0" cap="none" spc="0" normalizeH="0" baseline="0" noProof="0" dirty="0">
                <a:ln>
                  <a:noFill/>
                </a:ln>
                <a:solidFill>
                  <a:srgbClr val="3333FF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kumimoji="0" lang="en-GB" sz="20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/>
                <a:ea typeface="Times New Roman" panose="02020603050405020304" pitchFamily="18" charset="0"/>
                <a:cs typeface="Times New Roman" panose="02020603050405020304" pitchFamily="18" charset="0"/>
              </a:rPr>
              <a:t>(bottom left) just next to a small </a:t>
            </a:r>
            <a:r>
              <a:rPr kumimoji="0" lang="en-GB" sz="20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/>
                <a:ea typeface="Times New Roman" panose="02020603050405020304" pitchFamily="18" charset="0"/>
                <a:cs typeface="Times New Roman" panose="02020603050405020304" pitchFamily="18" charset="0"/>
              </a:rPr>
              <a:t>PC icon</a:t>
            </a:r>
            <a:r>
              <a:rPr kumimoji="0" lang="en-GB" sz="20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/>
                <a:ea typeface="Times New Roman" panose="02020603050405020304" pitchFamily="18" charset="0"/>
                <a:cs typeface="Times New Roman" panose="02020603050405020304" pitchFamily="18" charset="0"/>
              </a:rPr>
              <a:t> (which at first will be greyed out). </a:t>
            </a:r>
            <a:r>
              <a:rPr kumimoji="0" lang="en-GB" sz="20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Times New Roman" panose="02020603050405020304" pitchFamily="18" charset="0"/>
                <a:cs typeface="Times New Roman" panose="02020603050405020304" pitchFamily="18" charset="0"/>
              </a:rPr>
              <a:t>Slide the button and give it a few minutes for the VM to power on. </a:t>
            </a:r>
            <a:r>
              <a:rPr kumimoji="0" lang="en-GB" sz="20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/>
                <a:ea typeface="Times New Roman" panose="02020603050405020304" pitchFamily="18" charset="0"/>
                <a:cs typeface="Times New Roman" panose="02020603050405020304" pitchFamily="18" charset="0"/>
              </a:rPr>
              <a:t>It should now show a </a:t>
            </a:r>
            <a:r>
              <a:rPr kumimoji="0" lang="en-GB" sz="2000" b="1" i="0" u="none" strike="noStrike" kern="0" cap="none" spc="0" normalizeH="0" baseline="0" noProof="0" dirty="0">
                <a:ln>
                  <a:noFill/>
                </a:ln>
                <a:solidFill>
                  <a:srgbClr val="3333FF"/>
                </a:solidFill>
                <a:effectLst/>
                <a:uLnTx/>
                <a:uFillTx/>
                <a:latin typeface="Calibri" panose="020F0502020204030204"/>
                <a:ea typeface="Times New Roman" panose="02020603050405020304" pitchFamily="18" charset="0"/>
                <a:cs typeface="Times New Roman" panose="02020603050405020304" pitchFamily="18" charset="0"/>
              </a:rPr>
              <a:t>little blue PC icon</a:t>
            </a:r>
            <a:r>
              <a:rPr kumimoji="0" lang="en-GB" sz="2000" b="0" i="0" u="none" strike="noStrike" kern="0" cap="none" spc="0" normalizeH="0" baseline="0" noProof="0" dirty="0">
                <a:ln>
                  <a:noFill/>
                </a:ln>
                <a:solidFill>
                  <a:srgbClr val="3333FF"/>
                </a:solidFill>
                <a:effectLst/>
                <a:uLnTx/>
                <a:uFillTx/>
                <a:latin typeface="Calibri" panose="020F0502020204030204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kumimoji="0" lang="en-GB" sz="20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/>
                <a:ea typeface="Times New Roman" panose="02020603050405020304" pitchFamily="18" charset="0"/>
                <a:cs typeface="Times New Roman" panose="02020603050405020304" pitchFamily="18" charset="0"/>
              </a:rPr>
              <a:t>(if not, Refresh the webpage, and try again).</a:t>
            </a:r>
            <a:endParaRPr kumimoji="0" lang="en-GB" sz="2000" b="0" i="0" u="none" strike="noStrike" kern="1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457200" marR="0" lvl="0" indent="-457200" algn="l" defTabSz="914400" rtl="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GB" sz="20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/>
                <a:ea typeface="Times New Roman" panose="02020603050405020304" pitchFamily="18" charset="0"/>
                <a:cs typeface="Times New Roman" panose="02020603050405020304" pitchFamily="18" charset="0"/>
              </a:rPr>
              <a:t>If you click on the</a:t>
            </a:r>
            <a:r>
              <a:rPr kumimoji="0" lang="en-GB" sz="20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/>
                <a:ea typeface="Times New Roman" panose="02020603050405020304" pitchFamily="18" charset="0"/>
                <a:cs typeface="Times New Roman" panose="02020603050405020304" pitchFamily="18" charset="0"/>
              </a:rPr>
              <a:t> little blue PC icon</a:t>
            </a:r>
            <a:r>
              <a:rPr kumimoji="0" lang="en-GB" sz="20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/>
                <a:ea typeface="Times New Roman" panose="02020603050405020304" pitchFamily="18" charset="0"/>
                <a:cs typeface="Times New Roman" panose="02020603050405020304" pitchFamily="18" charset="0"/>
              </a:rPr>
              <a:t> it should </a:t>
            </a:r>
            <a:r>
              <a:rPr kumimoji="0" lang="en-GB" sz="2000" b="1" i="0" u="none" strike="noStrike" kern="0" cap="none" spc="0" normalizeH="0" baseline="0" noProof="0" dirty="0">
                <a:ln>
                  <a:noFill/>
                </a:ln>
                <a:solidFill>
                  <a:srgbClr val="3333FF"/>
                </a:solidFill>
                <a:effectLst/>
                <a:uLnTx/>
                <a:uFillTx/>
                <a:latin typeface="Calibri" panose="020F0502020204030204"/>
                <a:ea typeface="Times New Roman" panose="02020603050405020304" pitchFamily="18" charset="0"/>
                <a:cs typeface="Times New Roman" panose="02020603050405020304" pitchFamily="18" charset="0"/>
              </a:rPr>
              <a:t>download a RDP file</a:t>
            </a:r>
            <a:r>
              <a:rPr kumimoji="0" lang="en-GB" sz="20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/>
                <a:ea typeface="Times New Roman" panose="02020603050405020304" pitchFamily="18" charset="0"/>
                <a:cs typeface="Times New Roman" panose="02020603050405020304" pitchFamily="18" charset="0"/>
              </a:rPr>
              <a:t>. If it doesn't work first time give it another go, it will put the .</a:t>
            </a:r>
            <a:r>
              <a:rPr kumimoji="0" lang="en-GB" sz="20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/>
                <a:ea typeface="Times New Roman" panose="02020603050405020304" pitchFamily="18" charset="0"/>
                <a:cs typeface="Times New Roman" panose="02020603050405020304" pitchFamily="18" charset="0"/>
              </a:rPr>
              <a:t>rdp</a:t>
            </a:r>
            <a:r>
              <a:rPr kumimoji="0" lang="en-GB" sz="20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/>
                <a:ea typeface="Times New Roman" panose="02020603050405020304" pitchFamily="18" charset="0"/>
                <a:cs typeface="Times New Roman" panose="02020603050405020304" pitchFamily="18" charset="0"/>
              </a:rPr>
              <a:t> file in the Downloads folder or, it may attempt to open it directly, at which point you'll be prompted for </a:t>
            </a:r>
            <a:r>
              <a:rPr kumimoji="0" lang="en-GB" sz="2000" b="1" i="0" u="none" strike="noStrike" kern="0" cap="none" spc="0" normalizeH="0" baseline="0" noProof="0" dirty="0">
                <a:ln>
                  <a:noFill/>
                </a:ln>
                <a:solidFill>
                  <a:srgbClr val="3333FF"/>
                </a:solidFill>
                <a:effectLst/>
                <a:uLnTx/>
                <a:uFillTx/>
                <a:latin typeface="Calibri" panose="020F0502020204030204"/>
                <a:ea typeface="Times New Roman" panose="02020603050405020304" pitchFamily="18" charset="0"/>
                <a:cs typeface="Times New Roman" panose="02020603050405020304" pitchFamily="18" charset="0"/>
              </a:rPr>
              <a:t>logon details</a:t>
            </a:r>
            <a:r>
              <a:rPr kumimoji="0" lang="en-GB" sz="20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/>
                <a:ea typeface="Times New Roman" panose="02020603050405020304" pitchFamily="18" charset="0"/>
                <a:cs typeface="Times New Roman" panose="02020603050405020304" pitchFamily="18" charset="0"/>
              </a:rPr>
              <a:t>:</a:t>
            </a:r>
            <a:endParaRPr kumimoji="0" lang="en-GB" sz="2000" b="0" i="0" u="none" strike="noStrike" kern="1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914400" marR="0" lvl="0" indent="-457200" algn="l" defTabSz="914400" rtl="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GB" sz="20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/>
                <a:ea typeface="Times New Roman" panose="02020603050405020304" pitchFamily="18" charset="0"/>
                <a:cs typeface="Segoe UI" panose="020B0502040204020203" pitchFamily="34" charset="0"/>
              </a:rPr>
              <a:t>Username:  </a:t>
            </a:r>
            <a:r>
              <a:rPr kumimoji="0" lang="en-GB" sz="20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/>
                <a:ea typeface="Times New Roman" panose="02020603050405020304" pitchFamily="18" charset="0"/>
                <a:cs typeface="Segoe UI" panose="020B0502040204020203" pitchFamily="34" charset="0"/>
              </a:rPr>
              <a:t>soac</a:t>
            </a:r>
            <a:r>
              <a:rPr kumimoji="0" lang="en-GB" sz="20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/>
                <a:ea typeface="Times New Roman" panose="02020603050405020304" pitchFamily="18" charset="0"/>
                <a:cs typeface="Segoe UI" panose="020B0502040204020203" pitchFamily="34" charset="0"/>
              </a:rPr>
              <a:t>-azure</a:t>
            </a:r>
            <a:endParaRPr kumimoji="0" lang="en-GB" sz="2000" b="0" i="0" u="none" strike="noStrike" kern="1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914400" marR="0" lvl="0" indent="-457200" algn="l" defTabSz="914400" rtl="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GB" sz="20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/>
                <a:ea typeface="Times New Roman" panose="02020603050405020304" pitchFamily="18" charset="0"/>
                <a:cs typeface="Segoe UI" panose="020B0502040204020203" pitchFamily="34" charset="0"/>
              </a:rPr>
              <a:t>Password:    </a:t>
            </a:r>
            <a:r>
              <a:rPr kumimoji="0" lang="en-GB" sz="20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/>
                <a:ea typeface="Times New Roman" panose="02020603050405020304" pitchFamily="18" charset="0"/>
                <a:cs typeface="Segoe UI" panose="020B0502040204020203" pitchFamily="34" charset="0"/>
              </a:rPr>
              <a:t>AzuR3L@85ErviCe5</a:t>
            </a:r>
            <a:endParaRPr kumimoji="0" lang="en-GB" sz="2000" b="0" i="0" u="none" strike="noStrike" kern="1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457200" marR="0" lvl="0" indent="-457200" algn="l" defTabSz="914400" rtl="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GB" sz="20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/>
                <a:ea typeface="Times New Roman" panose="02020603050405020304" pitchFamily="18" charset="0"/>
                <a:cs typeface="Segoe UI" panose="020B0502040204020203" pitchFamily="34" charset="0"/>
              </a:rPr>
              <a:t>Linux Ubuntu (through WSL) is installed. And can be used via the CMD prompt. If it asks for the Ubuntu login, use: </a:t>
            </a:r>
            <a:r>
              <a:rPr kumimoji="0" lang="en-GB" sz="20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/>
                <a:ea typeface="Times New Roman" panose="02020603050405020304" pitchFamily="18" charset="0"/>
                <a:cs typeface="Segoe UI" panose="020B0502040204020203" pitchFamily="34" charset="0"/>
              </a:rPr>
              <a:t>Username: </a:t>
            </a:r>
            <a:r>
              <a:rPr kumimoji="0" lang="en-GB" sz="20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/>
                <a:ea typeface="Times New Roman" panose="02020603050405020304" pitchFamily="18" charset="0"/>
                <a:cs typeface="Segoe UI" panose="020B0502040204020203" pitchFamily="34" charset="0"/>
              </a:rPr>
              <a:t>l4soac </a:t>
            </a:r>
            <a:r>
              <a:rPr kumimoji="0" lang="en-GB" sz="20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/>
                <a:ea typeface="Times New Roman" panose="02020603050405020304" pitchFamily="18" charset="0"/>
                <a:cs typeface="Segoe UI" panose="020B0502040204020203" pitchFamily="34" charset="0"/>
              </a:rPr>
              <a:t>Password: </a:t>
            </a:r>
            <a:r>
              <a:rPr kumimoji="0" lang="en-GB" sz="20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/>
                <a:ea typeface="Times New Roman" panose="02020603050405020304" pitchFamily="18" charset="0"/>
                <a:cs typeface="Segoe UI" panose="020B0502040204020203" pitchFamily="34" charset="0"/>
              </a:rPr>
              <a:t>5o@cUser</a:t>
            </a:r>
          </a:p>
          <a:p>
            <a:pPr marL="457200" marR="0" lvl="0" indent="-457200" algn="l" defTabSz="914400" rtl="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This link to access the VM will work after initial sign-in: 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3"/>
              </a:rPr>
              <a:t>My virtual machines - Azure Lab Services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.</a:t>
            </a:r>
          </a:p>
          <a:p>
            <a:pPr marL="457200" marR="0" lvl="0" indent="-457200" algn="l" defTabSz="914400" rtl="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+mn-ea"/>
                <a:cs typeface="+mn-cs"/>
              </a:rPr>
              <a:t>Terminal / Microsoft Terminal can be installed from the MS Store App.</a:t>
            </a:r>
          </a:p>
          <a:p>
            <a:pPr marL="457200" marR="0" lvl="0" indent="-457200" algn="l" defTabSz="914400" rtl="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Usage time: 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VM</a:t>
            </a: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time is limited. 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+mn-ea"/>
                <a:cs typeface="+mn-cs"/>
              </a:rPr>
              <a:t>Remember to ‘</a:t>
            </a: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+mn-ea"/>
                <a:cs typeface="+mn-cs"/>
              </a:rPr>
              <a:t>SHUT down &amp; STOP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+mn-ea"/>
                <a:cs typeface="+mn-cs"/>
              </a:rPr>
              <a:t>’ the VM after use. 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Email Lee for more hours if needed.</a:t>
            </a:r>
            <a:endParaRPr kumimoji="0" lang="en-GB" sz="2000" b="0" i="0" u="none" strike="noStrike" kern="1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DengXian" panose="02010600030101010101" pitchFamily="2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170204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4070FC4-DCFC-9CB9-08EB-D9A4AC37ABB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35BC44C-9FEF-0D9F-6D36-0038E08511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1B754A9-DC76-17E8-F8E2-B52E5099BB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64E87CA-0841-4687-4B46-4BF5C3C1D8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CF73C113-65B3-A09E-2DBA-60C2E5D4DC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B67AC39-BC1E-C41C-F8C4-656336DA05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6C75F8C-ACA4-91EB-FF9A-E45779A800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2461" y="278535"/>
            <a:ext cx="11517440" cy="1033669"/>
          </a:xfrm>
        </p:spPr>
        <p:txBody>
          <a:bodyPr>
            <a:normAutofit/>
          </a:bodyPr>
          <a:lstStyle/>
          <a:p>
            <a:r>
              <a:rPr lang="en-GB" sz="4800" b="1" dirty="0">
                <a:highlight>
                  <a:srgbClr val="FFFF00"/>
                </a:highlight>
              </a:rPr>
              <a:t>IMPORTANT:</a:t>
            </a:r>
            <a:r>
              <a:rPr lang="en-GB" sz="4800" b="1" dirty="0"/>
              <a:t> </a:t>
            </a:r>
            <a:r>
              <a:rPr lang="en-GB" sz="4800" b="1" dirty="0">
                <a:solidFill>
                  <a:schemeClr val="bg1"/>
                </a:solidFill>
              </a:rPr>
              <a:t>SHUTDOWN &amp; </a:t>
            </a:r>
            <a:r>
              <a:rPr lang="en-GB" sz="5400" b="1" dirty="0">
                <a:solidFill>
                  <a:schemeClr val="bg1"/>
                </a:solidFill>
              </a:rPr>
              <a:t>STOP the VM</a:t>
            </a:r>
            <a:endParaRPr lang="en-GB" sz="4000" dirty="0">
              <a:solidFill>
                <a:schemeClr val="bg1"/>
              </a:solidFill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B79BB734-A4EC-12B3-9B67-9983D5228F16}"/>
              </a:ext>
            </a:extLst>
          </p:cNvPr>
          <p:cNvSpPr txBox="1"/>
          <p:nvPr/>
        </p:nvSpPr>
        <p:spPr>
          <a:xfrm>
            <a:off x="300618" y="1596227"/>
            <a:ext cx="5889948" cy="4832092"/>
          </a:xfrm>
          <a:prstGeom prst="rect">
            <a:avLst/>
          </a:prstGeom>
          <a:solidFill>
            <a:schemeClr val="bg1">
              <a:alpha val="70000"/>
            </a:schemeClr>
          </a:solidFill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+mn-ea"/>
                <a:cs typeface="+mn-cs"/>
              </a:rPr>
              <a:t>Shut down &amp; Stop the VM after use: </a:t>
            </a:r>
          </a:p>
          <a:p>
            <a:pPr marL="514350" marR="0" lvl="0" indent="-5143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In Windows in your VM, </a:t>
            </a: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goto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the </a:t>
            </a: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+mn-ea"/>
                <a:cs typeface="+mn-cs"/>
              </a:rPr>
              <a:t>Window icon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bottom left, click the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+mn-ea"/>
                <a:cs typeface="+mn-cs"/>
              </a:rPr>
              <a:t>power button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&amp;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+mn-ea"/>
                <a:cs typeface="+mn-cs"/>
              </a:rPr>
              <a:t>SHUT DOWN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highlight>
                <a:srgbClr val="FFFF00"/>
              </a:highlight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514350" marR="0" lvl="0" indent="-5143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Then back in your machine, in the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+mn-ea"/>
                <a:cs typeface="+mn-cs"/>
              </a:rPr>
              <a:t>Azure browser tab</a:t>
            </a:r>
          </a:p>
          <a:p>
            <a:pPr marL="514350" marR="0" lvl="0" indent="-5143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+mn-ea"/>
                <a:cs typeface="+mn-cs"/>
              </a:rPr>
              <a:t>Stop the VM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. It may take 1-3 minutes.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Wait a few minutes for it to STOP.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This is </a:t>
            </a: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+mn-ea"/>
                <a:cs typeface="+mn-cs"/>
              </a:rPr>
              <a:t>IMPORTANT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to prevent your hours from running out.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ACCD64F-167F-5522-1423-782C7B3C9C4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80365" y="1284362"/>
            <a:ext cx="5416314" cy="5574241"/>
          </a:xfrm>
          <a:prstGeom prst="rect">
            <a:avLst/>
          </a:prstGeom>
        </p:spPr>
      </p:pic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A01911D4-A18E-A1CA-B476-255E32C94C8E}"/>
              </a:ext>
            </a:extLst>
          </p:cNvPr>
          <p:cNvCxnSpPr>
            <a:cxnSpLocks/>
          </p:cNvCxnSpPr>
          <p:nvPr/>
        </p:nvCxnSpPr>
        <p:spPr>
          <a:xfrm>
            <a:off x="5083619" y="4549148"/>
            <a:ext cx="2074632" cy="1544577"/>
          </a:xfrm>
          <a:prstGeom prst="straightConnector1">
            <a:avLst/>
          </a:prstGeom>
          <a:ln w="920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413010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11">
            <a:extLst>
              <a:ext uri="{FF2B5EF4-FFF2-40B4-BE49-F238E27FC236}">
                <a16:creationId xmlns:a16="http://schemas.microsoft.com/office/drawing/2014/main" id="{979E27D9-03C7-44E2-9FF8-15D0C8506A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6859EB-615C-4259-B320-810C6A0F4A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6678" y="61206"/>
            <a:ext cx="11699097" cy="1009388"/>
          </a:xfrm>
          <a:solidFill>
            <a:srgbClr val="002060"/>
          </a:solidFill>
        </p:spPr>
        <p:txBody>
          <a:bodyPr anchor="ctr">
            <a:normAutofit/>
          </a:bodyPr>
          <a:lstStyle/>
          <a:p>
            <a:r>
              <a:rPr lang="en-GB" b="1" dirty="0">
                <a:highlight>
                  <a:srgbClr val="FFFF00"/>
                </a:highlight>
              </a:rPr>
              <a:t>Try at home: </a:t>
            </a:r>
            <a:r>
              <a:rPr lang="en-GB" b="1" dirty="0">
                <a:solidFill>
                  <a:schemeClr val="bg1"/>
                </a:solidFill>
              </a:rPr>
              <a:t>Install WSL/Linux on Windows</a:t>
            </a:r>
          </a:p>
        </p:txBody>
      </p:sp>
      <p:sp>
        <p:nvSpPr>
          <p:cNvPr id="33" name="Rectangle 13">
            <a:extLst>
              <a:ext uri="{FF2B5EF4-FFF2-40B4-BE49-F238E27FC236}">
                <a16:creationId xmlns:a16="http://schemas.microsoft.com/office/drawing/2014/main" id="{EEBF1590-3B36-48EE-A89D-3B6F3CB256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78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4" name="Rectangle 15">
            <a:extLst>
              <a:ext uri="{FF2B5EF4-FFF2-40B4-BE49-F238E27FC236}">
                <a16:creationId xmlns:a16="http://schemas.microsoft.com/office/drawing/2014/main" id="{AC8F6C8C-AB5A-4548-942D-E3FD40ACBC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100000">
                <a:schemeClr val="accent1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BD715172-5E70-4BC0-99E6-7D9ADE1D1A0A}"/>
              </a:ext>
            </a:extLst>
          </p:cNvPr>
          <p:cNvGrpSpPr/>
          <p:nvPr/>
        </p:nvGrpSpPr>
        <p:grpSpPr>
          <a:xfrm>
            <a:off x="10242670" y="128971"/>
            <a:ext cx="1949328" cy="1580222"/>
            <a:chOff x="9288494" y="-160542"/>
            <a:chExt cx="2866976" cy="2506193"/>
          </a:xfrm>
        </p:grpSpPr>
        <p:pic>
          <p:nvPicPr>
            <p:cNvPr id="11" name="Picture 10" descr="Icon&#10;&#10;Description automatically generated">
              <a:extLst>
                <a:ext uri="{FF2B5EF4-FFF2-40B4-BE49-F238E27FC236}">
                  <a16:creationId xmlns:a16="http://schemas.microsoft.com/office/drawing/2014/main" id="{9BAFC6EA-46B3-4CC6-B745-4D6BC429B404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837473B0-CC2E-450A-ABE3-18F120FF3D39}">
                  <a1611:picAttrSrcUrl xmlns:a1611="http://schemas.microsoft.com/office/drawing/2016/11/main" r:id="rId3"/>
                </a:ext>
              </a:extLst>
            </a:blip>
            <a:stretch>
              <a:fillRect/>
            </a:stretch>
          </p:blipFill>
          <p:spPr>
            <a:xfrm>
              <a:off x="9429836" y="-160542"/>
              <a:ext cx="2506193" cy="2506193"/>
            </a:xfrm>
            <a:prstGeom prst="rect">
              <a:avLst/>
            </a:prstGeom>
          </p:spPr>
        </p:pic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76264191-1C54-47D0-ADDB-8042B2550D1F}"/>
                </a:ext>
              </a:extLst>
            </p:cNvPr>
            <p:cNvSpPr txBox="1"/>
            <p:nvPr/>
          </p:nvSpPr>
          <p:spPr>
            <a:xfrm rot="19657094">
              <a:off x="10502180" y="2022689"/>
              <a:ext cx="1653290" cy="1384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3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  <a:hlinkClick r:id="rId3" tooltip="https://commons.wikimedia.org/wiki/File:Bash_Logo_Colored.svg"/>
                </a:rPr>
                <a:t>This Photo</a:t>
              </a:r>
              <a:r>
                <a:rPr kumimoji="0" lang="en-GB" sz="3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 by Unknown Author is licensed under </a:t>
              </a:r>
              <a:r>
                <a:rPr kumimoji="0" lang="en-GB" sz="3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  <a:hlinkClick r:id="rId4" tooltip="https://creativecommons.org/licenses/by-sa/3.0/"/>
                </a:rPr>
                <a:t>CC BY-SA</a:t>
              </a:r>
              <a:endParaRPr kumimoji="0" lang="en-GB" sz="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pic>
          <p:nvPicPr>
            <p:cNvPr id="13" name="Picture 12" descr="Icon&#10;&#10;Description automatically generated with medium confidence">
              <a:extLst>
                <a:ext uri="{FF2B5EF4-FFF2-40B4-BE49-F238E27FC236}">
                  <a16:creationId xmlns:a16="http://schemas.microsoft.com/office/drawing/2014/main" id="{4303DD61-DC34-4CAA-AF74-A1AA028E9F04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  <a:ext uri="{837473B0-CC2E-450A-ABE3-18F120FF3D39}">
                  <a1611:picAttrSrcUrl xmlns:a1611="http://schemas.microsoft.com/office/drawing/2016/11/main" r:id="rId6"/>
                </a:ext>
              </a:extLst>
            </a:blip>
            <a:stretch>
              <a:fillRect/>
            </a:stretch>
          </p:blipFill>
          <p:spPr>
            <a:xfrm>
              <a:off x="9288494" y="119921"/>
              <a:ext cx="2196932" cy="2196932"/>
            </a:xfrm>
            <a:prstGeom prst="rect">
              <a:avLst/>
            </a:prstGeom>
          </p:spPr>
        </p:pic>
      </p:grpSp>
      <p:pic>
        <p:nvPicPr>
          <p:cNvPr id="16" name="Picture 15">
            <a:extLst>
              <a:ext uri="{FF2B5EF4-FFF2-40B4-BE49-F238E27FC236}">
                <a16:creationId xmlns:a16="http://schemas.microsoft.com/office/drawing/2014/main" id="{EDECC721-E64E-9287-0EAC-FAE39E63E0A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609912" y="2099473"/>
            <a:ext cx="2534296" cy="4283168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131AA6CE-0813-388D-1DC4-F14B9601A101}"/>
              </a:ext>
            </a:extLst>
          </p:cNvPr>
          <p:cNvSpPr/>
          <p:nvPr/>
        </p:nvSpPr>
        <p:spPr>
          <a:xfrm>
            <a:off x="0" y="6382640"/>
            <a:ext cx="12192000" cy="53656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62743A-F293-4EF3-8125-4627567E57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6678" y="1131800"/>
            <a:ext cx="9719612" cy="4943449"/>
          </a:xfrm>
        </p:spPr>
        <p:txBody>
          <a:bodyPr anchor="t">
            <a:no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b="1" dirty="0">
                <a:highlight>
                  <a:srgbClr val="FFFF00"/>
                </a:highlight>
              </a:rPr>
              <a:t>At home / your own device: </a:t>
            </a:r>
            <a:r>
              <a:rPr lang="en-US" dirty="0"/>
              <a:t>To have </a:t>
            </a:r>
            <a:r>
              <a:rPr lang="en-US" b="1" dirty="0">
                <a:highlight>
                  <a:srgbClr val="FFFF00"/>
                </a:highlight>
              </a:rPr>
              <a:t>the power of both Windows and Linux </a:t>
            </a:r>
            <a:r>
              <a:rPr lang="en-US" dirty="0"/>
              <a:t>at the same time on a single Windows machine. </a:t>
            </a:r>
            <a:r>
              <a:rPr lang="en-US" b="0" i="0" dirty="0">
                <a:solidFill>
                  <a:srgbClr val="161616"/>
                </a:solidFill>
                <a:effectLst/>
              </a:rPr>
              <a:t>You can install </a:t>
            </a:r>
            <a:r>
              <a:rPr lang="en-US" b="1" i="0" dirty="0">
                <a:solidFill>
                  <a:srgbClr val="161616"/>
                </a:solidFill>
                <a:effectLst/>
              </a:rPr>
              <a:t>WSL Windows Sub-system for Linux </a:t>
            </a:r>
            <a:r>
              <a:rPr lang="en-US" b="0" i="0" dirty="0">
                <a:solidFill>
                  <a:srgbClr val="161616"/>
                </a:solidFill>
                <a:effectLst/>
              </a:rPr>
              <a:t>with a single command: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b="0" i="0" dirty="0">
                <a:solidFill>
                  <a:srgbClr val="161616"/>
                </a:solidFill>
                <a:effectLst/>
              </a:rPr>
              <a:t>Open CMD or PowerShell in </a:t>
            </a:r>
            <a:r>
              <a:rPr lang="en-US" b="1" i="0" dirty="0">
                <a:solidFill>
                  <a:srgbClr val="161616"/>
                </a:solidFill>
                <a:effectLst/>
              </a:rPr>
              <a:t>administrator</a:t>
            </a:r>
            <a:r>
              <a:rPr lang="en-US" b="0" i="0" dirty="0">
                <a:solidFill>
                  <a:srgbClr val="161616"/>
                </a:solidFill>
                <a:effectLst/>
              </a:rPr>
              <a:t> mode and enter the command: </a:t>
            </a:r>
            <a:r>
              <a:rPr lang="en-US" b="1" i="0" dirty="0" err="1">
                <a:solidFill>
                  <a:srgbClr val="161616"/>
                </a:solidFill>
                <a:effectLst/>
                <a:highlight>
                  <a:srgbClr val="FFFF00"/>
                </a:highlight>
              </a:rPr>
              <a:t>wsl</a:t>
            </a:r>
            <a:r>
              <a:rPr lang="en-US" b="1" i="0" dirty="0">
                <a:solidFill>
                  <a:srgbClr val="161616"/>
                </a:solidFill>
                <a:effectLst/>
                <a:highlight>
                  <a:srgbClr val="FFFF00"/>
                </a:highlight>
              </a:rPr>
              <a:t> --install</a:t>
            </a:r>
            <a:r>
              <a:rPr lang="en-US" b="0" i="0" dirty="0">
                <a:solidFill>
                  <a:srgbClr val="161616"/>
                </a:solidFill>
                <a:effectLst/>
              </a:rPr>
              <a:t>, then restart your machine.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b="1" i="0" dirty="0">
                <a:effectLst/>
                <a:highlight>
                  <a:srgbClr val="FFFF00"/>
                </a:highlight>
              </a:rPr>
              <a:t>After install: </a:t>
            </a:r>
            <a:r>
              <a:rPr lang="en-US" b="0" i="0" dirty="0">
                <a:effectLst/>
                <a:highlight>
                  <a:srgbClr val="FFFF00"/>
                </a:highlight>
              </a:rPr>
              <a:t>Type </a:t>
            </a:r>
            <a:r>
              <a:rPr lang="en-US" b="1" i="0" dirty="0" err="1">
                <a:effectLst/>
                <a:highlight>
                  <a:srgbClr val="FFFF00"/>
                </a:highlight>
              </a:rPr>
              <a:t>wsl</a:t>
            </a:r>
            <a:r>
              <a:rPr lang="en-US" b="0" i="0" dirty="0">
                <a:effectLst/>
                <a:highlight>
                  <a:srgbClr val="FFFF00"/>
                </a:highlight>
              </a:rPr>
              <a:t> or </a:t>
            </a:r>
            <a:r>
              <a:rPr lang="en-US" b="1" i="0" dirty="0">
                <a:effectLst/>
                <a:highlight>
                  <a:srgbClr val="FFFF00"/>
                </a:highlight>
              </a:rPr>
              <a:t>name of distro ‘ubuntu’ </a:t>
            </a:r>
            <a:r>
              <a:rPr lang="en-US" b="0" i="0" dirty="0">
                <a:effectLst/>
                <a:highlight>
                  <a:srgbClr val="FFFF00"/>
                </a:highlight>
              </a:rPr>
              <a:t>in </a:t>
            </a:r>
            <a:r>
              <a:rPr lang="en-US" b="0" i="0" dirty="0" err="1">
                <a:effectLst/>
                <a:highlight>
                  <a:srgbClr val="FFFF00"/>
                </a:highlight>
              </a:rPr>
              <a:t>cmd</a:t>
            </a:r>
            <a:r>
              <a:rPr lang="en-US" b="0" i="0" dirty="0">
                <a:effectLst/>
                <a:highlight>
                  <a:srgbClr val="FFFF00"/>
                </a:highlight>
              </a:rPr>
              <a:t> or Search box. </a:t>
            </a:r>
            <a:r>
              <a:rPr lang="en-US" sz="3600" b="0" i="0" dirty="0">
                <a:solidFill>
                  <a:schemeClr val="bg1"/>
                </a:solidFill>
                <a:effectLst/>
                <a:highlight>
                  <a:srgbClr val="7E2FFF"/>
                </a:highlight>
              </a:rPr>
              <a:t>– More on this in a few weeks.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dirty="0">
                <a:solidFill>
                  <a:srgbClr val="161616"/>
                </a:solidFill>
              </a:rPr>
              <a:t>Bg.</a:t>
            </a:r>
            <a:endParaRPr lang="en-US" b="0" i="0" dirty="0">
              <a:solidFill>
                <a:srgbClr val="161616"/>
              </a:solidFill>
              <a:effectLst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2000" b="1" i="0" dirty="0">
                <a:solidFill>
                  <a:srgbClr val="161616"/>
                </a:solidFill>
                <a:effectLst/>
              </a:rPr>
              <a:t>Bg. Administrator</a:t>
            </a:r>
            <a:r>
              <a:rPr lang="en-US" sz="2000" b="0" i="0" dirty="0">
                <a:solidFill>
                  <a:srgbClr val="161616"/>
                </a:solidFill>
                <a:effectLst/>
              </a:rPr>
              <a:t> </a:t>
            </a:r>
            <a:r>
              <a:rPr lang="en-US" sz="2000" b="1" i="0" dirty="0">
                <a:solidFill>
                  <a:srgbClr val="161616"/>
                </a:solidFill>
                <a:effectLst/>
              </a:rPr>
              <a:t>mode: </a:t>
            </a:r>
            <a:r>
              <a:rPr lang="en-US" sz="2000" dirty="0">
                <a:effectLst/>
              </a:rPr>
              <a:t>Right-click Windows-Start icon, right click the Command Prompt or click on PowerShell and select Run as administrator.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2000" b="0" i="0" dirty="0">
                <a:solidFill>
                  <a:srgbClr val="161616"/>
                </a:solidFill>
                <a:effectLst/>
              </a:rPr>
              <a:t>This command will enable the features necessary to run WSL and install the </a:t>
            </a:r>
            <a:r>
              <a:rPr lang="en-US" sz="2000" b="1" i="0" dirty="0">
                <a:solidFill>
                  <a:srgbClr val="161616"/>
                </a:solidFill>
                <a:effectLst/>
              </a:rPr>
              <a:t>Ubuntu</a:t>
            </a:r>
            <a:r>
              <a:rPr lang="en-US" sz="2000" b="0" i="0" dirty="0">
                <a:solidFill>
                  <a:srgbClr val="161616"/>
                </a:solidFill>
                <a:effectLst/>
              </a:rPr>
              <a:t> distribution of Linux by default.</a:t>
            </a:r>
            <a:endParaRPr lang="en-US" sz="2000" dirty="0">
              <a:effectLst/>
            </a:endParaRPr>
          </a:p>
          <a:p>
            <a:pPr lvl="1">
              <a:lnSpc>
                <a:spcPct val="100000"/>
              </a:lnSpc>
              <a:spcBef>
                <a:spcPts val="0"/>
              </a:spcBef>
            </a:pPr>
            <a:r>
              <a:rPr lang="en-US" sz="2000" dirty="0">
                <a:effectLst/>
              </a:rPr>
              <a:t>Bg. This will automatically install WSLv2. To check what version of WSL is installed, use the command: </a:t>
            </a:r>
            <a:r>
              <a:rPr lang="en-US" sz="2000" b="1" dirty="0" err="1">
                <a:effectLst/>
              </a:rPr>
              <a:t>wsl</a:t>
            </a:r>
            <a:r>
              <a:rPr lang="en-US" sz="2000" b="1" dirty="0">
                <a:effectLst/>
              </a:rPr>
              <a:t> –v </a:t>
            </a:r>
            <a:r>
              <a:rPr lang="en-US" sz="2000" dirty="0">
                <a:effectLst/>
              </a:rPr>
              <a:t>or </a:t>
            </a:r>
            <a:r>
              <a:rPr lang="en-US" sz="2000" b="1" dirty="0" err="1">
                <a:effectLst/>
              </a:rPr>
              <a:t>wsl</a:t>
            </a:r>
            <a:r>
              <a:rPr lang="en-US" sz="2000" b="1" dirty="0">
                <a:effectLst/>
              </a:rPr>
              <a:t> --version</a:t>
            </a:r>
            <a:endParaRPr lang="en-US" sz="2000" dirty="0"/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US" sz="2000" dirty="0">
              <a:effectLst/>
            </a:endParaRPr>
          </a:p>
          <a:p>
            <a:pPr lvl="1">
              <a:lnSpc>
                <a:spcPct val="100000"/>
              </a:lnSpc>
              <a:spcBef>
                <a:spcPts val="0"/>
              </a:spcBef>
            </a:pPr>
            <a:endParaRPr lang="en-US" sz="2000" dirty="0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25153870"/>
      </p:ext>
    </p:extLst>
  </p:cSld>
  <p:clrMapOvr>
    <a:masterClrMapping/>
  </p:clrMapOvr>
</p:sld>
</file>

<file path=ppt/theme/theme1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781</Words>
  <Application>Microsoft Office PowerPoint</Application>
  <PresentationFormat>Widescreen</PresentationFormat>
  <Paragraphs>51</Paragraphs>
  <Slides>6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Aptos</vt:lpstr>
      <vt:lpstr>Arial</vt:lpstr>
      <vt:lpstr>Calibri</vt:lpstr>
      <vt:lpstr>Calibri Light</vt:lpstr>
      <vt:lpstr>1_Office Theme</vt:lpstr>
      <vt:lpstr>OS Tutorial 2: VMs (Virtual Machines)  for safe experiments &amp; tests</vt:lpstr>
      <vt:lpstr>Try: Azure VM Open and STOP Use Windows &amp; Linux Ubuntu in CMD &amp; PS</vt:lpstr>
      <vt:lpstr>VM test: Azure Cloud VM</vt:lpstr>
      <vt:lpstr>Bg. Step by step Azure VM instructions</vt:lpstr>
      <vt:lpstr>IMPORTANT: SHUTDOWN &amp; STOP the VM</vt:lpstr>
      <vt:lpstr>Try at home: Install WSL/Linux on Windows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James Williams</dc:creator>
  <cp:lastModifiedBy>James Williams</cp:lastModifiedBy>
  <cp:revision>1</cp:revision>
  <dcterms:created xsi:type="dcterms:W3CDTF">2026-02-08T14:35:30Z</dcterms:created>
  <dcterms:modified xsi:type="dcterms:W3CDTF">2026-02-08T14:37:46Z</dcterms:modified>
</cp:coreProperties>
</file>