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7" r:id="rId4"/>
  </p:sldMasterIdLst>
  <p:notesMasterIdLst>
    <p:notesMasterId r:id="rId27"/>
  </p:notesMasterIdLst>
  <p:handoutMasterIdLst>
    <p:handoutMasterId r:id="rId28"/>
  </p:handoutMasterIdLst>
  <p:sldIdLst>
    <p:sldId id="258" r:id="rId5"/>
    <p:sldId id="318" r:id="rId6"/>
    <p:sldId id="309" r:id="rId7"/>
    <p:sldId id="308" r:id="rId8"/>
    <p:sldId id="299" r:id="rId9"/>
    <p:sldId id="306" r:id="rId10"/>
    <p:sldId id="319" r:id="rId11"/>
    <p:sldId id="320" r:id="rId12"/>
    <p:sldId id="321" r:id="rId13"/>
    <p:sldId id="311" r:id="rId14"/>
    <p:sldId id="322" r:id="rId15"/>
    <p:sldId id="323" r:id="rId16"/>
    <p:sldId id="324" r:id="rId17"/>
    <p:sldId id="325" r:id="rId18"/>
    <p:sldId id="326" r:id="rId19"/>
    <p:sldId id="327" r:id="rId20"/>
    <p:sldId id="330" r:id="rId21"/>
    <p:sldId id="331" r:id="rId22"/>
    <p:sldId id="328" r:id="rId23"/>
    <p:sldId id="329" r:id="rId24"/>
    <p:sldId id="313" r:id="rId25"/>
    <p:sldId id="29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66"/>
    <a:srgbClr val="FF6600"/>
    <a:srgbClr val="F7D9A3"/>
    <a:srgbClr val="D0FCBA"/>
    <a:srgbClr val="FFCC66"/>
    <a:srgbClr val="CC00CC"/>
    <a:srgbClr val="FF99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39" autoAdjust="0"/>
  </p:normalViewPr>
  <p:slideViewPr>
    <p:cSldViewPr snapToGrid="0">
      <p:cViewPr varScale="1">
        <p:scale>
          <a:sx n="70" d="100"/>
          <a:sy n="70" d="100"/>
        </p:scale>
        <p:origin x="46" y="290"/>
      </p:cViewPr>
      <p:guideLst/>
    </p:cSldViewPr>
  </p:slideViewPr>
  <p:notesTextViewPr>
    <p:cViewPr>
      <p:scale>
        <a:sx n="1" d="1"/>
        <a:sy n="1" d="1"/>
      </p:scale>
      <p:origin x="0" y="0"/>
    </p:cViewPr>
  </p:notesTextViewPr>
  <p:notesViewPr>
    <p:cSldViewPr snapToGrid="0">
      <p:cViewPr>
        <p:scale>
          <a:sx n="50" d="100"/>
          <a:sy n="50" d="100"/>
        </p:scale>
        <p:origin x="3403"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3F4FFB-0C05-4B76-BF4F-995F6C31A275}"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EC7F26BA-E5DD-476B-B90B-1253A56BF2CB}">
      <dgm:prSet custT="1"/>
      <dgm:spPr/>
      <dgm:t>
        <a:bodyPr/>
        <a:lstStyle/>
        <a:p>
          <a:pPr rtl="0"/>
          <a:r>
            <a:rPr lang="en-US" sz="2000" b="0" dirty="0">
              <a:solidFill>
                <a:srgbClr val="002060"/>
              </a:solidFill>
              <a:latin typeface="Arial Rounded MT Bold" panose="020F0704030504030204" pitchFamily="34" charset="0"/>
            </a:rPr>
            <a:t>Cartesian Coordinates System</a:t>
          </a:r>
        </a:p>
        <a:p>
          <a:pPr rtl="0"/>
          <a:r>
            <a:rPr lang="en-US" sz="2000" b="0" dirty="0">
              <a:solidFill>
                <a:srgbClr val="002060"/>
              </a:solidFill>
              <a:latin typeface="Arial Rounded MT Bold" panose="020F0704030504030204" pitchFamily="34" charset="0"/>
            </a:rPr>
            <a:t>Use XYZ axis</a:t>
          </a:r>
        </a:p>
      </dgm:t>
    </dgm:pt>
    <dgm:pt modelId="{D530F167-6196-4E7D-8591-5B69AAD8528C}" type="parTrans" cxnId="{5D03C373-73C7-4FBB-89E1-5B9E3F24988C}">
      <dgm:prSet/>
      <dgm:spPr/>
      <dgm:t>
        <a:bodyPr/>
        <a:lstStyle/>
        <a:p>
          <a:endParaRPr lang="en-US"/>
        </a:p>
      </dgm:t>
    </dgm:pt>
    <dgm:pt modelId="{4B431850-37F7-4EDB-9FDE-8921A79EC3CC}" type="sibTrans" cxnId="{5D03C373-73C7-4FBB-89E1-5B9E3F24988C}">
      <dgm:prSet/>
      <dgm:spPr/>
      <dgm:t>
        <a:bodyPr/>
        <a:lstStyle/>
        <a:p>
          <a:endParaRPr lang="en-US"/>
        </a:p>
      </dgm:t>
    </dgm:pt>
    <dgm:pt modelId="{193D00C5-00D4-4A47-87F7-C3D75A298BC0}">
      <dgm:prSet custT="1"/>
      <dgm:spPr/>
      <dgm:t>
        <a:bodyPr/>
        <a:lstStyle/>
        <a:p>
          <a:pPr rtl="0"/>
          <a:r>
            <a:rPr lang="en-US" sz="2000" b="0" dirty="0">
              <a:solidFill>
                <a:srgbClr val="002060"/>
              </a:solidFill>
              <a:latin typeface="Arial Rounded MT Bold" panose="020F0704030504030204" pitchFamily="34" charset="0"/>
            </a:rPr>
            <a:t>Delta System</a:t>
          </a:r>
        </a:p>
        <a:p>
          <a:pPr rtl="0"/>
          <a:r>
            <a:rPr lang="en-US" sz="2000" b="0" dirty="0">
              <a:solidFill>
                <a:srgbClr val="002060"/>
              </a:solidFill>
              <a:latin typeface="Arial Rounded MT Bold" panose="020F0704030504030204" pitchFamily="34" charset="0"/>
            </a:rPr>
            <a:t>Use the mechanical linkage of 3 motors to move the extruder</a:t>
          </a:r>
        </a:p>
      </dgm:t>
    </dgm:pt>
    <dgm:pt modelId="{21F1F3B9-7C68-4246-917E-3E46C736C4BC}" type="parTrans" cxnId="{C912B3DD-9256-4B98-A986-D2478A51B48C}">
      <dgm:prSet/>
      <dgm:spPr/>
      <dgm:t>
        <a:bodyPr/>
        <a:lstStyle/>
        <a:p>
          <a:endParaRPr lang="en-US"/>
        </a:p>
      </dgm:t>
    </dgm:pt>
    <dgm:pt modelId="{6B278BB9-26C7-494C-A891-BAC2D1E68CE9}" type="sibTrans" cxnId="{C912B3DD-9256-4B98-A986-D2478A51B48C}">
      <dgm:prSet/>
      <dgm:spPr/>
      <dgm:t>
        <a:bodyPr/>
        <a:lstStyle/>
        <a:p>
          <a:endParaRPr lang="en-US"/>
        </a:p>
      </dgm:t>
    </dgm:pt>
    <dgm:pt modelId="{C7635E3C-AFF7-4FC6-9561-C23666627C3C}">
      <dgm:prSet custT="1"/>
      <dgm:spPr/>
      <dgm:t>
        <a:bodyPr/>
        <a:lstStyle/>
        <a:p>
          <a:pPr rtl="0"/>
          <a:r>
            <a:rPr lang="en-US" sz="2400" b="1" dirty="0">
              <a:solidFill>
                <a:srgbClr val="002060"/>
              </a:solidFill>
            </a:rPr>
            <a:t>Polar Coordinate System</a:t>
          </a:r>
        </a:p>
        <a:p>
          <a:pPr rtl="0"/>
          <a:r>
            <a:rPr lang="en-US" sz="2400" b="1" dirty="0">
              <a:solidFill>
                <a:srgbClr val="002060"/>
              </a:solidFill>
            </a:rPr>
            <a:t>Use polar coordinates</a:t>
          </a:r>
        </a:p>
      </dgm:t>
    </dgm:pt>
    <dgm:pt modelId="{50AB4534-F5D1-4832-B54C-871CC1B02BEC}" type="parTrans" cxnId="{1F749536-4B11-4259-84B0-E341A7C49CC4}">
      <dgm:prSet/>
      <dgm:spPr/>
      <dgm:t>
        <a:bodyPr/>
        <a:lstStyle/>
        <a:p>
          <a:endParaRPr lang="en-US"/>
        </a:p>
      </dgm:t>
    </dgm:pt>
    <dgm:pt modelId="{0C195F9C-98A1-4871-BB42-C7A92013CED2}" type="sibTrans" cxnId="{1F749536-4B11-4259-84B0-E341A7C49CC4}">
      <dgm:prSet/>
      <dgm:spPr/>
      <dgm:t>
        <a:bodyPr/>
        <a:lstStyle/>
        <a:p>
          <a:endParaRPr lang="en-US"/>
        </a:p>
      </dgm:t>
    </dgm:pt>
    <dgm:pt modelId="{7BFA3829-1290-4054-93D5-5FF09F4FCB50}" type="pres">
      <dgm:prSet presAssocID="{5A3F4FFB-0C05-4B76-BF4F-995F6C31A275}" presName="Name0" presStyleCnt="0">
        <dgm:presLayoutVars>
          <dgm:dir/>
          <dgm:resizeHandles val="exact"/>
        </dgm:presLayoutVars>
      </dgm:prSet>
      <dgm:spPr/>
    </dgm:pt>
    <dgm:pt modelId="{7D0CD5D1-FEFF-42F0-99CD-4AA1E37624D1}" type="pres">
      <dgm:prSet presAssocID="{EC7F26BA-E5DD-476B-B90B-1253A56BF2CB}" presName="compNode" presStyleCnt="0"/>
      <dgm:spPr/>
    </dgm:pt>
    <dgm:pt modelId="{1A5BBA3E-AAD1-4747-9681-C733D9903E12}" type="pres">
      <dgm:prSet presAssocID="{EC7F26BA-E5DD-476B-B90B-1253A56BF2CB}" presName="pict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4000" b="-4000"/>
          </a:stretch>
        </a:blipFill>
      </dgm:spPr>
    </dgm:pt>
    <dgm:pt modelId="{0A467239-39C3-41AD-941F-72326F5BCC76}" type="pres">
      <dgm:prSet presAssocID="{EC7F26BA-E5DD-476B-B90B-1253A56BF2CB}" presName="textRect" presStyleLbl="revTx" presStyleIdx="0" presStyleCnt="3" custLinFactNeighborX="2840" custLinFactNeighborY="20784">
        <dgm:presLayoutVars>
          <dgm:bulletEnabled val="1"/>
        </dgm:presLayoutVars>
      </dgm:prSet>
      <dgm:spPr/>
    </dgm:pt>
    <dgm:pt modelId="{5401554B-31DD-4356-A147-C1E91329E438}" type="pres">
      <dgm:prSet presAssocID="{4B431850-37F7-4EDB-9FDE-8921A79EC3CC}" presName="sibTrans" presStyleLbl="sibTrans2D1" presStyleIdx="0" presStyleCnt="0"/>
      <dgm:spPr/>
    </dgm:pt>
    <dgm:pt modelId="{436EDE27-C713-484E-B653-181FB0302689}" type="pres">
      <dgm:prSet presAssocID="{193D00C5-00D4-4A47-87F7-C3D75A298BC0}" presName="compNode" presStyleCnt="0"/>
      <dgm:spPr/>
    </dgm:pt>
    <dgm:pt modelId="{3FD0C4F8-6AA2-4D50-B6A2-7035933FC59B}" type="pres">
      <dgm:prSet presAssocID="{193D00C5-00D4-4A47-87F7-C3D75A298BC0}" presName="pictRect" presStyleLbl="node1" presStyleIdx="1" presStyleCnt="3" custScaleY="100024"/>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2000" r="-2000"/>
          </a:stretch>
        </a:blipFill>
      </dgm:spPr>
    </dgm:pt>
    <dgm:pt modelId="{9C20762A-08A4-4CCA-AFC9-48C6C3ABADFB}" type="pres">
      <dgm:prSet presAssocID="{193D00C5-00D4-4A47-87F7-C3D75A298BC0}" presName="textRect" presStyleLbl="revTx" presStyleIdx="1" presStyleCnt="3" custLinFactNeighborX="812" custLinFactNeighborY="19689">
        <dgm:presLayoutVars>
          <dgm:bulletEnabled val="1"/>
        </dgm:presLayoutVars>
      </dgm:prSet>
      <dgm:spPr/>
    </dgm:pt>
    <dgm:pt modelId="{1E8568FE-CACB-4328-A206-08072D6B6D34}" type="pres">
      <dgm:prSet presAssocID="{6B278BB9-26C7-494C-A891-BAC2D1E68CE9}" presName="sibTrans" presStyleLbl="sibTrans2D1" presStyleIdx="0" presStyleCnt="0"/>
      <dgm:spPr/>
    </dgm:pt>
    <dgm:pt modelId="{E58D249A-1C06-4F93-8689-14994416F01F}" type="pres">
      <dgm:prSet presAssocID="{C7635E3C-AFF7-4FC6-9561-C23666627C3C}" presName="compNode" presStyleCnt="0"/>
      <dgm:spPr/>
    </dgm:pt>
    <dgm:pt modelId="{C8570618-B2C4-4DD7-B356-B25E2A577066}" type="pres">
      <dgm:prSet presAssocID="{C7635E3C-AFF7-4FC6-9561-C23666627C3C}" presName="pict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dgm:spPr>
    </dgm:pt>
    <dgm:pt modelId="{1AC9ACE9-6386-4543-9F90-0CC7789B2594}" type="pres">
      <dgm:prSet presAssocID="{C7635E3C-AFF7-4FC6-9561-C23666627C3C}" presName="textRect" presStyleLbl="revTx" presStyleIdx="2" presStyleCnt="3" custLinFactNeighborX="469" custLinFactNeighborY="18596">
        <dgm:presLayoutVars>
          <dgm:bulletEnabled val="1"/>
        </dgm:presLayoutVars>
      </dgm:prSet>
      <dgm:spPr/>
    </dgm:pt>
  </dgm:ptLst>
  <dgm:cxnLst>
    <dgm:cxn modelId="{CACDF833-A8EF-4E3B-B7BB-A6F866681DF0}" type="presOf" srcId="{5A3F4FFB-0C05-4B76-BF4F-995F6C31A275}" destId="{7BFA3829-1290-4054-93D5-5FF09F4FCB50}" srcOrd="0" destOrd="0" presId="urn:microsoft.com/office/officeart/2005/8/layout/pList1"/>
    <dgm:cxn modelId="{1F749536-4B11-4259-84B0-E341A7C49CC4}" srcId="{5A3F4FFB-0C05-4B76-BF4F-995F6C31A275}" destId="{C7635E3C-AFF7-4FC6-9561-C23666627C3C}" srcOrd="2" destOrd="0" parTransId="{50AB4534-F5D1-4832-B54C-871CC1B02BEC}" sibTransId="{0C195F9C-98A1-4871-BB42-C7A92013CED2}"/>
    <dgm:cxn modelId="{327CD444-8461-43C9-BE39-03927F786300}" type="presOf" srcId="{EC7F26BA-E5DD-476B-B90B-1253A56BF2CB}" destId="{0A467239-39C3-41AD-941F-72326F5BCC76}" srcOrd="0" destOrd="0" presId="urn:microsoft.com/office/officeart/2005/8/layout/pList1"/>
    <dgm:cxn modelId="{DD8AD644-1EF7-434A-A9AE-DFE28D9725E2}" type="presOf" srcId="{4B431850-37F7-4EDB-9FDE-8921A79EC3CC}" destId="{5401554B-31DD-4356-A147-C1E91329E438}" srcOrd="0" destOrd="0" presId="urn:microsoft.com/office/officeart/2005/8/layout/pList1"/>
    <dgm:cxn modelId="{5D03C373-73C7-4FBB-89E1-5B9E3F24988C}" srcId="{5A3F4FFB-0C05-4B76-BF4F-995F6C31A275}" destId="{EC7F26BA-E5DD-476B-B90B-1253A56BF2CB}" srcOrd="0" destOrd="0" parTransId="{D530F167-6196-4E7D-8591-5B69AAD8528C}" sibTransId="{4B431850-37F7-4EDB-9FDE-8921A79EC3CC}"/>
    <dgm:cxn modelId="{5957E087-14C4-4D8D-8313-8DC5C1AC4A58}" type="presOf" srcId="{6B278BB9-26C7-494C-A891-BAC2D1E68CE9}" destId="{1E8568FE-CACB-4328-A206-08072D6B6D34}" srcOrd="0" destOrd="0" presId="urn:microsoft.com/office/officeart/2005/8/layout/pList1"/>
    <dgm:cxn modelId="{98BAC8A6-F71B-41AF-80E3-9410A12EE25F}" type="presOf" srcId="{C7635E3C-AFF7-4FC6-9561-C23666627C3C}" destId="{1AC9ACE9-6386-4543-9F90-0CC7789B2594}" srcOrd="0" destOrd="0" presId="urn:microsoft.com/office/officeart/2005/8/layout/pList1"/>
    <dgm:cxn modelId="{C912B3DD-9256-4B98-A986-D2478A51B48C}" srcId="{5A3F4FFB-0C05-4B76-BF4F-995F6C31A275}" destId="{193D00C5-00D4-4A47-87F7-C3D75A298BC0}" srcOrd="1" destOrd="0" parTransId="{21F1F3B9-7C68-4246-917E-3E46C736C4BC}" sibTransId="{6B278BB9-26C7-494C-A891-BAC2D1E68CE9}"/>
    <dgm:cxn modelId="{1BF90DE9-6D79-493A-BBB2-8735694E3CC0}" type="presOf" srcId="{193D00C5-00D4-4A47-87F7-C3D75A298BC0}" destId="{9C20762A-08A4-4CCA-AFC9-48C6C3ABADFB}" srcOrd="0" destOrd="0" presId="urn:microsoft.com/office/officeart/2005/8/layout/pList1"/>
    <dgm:cxn modelId="{1BCCA29D-327B-4A2C-ACEA-0041625BAA06}" type="presParOf" srcId="{7BFA3829-1290-4054-93D5-5FF09F4FCB50}" destId="{7D0CD5D1-FEFF-42F0-99CD-4AA1E37624D1}" srcOrd="0" destOrd="0" presId="urn:microsoft.com/office/officeart/2005/8/layout/pList1"/>
    <dgm:cxn modelId="{2B0AC6BD-688E-469C-86EC-C172076CD835}" type="presParOf" srcId="{7D0CD5D1-FEFF-42F0-99CD-4AA1E37624D1}" destId="{1A5BBA3E-AAD1-4747-9681-C733D9903E12}" srcOrd="0" destOrd="0" presId="urn:microsoft.com/office/officeart/2005/8/layout/pList1"/>
    <dgm:cxn modelId="{33BEFB83-ED6F-474E-9EE1-FA8D8084E549}" type="presParOf" srcId="{7D0CD5D1-FEFF-42F0-99CD-4AA1E37624D1}" destId="{0A467239-39C3-41AD-941F-72326F5BCC76}" srcOrd="1" destOrd="0" presId="urn:microsoft.com/office/officeart/2005/8/layout/pList1"/>
    <dgm:cxn modelId="{A40534F5-CEBB-4707-963F-65E4930536C0}" type="presParOf" srcId="{7BFA3829-1290-4054-93D5-5FF09F4FCB50}" destId="{5401554B-31DD-4356-A147-C1E91329E438}" srcOrd="1" destOrd="0" presId="urn:microsoft.com/office/officeart/2005/8/layout/pList1"/>
    <dgm:cxn modelId="{A5F829AA-BEF6-4ACE-8FFF-7EA5EE62116B}" type="presParOf" srcId="{7BFA3829-1290-4054-93D5-5FF09F4FCB50}" destId="{436EDE27-C713-484E-B653-181FB0302689}" srcOrd="2" destOrd="0" presId="urn:microsoft.com/office/officeart/2005/8/layout/pList1"/>
    <dgm:cxn modelId="{8E589C2C-D028-4F9F-AA24-98225959F835}" type="presParOf" srcId="{436EDE27-C713-484E-B653-181FB0302689}" destId="{3FD0C4F8-6AA2-4D50-B6A2-7035933FC59B}" srcOrd="0" destOrd="0" presId="urn:microsoft.com/office/officeart/2005/8/layout/pList1"/>
    <dgm:cxn modelId="{CC5768E1-7E80-4621-AE4E-1E8AD40237F0}" type="presParOf" srcId="{436EDE27-C713-484E-B653-181FB0302689}" destId="{9C20762A-08A4-4CCA-AFC9-48C6C3ABADFB}" srcOrd="1" destOrd="0" presId="urn:microsoft.com/office/officeart/2005/8/layout/pList1"/>
    <dgm:cxn modelId="{E0D3A87C-9240-4EE7-B366-0A67F78BE374}" type="presParOf" srcId="{7BFA3829-1290-4054-93D5-5FF09F4FCB50}" destId="{1E8568FE-CACB-4328-A206-08072D6B6D34}" srcOrd="3" destOrd="0" presId="urn:microsoft.com/office/officeart/2005/8/layout/pList1"/>
    <dgm:cxn modelId="{F8A1DB6D-E2BE-49B3-87EF-8E56CECF2182}" type="presParOf" srcId="{7BFA3829-1290-4054-93D5-5FF09F4FCB50}" destId="{E58D249A-1C06-4F93-8689-14994416F01F}" srcOrd="4" destOrd="0" presId="urn:microsoft.com/office/officeart/2005/8/layout/pList1"/>
    <dgm:cxn modelId="{28BCD884-3EBA-42B7-816A-EEB4BFEDD514}" type="presParOf" srcId="{E58D249A-1C06-4F93-8689-14994416F01F}" destId="{C8570618-B2C4-4DD7-B356-B25E2A577066}" srcOrd="0" destOrd="0" presId="urn:microsoft.com/office/officeart/2005/8/layout/pList1"/>
    <dgm:cxn modelId="{04C1C875-988F-4882-A283-D05B66052697}" type="presParOf" srcId="{E58D249A-1C06-4F93-8689-14994416F01F}" destId="{1AC9ACE9-6386-4543-9F90-0CC7789B2594}"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5BBA3E-AAD1-4747-9681-C733D9903E12}">
      <dsp:nvSpPr>
        <dsp:cNvPr id="0" name=""/>
        <dsp:cNvSpPr/>
      </dsp:nvSpPr>
      <dsp:spPr>
        <a:xfrm>
          <a:off x="2119" y="367399"/>
          <a:ext cx="3363020" cy="2317121"/>
        </a:xfrm>
        <a:prstGeom prst="round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4000" b="-4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467239-39C3-41AD-941F-72326F5BCC76}">
      <dsp:nvSpPr>
        <dsp:cNvPr id="0" name=""/>
        <dsp:cNvSpPr/>
      </dsp:nvSpPr>
      <dsp:spPr>
        <a:xfrm>
          <a:off x="97629" y="2943838"/>
          <a:ext cx="3363020" cy="1247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rtl="0">
            <a:lnSpc>
              <a:spcPct val="90000"/>
            </a:lnSpc>
            <a:spcBef>
              <a:spcPct val="0"/>
            </a:spcBef>
            <a:spcAft>
              <a:spcPct val="35000"/>
            </a:spcAft>
            <a:buNone/>
          </a:pPr>
          <a:r>
            <a:rPr lang="en-US" sz="2000" b="0" kern="1200" dirty="0">
              <a:solidFill>
                <a:srgbClr val="002060"/>
              </a:solidFill>
              <a:latin typeface="Arial Rounded MT Bold" panose="020F0704030504030204" pitchFamily="34" charset="0"/>
            </a:rPr>
            <a:t>Cartesian Coordinates System</a:t>
          </a:r>
        </a:p>
        <a:p>
          <a:pPr marL="0" lvl="0" indent="0" algn="ctr" defTabSz="889000" rtl="0">
            <a:lnSpc>
              <a:spcPct val="90000"/>
            </a:lnSpc>
            <a:spcBef>
              <a:spcPct val="0"/>
            </a:spcBef>
            <a:spcAft>
              <a:spcPct val="35000"/>
            </a:spcAft>
            <a:buNone/>
          </a:pPr>
          <a:r>
            <a:rPr lang="en-US" sz="2000" b="0" kern="1200" dirty="0">
              <a:solidFill>
                <a:srgbClr val="002060"/>
              </a:solidFill>
              <a:latin typeface="Arial Rounded MT Bold" panose="020F0704030504030204" pitchFamily="34" charset="0"/>
            </a:rPr>
            <a:t>Use XYZ axis</a:t>
          </a:r>
        </a:p>
      </dsp:txBody>
      <dsp:txXfrm>
        <a:off x="97629" y="2943838"/>
        <a:ext cx="3363020" cy="1247680"/>
      </dsp:txXfrm>
    </dsp:sp>
    <dsp:sp modelId="{3FD0C4F8-6AA2-4D50-B6A2-7035933FC59B}">
      <dsp:nvSpPr>
        <dsp:cNvPr id="0" name=""/>
        <dsp:cNvSpPr/>
      </dsp:nvSpPr>
      <dsp:spPr>
        <a:xfrm>
          <a:off x="3701583" y="367260"/>
          <a:ext cx="3363020" cy="2317677"/>
        </a:xfrm>
        <a:prstGeom prst="round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000" r="-2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20762A-08A4-4CCA-AFC9-48C6C3ABADFB}">
      <dsp:nvSpPr>
        <dsp:cNvPr id="0" name=""/>
        <dsp:cNvSpPr/>
      </dsp:nvSpPr>
      <dsp:spPr>
        <a:xfrm>
          <a:off x="3728891" y="2930315"/>
          <a:ext cx="3363020" cy="1247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rtl="0">
            <a:lnSpc>
              <a:spcPct val="90000"/>
            </a:lnSpc>
            <a:spcBef>
              <a:spcPct val="0"/>
            </a:spcBef>
            <a:spcAft>
              <a:spcPct val="35000"/>
            </a:spcAft>
            <a:buNone/>
          </a:pPr>
          <a:r>
            <a:rPr lang="en-US" sz="2000" b="0" kern="1200" dirty="0">
              <a:solidFill>
                <a:srgbClr val="002060"/>
              </a:solidFill>
              <a:latin typeface="Arial Rounded MT Bold" panose="020F0704030504030204" pitchFamily="34" charset="0"/>
            </a:rPr>
            <a:t>Delta System</a:t>
          </a:r>
        </a:p>
        <a:p>
          <a:pPr marL="0" lvl="0" indent="0" algn="ctr" defTabSz="889000" rtl="0">
            <a:lnSpc>
              <a:spcPct val="90000"/>
            </a:lnSpc>
            <a:spcBef>
              <a:spcPct val="0"/>
            </a:spcBef>
            <a:spcAft>
              <a:spcPct val="35000"/>
            </a:spcAft>
            <a:buNone/>
          </a:pPr>
          <a:r>
            <a:rPr lang="en-US" sz="2000" b="0" kern="1200" dirty="0">
              <a:solidFill>
                <a:srgbClr val="002060"/>
              </a:solidFill>
              <a:latin typeface="Arial Rounded MT Bold" panose="020F0704030504030204" pitchFamily="34" charset="0"/>
            </a:rPr>
            <a:t>Use the mechanical linkage of 3 motors to move the extruder</a:t>
          </a:r>
        </a:p>
      </dsp:txBody>
      <dsp:txXfrm>
        <a:off x="3728891" y="2930315"/>
        <a:ext cx="3363020" cy="1247680"/>
      </dsp:txXfrm>
    </dsp:sp>
    <dsp:sp modelId="{C8570618-B2C4-4DD7-B356-B25E2A577066}">
      <dsp:nvSpPr>
        <dsp:cNvPr id="0" name=""/>
        <dsp:cNvSpPr/>
      </dsp:nvSpPr>
      <dsp:spPr>
        <a:xfrm>
          <a:off x="7401047" y="367399"/>
          <a:ext cx="3363020" cy="2317121"/>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C9ACE9-6386-4543-9F90-0CC7789B2594}">
      <dsp:nvSpPr>
        <dsp:cNvPr id="0" name=""/>
        <dsp:cNvSpPr/>
      </dsp:nvSpPr>
      <dsp:spPr>
        <a:xfrm>
          <a:off x="7403166" y="2916538"/>
          <a:ext cx="3363020" cy="1247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rtl="0">
            <a:lnSpc>
              <a:spcPct val="90000"/>
            </a:lnSpc>
            <a:spcBef>
              <a:spcPct val="0"/>
            </a:spcBef>
            <a:spcAft>
              <a:spcPct val="35000"/>
            </a:spcAft>
            <a:buNone/>
          </a:pPr>
          <a:r>
            <a:rPr lang="en-US" sz="2400" b="1" kern="1200" dirty="0">
              <a:solidFill>
                <a:srgbClr val="002060"/>
              </a:solidFill>
            </a:rPr>
            <a:t>Polar Coordinate System</a:t>
          </a:r>
        </a:p>
        <a:p>
          <a:pPr marL="0" lvl="0" indent="0" algn="ctr" defTabSz="1066800" rtl="0">
            <a:lnSpc>
              <a:spcPct val="90000"/>
            </a:lnSpc>
            <a:spcBef>
              <a:spcPct val="0"/>
            </a:spcBef>
            <a:spcAft>
              <a:spcPct val="35000"/>
            </a:spcAft>
            <a:buNone/>
          </a:pPr>
          <a:r>
            <a:rPr lang="en-US" sz="2400" b="1" kern="1200" dirty="0">
              <a:solidFill>
                <a:srgbClr val="002060"/>
              </a:solidFill>
            </a:rPr>
            <a:t>Use polar coordinates</a:t>
          </a:r>
        </a:p>
      </dsp:txBody>
      <dsp:txXfrm>
        <a:off x="7403166" y="2916538"/>
        <a:ext cx="3363020" cy="1247680"/>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2/17/2023</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2/16/2023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133032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2776729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2053095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2/16/2023</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2/16/2023</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2/16/2023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2/16/2023</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2/16/2023</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2/16/2023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2/16/2023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2/16/2023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2/16/2023</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US" noProof="0"/>
              <a:t>Click to edit Master title style</a:t>
            </a:r>
          </a:p>
        </p:txBody>
      </p:sp>
      <p:sp>
        <p:nvSpPr>
          <p:cNvPr id="3" name="Content Placeholder 2"/>
          <p:cNvSpPr>
            <a:spLocks noGrp="1"/>
          </p:cNvSpPr>
          <p:nvPr>
            <p:ph idx="1"/>
          </p:nvPr>
        </p:nvSpPr>
        <p:spPr>
          <a:xfrm>
            <a:off x="5458984" y="812800"/>
            <a:ext cx="5713841" cy="486860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2/16/2023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2/16/2023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458984" y="497808"/>
            <a:ext cx="5713841" cy="4868609"/>
          </a:xfrm>
        </p:spPr>
        <p:txBody>
          <a:bodyPr anchor="ct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2/16/2023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US" noProof="0"/>
              <a:t>Click to edit Master title style</a:t>
            </a:r>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2/16/2023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2/16/2023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US" noProof="0"/>
              <a:t>Click to edit Master title style</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2/16/2023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2/16/2023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2/16/2023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US"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2/16/2023</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2/16/2023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2/16/2023</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2/16/2023</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Slicing.pptx"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3.xml"/><Relationship Id="rId1" Type="http://schemas.openxmlformats.org/officeDocument/2006/relationships/video" Target="https://www.youtube.com/embed/_K1C_dkZK98?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ctrTitle"/>
          </p:nvPr>
        </p:nvSpPr>
        <p:spPr>
          <a:xfrm>
            <a:off x="6629399" y="758952"/>
            <a:ext cx="5230505" cy="3227514"/>
          </a:xfrm>
        </p:spPr>
        <p:txBody>
          <a:bodyPr>
            <a:normAutofit fontScale="90000"/>
          </a:bodyPr>
          <a:lstStyle/>
          <a:p>
            <a:r>
              <a:rPr lang="en-US" dirty="0"/>
              <a:t>Introduction to Additive Manufacturing Processes</a:t>
            </a:r>
          </a:p>
        </p:txBody>
      </p:sp>
      <p:sp>
        <p:nvSpPr>
          <p:cNvPr id="4" name="Subtitle 3">
            <a:extLst>
              <a:ext uri="{FF2B5EF4-FFF2-40B4-BE49-F238E27FC236}">
                <a16:creationId xmlns:a16="http://schemas.microsoft.com/office/drawing/2014/main" id="{FFFB5E3C-FE17-44EA-B59B-183125D08F7C}"/>
              </a:ext>
            </a:extLst>
          </p:cNvPr>
          <p:cNvSpPr>
            <a:spLocks noGrp="1"/>
          </p:cNvSpPr>
          <p:nvPr>
            <p:ph type="subTitle" idx="1"/>
          </p:nvPr>
        </p:nvSpPr>
        <p:spPr/>
        <p:txBody>
          <a:bodyPr/>
          <a:lstStyle/>
          <a:p>
            <a:r>
              <a:rPr lang="en-US" b="1" dirty="0">
                <a:solidFill>
                  <a:srgbClr val="002060"/>
                </a:solidFill>
                <a:latin typeface="+mj-lt"/>
              </a:rPr>
              <a:t>Mahesh Kannath</a:t>
            </a:r>
          </a:p>
        </p:txBody>
      </p:sp>
      <p:pic>
        <p:nvPicPr>
          <p:cNvPr id="8" name="Picture Placeholder 7"/>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5880" r="25880"/>
          <a:stretch>
            <a:fillRect/>
          </a:stretch>
        </p:blipFill>
        <p:spPr/>
      </p:pic>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Additive Manufacturing</a:t>
            </a:r>
          </a:p>
        </p:txBody>
      </p:sp>
      <p:sp>
        <p:nvSpPr>
          <p:cNvPr id="2" name="Content Placeholder 1"/>
          <p:cNvSpPr>
            <a:spLocks noGrp="1"/>
          </p:cNvSpPr>
          <p:nvPr>
            <p:ph idx="1"/>
          </p:nvPr>
        </p:nvSpPr>
        <p:spPr>
          <a:xfrm>
            <a:off x="1097280" y="2585872"/>
            <a:ext cx="9939133" cy="3760891"/>
          </a:xfrm>
        </p:spPr>
        <p:txBody>
          <a:bodyPr>
            <a:normAutofit/>
          </a:bodyPr>
          <a:lstStyle/>
          <a:p>
            <a:pPr marL="0" indent="0">
              <a:buNone/>
            </a:pPr>
            <a:r>
              <a:rPr lang="en-US" sz="2800" dirty="0">
                <a:solidFill>
                  <a:srgbClr val="002060"/>
                </a:solidFill>
              </a:rPr>
              <a:t>Additive manufacturing or 3D printing is one of the key concept in </a:t>
            </a:r>
            <a:r>
              <a:rPr lang="en-US" sz="2800" dirty="0">
                <a:solidFill>
                  <a:srgbClr val="FF0000"/>
                </a:solidFill>
              </a:rPr>
              <a:t>industry 4.0</a:t>
            </a:r>
            <a:r>
              <a:rPr lang="en-US" sz="2800" dirty="0">
                <a:solidFill>
                  <a:srgbClr val="002060"/>
                </a:solidFill>
              </a:rPr>
              <a:t>. It is the construction of a three-dimensional object from a </a:t>
            </a:r>
            <a:r>
              <a:rPr lang="en-US" sz="2800" dirty="0">
                <a:solidFill>
                  <a:srgbClr val="FF0000"/>
                </a:solidFill>
              </a:rPr>
              <a:t>CAD model</a:t>
            </a:r>
            <a:r>
              <a:rPr lang="en-US" sz="2800" dirty="0">
                <a:solidFill>
                  <a:srgbClr val="002060"/>
                </a:solidFill>
              </a:rPr>
              <a:t>. The term “3D printing” can refer to a variety of processes in which material is </a:t>
            </a:r>
            <a:r>
              <a:rPr lang="en-US" sz="2800" dirty="0">
                <a:solidFill>
                  <a:srgbClr val="FF0000"/>
                </a:solidFill>
              </a:rPr>
              <a:t>deposited</a:t>
            </a:r>
            <a:r>
              <a:rPr lang="en-US" sz="2800" dirty="0">
                <a:solidFill>
                  <a:srgbClr val="002060"/>
                </a:solidFill>
              </a:rPr>
              <a:t>, </a:t>
            </a:r>
            <a:r>
              <a:rPr lang="en-US" sz="2800" dirty="0">
                <a:solidFill>
                  <a:srgbClr val="FF0000"/>
                </a:solidFill>
              </a:rPr>
              <a:t>joined</a:t>
            </a:r>
            <a:r>
              <a:rPr lang="en-US" sz="2800" dirty="0">
                <a:solidFill>
                  <a:srgbClr val="002060"/>
                </a:solidFill>
              </a:rPr>
              <a:t> or </a:t>
            </a:r>
            <a:r>
              <a:rPr lang="en-US" sz="2800" dirty="0">
                <a:solidFill>
                  <a:srgbClr val="FF0000"/>
                </a:solidFill>
              </a:rPr>
              <a:t>solidified</a:t>
            </a:r>
            <a:r>
              <a:rPr lang="en-US" sz="2800" dirty="0">
                <a:solidFill>
                  <a:srgbClr val="002060"/>
                </a:solidFill>
              </a:rPr>
              <a:t> under computer control to create a 3D object, with material being </a:t>
            </a:r>
            <a:r>
              <a:rPr lang="en-US" sz="2800" dirty="0">
                <a:solidFill>
                  <a:srgbClr val="FF0000"/>
                </a:solidFill>
              </a:rPr>
              <a:t>added together </a:t>
            </a:r>
            <a:r>
              <a:rPr lang="en-US" sz="2800" dirty="0">
                <a:solidFill>
                  <a:srgbClr val="002060"/>
                </a:solidFill>
              </a:rPr>
              <a:t>typically </a:t>
            </a:r>
            <a:r>
              <a:rPr lang="en-US" sz="2800" dirty="0">
                <a:solidFill>
                  <a:srgbClr val="FF0000"/>
                </a:solidFill>
              </a:rPr>
              <a:t>layer by layer.</a:t>
            </a:r>
          </a:p>
          <a:p>
            <a:pPr marL="0" indent="0" algn="r">
              <a:buNone/>
            </a:pPr>
            <a:r>
              <a:rPr lang="en-US" sz="2400" dirty="0">
                <a:solidFill>
                  <a:srgbClr val="002060"/>
                </a:solidFill>
              </a:rPr>
              <a:t>                                                                                                                  </a:t>
            </a:r>
            <a:r>
              <a:rPr lang="en-US" sz="2400" b="1" dirty="0">
                <a:solidFill>
                  <a:srgbClr val="002060"/>
                </a:solidFill>
              </a:rPr>
              <a:t>Wikipedia</a:t>
            </a:r>
          </a:p>
        </p:txBody>
      </p:sp>
    </p:spTree>
    <p:extLst>
      <p:ext uri="{BB962C8B-B14F-4D97-AF65-F5344CB8AC3E}">
        <p14:creationId xmlns:p14="http://schemas.microsoft.com/office/powerpoint/2010/main" val="2761061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solidFill>
                  <a:schemeClr val="tx1"/>
                </a:solidFill>
                <a:effectLst>
                  <a:outerShdw blurRad="38100" dist="38100" dir="2700000" algn="tl">
                    <a:srgbClr val="000000">
                      <a:alpha val="43137"/>
                    </a:srgbClr>
                  </a:outerShdw>
                </a:effectLst>
              </a:rPr>
              <a:t>Why 3D printing</a:t>
            </a:r>
            <a:endParaRPr lang="en-IN" dirty="0">
              <a:solidFill>
                <a:schemeClr val="tx1"/>
              </a:solidFill>
              <a:effectLst>
                <a:outerShdw blurRad="38100" dist="38100" dir="2700000" algn="tl">
                  <a:srgbClr val="000000">
                    <a:alpha val="43137"/>
                  </a:srgbClr>
                </a:outerShdw>
              </a:effectLst>
            </a:endParaRPr>
          </a:p>
        </p:txBody>
      </p:sp>
      <p:sp>
        <p:nvSpPr>
          <p:cNvPr id="2" name="Content Placeholder 1"/>
          <p:cNvSpPr>
            <a:spLocks noGrp="1"/>
          </p:cNvSpPr>
          <p:nvPr>
            <p:ph idx="1"/>
          </p:nvPr>
        </p:nvSpPr>
        <p:spPr>
          <a:xfrm>
            <a:off x="1097280" y="2387892"/>
            <a:ext cx="4829410" cy="3760891"/>
          </a:xfrm>
        </p:spPr>
        <p:txBody>
          <a:bodyPr>
            <a:normAutofit/>
          </a:bodyPr>
          <a:lstStyle/>
          <a:p>
            <a:r>
              <a:rPr lang="en-US" sz="2800" dirty="0">
                <a:solidFill>
                  <a:srgbClr val="002060"/>
                </a:solidFill>
              </a:rPr>
              <a:t>Rapid prototyping</a:t>
            </a:r>
          </a:p>
          <a:p>
            <a:r>
              <a:rPr lang="en-US" sz="2800" dirty="0">
                <a:solidFill>
                  <a:srgbClr val="002060"/>
                </a:solidFill>
              </a:rPr>
              <a:t>Personalized products</a:t>
            </a:r>
          </a:p>
          <a:p>
            <a:r>
              <a:rPr lang="en-US" sz="2800" dirty="0">
                <a:solidFill>
                  <a:srgbClr val="002060"/>
                </a:solidFill>
              </a:rPr>
              <a:t>Complex parts are possible</a:t>
            </a:r>
          </a:p>
          <a:p>
            <a:r>
              <a:rPr lang="en-US" sz="2800" dirty="0">
                <a:solidFill>
                  <a:srgbClr val="002060"/>
                </a:solidFill>
              </a:rPr>
              <a:t>Reduced tools usage</a:t>
            </a:r>
          </a:p>
          <a:p>
            <a:r>
              <a:rPr lang="en-US" sz="2800" dirty="0">
                <a:solidFill>
                  <a:srgbClr val="002060"/>
                </a:solidFill>
              </a:rPr>
              <a:t>Ease of access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3588" y="1678676"/>
            <a:ext cx="5718412" cy="5179324"/>
          </a:xfrm>
          <a:prstGeom prst="rect">
            <a:avLst/>
          </a:prstGeom>
        </p:spPr>
      </p:pic>
    </p:spTree>
    <p:extLst>
      <p:ext uri="{BB962C8B-B14F-4D97-AF65-F5344CB8AC3E}">
        <p14:creationId xmlns:p14="http://schemas.microsoft.com/office/powerpoint/2010/main" val="1441106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How It Works</a:t>
            </a:r>
          </a:p>
        </p:txBody>
      </p:sp>
      <p:sp>
        <p:nvSpPr>
          <p:cNvPr id="3" name="Rounded Rectangle 2"/>
          <p:cNvSpPr/>
          <p:nvPr/>
        </p:nvSpPr>
        <p:spPr>
          <a:xfrm>
            <a:off x="597354" y="4974232"/>
            <a:ext cx="2418801" cy="1317386"/>
          </a:xfrm>
          <a:prstGeom prst="roundRect">
            <a:avLst/>
          </a:prstGeom>
          <a:solidFill>
            <a:schemeClr val="bg1">
              <a:lumMod val="95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000" b="1" dirty="0">
                <a:solidFill>
                  <a:srgbClr val="002060"/>
                </a:solidFill>
              </a:rPr>
              <a:t>Creating 3D models </a:t>
            </a:r>
            <a:endParaRPr lang="en-US" sz="2000" b="1" dirty="0">
              <a:ln w="76200">
                <a:solidFill>
                  <a:schemeClr val="tx1"/>
                </a:solidFill>
              </a:ln>
              <a:solidFill>
                <a:srgbClr val="002060"/>
              </a:solidFill>
            </a:endParaRPr>
          </a:p>
        </p:txBody>
      </p:sp>
      <p:sp>
        <p:nvSpPr>
          <p:cNvPr id="5" name="Rounded Rectangle 4"/>
          <p:cNvSpPr/>
          <p:nvPr/>
        </p:nvSpPr>
        <p:spPr>
          <a:xfrm>
            <a:off x="4923694" y="4974232"/>
            <a:ext cx="2405153" cy="1304114"/>
          </a:xfrm>
          <a:prstGeom prst="roundRect">
            <a:avLst/>
          </a:prstGeom>
          <a:solidFill>
            <a:schemeClr val="bg1">
              <a:lumMod val="95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b="1" dirty="0">
                <a:solidFill>
                  <a:srgbClr val="002060"/>
                </a:solidFill>
                <a:hlinkClick r:id="rId3" action="ppaction://hlinkpres?slideindex=1&amp;slidetitle="/>
              </a:rPr>
              <a:t>Slicing</a:t>
            </a:r>
            <a:endParaRPr lang="en-US" sz="2400" b="1" dirty="0">
              <a:ln w="76200">
                <a:solidFill>
                  <a:schemeClr val="tx1"/>
                </a:solidFill>
              </a:ln>
              <a:solidFill>
                <a:srgbClr val="002060"/>
              </a:solidFill>
            </a:endParaRPr>
          </a:p>
        </p:txBody>
      </p:sp>
      <p:sp>
        <p:nvSpPr>
          <p:cNvPr id="6" name="Rounded Rectangle 5"/>
          <p:cNvSpPr/>
          <p:nvPr/>
        </p:nvSpPr>
        <p:spPr>
          <a:xfrm>
            <a:off x="9236386" y="4974232"/>
            <a:ext cx="2459744" cy="1304114"/>
          </a:xfrm>
          <a:prstGeom prst="roundRect">
            <a:avLst/>
          </a:prstGeom>
          <a:solidFill>
            <a:schemeClr val="bg1">
              <a:lumMod val="95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b="1" dirty="0">
                <a:solidFill>
                  <a:srgbClr val="002060"/>
                </a:solidFill>
              </a:rPr>
              <a:t>Printing</a:t>
            </a:r>
            <a:endParaRPr lang="en-US" sz="2400" b="1" dirty="0">
              <a:ln w="76200">
                <a:solidFill>
                  <a:schemeClr val="tx1"/>
                </a:solidFill>
              </a:ln>
              <a:solidFill>
                <a:srgbClr val="002060"/>
              </a:solidFill>
            </a:endParaRPr>
          </a:p>
        </p:txBody>
      </p:sp>
      <p:sp>
        <p:nvSpPr>
          <p:cNvPr id="7" name="Right Arrow 6"/>
          <p:cNvSpPr/>
          <p:nvPr/>
        </p:nvSpPr>
        <p:spPr>
          <a:xfrm>
            <a:off x="3016155" y="5441856"/>
            <a:ext cx="1907539" cy="3821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Arrow 9"/>
          <p:cNvSpPr/>
          <p:nvPr/>
        </p:nvSpPr>
        <p:spPr>
          <a:xfrm>
            <a:off x="7328847" y="5441856"/>
            <a:ext cx="1907539" cy="3821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18192" y="2866031"/>
            <a:ext cx="3016156" cy="1501254"/>
          </a:xfrm>
          <a:prstGeom prst="rect">
            <a:avLst/>
          </a:prstGeom>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2420820"/>
            <a:ext cx="4029236" cy="2085787"/>
          </a:xfrm>
          <a:prstGeom prst="rect">
            <a:avLst/>
          </a:prstGeo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68687" y="2174764"/>
            <a:ext cx="3104866" cy="2328649"/>
          </a:xfrm>
          <a:prstGeom prst="rect">
            <a:avLst/>
          </a:prstGeom>
        </p:spPr>
      </p:pic>
    </p:spTree>
    <p:extLst>
      <p:ext uri="{BB962C8B-B14F-4D97-AF65-F5344CB8AC3E}">
        <p14:creationId xmlns:p14="http://schemas.microsoft.com/office/powerpoint/2010/main" val="365075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82388"/>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solidFill>
                  <a:schemeClr val="tx1"/>
                </a:solidFill>
                <a:effectLst>
                  <a:outerShdw blurRad="38100" dist="38100" dir="2700000" algn="tl">
                    <a:srgbClr val="000000">
                      <a:alpha val="43137"/>
                    </a:srgbClr>
                  </a:outerShdw>
                </a:effectLst>
              </a:rPr>
              <a:t>3D Printer Models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23143919"/>
              </p:ext>
            </p:extLst>
          </p:nvPr>
        </p:nvGraphicFramePr>
        <p:xfrm>
          <a:off x="725228" y="1910687"/>
          <a:ext cx="10766187" cy="4299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991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3D Printer Parts</a:t>
            </a:r>
            <a:endParaRPr lang="en-IN" dirty="0">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4333" y="1678676"/>
            <a:ext cx="8052179" cy="5179324"/>
          </a:xfrm>
          <a:prstGeom prst="rect">
            <a:avLst/>
          </a:prstGeom>
        </p:spPr>
      </p:pic>
    </p:spTree>
    <p:extLst>
      <p:ext uri="{BB962C8B-B14F-4D97-AF65-F5344CB8AC3E}">
        <p14:creationId xmlns:p14="http://schemas.microsoft.com/office/powerpoint/2010/main" val="1976624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History of Additive Manufacturing</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186D4C3B-5370-9907-373D-D178CE6F794E}"/>
              </a:ext>
            </a:extLst>
          </p:cNvPr>
          <p:cNvSpPr txBox="1"/>
          <p:nvPr/>
        </p:nvSpPr>
        <p:spPr>
          <a:xfrm>
            <a:off x="805541" y="2729611"/>
            <a:ext cx="11206843" cy="2677656"/>
          </a:xfrm>
          <a:prstGeom prst="rect">
            <a:avLst/>
          </a:prstGeom>
          <a:noFill/>
        </p:spPr>
        <p:txBody>
          <a:bodyPr wrap="square">
            <a:spAutoFit/>
          </a:bodyPr>
          <a:lstStyle/>
          <a:p>
            <a:r>
              <a:rPr lang="en-GB" sz="2800" dirty="0">
                <a:solidFill>
                  <a:srgbClr val="002060"/>
                </a:solidFill>
              </a:rPr>
              <a:t>Chuck Hull, an American engineer of 3D Systems Corporation, is accredited with inventing 3D Printing in 1983, known as solid imaging process called stereolithography (3D Printing), the first commercial rapid prototyping technology and the STL file format. His contribution of STL file format, digital layer slicing, and infill strategies are still being used today in many additive manufacturing processes.</a:t>
            </a:r>
          </a:p>
        </p:txBody>
      </p:sp>
    </p:spTree>
    <p:extLst>
      <p:ext uri="{BB962C8B-B14F-4D97-AF65-F5344CB8AC3E}">
        <p14:creationId xmlns:p14="http://schemas.microsoft.com/office/powerpoint/2010/main" val="795670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History of Additive Manufacturing</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186D4C3B-5370-9907-373D-D178CE6F794E}"/>
              </a:ext>
            </a:extLst>
          </p:cNvPr>
          <p:cNvSpPr txBox="1"/>
          <p:nvPr/>
        </p:nvSpPr>
        <p:spPr>
          <a:xfrm>
            <a:off x="805541" y="2729611"/>
            <a:ext cx="11206843" cy="3108543"/>
          </a:xfrm>
          <a:prstGeom prst="rect">
            <a:avLst/>
          </a:prstGeom>
          <a:noFill/>
        </p:spPr>
        <p:txBody>
          <a:bodyPr wrap="square">
            <a:spAutoFit/>
          </a:bodyPr>
          <a:lstStyle/>
          <a:p>
            <a:r>
              <a:rPr lang="en-GB" sz="2800" dirty="0">
                <a:solidFill>
                  <a:srgbClr val="002060"/>
                </a:solidFill>
              </a:rPr>
              <a:t>A technical committee under ASTM international finally defined these processes appropriately as Additive Manufacturing (AM), as the technology builds 3D parts by adding material compared to subtractive manufacturing.</a:t>
            </a:r>
          </a:p>
          <a:p>
            <a:endParaRPr lang="en-GB" sz="2800" dirty="0">
              <a:solidFill>
                <a:srgbClr val="002060"/>
              </a:solidFill>
            </a:endParaRPr>
          </a:p>
          <a:p>
            <a:r>
              <a:rPr lang="en-GB" sz="2800" dirty="0">
                <a:solidFill>
                  <a:srgbClr val="002060"/>
                </a:solidFill>
              </a:rPr>
              <a:t>As per ISO/ASTM standards, additive manufacturing technologies are divided into seven types according to the techniques used to create those layers, energy source and fuse material.</a:t>
            </a:r>
          </a:p>
        </p:txBody>
      </p:sp>
    </p:spTree>
    <p:extLst>
      <p:ext uri="{BB962C8B-B14F-4D97-AF65-F5344CB8AC3E}">
        <p14:creationId xmlns:p14="http://schemas.microsoft.com/office/powerpoint/2010/main" val="2610276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Additive Manufacturing Processes</a:t>
            </a:r>
            <a:endParaRPr lang="en-IN" dirty="0">
              <a:effectLst>
                <a:outerShdw blurRad="38100" dist="38100" dir="2700000" algn="tl">
                  <a:srgbClr val="000000">
                    <a:alpha val="43137"/>
                  </a:srgbClr>
                </a:outerShdw>
              </a:effectLst>
            </a:endParaRPr>
          </a:p>
        </p:txBody>
      </p:sp>
      <p:pic>
        <p:nvPicPr>
          <p:cNvPr id="3" name="Picture 2" descr="Diagram&#10;&#10;Description automatically generated">
            <a:extLst>
              <a:ext uri="{FF2B5EF4-FFF2-40B4-BE49-F238E27FC236}">
                <a16:creationId xmlns:a16="http://schemas.microsoft.com/office/drawing/2014/main" id="{961680AB-0924-BED2-7768-84FCE999AB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1502" y="1893446"/>
            <a:ext cx="5153156" cy="4779412"/>
          </a:xfrm>
          <a:prstGeom prst="rect">
            <a:avLst/>
          </a:prstGeom>
        </p:spPr>
      </p:pic>
    </p:spTree>
    <p:extLst>
      <p:ext uri="{BB962C8B-B14F-4D97-AF65-F5344CB8AC3E}">
        <p14:creationId xmlns:p14="http://schemas.microsoft.com/office/powerpoint/2010/main" val="4280325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Material Extrusion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791572" y="2130778"/>
            <a:ext cx="5199796" cy="3970318"/>
          </a:xfrm>
          <a:prstGeom prst="rect">
            <a:avLst/>
          </a:prstGeom>
        </p:spPr>
        <p:txBody>
          <a:bodyPr wrap="square">
            <a:spAutoFit/>
          </a:bodyPr>
          <a:lstStyle/>
          <a:p>
            <a:endParaRPr lang="en-US" sz="2800" dirty="0">
              <a:solidFill>
                <a:srgbClr val="002060"/>
              </a:solidFill>
            </a:endParaRPr>
          </a:p>
          <a:p>
            <a:pPr marL="457200" indent="-457200">
              <a:buFont typeface="Arial" panose="020B0604020202020204" pitchFamily="34" charset="0"/>
              <a:buChar char="•"/>
            </a:pPr>
            <a:r>
              <a:rPr lang="en-US" sz="2800" dirty="0">
                <a:solidFill>
                  <a:srgbClr val="002060"/>
                </a:solidFill>
              </a:rPr>
              <a:t>Filament is pushed through an extruder into a hot end / nozzle</a:t>
            </a:r>
          </a:p>
          <a:p>
            <a:pPr marL="457200" indent="-457200">
              <a:buFont typeface="Arial" panose="020B0604020202020204" pitchFamily="34" charset="0"/>
              <a:buChar char="•"/>
            </a:pPr>
            <a:r>
              <a:rPr lang="en-US" sz="2800" dirty="0">
                <a:solidFill>
                  <a:srgbClr val="002060"/>
                </a:solidFill>
              </a:rPr>
              <a:t>Material is extruded layer by layer into final object</a:t>
            </a:r>
          </a:p>
          <a:p>
            <a:pPr marL="457200" indent="-457200">
              <a:buFont typeface="Arial" panose="020B0604020202020204" pitchFamily="34" charset="0"/>
              <a:buChar char="•"/>
            </a:pPr>
            <a:r>
              <a:rPr lang="en-US" sz="2800" dirty="0">
                <a:solidFill>
                  <a:srgbClr val="002060"/>
                </a:solidFill>
              </a:rPr>
              <a:t>Can create very complex cross-sections</a:t>
            </a:r>
          </a:p>
          <a:p>
            <a:pPr marL="457200" indent="-457200">
              <a:buFont typeface="Arial" panose="020B0604020202020204" pitchFamily="34" charset="0"/>
              <a:buChar char="•"/>
            </a:pPr>
            <a:r>
              <a:rPr lang="en-US" sz="2800" dirty="0">
                <a:solidFill>
                  <a:srgbClr val="002060"/>
                </a:solidFill>
              </a:rPr>
              <a:t> Can work with materials that are brittle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7027" y="1678676"/>
            <a:ext cx="5934785" cy="5179324"/>
          </a:xfrm>
          <a:prstGeom prst="rect">
            <a:avLst/>
          </a:prstGeom>
          <a:ln>
            <a:noFill/>
          </a:ln>
          <a:effectLst>
            <a:softEdge rad="112500"/>
          </a:effectLst>
        </p:spPr>
      </p:pic>
    </p:spTree>
    <p:extLst>
      <p:ext uri="{BB962C8B-B14F-4D97-AF65-F5344CB8AC3E}">
        <p14:creationId xmlns:p14="http://schemas.microsoft.com/office/powerpoint/2010/main" val="3149434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a:effectLst>
                  <a:outerShdw blurRad="38100" dist="38100" dir="2700000" algn="tl">
                    <a:srgbClr val="000000">
                      <a:alpha val="43137"/>
                    </a:srgbClr>
                  </a:outerShdw>
                </a:effectLst>
              </a:rPr>
              <a:t>Sheet Lamination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791572" y="2130778"/>
            <a:ext cx="5199796" cy="3970318"/>
          </a:xfrm>
          <a:prstGeom prst="rect">
            <a:avLst/>
          </a:prstGeom>
        </p:spPr>
        <p:txBody>
          <a:bodyPr wrap="square">
            <a:spAutoFit/>
          </a:bodyPr>
          <a:lstStyle/>
          <a:p>
            <a:endParaRPr lang="en-US" sz="2800" dirty="0">
              <a:solidFill>
                <a:srgbClr val="002060"/>
              </a:solidFill>
            </a:endParaRPr>
          </a:p>
          <a:p>
            <a:r>
              <a:rPr lang="en-GB" sz="2800" dirty="0">
                <a:solidFill>
                  <a:srgbClr val="002060"/>
                </a:solidFill>
              </a:rPr>
              <a:t>Sheet lamination technologies use sheets of material to create 3D objects by stacking them and laminating them using either adhesive or ultrasonic welding. Once the object is built, the unwanted areas of the sections are removed layer by layer.</a:t>
            </a:r>
            <a:endParaRPr lang="en-US" sz="2800" dirty="0">
              <a:solidFill>
                <a:srgbClr val="002060"/>
              </a:solidFill>
            </a:endParaRPr>
          </a:p>
        </p:txBody>
      </p:sp>
      <p:pic>
        <p:nvPicPr>
          <p:cNvPr id="5" name="Picture 4" descr="Diagram&#10;&#10;Description automatically generated">
            <a:extLst>
              <a:ext uri="{FF2B5EF4-FFF2-40B4-BE49-F238E27FC236}">
                <a16:creationId xmlns:a16="http://schemas.microsoft.com/office/drawing/2014/main" id="{BB782E9F-414A-7933-ADA8-25A1C80623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2130778"/>
            <a:ext cx="5778928" cy="4314267"/>
          </a:xfrm>
          <a:prstGeom prst="rect">
            <a:avLst/>
          </a:prstGeom>
        </p:spPr>
      </p:pic>
    </p:spTree>
    <p:extLst>
      <p:ext uri="{BB962C8B-B14F-4D97-AF65-F5344CB8AC3E}">
        <p14:creationId xmlns:p14="http://schemas.microsoft.com/office/powerpoint/2010/main" val="1427342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Binder Jetting Method</a:t>
            </a:r>
            <a:endParaRPr lang="en-IN" dirty="0">
              <a:effectLst>
                <a:outerShdw blurRad="38100" dist="38100" dir="2700000" algn="tl">
                  <a:srgbClr val="000000">
                    <a:alpha val="43137"/>
                  </a:srgbClr>
                </a:outerShdw>
              </a:effectLst>
            </a:endParaRPr>
          </a:p>
        </p:txBody>
      </p:sp>
      <p:sp>
        <p:nvSpPr>
          <p:cNvPr id="2" name="Rectangle 1"/>
          <p:cNvSpPr/>
          <p:nvPr/>
        </p:nvSpPr>
        <p:spPr>
          <a:xfrm>
            <a:off x="252729" y="1730748"/>
            <a:ext cx="6240599" cy="4832092"/>
          </a:xfrm>
          <a:prstGeom prst="rect">
            <a:avLst/>
          </a:prstGeom>
        </p:spPr>
        <p:txBody>
          <a:bodyPr wrap="square">
            <a:spAutoFit/>
          </a:bodyPr>
          <a:lstStyle/>
          <a:p>
            <a:endParaRPr lang="en-US" sz="2800" dirty="0">
              <a:solidFill>
                <a:srgbClr val="002060"/>
              </a:solidFill>
            </a:endParaRPr>
          </a:p>
          <a:p>
            <a:r>
              <a:rPr lang="en-GB" sz="2800" dirty="0">
                <a:solidFill>
                  <a:srgbClr val="002060"/>
                </a:solidFill>
              </a:rPr>
              <a:t>Binder Jetting selectively deposits the bonding agent, a binding liquid, to join the powder material to form a 3D part. This process is different to any other AM technology as it does not employ heat during the process like others to fuse the material. The print head and a powder spreader deposit alternating layers of bonding agent and build material to form a 3d object.</a:t>
            </a:r>
            <a:endParaRPr lang="en-US" sz="2800" dirty="0">
              <a:solidFill>
                <a:srgbClr val="002060"/>
              </a:solidFill>
            </a:endParaRPr>
          </a:p>
        </p:txBody>
      </p:sp>
      <p:pic>
        <p:nvPicPr>
          <p:cNvPr id="4" name="Picture 3" descr="Diagram&#10;&#10;Description automatically generated">
            <a:extLst>
              <a:ext uri="{FF2B5EF4-FFF2-40B4-BE49-F238E27FC236}">
                <a16:creationId xmlns:a16="http://schemas.microsoft.com/office/drawing/2014/main" id="{F32167D8-9B44-2A30-AF1E-0D72A43BB9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5926" y="2767326"/>
            <a:ext cx="5098617" cy="3720560"/>
          </a:xfrm>
          <a:prstGeom prst="rect">
            <a:avLst/>
          </a:prstGeom>
        </p:spPr>
      </p:pic>
    </p:spTree>
    <p:extLst>
      <p:ext uri="{BB962C8B-B14F-4D97-AF65-F5344CB8AC3E}">
        <p14:creationId xmlns:p14="http://schemas.microsoft.com/office/powerpoint/2010/main" val="2968324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Vat Photo Polymerization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446315" y="1630035"/>
            <a:ext cx="5954485" cy="4893647"/>
          </a:xfrm>
          <a:prstGeom prst="rect">
            <a:avLst/>
          </a:prstGeom>
        </p:spPr>
        <p:txBody>
          <a:bodyPr wrap="square">
            <a:spAutoFit/>
          </a:bodyPr>
          <a:lstStyle/>
          <a:p>
            <a:endParaRPr lang="en-US" sz="2400" dirty="0">
              <a:solidFill>
                <a:srgbClr val="002060"/>
              </a:solidFill>
            </a:endParaRPr>
          </a:p>
          <a:p>
            <a:r>
              <a:rPr lang="en-GB" sz="2400" dirty="0">
                <a:solidFill>
                  <a:srgbClr val="002060"/>
                </a:solidFill>
              </a:rPr>
              <a:t>This process uses a technique called Photopolymerization, in which radiation curable resins or photopolymers are used to create three-dimensional objects by selectively exposing them to ultraviolet light. When exposed, these materials undergo a chemical reaction and become solid. Only plastics can be printed using these technologies. There are three main types under this category – Stereolithography, Digital Light Processing and Continuous Digital Light Processing.</a:t>
            </a:r>
            <a:endParaRPr lang="en-US" sz="2400" dirty="0">
              <a:solidFill>
                <a:srgbClr val="002060"/>
              </a:solidFill>
            </a:endParaRPr>
          </a:p>
        </p:txBody>
      </p:sp>
      <p:pic>
        <p:nvPicPr>
          <p:cNvPr id="5" name="Picture 4" descr="Diagram&#10;&#10;Description automatically generated">
            <a:extLst>
              <a:ext uri="{FF2B5EF4-FFF2-40B4-BE49-F238E27FC236}">
                <a16:creationId xmlns:a16="http://schemas.microsoft.com/office/drawing/2014/main" id="{5019F032-8243-207F-B59E-3069FF9209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8340" y="2270391"/>
            <a:ext cx="5396120" cy="3661575"/>
          </a:xfrm>
          <a:prstGeom prst="rect">
            <a:avLst/>
          </a:prstGeom>
        </p:spPr>
      </p:pic>
    </p:spTree>
    <p:extLst>
      <p:ext uri="{BB962C8B-B14F-4D97-AF65-F5344CB8AC3E}">
        <p14:creationId xmlns:p14="http://schemas.microsoft.com/office/powerpoint/2010/main" val="2964857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Direct Energy Deposition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359229" y="1499407"/>
            <a:ext cx="6449785" cy="5262979"/>
          </a:xfrm>
          <a:prstGeom prst="rect">
            <a:avLst/>
          </a:prstGeom>
        </p:spPr>
        <p:txBody>
          <a:bodyPr wrap="square">
            <a:spAutoFit/>
          </a:bodyPr>
          <a:lstStyle/>
          <a:p>
            <a:endParaRPr lang="en-US" sz="2800" dirty="0">
              <a:solidFill>
                <a:srgbClr val="002060"/>
              </a:solidFill>
            </a:endParaRPr>
          </a:p>
          <a:p>
            <a:r>
              <a:rPr lang="en-GB" sz="2800" dirty="0">
                <a:solidFill>
                  <a:srgbClr val="002060"/>
                </a:solidFill>
              </a:rPr>
              <a:t>Directed energy deposition technology uses focused thermal energy such as a laser, electron beam, or plasma arc to melt and fuse the material as they are deposited to create a 3d object. These are very similar to the welding process but very finely detailed. The two main types of Directed energy deposition technologies are LENS and EBAM. EBAM uses an electron beam, and LENS uses a focused laser to melt the material.</a:t>
            </a:r>
            <a:endParaRPr lang="en-US" sz="2800" dirty="0">
              <a:solidFill>
                <a:srgbClr val="002060"/>
              </a:solidFill>
            </a:endParaRPr>
          </a:p>
        </p:txBody>
      </p:sp>
      <p:pic>
        <p:nvPicPr>
          <p:cNvPr id="4" name="Picture 3" descr="Diagram&#10;&#10;Description automatically generated">
            <a:extLst>
              <a:ext uri="{FF2B5EF4-FFF2-40B4-BE49-F238E27FC236}">
                <a16:creationId xmlns:a16="http://schemas.microsoft.com/office/drawing/2014/main" id="{308BA3FB-8E52-5156-98FC-65CAB877AF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3701" y="3347304"/>
            <a:ext cx="5448300" cy="3510696"/>
          </a:xfrm>
          <a:prstGeom prst="rect">
            <a:avLst/>
          </a:prstGeom>
        </p:spPr>
      </p:pic>
    </p:spTree>
    <p:extLst>
      <p:ext uri="{BB962C8B-B14F-4D97-AF65-F5344CB8AC3E}">
        <p14:creationId xmlns:p14="http://schemas.microsoft.com/office/powerpoint/2010/main" val="4290636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Material Jetting Method</a:t>
            </a:r>
            <a:endParaRPr lang="en-IN" dirty="0">
              <a:effectLst>
                <a:outerShdw blurRad="38100" dist="38100" dir="2700000" algn="tl">
                  <a:srgbClr val="000000">
                    <a:alpha val="43137"/>
                  </a:srgbClr>
                </a:outerShdw>
              </a:effectLst>
            </a:endParaRPr>
          </a:p>
        </p:txBody>
      </p:sp>
      <p:sp>
        <p:nvSpPr>
          <p:cNvPr id="2" name="Rectangle 1"/>
          <p:cNvSpPr/>
          <p:nvPr/>
        </p:nvSpPr>
        <p:spPr>
          <a:xfrm>
            <a:off x="402772" y="1755221"/>
            <a:ext cx="6308271" cy="4955203"/>
          </a:xfrm>
          <a:prstGeom prst="rect">
            <a:avLst/>
          </a:prstGeom>
        </p:spPr>
        <p:txBody>
          <a:bodyPr wrap="square">
            <a:spAutoFit/>
          </a:bodyPr>
          <a:lstStyle/>
          <a:p>
            <a:endParaRPr lang="en-US" sz="2800" dirty="0">
              <a:solidFill>
                <a:srgbClr val="002060"/>
              </a:solidFill>
            </a:endParaRPr>
          </a:p>
          <a:p>
            <a:r>
              <a:rPr lang="en-GB" sz="2400" dirty="0">
                <a:solidFill>
                  <a:srgbClr val="002060"/>
                </a:solidFill>
              </a:rPr>
              <a:t>In material jetting, build material droplets are selectively deposited layer by layer into the build platform to form a 3D part. This additive manufacturing technique is very similar to standard inkjet printers, where the material droplets are deposited layer by layer selectively to create a three-dimensional object. Once a layer is complete, its cured by ultraviolet light.</a:t>
            </a:r>
          </a:p>
          <a:p>
            <a:r>
              <a:rPr lang="en-GB" sz="2400" dirty="0">
                <a:solidFill>
                  <a:srgbClr val="002060"/>
                </a:solidFill>
              </a:rPr>
              <a:t>The powder material jetting includes the following commonly used printing technologies: UV cured Material Jetting, Drop On Demand (DOD), </a:t>
            </a:r>
            <a:r>
              <a:rPr lang="en-GB" sz="2400" dirty="0" err="1">
                <a:solidFill>
                  <a:srgbClr val="002060"/>
                </a:solidFill>
              </a:rPr>
              <a:t>NanoParticle</a:t>
            </a:r>
            <a:r>
              <a:rPr lang="en-GB" sz="2400" dirty="0">
                <a:solidFill>
                  <a:srgbClr val="002060"/>
                </a:solidFill>
              </a:rPr>
              <a:t> Jetting (NPJ).</a:t>
            </a:r>
            <a:endParaRPr lang="en-US" sz="2400" dirty="0">
              <a:solidFill>
                <a:srgbClr val="002060"/>
              </a:solidFill>
            </a:endParaRPr>
          </a:p>
        </p:txBody>
      </p:sp>
      <p:pic>
        <p:nvPicPr>
          <p:cNvPr id="4" name="Picture 3" descr="Diagram&#10;&#10;Description automatically generated">
            <a:extLst>
              <a:ext uri="{FF2B5EF4-FFF2-40B4-BE49-F238E27FC236}">
                <a16:creationId xmlns:a16="http://schemas.microsoft.com/office/drawing/2014/main" id="{0BAFD46B-6E8D-F439-7FB7-D1C389DAF3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7037" y="2726771"/>
            <a:ext cx="5197163" cy="3668585"/>
          </a:xfrm>
          <a:prstGeom prst="rect">
            <a:avLst/>
          </a:prstGeom>
        </p:spPr>
      </p:pic>
    </p:spTree>
    <p:extLst>
      <p:ext uri="{BB962C8B-B14F-4D97-AF65-F5344CB8AC3E}">
        <p14:creationId xmlns:p14="http://schemas.microsoft.com/office/powerpoint/2010/main" val="738874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Powder Bed Fusion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263979" y="1434093"/>
            <a:ext cx="11664042" cy="5324535"/>
          </a:xfrm>
          <a:prstGeom prst="rect">
            <a:avLst/>
          </a:prstGeom>
        </p:spPr>
        <p:txBody>
          <a:bodyPr wrap="square">
            <a:spAutoFit/>
          </a:bodyPr>
          <a:lstStyle/>
          <a:p>
            <a:endParaRPr lang="en-US" sz="2800" dirty="0">
              <a:solidFill>
                <a:srgbClr val="002060"/>
              </a:solidFill>
            </a:endParaRPr>
          </a:p>
          <a:p>
            <a:r>
              <a:rPr lang="en-GB" sz="2400" dirty="0">
                <a:solidFill>
                  <a:srgbClr val="002060"/>
                </a:solidFill>
              </a:rPr>
              <a:t>Powder bed fusion is an Additive Manufacturing technique that uses either laser or electron beam to melt and fuse the material to form a 3D geometry part. The Powder Bed Fusion includes the following commonly used printing technologies: Multi Jet Fusion (MJF), Direct metal laser sintering (DMLS), Electron beam melting (EBM), Selective heat sintering (SHS), Selective laser melting (SLM) and Selective laser sintering (SLS). </a:t>
            </a:r>
          </a:p>
          <a:p>
            <a:r>
              <a:rPr lang="en-GB" sz="2400" dirty="0">
                <a:solidFill>
                  <a:srgbClr val="002060"/>
                </a:solidFill>
              </a:rPr>
              <a:t>Powder bed fusion processes, </a:t>
            </a:r>
          </a:p>
          <a:p>
            <a:r>
              <a:rPr lang="en-GB" sz="2400" dirty="0">
                <a:solidFill>
                  <a:srgbClr val="002060"/>
                </a:solidFill>
              </a:rPr>
              <a:t>especially selective laser sintering, </a:t>
            </a:r>
          </a:p>
          <a:p>
            <a:r>
              <a:rPr lang="en-GB" sz="2400" dirty="0">
                <a:solidFill>
                  <a:srgbClr val="002060"/>
                </a:solidFill>
              </a:rPr>
              <a:t>are early industrial additive </a:t>
            </a:r>
          </a:p>
          <a:p>
            <a:r>
              <a:rPr lang="en-GB" sz="2400" dirty="0">
                <a:solidFill>
                  <a:srgbClr val="002060"/>
                </a:solidFill>
              </a:rPr>
              <a:t>manufacturing techniques. </a:t>
            </a:r>
          </a:p>
          <a:p>
            <a:r>
              <a:rPr lang="en-GB" sz="2400" dirty="0">
                <a:solidFill>
                  <a:srgbClr val="002060"/>
                </a:solidFill>
              </a:rPr>
              <a:t>This method uses a laser or </a:t>
            </a:r>
          </a:p>
          <a:p>
            <a:r>
              <a:rPr lang="en-GB" sz="2400" dirty="0">
                <a:solidFill>
                  <a:srgbClr val="002060"/>
                </a:solidFill>
              </a:rPr>
              <a:t>electron beam to melt the </a:t>
            </a:r>
          </a:p>
          <a:p>
            <a:r>
              <a:rPr lang="en-GB" sz="2400" dirty="0">
                <a:solidFill>
                  <a:srgbClr val="002060"/>
                </a:solidFill>
              </a:rPr>
              <a:t>powdered material and fuse </a:t>
            </a:r>
          </a:p>
          <a:p>
            <a:r>
              <a:rPr lang="en-GB" sz="2400" dirty="0">
                <a:solidFill>
                  <a:srgbClr val="002060"/>
                </a:solidFill>
              </a:rPr>
              <a:t>them to create a solid object.</a:t>
            </a:r>
            <a:endParaRPr lang="en-US" sz="2400" dirty="0">
              <a:solidFill>
                <a:srgbClr val="002060"/>
              </a:solidFill>
            </a:endParaRPr>
          </a:p>
        </p:txBody>
      </p:sp>
      <p:pic>
        <p:nvPicPr>
          <p:cNvPr id="5" name="Picture 4" descr="A picture containing diagram&#10;&#10;Description automatically generated">
            <a:extLst>
              <a:ext uri="{FF2B5EF4-FFF2-40B4-BE49-F238E27FC236}">
                <a16:creationId xmlns:a16="http://schemas.microsoft.com/office/drawing/2014/main" id="{E24A3686-D5DA-A9B9-EC58-5EBC368AEC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7914" y="3924300"/>
            <a:ext cx="6003471" cy="2786743"/>
          </a:xfrm>
          <a:prstGeom prst="rect">
            <a:avLst/>
          </a:prstGeom>
        </p:spPr>
      </p:pic>
    </p:spTree>
    <p:extLst>
      <p:ext uri="{BB962C8B-B14F-4D97-AF65-F5344CB8AC3E}">
        <p14:creationId xmlns:p14="http://schemas.microsoft.com/office/powerpoint/2010/main" val="1066219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a:effectLst>
                  <a:outerShdw blurRad="38100" dist="38100" dir="2700000" algn="tl">
                    <a:srgbClr val="000000">
                      <a:alpha val="43137"/>
                    </a:srgbClr>
                  </a:outerShdw>
                </a:effectLst>
              </a:rPr>
              <a:t>Multi Material 3D Printing</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7AF898D7-E73D-A773-2366-B3DA785BEBF8}"/>
              </a:ext>
            </a:extLst>
          </p:cNvPr>
          <p:cNvSpPr txBox="1"/>
          <p:nvPr/>
        </p:nvSpPr>
        <p:spPr>
          <a:xfrm>
            <a:off x="366033" y="2431746"/>
            <a:ext cx="7101568" cy="3416320"/>
          </a:xfrm>
          <a:prstGeom prst="rect">
            <a:avLst/>
          </a:prstGeom>
          <a:noFill/>
        </p:spPr>
        <p:txBody>
          <a:bodyPr wrap="square">
            <a:spAutoFit/>
          </a:bodyPr>
          <a:lstStyle/>
          <a:p>
            <a:r>
              <a:rPr lang="en-GB" sz="2400" dirty="0">
                <a:solidFill>
                  <a:srgbClr val="002060"/>
                </a:solidFill>
              </a:rPr>
              <a:t>A drawback of many existing 3D printing technologies is that they only allow one material to be printed at a time, limiting many potential applications which require the integration of different materials in the same object</a:t>
            </a:r>
          </a:p>
          <a:p>
            <a:endParaRPr lang="en-GB" sz="2400" dirty="0">
              <a:solidFill>
                <a:srgbClr val="002060"/>
              </a:solidFill>
            </a:endParaRPr>
          </a:p>
          <a:p>
            <a:pPr marL="342900" indent="-342900">
              <a:buFont typeface="Arial" panose="020B0604020202020204" pitchFamily="34" charset="0"/>
              <a:buChar char="•"/>
            </a:pPr>
            <a:r>
              <a:rPr lang="en-GB" sz="2400" dirty="0">
                <a:solidFill>
                  <a:srgbClr val="002060"/>
                </a:solidFill>
              </a:rPr>
              <a:t>Need improved process like VoxelJet</a:t>
            </a:r>
          </a:p>
          <a:p>
            <a:pPr marL="342900" indent="-342900">
              <a:buFont typeface="Arial" panose="020B0604020202020204" pitchFamily="34" charset="0"/>
              <a:buChar char="•"/>
            </a:pPr>
            <a:r>
              <a:rPr lang="en-GB" sz="2400" dirty="0">
                <a:solidFill>
                  <a:srgbClr val="002060"/>
                </a:solidFill>
              </a:rPr>
              <a:t>a material must be specified for each voxel (or 3D printing pixel element) inside the final object volume.</a:t>
            </a:r>
          </a:p>
        </p:txBody>
      </p:sp>
      <p:pic>
        <p:nvPicPr>
          <p:cNvPr id="8" name="Picture 7">
            <a:extLst>
              <a:ext uri="{FF2B5EF4-FFF2-40B4-BE49-F238E27FC236}">
                <a16:creationId xmlns:a16="http://schemas.microsoft.com/office/drawing/2014/main" id="{98401C51-F4F2-3372-731E-568BD4BF56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3800" y="3208119"/>
            <a:ext cx="4648200" cy="3649881"/>
          </a:xfrm>
          <a:prstGeom prst="rect">
            <a:avLst/>
          </a:prstGeom>
        </p:spPr>
      </p:pic>
    </p:spTree>
    <p:extLst>
      <p:ext uri="{BB962C8B-B14F-4D97-AF65-F5344CB8AC3E}">
        <p14:creationId xmlns:p14="http://schemas.microsoft.com/office/powerpoint/2010/main" val="346264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4D Printing</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7AF898D7-E73D-A773-2366-B3DA785BEBF8}"/>
              </a:ext>
            </a:extLst>
          </p:cNvPr>
          <p:cNvSpPr txBox="1"/>
          <p:nvPr/>
        </p:nvSpPr>
        <p:spPr>
          <a:xfrm>
            <a:off x="327932" y="2589588"/>
            <a:ext cx="11357881" cy="1569660"/>
          </a:xfrm>
          <a:prstGeom prst="rect">
            <a:avLst/>
          </a:prstGeom>
          <a:noFill/>
        </p:spPr>
        <p:txBody>
          <a:bodyPr wrap="square">
            <a:spAutoFit/>
          </a:bodyPr>
          <a:lstStyle/>
          <a:p>
            <a:r>
              <a:rPr lang="en-GB" sz="2400" dirty="0">
                <a:solidFill>
                  <a:srgbClr val="002060"/>
                </a:solidFill>
              </a:rPr>
              <a:t>4D printing is an additive manufacturing process in which the printed object changes shape with time, temperature, or some other type of </a:t>
            </a:r>
            <a:r>
              <a:rPr lang="en-GB" sz="2400">
                <a:solidFill>
                  <a:srgbClr val="002060"/>
                </a:solidFill>
              </a:rPr>
              <a:t>stimulation. 4D </a:t>
            </a:r>
            <a:r>
              <a:rPr lang="en-GB" sz="2400" dirty="0">
                <a:solidFill>
                  <a:srgbClr val="002060"/>
                </a:solidFill>
              </a:rPr>
              <a:t>printing allows for the creation of dynamic structures with adjustable shapes, properties or functionality.</a:t>
            </a:r>
          </a:p>
          <a:p>
            <a:endParaRPr lang="en-GB" sz="2400" dirty="0">
              <a:solidFill>
                <a:srgbClr val="002060"/>
              </a:solidFill>
            </a:endParaRPr>
          </a:p>
        </p:txBody>
      </p:sp>
    </p:spTree>
    <p:extLst>
      <p:ext uri="{BB962C8B-B14F-4D97-AF65-F5344CB8AC3E}">
        <p14:creationId xmlns:p14="http://schemas.microsoft.com/office/powerpoint/2010/main" val="3545767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Advantages</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2B334BC9-C41A-33C7-B327-DA55CF437522}"/>
              </a:ext>
            </a:extLst>
          </p:cNvPr>
          <p:cNvSpPr txBox="1"/>
          <p:nvPr/>
        </p:nvSpPr>
        <p:spPr>
          <a:xfrm>
            <a:off x="1097280" y="2341913"/>
            <a:ext cx="10492467" cy="3785652"/>
          </a:xfrm>
          <a:prstGeom prst="rect">
            <a:avLst/>
          </a:prstGeom>
          <a:noFill/>
        </p:spPr>
        <p:txBody>
          <a:bodyPr wrap="square">
            <a:spAutoFit/>
          </a:bodyPr>
          <a:lstStyle/>
          <a:p>
            <a:pPr marL="342900" indent="-342900">
              <a:buFont typeface="Wingdings" panose="05000000000000000000" pitchFamily="2" charset="2"/>
              <a:buChar char="Ø"/>
            </a:pPr>
            <a:r>
              <a:rPr lang="en-GB" sz="2400" dirty="0">
                <a:solidFill>
                  <a:srgbClr val="002060"/>
                </a:solidFill>
              </a:rPr>
              <a:t>AM can print complex 3D geometries with internal features without any tooling</a:t>
            </a:r>
          </a:p>
          <a:p>
            <a:pPr marL="342900" indent="-342900">
              <a:buFont typeface="Wingdings" panose="05000000000000000000" pitchFamily="2" charset="2"/>
              <a:buChar char="Ø"/>
            </a:pPr>
            <a:r>
              <a:rPr lang="en-GB" sz="2400" dirty="0">
                <a:solidFill>
                  <a:srgbClr val="002060"/>
                </a:solidFill>
              </a:rPr>
              <a:t>Reduced waste compared to machining</a:t>
            </a:r>
          </a:p>
          <a:p>
            <a:pPr marL="342900" indent="-342900">
              <a:buFont typeface="Wingdings" panose="05000000000000000000" pitchFamily="2" charset="2"/>
              <a:buChar char="Ø"/>
            </a:pPr>
            <a:r>
              <a:rPr lang="en-GB" sz="2400" dirty="0">
                <a:solidFill>
                  <a:srgbClr val="002060"/>
                </a:solidFill>
              </a:rPr>
              <a:t>Part can be printed directly from the 3D model without the need for a drawing</a:t>
            </a:r>
          </a:p>
          <a:p>
            <a:pPr marL="342900" indent="-342900">
              <a:buFont typeface="Wingdings" panose="05000000000000000000" pitchFamily="2" charset="2"/>
              <a:buChar char="Ø"/>
            </a:pPr>
            <a:r>
              <a:rPr lang="en-GB" sz="2400" dirty="0">
                <a:solidFill>
                  <a:srgbClr val="002060"/>
                </a:solidFill>
              </a:rPr>
              <a:t>Prototypes can be made quicker, allowing designers to check different iterations resulting in a quicker design cycle phase</a:t>
            </a:r>
          </a:p>
          <a:p>
            <a:pPr marL="342900" indent="-342900">
              <a:buFont typeface="Wingdings" panose="05000000000000000000" pitchFamily="2" charset="2"/>
              <a:buChar char="Ø"/>
            </a:pPr>
            <a:r>
              <a:rPr lang="en-GB" sz="2400" dirty="0">
                <a:solidFill>
                  <a:srgbClr val="002060"/>
                </a:solidFill>
              </a:rPr>
              <a:t>No or less tooling for smaller batches compared to traditional machining</a:t>
            </a:r>
          </a:p>
          <a:p>
            <a:pPr marL="342900" indent="-342900">
              <a:buFont typeface="Wingdings" panose="05000000000000000000" pitchFamily="2" charset="2"/>
              <a:buChar char="Ø"/>
            </a:pPr>
            <a:r>
              <a:rPr lang="en-GB" sz="2400" dirty="0">
                <a:solidFill>
                  <a:srgbClr val="002060"/>
                </a:solidFill>
              </a:rPr>
              <a:t>Production tooling can be printed</a:t>
            </a:r>
          </a:p>
          <a:p>
            <a:pPr marL="342900" indent="-342900">
              <a:buFont typeface="Wingdings" panose="05000000000000000000" pitchFamily="2" charset="2"/>
              <a:buChar char="Ø"/>
            </a:pPr>
            <a:r>
              <a:rPr lang="en-GB" sz="2400" dirty="0">
                <a:solidFill>
                  <a:srgbClr val="002060"/>
                </a:solidFill>
              </a:rPr>
              <a:t>Different materials can be mixed during the printing process to create a unique alloy</a:t>
            </a:r>
          </a:p>
          <a:p>
            <a:pPr marL="342900" indent="-342900">
              <a:buFont typeface="Wingdings" panose="05000000000000000000" pitchFamily="2" charset="2"/>
              <a:buChar char="Ø"/>
            </a:pPr>
            <a:r>
              <a:rPr lang="en-GB" sz="2400" dirty="0">
                <a:solidFill>
                  <a:srgbClr val="002060"/>
                </a:solidFill>
              </a:rPr>
              <a:t>Different sections of the part can be different variants of the same alloy</a:t>
            </a:r>
          </a:p>
        </p:txBody>
      </p:sp>
    </p:spTree>
    <p:extLst>
      <p:ext uri="{BB962C8B-B14F-4D97-AF65-F5344CB8AC3E}">
        <p14:creationId xmlns:p14="http://schemas.microsoft.com/office/powerpoint/2010/main" val="28821976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Disadvantages</a:t>
            </a:r>
            <a:endParaRPr lang="en-IN"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58E860FD-6C6E-8491-0BAF-00428F30EDAE}"/>
              </a:ext>
            </a:extLst>
          </p:cNvPr>
          <p:cNvSpPr txBox="1"/>
          <p:nvPr/>
        </p:nvSpPr>
        <p:spPr>
          <a:xfrm>
            <a:off x="1097280" y="2094875"/>
            <a:ext cx="10171339" cy="4524315"/>
          </a:xfrm>
          <a:prstGeom prst="rect">
            <a:avLst/>
          </a:prstGeom>
          <a:noFill/>
        </p:spPr>
        <p:txBody>
          <a:bodyPr wrap="square">
            <a:spAutoFit/>
          </a:bodyPr>
          <a:lstStyle/>
          <a:p>
            <a:pPr marL="342900" indent="-342900">
              <a:buFont typeface="Wingdings" panose="05000000000000000000" pitchFamily="2" charset="2"/>
              <a:buChar char="Ø"/>
            </a:pPr>
            <a:r>
              <a:rPr lang="en-GB" sz="2400" dirty="0">
                <a:solidFill>
                  <a:srgbClr val="002060"/>
                </a:solidFill>
              </a:rPr>
              <a:t>Because the technology is still in its infancy, the build process is slow and costly</a:t>
            </a:r>
          </a:p>
          <a:p>
            <a:pPr marL="342900" indent="-342900">
              <a:buFont typeface="Wingdings" panose="05000000000000000000" pitchFamily="2" charset="2"/>
              <a:buChar char="Ø"/>
            </a:pPr>
            <a:r>
              <a:rPr lang="en-GB" sz="2400" dirty="0">
                <a:solidFill>
                  <a:srgbClr val="002060"/>
                </a:solidFill>
              </a:rPr>
              <a:t>High production costs because of the equipment cost</a:t>
            </a:r>
          </a:p>
          <a:p>
            <a:pPr marL="342900" indent="-342900">
              <a:buFont typeface="Wingdings" panose="05000000000000000000" pitchFamily="2" charset="2"/>
              <a:buChar char="Ø"/>
            </a:pPr>
            <a:r>
              <a:rPr lang="en-GB" sz="2400" dirty="0">
                <a:solidFill>
                  <a:srgbClr val="002060"/>
                </a:solidFill>
              </a:rPr>
              <a:t>Various post-processing required depending on the type of additive manufacturing used</a:t>
            </a:r>
          </a:p>
          <a:p>
            <a:pPr marL="342900" indent="-342900">
              <a:buFont typeface="Wingdings" panose="05000000000000000000" pitchFamily="2" charset="2"/>
              <a:buChar char="Ø"/>
            </a:pPr>
            <a:r>
              <a:rPr lang="en-GB" sz="2400" dirty="0">
                <a:solidFill>
                  <a:srgbClr val="002060"/>
                </a:solidFill>
              </a:rPr>
              <a:t>Small build volume compared to other manufacturing part size such as sand casting</a:t>
            </a:r>
          </a:p>
          <a:p>
            <a:pPr marL="342900" indent="-342900">
              <a:buFont typeface="Wingdings" panose="05000000000000000000" pitchFamily="2" charset="2"/>
              <a:buChar char="Ø"/>
            </a:pPr>
            <a:r>
              <a:rPr lang="en-GB" sz="2400" dirty="0">
                <a:solidFill>
                  <a:srgbClr val="002060"/>
                </a:solidFill>
              </a:rPr>
              <a:t>Poor mechanical properties hence need post-processing</a:t>
            </a:r>
          </a:p>
          <a:p>
            <a:pPr marL="342900" indent="-342900">
              <a:buFont typeface="Wingdings" panose="05000000000000000000" pitchFamily="2" charset="2"/>
              <a:buChar char="Ø"/>
            </a:pPr>
            <a:r>
              <a:rPr lang="en-GB" sz="2400" dirty="0">
                <a:solidFill>
                  <a:srgbClr val="002060"/>
                </a:solidFill>
              </a:rPr>
              <a:t>Poor surface finish and texture compared manufacturing processes like CNC and investment casting.</a:t>
            </a:r>
          </a:p>
          <a:p>
            <a:pPr marL="342900" indent="-342900">
              <a:buFont typeface="Wingdings" panose="05000000000000000000" pitchFamily="2" charset="2"/>
              <a:buChar char="Ø"/>
            </a:pPr>
            <a:r>
              <a:rPr lang="en-GB" sz="2400" dirty="0">
                <a:solidFill>
                  <a:srgbClr val="002060"/>
                </a:solidFill>
              </a:rPr>
              <a:t>The strength of the parts is comparably weaker compared to manufacturing processes such as Die casting, Investment casting and CNC machining.</a:t>
            </a:r>
          </a:p>
        </p:txBody>
      </p:sp>
    </p:spTree>
    <p:extLst>
      <p:ext uri="{BB962C8B-B14F-4D97-AF65-F5344CB8AC3E}">
        <p14:creationId xmlns:p14="http://schemas.microsoft.com/office/powerpoint/2010/main" val="21374090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Additive Manufacturing Processes">
            <a:hlinkClick r:id="" action="ppaction://media"/>
            <a:extLst>
              <a:ext uri="{FF2B5EF4-FFF2-40B4-BE49-F238E27FC236}">
                <a16:creationId xmlns:a16="http://schemas.microsoft.com/office/drawing/2014/main" id="{E5FF1795-7574-FA74-E7F9-04A2BE3688C8}"/>
              </a:ext>
            </a:extLst>
          </p:cNvPr>
          <p:cNvPicPr>
            <a:picLocks noGrp="1" noRot="1" noChangeAspect="1"/>
          </p:cNvPicPr>
          <p:nvPr>
            <p:ph idx="1"/>
            <a:videoFile r:link="rId1"/>
          </p:nvPr>
        </p:nvPicPr>
        <p:blipFill>
          <a:blip r:embed="rId3"/>
          <a:stretch>
            <a:fillRect/>
          </a:stretch>
        </p:blipFill>
        <p:spPr>
          <a:xfrm>
            <a:off x="490911" y="262185"/>
            <a:ext cx="11210178" cy="6333630"/>
          </a:xfrm>
          <a:prstGeom prst="rect">
            <a:avLst/>
          </a:prstGeom>
        </p:spPr>
      </p:pic>
    </p:spTree>
    <p:extLst>
      <p:ext uri="{BB962C8B-B14F-4D97-AF65-F5344CB8AC3E}">
        <p14:creationId xmlns:p14="http://schemas.microsoft.com/office/powerpoint/2010/main" val="364255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5365BF64-4B30-4125-9A30-A1B08C80ED7D}"/>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9600" dirty="0">
                <a:solidFill>
                  <a:srgbClr val="FFFFFF"/>
                </a:solidFill>
                <a:latin typeface="+mj-lt"/>
              </a:rPr>
              <a:t>Thank you</a:t>
            </a:r>
          </a:p>
        </p:txBody>
      </p:sp>
      <p:sp>
        <p:nvSpPr>
          <p:cNvPr id="19" name="Rectangle 1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D4305886-8ACA-4ED6-AA5B-215F6D741CF0}"/>
              </a:ext>
            </a:extLst>
          </p:cNvPr>
          <p:cNvSpPr>
            <a:spLocks noGrp="1"/>
          </p:cNvSpPr>
          <p:nvPr>
            <p:ph idx="1"/>
          </p:nvPr>
        </p:nvSpPr>
        <p:spPr>
          <a:xfrm>
            <a:off x="1100051" y="5225240"/>
            <a:ext cx="10058400" cy="1143000"/>
          </a:xfrm>
        </p:spPr>
        <p:txBody>
          <a:bodyPr vert="horz" lIns="91440" tIns="45720" rIns="91440" bIns="45720" rtlCol="0">
            <a:normAutofit/>
          </a:bodyPr>
          <a:lstStyle/>
          <a:p>
            <a:pPr marL="0" indent="0">
              <a:buNone/>
            </a:pPr>
            <a:r>
              <a:rPr lang="en-US" sz="3200" cap="all" spc="200" dirty="0">
                <a:solidFill>
                  <a:srgbClr val="FFFFFF"/>
                </a:solidFill>
              </a:rPr>
              <a:t>Questions?</a:t>
            </a:r>
          </a:p>
        </p:txBody>
      </p:sp>
    </p:spTree>
    <p:extLst>
      <p:ext uri="{BB962C8B-B14F-4D97-AF65-F5344CB8AC3E}">
        <p14:creationId xmlns:p14="http://schemas.microsoft.com/office/powerpoint/2010/main" val="4127971368"/>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0F9BE5A8D334C8150DEB2E9C9DAC3" ma:contentTypeVersion="0" ma:contentTypeDescription="Create a new document." ma:contentTypeScope="" ma:versionID="7cc8e94d0864aab11c4ddd45835ab1a3">
  <xsd:schema xmlns:xsd="http://www.w3.org/2001/XMLSchema" xmlns:xs="http://www.w3.org/2001/XMLSchema" xmlns:p="http://schemas.microsoft.com/office/2006/metadata/properties" targetNamespace="http://schemas.microsoft.com/office/2006/metadata/properties" ma:root="true" ma:fieldsID="0967b7be50301903c78f9c39c6fd9af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0359D33-0EB7-4A94-9D1B-3949C4CF95AC}"/>
</file>

<file path=customXml/itemProps2.xml><?xml version="1.0" encoding="utf-8"?>
<ds:datastoreItem xmlns:ds="http://schemas.openxmlformats.org/officeDocument/2006/customXml" ds:itemID="{7E0A2CB4-6869-426F-8BC4-A32C90CBE263}">
  <ds:schemaRefs>
    <ds:schemaRef ds:uri="http://schemas.microsoft.com/sharepoint/v3/contenttype/forms"/>
  </ds:schemaRefs>
</ds:datastoreItem>
</file>

<file path=customXml/itemProps3.xml><?xml version="1.0" encoding="utf-8"?>
<ds:datastoreItem xmlns:ds="http://schemas.openxmlformats.org/officeDocument/2006/customXml" ds:itemID="{A4E879E6-8FFE-4154-8F2A-F7518B89B376}">
  <ds:schemaRefs>
    <ds:schemaRef ds:uri="http://schemas.microsoft.com/office/2006/metadata/propertie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0</TotalTime>
  <Words>1112</Words>
  <Application>Microsoft Office PowerPoint</Application>
  <PresentationFormat>Widescreen</PresentationFormat>
  <Paragraphs>93</Paragraphs>
  <Slides>22</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 Rounded MT Bold</vt:lpstr>
      <vt:lpstr>Calibri</vt:lpstr>
      <vt:lpstr>Calibri Light</vt:lpstr>
      <vt:lpstr>Wingdings</vt:lpstr>
      <vt:lpstr>RetrospectVTI</vt:lpstr>
      <vt:lpstr>Introduction to Additive Manufacturing Processes</vt:lpstr>
      <vt:lpstr>Additive Manufacturing</vt:lpstr>
      <vt:lpstr>Why 3D printing</vt:lpstr>
      <vt:lpstr>How It Works</vt:lpstr>
      <vt:lpstr>3D Printer Models</vt:lpstr>
      <vt:lpstr>3D Printer Parts</vt:lpstr>
      <vt:lpstr>History of Additive Manufacturing</vt:lpstr>
      <vt:lpstr>History of Additive Manufacturing</vt:lpstr>
      <vt:lpstr>Additive Manufacturing Processes</vt:lpstr>
      <vt:lpstr>Material Extrusion Method</vt:lpstr>
      <vt:lpstr>Sheet Lamination Method</vt:lpstr>
      <vt:lpstr>Binder Jetting Method</vt:lpstr>
      <vt:lpstr>Vat Photo Polymerization Method</vt:lpstr>
      <vt:lpstr>Direct Energy Deposition Method</vt:lpstr>
      <vt:lpstr>Material Jetting Method</vt:lpstr>
      <vt:lpstr>Powder Bed Fusion Method</vt:lpstr>
      <vt:lpstr>Multi Material 3D Printing</vt:lpstr>
      <vt:lpstr>4D Printing</vt:lpstr>
      <vt:lpstr>Advantages</vt:lpstr>
      <vt:lpstr>Disadvantages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2021-09-06T16:48:42Z</dcterms:created>
  <dcterms:modified xsi:type="dcterms:W3CDTF">2023-02-17T05:51:53Z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0x0101001580F9BE5A8D334C8150DEB2E9C9DAC3</vt:lpwstr>
  </property>
</Properties>
</file>