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74173-47B8-441D-AC1F-4BA416455AA1}" v="5" dt="2025-10-13T02:06:09.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ham Nissa" userId="532e816a83889aae" providerId="LiveId" clId="{5E287DAD-5169-4E30-ADAC-F6D21F5BE7FA}"/>
    <pc:docChg chg="undo custSel modSld">
      <pc:chgData name="Irham Nissa" userId="532e816a83889aae" providerId="LiveId" clId="{5E287DAD-5169-4E30-ADAC-F6D21F5BE7FA}" dt="2025-10-13T02:09:07.084" v="136" actId="20577"/>
      <pc:docMkLst>
        <pc:docMk/>
      </pc:docMkLst>
      <pc:sldChg chg="modSp mod">
        <pc:chgData name="Irham Nissa" userId="532e816a83889aae" providerId="LiveId" clId="{5E287DAD-5169-4E30-ADAC-F6D21F5BE7FA}" dt="2025-10-13T02:09:07.084" v="136" actId="20577"/>
        <pc:sldMkLst>
          <pc:docMk/>
          <pc:sldMk cId="3652725515" sldId="257"/>
        </pc:sldMkLst>
        <pc:spChg chg="mod">
          <ac:chgData name="Irham Nissa" userId="532e816a83889aae" providerId="LiveId" clId="{5E287DAD-5169-4E30-ADAC-F6D21F5BE7FA}" dt="2025-10-13T02:09:07.084" v="136" actId="20577"/>
          <ac:spMkLst>
            <pc:docMk/>
            <pc:sldMk cId="3652725515" sldId="257"/>
            <ac:spMk id="3" creationId="{19BFCBD3-823D-6910-CD5D-20628B87F69D}"/>
          </ac:spMkLst>
        </pc:spChg>
      </pc:sldChg>
      <pc:sldChg chg="modSp mod">
        <pc:chgData name="Irham Nissa" userId="532e816a83889aae" providerId="LiveId" clId="{5E287DAD-5169-4E30-ADAC-F6D21F5BE7FA}" dt="2025-10-13T01:58:40.325" v="64" actId="20577"/>
        <pc:sldMkLst>
          <pc:docMk/>
          <pc:sldMk cId="2166348203" sldId="258"/>
        </pc:sldMkLst>
        <pc:spChg chg="mod">
          <ac:chgData name="Irham Nissa" userId="532e816a83889aae" providerId="LiveId" clId="{5E287DAD-5169-4E30-ADAC-F6D21F5BE7FA}" dt="2025-10-13T01:58:40.325" v="64" actId="20577"/>
          <ac:spMkLst>
            <pc:docMk/>
            <pc:sldMk cId="2166348203" sldId="258"/>
            <ac:spMk id="3" creationId="{FE368F9F-A4FE-4D59-28CF-0C0A70B8C2C6}"/>
          </ac:spMkLst>
        </pc:spChg>
      </pc:sldChg>
      <pc:sldChg chg="modSp mod">
        <pc:chgData name="Irham Nissa" userId="532e816a83889aae" providerId="LiveId" clId="{5E287DAD-5169-4E30-ADAC-F6D21F5BE7FA}" dt="2025-10-13T02:06:20.492" v="89" actId="2711"/>
        <pc:sldMkLst>
          <pc:docMk/>
          <pc:sldMk cId="363817211" sldId="260"/>
        </pc:sldMkLst>
        <pc:spChg chg="mod">
          <ac:chgData name="Irham Nissa" userId="532e816a83889aae" providerId="LiveId" clId="{5E287DAD-5169-4E30-ADAC-F6D21F5BE7FA}" dt="2025-10-13T02:06:20.492" v="89" actId="2711"/>
          <ac:spMkLst>
            <pc:docMk/>
            <pc:sldMk cId="363817211" sldId="260"/>
            <ac:spMk id="3" creationId="{54640198-BD80-046E-1BE8-89DEEE64C4A8}"/>
          </ac:spMkLst>
        </pc:spChg>
      </pc:sldChg>
      <pc:sldChg chg="modSp mod">
        <pc:chgData name="Irham Nissa" userId="532e816a83889aae" providerId="LiveId" clId="{5E287DAD-5169-4E30-ADAC-F6D21F5BE7FA}" dt="2025-10-13T01:39:16.259" v="4" actId="20577"/>
        <pc:sldMkLst>
          <pc:docMk/>
          <pc:sldMk cId="302254095" sldId="262"/>
        </pc:sldMkLst>
        <pc:spChg chg="mod">
          <ac:chgData name="Irham Nissa" userId="532e816a83889aae" providerId="LiveId" clId="{5E287DAD-5169-4E30-ADAC-F6D21F5BE7FA}" dt="2025-10-13T01:39:16.259" v="4" actId="20577"/>
          <ac:spMkLst>
            <pc:docMk/>
            <pc:sldMk cId="302254095" sldId="262"/>
            <ac:spMk id="3" creationId="{41571748-3AB7-D4C0-A09E-1540EF6CBBA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7695E-C656-4E44-198C-EB75B8CBEF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4990B2-DBBC-7D18-1983-4E0D61EF62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E7C0F8-5D39-42F0-B0CE-2219C571F912}"/>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39DCF60B-8CAC-8253-79BE-4573E6335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A384B-941E-378A-EA6E-5893454C7D2A}"/>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176378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ABD2-95FE-3B22-A708-8DC5326CC1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F232F7-0C3F-80CB-8A94-0A5B62F2BE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712C21-45FB-A44C-55FC-D4DAE5F6377F}"/>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25F30B82-64A2-0D57-7597-B2D3F25F0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A29E63-98E9-B0DA-0362-653843AF66A9}"/>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2264589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8B84-F1A2-8E8E-EE73-684E55BC94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3F7FE1-8878-E50B-656D-B2983A2E7A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292F78-A180-F807-7AF8-E99C4C3B3EE7}"/>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C4D7F4F2-93E0-5D77-1856-1679D65A5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45C4A-F9CF-1204-83D5-3950B82F8492}"/>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296181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9A26-8079-D3B4-F228-80DD72054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4FEE64-A916-C5D1-8360-08517DE2F9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99C38E-9CE4-29E5-657C-ACC966FCB2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B65C19-9E03-456A-6AFE-7068049CE6F8}"/>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6" name="Footer Placeholder 5">
            <a:extLst>
              <a:ext uri="{FF2B5EF4-FFF2-40B4-BE49-F238E27FC236}">
                <a16:creationId xmlns:a16="http://schemas.microsoft.com/office/drawing/2014/main" id="{BA408A8F-E053-9328-2031-F660D09599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47E767-420D-A7A0-6A7A-618F57AFE60E}"/>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961228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DD71-0326-D7C5-EBEF-17E2EFB1CA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F5819-7FD7-BE4E-E728-75C18B6695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972AE1-8F28-86D2-5F0F-CCE89271A5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BA8264-8968-6C60-B9CF-67BB2F5584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E370A2-461F-8917-2137-07CD384EF5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9AE2AB-1268-4026-D313-5EDEFE5F7C3D}"/>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8" name="Footer Placeholder 7">
            <a:extLst>
              <a:ext uri="{FF2B5EF4-FFF2-40B4-BE49-F238E27FC236}">
                <a16:creationId xmlns:a16="http://schemas.microsoft.com/office/drawing/2014/main" id="{E5CE0217-9F04-91B9-D84F-C215E58261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CDCA3A-9B73-E3AF-F2F1-2703EB5A6F92}"/>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1940609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949CB-CC10-1B71-2188-6A5DFE9FD3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31845D-E5C6-982D-F600-89F42A4458FF}"/>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4" name="Footer Placeholder 3">
            <a:extLst>
              <a:ext uri="{FF2B5EF4-FFF2-40B4-BE49-F238E27FC236}">
                <a16:creationId xmlns:a16="http://schemas.microsoft.com/office/drawing/2014/main" id="{9A64BCCE-82F6-6220-2934-00DD934912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5F5194-FFF7-16C0-C9CD-5E64FA258AE8}"/>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2133566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9B33CE-C231-BED2-5E9D-88BE0B37BCBF}"/>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3" name="Footer Placeholder 2">
            <a:extLst>
              <a:ext uri="{FF2B5EF4-FFF2-40B4-BE49-F238E27FC236}">
                <a16:creationId xmlns:a16="http://schemas.microsoft.com/office/drawing/2014/main" id="{588148D4-C2F1-A52D-EEF1-0E629FE4F7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A8D34D-2ABA-95C3-12BA-CD6E256DEF5D}"/>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4076667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158C4-1B3C-E79E-087F-8EB957C65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1AC6DA-C169-B0F0-CB03-94B58549FC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6E5D6A-A2CC-1BA1-8071-4544CF0B1D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7A2523-3D97-1A6A-822A-5226BA3E2786}"/>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6" name="Footer Placeholder 5">
            <a:extLst>
              <a:ext uri="{FF2B5EF4-FFF2-40B4-BE49-F238E27FC236}">
                <a16:creationId xmlns:a16="http://schemas.microsoft.com/office/drawing/2014/main" id="{562FB5A5-9E4D-D544-2E12-44A013A64B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0A673-2009-1C4F-4CDF-B3AF9F9624E4}"/>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2569595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19E0-F2C3-F8F6-1ED8-3E83209F16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FDF74B-1DBB-3904-4E35-DCCDD550F8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EFF1A3-5E2B-1A16-BF14-D96BFDEEA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0154E0-C47C-B7EA-E128-95425C8BBD9C}"/>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6" name="Footer Placeholder 5">
            <a:extLst>
              <a:ext uri="{FF2B5EF4-FFF2-40B4-BE49-F238E27FC236}">
                <a16:creationId xmlns:a16="http://schemas.microsoft.com/office/drawing/2014/main" id="{66660BA1-9916-9672-A162-7C2175CAD4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ED50F-D024-8AF7-0F33-D915C3DC0158}"/>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223103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337B0-E8A8-5088-A895-7F9C1550FB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1E0A89-9AA7-4590-335A-379A2A803A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15BF9-231A-A1E8-7B5B-448B36B518D4}"/>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2CB72D8A-655C-A0DC-2A63-97E0C449E8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EB305-DB60-73BE-4E30-324F50BEA976}"/>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4239817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84F7E9-3242-0B95-18F0-DE525A9525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220CE-A90F-8C82-0E77-328763C7DC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518CA-4449-EED0-A4E6-B619B5060708}"/>
              </a:ext>
            </a:extLst>
          </p:cNvPr>
          <p:cNvSpPr>
            <a:spLocks noGrp="1"/>
          </p:cNvSpPr>
          <p:nvPr>
            <p:ph type="dt" sz="half" idx="10"/>
          </p:nvPr>
        </p:nvSpPr>
        <p:spPr/>
        <p:txBody>
          <a:body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E14266E2-82BA-6F53-A2D4-66C55436E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1D6E6-8E0D-993E-AAE7-2C7AA02CB8D3}"/>
              </a:ext>
            </a:extLst>
          </p:cNvPr>
          <p:cNvSpPr>
            <a:spLocks noGrp="1"/>
          </p:cNvSpPr>
          <p:nvPr>
            <p:ph type="sldNum" sz="quarter" idx="12"/>
          </p:nvPr>
        </p:nvSpPr>
        <p:spPr/>
        <p:txBody>
          <a:bodyPr/>
          <a:lstStyle/>
          <a:p>
            <a:fld id="{D91D6E11-2F84-4081-BFA6-FAD22DE259B5}" type="slidenum">
              <a:rPr lang="en-GB" smtClean="0"/>
              <a:t>‹#›</a:t>
            </a:fld>
            <a:endParaRPr lang="en-GB"/>
          </a:p>
        </p:txBody>
      </p:sp>
    </p:spTree>
    <p:extLst>
      <p:ext uri="{BB962C8B-B14F-4D97-AF65-F5344CB8AC3E}">
        <p14:creationId xmlns:p14="http://schemas.microsoft.com/office/powerpoint/2010/main" val="142919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2A775E-8C41-14AA-ECE1-DE4CDEE543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AE8F5E-158E-C048-B67B-D7A4651880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9A001-99EF-BE81-4231-1F3C6569BE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4A8580-4453-47B9-AE80-D08EE83231E1}" type="datetimeFigureOut">
              <a:rPr lang="en-GB" smtClean="0"/>
              <a:t>13/10/2025</a:t>
            </a:fld>
            <a:endParaRPr lang="en-GB"/>
          </a:p>
        </p:txBody>
      </p:sp>
      <p:sp>
        <p:nvSpPr>
          <p:cNvPr id="5" name="Footer Placeholder 4">
            <a:extLst>
              <a:ext uri="{FF2B5EF4-FFF2-40B4-BE49-F238E27FC236}">
                <a16:creationId xmlns:a16="http://schemas.microsoft.com/office/drawing/2014/main" id="{0C55FCB6-5F50-8D08-0574-D2B5CCBDA5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6306FE-BBCB-F5F1-B78F-D8B49599EB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1D6E11-2F84-4081-BFA6-FAD22DE259B5}" type="slidenum">
              <a:rPr lang="en-GB" smtClean="0"/>
              <a:t>‹#›</a:t>
            </a:fld>
            <a:endParaRPr lang="en-GB"/>
          </a:p>
        </p:txBody>
      </p:sp>
    </p:spTree>
    <p:extLst>
      <p:ext uri="{BB962C8B-B14F-4D97-AF65-F5344CB8AC3E}">
        <p14:creationId xmlns:p14="http://schemas.microsoft.com/office/powerpoint/2010/main" val="819590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76180-D698-6F68-B877-3F8CC74FC285}"/>
              </a:ext>
            </a:extLst>
          </p:cNvPr>
          <p:cNvSpPr>
            <a:spLocks noGrp="1"/>
          </p:cNvSpPr>
          <p:nvPr>
            <p:ph type="ctrTitle"/>
          </p:nvPr>
        </p:nvSpPr>
        <p:spPr>
          <a:xfrm>
            <a:off x="1523999" y="1122362"/>
            <a:ext cx="9350477" cy="3213663"/>
          </a:xfrm>
        </p:spPr>
        <p:txBody>
          <a:bodyPr>
            <a:normAutofit fontScale="90000"/>
          </a:bodyPr>
          <a:lstStyle/>
          <a:p>
            <a:r>
              <a:rPr lang="en-US" sz="4000" dirty="0">
                <a:latin typeface="Arial" panose="020B0604020202020204" pitchFamily="34" charset="0"/>
                <a:cs typeface="Arial" panose="020B0604020202020204" pitchFamily="34" charset="0"/>
              </a:rPr>
              <a:t>IRHAM NISSA</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2421071</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LCHS4010</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Psychology In Health And Social Care</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Lecturer: Kal </a:t>
            </a:r>
            <a:r>
              <a:rPr lang="en-US" sz="4000" dirty="0" err="1">
                <a:latin typeface="Arial" panose="020B0604020202020204" pitchFamily="34" charset="0"/>
                <a:cs typeface="Arial" panose="020B0604020202020204" pitchFamily="34" charset="0"/>
              </a:rPr>
              <a:t>Alnababtah</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Module Lead: </a:t>
            </a:r>
            <a:r>
              <a:rPr lang="en-US" sz="4000" dirty="0"/>
              <a:t>Neale Haddon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4466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7FC81-6B8F-D2BF-7D7C-A04387C7CFF6}"/>
              </a:ext>
            </a:extLst>
          </p:cNvPr>
          <p:cNvSpPr>
            <a:spLocks noGrp="1"/>
          </p:cNvSpPr>
          <p:nvPr>
            <p:ph type="title"/>
          </p:nvPr>
        </p:nvSpPr>
        <p:spPr/>
        <p:txBody>
          <a:bodyPr/>
          <a:lstStyle/>
          <a:p>
            <a:r>
              <a:rPr lang="en-US" b="1" dirty="0"/>
              <a:t>Introduction</a:t>
            </a:r>
            <a:endParaRPr lang="en-GB" b="1" dirty="0"/>
          </a:p>
        </p:txBody>
      </p:sp>
      <p:sp>
        <p:nvSpPr>
          <p:cNvPr id="3" name="Content Placeholder 2">
            <a:extLst>
              <a:ext uri="{FF2B5EF4-FFF2-40B4-BE49-F238E27FC236}">
                <a16:creationId xmlns:a16="http://schemas.microsoft.com/office/drawing/2014/main" id="{19BFCBD3-823D-6910-CD5D-20628B87F69D}"/>
              </a:ext>
            </a:extLst>
          </p:cNvPr>
          <p:cNvSpPr>
            <a:spLocks noGrp="1"/>
          </p:cNvSpPr>
          <p:nvPr>
            <p:ph idx="1"/>
          </p:nvPr>
        </p:nvSpPr>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The early stages of life play a vital role in the, emotional, social, cognitive and development of the body. Psychological theories allow practitioners to understand children’s behaviours and plan effective interventions (Boyd and Bee, 2019). This presentation applies Bowlby’s Attachment Theory to Amira’s situation, exploring her developmental needs and proposing strategies to support her in a nursery setting. Recent research (Cushing et al., 2023) supports Bowlby’s concepts, demonstrating that secure attachment improves emotional regulation and resilience in children</a:t>
            </a:r>
            <a:r>
              <a:rPr lang="en-GB" sz="2000" b="1"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52725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D370C-60C3-28F5-82A8-3476C3F35257}"/>
              </a:ext>
            </a:extLst>
          </p:cNvPr>
          <p:cNvSpPr>
            <a:spLocks noGrp="1"/>
          </p:cNvSpPr>
          <p:nvPr>
            <p:ph type="title"/>
          </p:nvPr>
        </p:nvSpPr>
        <p:spPr/>
        <p:txBody>
          <a:bodyPr/>
          <a:lstStyle/>
          <a:p>
            <a:r>
              <a:rPr lang="en-GB" b="1" dirty="0"/>
              <a:t>Bowlby’s Attachment Theory</a:t>
            </a:r>
            <a:br>
              <a:rPr lang="en-GB" dirty="0"/>
            </a:br>
            <a:endParaRPr lang="en-GB" dirty="0"/>
          </a:p>
        </p:txBody>
      </p:sp>
      <p:sp>
        <p:nvSpPr>
          <p:cNvPr id="3" name="Content Placeholder 2">
            <a:extLst>
              <a:ext uri="{FF2B5EF4-FFF2-40B4-BE49-F238E27FC236}">
                <a16:creationId xmlns:a16="http://schemas.microsoft.com/office/drawing/2014/main" id="{FE368F9F-A4FE-4D59-28CF-0C0A70B8C2C6}"/>
              </a:ext>
            </a:extLst>
          </p:cNvPr>
          <p:cNvSpPr>
            <a:spLocks noGrp="1"/>
          </p:cNvSpPr>
          <p:nvPr>
            <p:ph idx="1"/>
          </p:nvPr>
        </p:nvSpPr>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Bowlby (1969, cited in Gross, 2020) proposed that attachment is a deep emotional bond between a child and their caregiver that influences social and emotional development across the lifespan. Secure attachment forms when a caregiver consistently responds to the child’s needs, offering a reliable base for the child to explore their environment. On the other hand, when caregiving is inconsistent, it can result in the development of insecure attachment. Which may present as anxiety, withdrawal or difficulty forming relationships. Bowlby’s theory remains highly relevant in early years practice because secure emotional bonds are foundational for social confidence and emotional regulation (Harris, 2022).</a:t>
            </a:r>
          </a:p>
        </p:txBody>
      </p:sp>
    </p:spTree>
    <p:extLst>
      <p:ext uri="{BB962C8B-B14F-4D97-AF65-F5344CB8AC3E}">
        <p14:creationId xmlns:p14="http://schemas.microsoft.com/office/powerpoint/2010/main" val="2166348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A7C5-14D3-870F-08A3-46DCABC22704}"/>
              </a:ext>
            </a:extLst>
          </p:cNvPr>
          <p:cNvSpPr>
            <a:spLocks noGrp="1"/>
          </p:cNvSpPr>
          <p:nvPr>
            <p:ph type="title"/>
          </p:nvPr>
        </p:nvSpPr>
        <p:spPr/>
        <p:txBody>
          <a:bodyPr/>
          <a:lstStyle/>
          <a:p>
            <a:r>
              <a:rPr lang="en-US" dirty="0"/>
              <a:t>Application to Amira</a:t>
            </a:r>
            <a:endParaRPr lang="en-GB" dirty="0"/>
          </a:p>
        </p:txBody>
      </p:sp>
      <p:sp>
        <p:nvSpPr>
          <p:cNvPr id="3" name="Content Placeholder 2">
            <a:extLst>
              <a:ext uri="{FF2B5EF4-FFF2-40B4-BE49-F238E27FC236}">
                <a16:creationId xmlns:a16="http://schemas.microsoft.com/office/drawing/2014/main" id="{E31AB81B-459F-0DEC-D9A2-41D05D76FC31}"/>
              </a:ext>
            </a:extLst>
          </p:cNvPr>
          <p:cNvSpPr>
            <a:spLocks noGrp="1"/>
          </p:cNvSpPr>
          <p:nvPr>
            <p:ph idx="1"/>
          </p:nvPr>
        </p:nvSpPr>
        <p:spPr/>
        <p:txBody>
          <a:bodyPr/>
          <a:lstStyle/>
          <a:p>
            <a:pPr marL="0" indent="0">
              <a:lnSpc>
                <a:spcPct val="150000"/>
              </a:lnSpc>
              <a:buNone/>
            </a:pPr>
            <a:r>
              <a:rPr lang="en-GB" sz="2000" dirty="0">
                <a:latin typeface="Arial" panose="020B0604020202020204" pitchFamily="34" charset="0"/>
                <a:cs typeface="Arial" panose="020B0604020202020204" pitchFamily="34" charset="0"/>
              </a:rPr>
              <a:t>Amira’s separation anxiety, limited communication, and reluctance to participate in group play may indicate challenges in forming secure attachment. Harris (2022) emphasises that children rely on consistent emotional cues from trusted adults to develop social confidence and emotional regulation. Assigning a consistent key worker provides continuity of care and emotional support, helping Amira feel secure in the nursery environment. This consistent relationship enables her to gradually engage with peers and explore her surroundings with confidence (Gross, 2020).</a:t>
            </a:r>
          </a:p>
          <a:p>
            <a:endParaRPr lang="en-GB" dirty="0"/>
          </a:p>
        </p:txBody>
      </p:sp>
    </p:spTree>
    <p:extLst>
      <p:ext uri="{BB962C8B-B14F-4D97-AF65-F5344CB8AC3E}">
        <p14:creationId xmlns:p14="http://schemas.microsoft.com/office/powerpoint/2010/main" val="4241174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E101-74E1-38B9-C171-EC633161975A}"/>
              </a:ext>
            </a:extLst>
          </p:cNvPr>
          <p:cNvSpPr>
            <a:spLocks noGrp="1"/>
          </p:cNvSpPr>
          <p:nvPr>
            <p:ph type="title"/>
          </p:nvPr>
        </p:nvSpPr>
        <p:spPr/>
        <p:txBody>
          <a:bodyPr/>
          <a:lstStyle/>
          <a:p>
            <a:r>
              <a:rPr lang="en-US" dirty="0"/>
              <a:t>Nature And Nurture</a:t>
            </a:r>
            <a:endParaRPr lang="en-GB" dirty="0"/>
          </a:p>
        </p:txBody>
      </p:sp>
      <p:sp>
        <p:nvSpPr>
          <p:cNvPr id="3" name="Content Placeholder 2">
            <a:extLst>
              <a:ext uri="{FF2B5EF4-FFF2-40B4-BE49-F238E27FC236}">
                <a16:creationId xmlns:a16="http://schemas.microsoft.com/office/drawing/2014/main" id="{54640198-BD80-046E-1BE8-89DEEE64C4A8}"/>
              </a:ext>
            </a:extLst>
          </p:cNvPr>
          <p:cNvSpPr>
            <a:spLocks noGrp="1"/>
          </p:cNvSpPr>
          <p:nvPr>
            <p:ph idx="1"/>
          </p:nvPr>
        </p:nvSpPr>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Amira’s development is influenced by the interplay of biological and environmental factors. Her biological makeup, such as her temperament</a:t>
            </a:r>
            <a:r>
              <a:rPr lang="en-GB" dirty="0"/>
              <a:t>, </a:t>
            </a:r>
            <a:r>
              <a:rPr lang="en-GB" sz="2000" dirty="0">
                <a:latin typeface="Arial" panose="020B0604020202020204" pitchFamily="34" charset="0"/>
                <a:cs typeface="Arial" panose="020B0604020202020204" pitchFamily="34" charset="0"/>
              </a:rPr>
              <a:t>may make her more sensitive to separation. Environmentally, the transition to a new nursery and unfamiliar caregivers can intensify anxiety (Harris, 2022). Recognising the role of both nature and nurture supports the planning of effective, personalised interventions to promote emotional security and complete development.</a:t>
            </a:r>
          </a:p>
        </p:txBody>
      </p:sp>
    </p:spTree>
    <p:extLst>
      <p:ext uri="{BB962C8B-B14F-4D97-AF65-F5344CB8AC3E}">
        <p14:creationId xmlns:p14="http://schemas.microsoft.com/office/powerpoint/2010/main" val="36381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9DBE-2307-AEEA-E4D5-1E6B08BA81BC}"/>
              </a:ext>
            </a:extLst>
          </p:cNvPr>
          <p:cNvSpPr>
            <a:spLocks noGrp="1"/>
          </p:cNvSpPr>
          <p:nvPr>
            <p:ph type="title"/>
          </p:nvPr>
        </p:nvSpPr>
        <p:spPr/>
        <p:txBody>
          <a:bodyPr/>
          <a:lstStyle/>
          <a:p>
            <a:r>
              <a:rPr lang="en-US" dirty="0"/>
              <a:t>Strategies And Interventions</a:t>
            </a:r>
            <a:endParaRPr lang="en-GB" dirty="0"/>
          </a:p>
        </p:txBody>
      </p:sp>
      <p:sp>
        <p:nvSpPr>
          <p:cNvPr id="3" name="Content Placeholder 2">
            <a:extLst>
              <a:ext uri="{FF2B5EF4-FFF2-40B4-BE49-F238E27FC236}">
                <a16:creationId xmlns:a16="http://schemas.microsoft.com/office/drawing/2014/main" id="{F29B4BC3-F462-3E47-F6C5-52AAE41828F1}"/>
              </a:ext>
            </a:extLst>
          </p:cNvPr>
          <p:cNvSpPr>
            <a:spLocks noGrp="1"/>
          </p:cNvSpPr>
          <p:nvPr>
            <p:ph idx="1"/>
          </p:nvPr>
        </p:nvSpPr>
        <p:spPr/>
        <p:txBody>
          <a:bodyPr/>
          <a:lstStyle/>
          <a:p>
            <a:pPr marL="0" indent="0">
              <a:lnSpc>
                <a:spcPct val="150000"/>
              </a:lnSpc>
              <a:buNone/>
            </a:pPr>
            <a:r>
              <a:rPr lang="en-GB" sz="2000" dirty="0">
                <a:latin typeface="Arial" panose="020B0604020202020204" pitchFamily="34" charset="0"/>
                <a:cs typeface="Arial" panose="020B0604020202020204" pitchFamily="34" charset="0"/>
              </a:rPr>
              <a:t>Attachment informed strategies for Amira include assigning a consistent key worker to provide emotional stability (Gross, 2020), implementing gradual separation routines, offering emotional coaching such as labelling and validating feelings (Harris, 2022) and facilitating structured small group play to encourage social interaction. These strategies aim to establish a secure emotional base, fostering Amira’s social, cognitive and language development, while promoting confidence and resilience.</a:t>
            </a:r>
          </a:p>
          <a:p>
            <a:pPr marL="0" indent="0">
              <a:buNone/>
            </a:pPr>
            <a:endParaRPr lang="en-GB" dirty="0"/>
          </a:p>
        </p:txBody>
      </p:sp>
    </p:spTree>
    <p:extLst>
      <p:ext uri="{BB962C8B-B14F-4D97-AF65-F5344CB8AC3E}">
        <p14:creationId xmlns:p14="http://schemas.microsoft.com/office/powerpoint/2010/main" val="266476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C26A0-A1B5-045B-E306-17B5C5F2BC22}"/>
              </a:ext>
            </a:extLst>
          </p:cNvPr>
          <p:cNvSpPr>
            <a:spLocks noGrp="1"/>
          </p:cNvSpPr>
          <p:nvPr>
            <p:ph type="title"/>
          </p:nvPr>
        </p:nvSpPr>
        <p:spPr/>
        <p:txBody>
          <a:bodyPr/>
          <a:lstStyle/>
          <a:p>
            <a:r>
              <a:rPr lang="en-US" dirty="0"/>
              <a:t>Evaluation Of Theory</a:t>
            </a:r>
            <a:endParaRPr lang="en-GB" dirty="0"/>
          </a:p>
        </p:txBody>
      </p:sp>
      <p:sp>
        <p:nvSpPr>
          <p:cNvPr id="3" name="Content Placeholder 2">
            <a:extLst>
              <a:ext uri="{FF2B5EF4-FFF2-40B4-BE49-F238E27FC236}">
                <a16:creationId xmlns:a16="http://schemas.microsoft.com/office/drawing/2014/main" id="{41571748-3AB7-D4C0-A09E-1540EF6CBBA6}"/>
              </a:ext>
            </a:extLst>
          </p:cNvPr>
          <p:cNvSpPr>
            <a:spLocks noGrp="1"/>
          </p:cNvSpPr>
          <p:nvPr>
            <p:ph idx="1"/>
          </p:nvPr>
        </p:nvSpPr>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While Bowlby’s theory offers valuable insight into children’s emotional needs, it has limitations. The theory can overemphasise the mother–child bond and may not fully account for the influence of other caregivers, peer relationships or cultural variations (Harris, 2022). Contemporary research (Cushing et al., 2023) demonstrates that secure attachment is strongly associated with emotional regulation and reduced distress in children, supporting Bowlby’s core concepts while providing modern evidence relevant to early years practice. This highlights both the enduring relevance and the limitations of attachment theory within health and social care settings.</a:t>
            </a:r>
          </a:p>
          <a:p>
            <a:pPr marL="0" indent="0">
              <a:lnSpc>
                <a:spcPct val="160000"/>
              </a:lnSpc>
              <a:buNone/>
            </a:pPr>
            <a:endParaRPr lang="en-GB" sz="29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2254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753F-B8C3-8174-DB6D-39DC4AC73E38}"/>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730E10F5-3C19-DBD3-5B4B-7A7EA865C66E}"/>
              </a:ext>
            </a:extLst>
          </p:cNvPr>
          <p:cNvSpPr>
            <a:spLocks noGrp="1"/>
          </p:cNvSpPr>
          <p:nvPr>
            <p:ph idx="1"/>
          </p:nvPr>
        </p:nvSpPr>
        <p:spPr/>
        <p:txBody>
          <a:bodyPr/>
          <a:lstStyle/>
          <a:p>
            <a:pPr marL="0" indent="0">
              <a:lnSpc>
                <a:spcPct val="150000"/>
              </a:lnSpc>
              <a:buNone/>
            </a:pPr>
            <a:r>
              <a:rPr lang="en-GB" sz="2000" dirty="0">
                <a:latin typeface="Arial" panose="020B0604020202020204" pitchFamily="34" charset="0"/>
                <a:cs typeface="Arial" panose="020B0604020202020204" pitchFamily="34" charset="0"/>
              </a:rPr>
              <a:t>Applying Bowlby’s Attachment Theory to Amira’s situation demonstrates how secure relationships reinforce emotional and social development. Considering the chemistry of nature and nurture enables practitioners to adopt tailored, evidence based strategies that promote wellbeing, engagement and confidence. Integrating theory with practical interventions ensures that children like Amira can thrive in early years settings now and in the foreseeable future.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62016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24F40-2030-A5D6-2F17-65B33982AE74}"/>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D20AE2D8-3254-17B0-728B-764607F3F65E}"/>
              </a:ext>
            </a:extLst>
          </p:cNvPr>
          <p:cNvSpPr>
            <a:spLocks noGrp="1"/>
          </p:cNvSpPr>
          <p:nvPr>
            <p:ph idx="1"/>
          </p:nvPr>
        </p:nvSpPr>
        <p:spPr/>
        <p:txBody>
          <a:bodyPr>
            <a:normAutofit fontScale="25000" lnSpcReduction="20000"/>
          </a:bodyPr>
          <a:lstStyle/>
          <a:p>
            <a:pPr marL="0" indent="0">
              <a:lnSpc>
                <a:spcPct val="170000"/>
              </a:lnSpc>
              <a:buNone/>
            </a:pPr>
            <a:r>
              <a:rPr lang="en-US" sz="6400" dirty="0">
                <a:latin typeface="Arial" panose="020B0604020202020204" pitchFamily="34" charset="0"/>
                <a:cs typeface="Arial" panose="020B0604020202020204" pitchFamily="34" charset="0"/>
              </a:rPr>
              <a:t>Boyd, D, &amp; Bee, H 2019, Lifespan Development, Global Edition, Pearson Education, Limited, Harlow. Available from: ProQuest </a:t>
            </a:r>
            <a:r>
              <a:rPr lang="en-US" sz="6400" dirty="0" err="1">
                <a:latin typeface="Arial" panose="020B0604020202020204" pitchFamily="34" charset="0"/>
                <a:cs typeface="Arial" panose="020B0604020202020204" pitchFamily="34" charset="0"/>
              </a:rPr>
              <a:t>Ebook</a:t>
            </a:r>
            <a:r>
              <a:rPr lang="en-US" sz="6400" dirty="0">
                <a:latin typeface="Arial" panose="020B0604020202020204" pitchFamily="34" charset="0"/>
                <a:cs typeface="Arial" panose="020B0604020202020204" pitchFamily="34" charset="0"/>
              </a:rPr>
              <a:t> Central. (29 September 2025).</a:t>
            </a:r>
          </a:p>
          <a:p>
            <a:pPr marL="0" indent="0">
              <a:lnSpc>
                <a:spcPct val="170000"/>
              </a:lnSpc>
              <a:buNone/>
            </a:pPr>
            <a:r>
              <a:rPr lang="en-GB" sz="6400" dirty="0">
                <a:latin typeface="Arial" panose="020B0604020202020204" pitchFamily="34" charset="0"/>
                <a:cs typeface="Arial" panose="020B0604020202020204" pitchFamily="34" charset="0"/>
              </a:rPr>
              <a:t>Cushing, T., Robertson, S.A., Julia, Marshall, N., Mark James Carey, Duschinsky, R. and Meiser-Stedman, R. (2023). The relationship between attachment and posttraumatic stress in children and adolescents: A meta-analytic review. </a:t>
            </a:r>
            <a:r>
              <a:rPr lang="en-GB" sz="6400" i="1" dirty="0">
                <a:latin typeface="Arial" panose="020B0604020202020204" pitchFamily="34" charset="0"/>
                <a:cs typeface="Arial" panose="020B0604020202020204" pitchFamily="34" charset="0"/>
              </a:rPr>
              <a:t>Development and Psychopathology</a:t>
            </a:r>
            <a:r>
              <a:rPr lang="en-GB" sz="6400" dirty="0">
                <a:latin typeface="Arial" panose="020B0604020202020204" pitchFamily="34" charset="0"/>
                <a:cs typeface="Arial" panose="020B0604020202020204" pitchFamily="34" charset="0"/>
              </a:rPr>
              <a:t>, 36(3), pp.1–15. </a:t>
            </a:r>
            <a:r>
              <a:rPr lang="en-GB" sz="6400" dirty="0" err="1">
                <a:latin typeface="Arial" panose="020B0604020202020204" pitchFamily="34" charset="0"/>
                <a:cs typeface="Arial" panose="020B0604020202020204" pitchFamily="34" charset="0"/>
              </a:rPr>
              <a:t>doi:https</a:t>
            </a:r>
            <a:r>
              <a:rPr lang="en-GB" sz="6400" dirty="0">
                <a:latin typeface="Arial" panose="020B0604020202020204" pitchFamily="34" charset="0"/>
                <a:cs typeface="Arial" panose="020B0604020202020204" pitchFamily="34" charset="0"/>
              </a:rPr>
              <a:t>://doi.org/10.1017/s0954579423000299. (Accessed: 02 October 2025).</a:t>
            </a:r>
          </a:p>
          <a:p>
            <a:pPr marL="0" indent="0">
              <a:lnSpc>
                <a:spcPct val="170000"/>
              </a:lnSpc>
              <a:buNone/>
            </a:pPr>
            <a:r>
              <a:rPr lang="en-US" sz="6400" dirty="0">
                <a:latin typeface="Arial" panose="020B0604020202020204" pitchFamily="34" charset="0"/>
                <a:cs typeface="Arial" panose="020B0604020202020204" pitchFamily="34" charset="0"/>
              </a:rPr>
              <a:t>Gross, R 2020, Psychology: the Science of Mind and </a:t>
            </a:r>
            <a:r>
              <a:rPr lang="en-US" sz="6400" dirty="0" err="1">
                <a:latin typeface="Arial" panose="020B0604020202020204" pitchFamily="34" charset="0"/>
                <a:cs typeface="Arial" panose="020B0604020202020204" pitchFamily="34" charset="0"/>
              </a:rPr>
              <a:t>Behaviour</a:t>
            </a:r>
            <a:r>
              <a:rPr lang="en-US" sz="6400" dirty="0">
                <a:latin typeface="Arial" panose="020B0604020202020204" pitchFamily="34" charset="0"/>
                <a:cs typeface="Arial" panose="020B0604020202020204" pitchFamily="34" charset="0"/>
              </a:rPr>
              <a:t> 8th Edition, Hachette Learning, London. Available from: ProQuest </a:t>
            </a:r>
            <a:r>
              <a:rPr lang="en-US" sz="6400" dirty="0" err="1">
                <a:latin typeface="Arial" panose="020B0604020202020204" pitchFamily="34" charset="0"/>
                <a:cs typeface="Arial" panose="020B0604020202020204" pitchFamily="34" charset="0"/>
              </a:rPr>
              <a:t>Ebook</a:t>
            </a:r>
            <a:r>
              <a:rPr lang="en-US" sz="6400" dirty="0">
                <a:latin typeface="Arial" panose="020B0604020202020204" pitchFamily="34" charset="0"/>
                <a:cs typeface="Arial" panose="020B0604020202020204" pitchFamily="34" charset="0"/>
              </a:rPr>
              <a:t> Central. (07 October 2025).</a:t>
            </a:r>
          </a:p>
          <a:p>
            <a:pPr marL="0" indent="0">
              <a:lnSpc>
                <a:spcPct val="170000"/>
              </a:lnSpc>
              <a:buNone/>
            </a:pPr>
            <a:r>
              <a:rPr lang="en-US" sz="6400" dirty="0">
                <a:latin typeface="Arial" panose="020B0604020202020204" pitchFamily="34" charset="0"/>
                <a:cs typeface="Arial" panose="020B0604020202020204" pitchFamily="34" charset="0"/>
              </a:rPr>
              <a:t>Harris, P.L. (2022). </a:t>
            </a:r>
            <a:r>
              <a:rPr lang="en-US" sz="6400" i="1" dirty="0">
                <a:latin typeface="Arial" panose="020B0604020202020204" pitchFamily="34" charset="0"/>
                <a:cs typeface="Arial" panose="020B0604020202020204" pitchFamily="34" charset="0"/>
              </a:rPr>
              <a:t>Child Psychology in Twelve Questions</a:t>
            </a:r>
            <a:r>
              <a:rPr lang="en-US" sz="6400" dirty="0">
                <a:latin typeface="Arial" panose="020B0604020202020204" pitchFamily="34" charset="0"/>
                <a:cs typeface="Arial" panose="020B0604020202020204" pitchFamily="34" charset="0"/>
              </a:rPr>
              <a:t>. </a:t>
            </a:r>
            <a:r>
              <a:rPr lang="en-US" sz="6400" i="1" dirty="0">
                <a:latin typeface="Arial" panose="020B0604020202020204" pitchFamily="34" charset="0"/>
                <a:cs typeface="Arial" panose="020B0604020202020204" pitchFamily="34" charset="0"/>
              </a:rPr>
              <a:t>Oxford University Press eBooks</a:t>
            </a:r>
            <a:r>
              <a:rPr lang="en-US" sz="6400" dirty="0">
                <a:latin typeface="Arial" panose="020B0604020202020204" pitchFamily="34" charset="0"/>
                <a:cs typeface="Arial" panose="020B0604020202020204" pitchFamily="34" charset="0"/>
              </a:rPr>
              <a:t>. Oxford University Press. </a:t>
            </a:r>
            <a:r>
              <a:rPr lang="en-US" sz="6400" dirty="0" err="1">
                <a:latin typeface="Arial" panose="020B0604020202020204" pitchFamily="34" charset="0"/>
                <a:cs typeface="Arial" panose="020B0604020202020204" pitchFamily="34" charset="0"/>
              </a:rPr>
              <a:t>doi:https</a:t>
            </a:r>
            <a:r>
              <a:rPr lang="en-US" sz="6400" dirty="0">
                <a:latin typeface="Arial" panose="020B0604020202020204" pitchFamily="34" charset="0"/>
                <a:cs typeface="Arial" panose="020B0604020202020204" pitchFamily="34" charset="0"/>
              </a:rPr>
              <a:t>://doi.org/10.1093/</a:t>
            </a:r>
            <a:r>
              <a:rPr lang="en-US" sz="6400" dirty="0" err="1">
                <a:latin typeface="Arial" panose="020B0604020202020204" pitchFamily="34" charset="0"/>
                <a:cs typeface="Arial" panose="020B0604020202020204" pitchFamily="34" charset="0"/>
              </a:rPr>
              <a:t>oso</a:t>
            </a:r>
            <a:r>
              <a:rPr lang="en-US" sz="6400" dirty="0">
                <a:latin typeface="Arial" panose="020B0604020202020204" pitchFamily="34" charset="0"/>
                <a:cs typeface="Arial" panose="020B0604020202020204" pitchFamily="34" charset="0"/>
              </a:rPr>
              <a:t>/9780192866509.001.0001 (Accessed: 10 October 2025).</a:t>
            </a:r>
          </a:p>
          <a:p>
            <a:pPr marL="0" indent="0">
              <a:buNone/>
            </a:pPr>
            <a:endParaRPr lang="en-US" dirty="0"/>
          </a:p>
          <a:p>
            <a:endParaRPr lang="en-US" dirty="0"/>
          </a:p>
          <a:p>
            <a:pPr marL="0" indent="0">
              <a:buNone/>
            </a:pPr>
            <a:endParaRPr lang="en-GB" dirty="0"/>
          </a:p>
        </p:txBody>
      </p:sp>
    </p:spTree>
    <p:extLst>
      <p:ext uri="{BB962C8B-B14F-4D97-AF65-F5344CB8AC3E}">
        <p14:creationId xmlns:p14="http://schemas.microsoft.com/office/powerpoint/2010/main" val="1587152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846</Words>
  <Application>Microsoft Office PowerPoint</Application>
  <PresentationFormat>Widescreen</PresentationFormat>
  <Paragraphs>21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IRHAM NISSA 2421071 LCHS4010 Psychology In Health And Social Care Lecturer: Kal Alnababtah Module Lead: Neale Haddon </vt:lpstr>
      <vt:lpstr>Introduction</vt:lpstr>
      <vt:lpstr>Bowlby’s Attachment Theory </vt:lpstr>
      <vt:lpstr>Application to Amira</vt:lpstr>
      <vt:lpstr>Nature And Nurture</vt:lpstr>
      <vt:lpstr>Strategies And Interventions</vt:lpstr>
      <vt:lpstr>Evaluation Of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Irham Nissa</dc:creator>
  <cp:lastModifiedBy>Irham Nissa</cp:lastModifiedBy>
  <cp:revision>1</cp:revision>
  <dcterms:created xsi:type="dcterms:W3CDTF">2025-10-13T01:37:30Z</dcterms:created>
  <dcterms:modified xsi:type="dcterms:W3CDTF">2025-10-13T02:09:13Z</dcterms:modified>
</cp:coreProperties>
</file>