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9" r:id="rId3"/>
    <p:sldId id="270" r:id="rId4"/>
    <p:sldId id="258" r:id="rId5"/>
    <p:sldId id="266" r:id="rId6"/>
    <p:sldId id="268" r:id="rId7"/>
    <p:sldId id="259" r:id="rId8"/>
    <p:sldId id="260" r:id="rId9"/>
    <p:sldId id="261" r:id="rId10"/>
    <p:sldId id="262" r:id="rId11"/>
    <p:sldId id="263" r:id="rId12"/>
    <p:sldId id="264" r:id="rId13"/>
    <p:sldId id="265"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x Whiteley-Bristow" initials="FW" lastIdx="2" clrIdx="0">
    <p:extLst>
      <p:ext uri="{19B8F6BF-5375-455C-9EA6-DF929625EA0E}">
        <p15:presenceInfo xmlns:p15="http://schemas.microsoft.com/office/powerpoint/2012/main" userId="b917be193f84df0f" providerId="Windows Live"/>
      </p:ext>
    </p:extLst>
  </p:cmAuthor>
  <p:cmAuthor id="2" name="Phillip Cuddihy" initials="PC" lastIdx="2" clrIdx="1">
    <p:extLst>
      <p:ext uri="{19B8F6BF-5375-455C-9EA6-DF929625EA0E}">
        <p15:presenceInfo xmlns:p15="http://schemas.microsoft.com/office/powerpoint/2012/main" userId="5167f28eab44348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3"/>
  </p:normalViewPr>
  <p:slideViewPr>
    <p:cSldViewPr snapToGrid="0" snapToObjects="1">
      <p:cViewPr varScale="1">
        <p:scale>
          <a:sx n="107" d="100"/>
          <a:sy n="107" d="100"/>
        </p:scale>
        <p:origin x="736" y="-3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28T13:08:27.278" idx="2">
    <p:pos x="10" y="10"/>
    <p:text>Reformatted the bibliography slide so it all fits in sorry if i ruined an aesthetic</p:text>
    <p:extLst>
      <p:ext uri="{C676402C-5697-4E1C-873F-D02D1690AC5C}">
        <p15:threadingInfo xmlns:p15="http://schemas.microsoft.com/office/powerpoint/2012/main" timeZoneBias="0"/>
      </p:ext>
    </p:extLst>
  </p:cm>
  <p:cm authorId="2" dt="2021-01-28T14:03:50.891" idx="1">
    <p:pos x="10" y="146"/>
    <p:text>I love it!</p:text>
    <p:extLst>
      <p:ext uri="{C676402C-5697-4E1C-873F-D02D1690AC5C}">
        <p15:threadingInfo xmlns:p15="http://schemas.microsoft.com/office/powerpoint/2012/main" timeZoneBias="0">
          <p15:parentCm authorId="1" idx="2"/>
        </p15:threadingInfo>
      </p:ext>
    </p:extLst>
  </p:cm>
  <p:cm authorId="2" dt="2021-01-29T10:04:06.181" idx="2">
    <p:pos x="10" y="282"/>
    <p:text>^^Oops this is me Celine btw</p:text>
    <p:extLst>
      <p:ext uri="{C676402C-5697-4E1C-873F-D02D1690AC5C}">
        <p15:threadingInfo xmlns:p15="http://schemas.microsoft.com/office/powerpoint/2012/main" timeZoneBias="0">
          <p15:parentCm authorId="1" idx="2"/>
        </p15:threadingInfo>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1/29/21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1/29/21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1/29/21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vancechristie.com/2017/11/29/john-calvins-reformation-trials-and-triumph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hegoodheart.blogspot.com/2013/08/st-augustine-of-hippo.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luciledegodoy.wordpress.com/2014/10/15/when-freud-showed-the-unconscious-to-saint-augustine" TargetMode="External"/><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earch-proquest-com.ezproxy.uwtsd.ac.uk/pubidlinkhandler/sng/pubtitle/Journal+of+Early+Christian+Studies/$N/32332/DocView/1640568049/fulltext/D30A91101A93481DPQ/1?accountid=130472" TargetMode="External"/><Relationship Id="rId2" Type="http://schemas.openxmlformats.org/officeDocument/2006/relationships/hyperlink" Target="https://plato.stanford.edu/entries/augustine/" TargetMode="Externa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AFFFB-CECA-C547-ABF3-C2FF7EC99425}"/>
              </a:ext>
            </a:extLst>
          </p:cNvPr>
          <p:cNvSpPr>
            <a:spLocks noGrp="1"/>
          </p:cNvSpPr>
          <p:nvPr>
            <p:ph type="ctrTitle"/>
          </p:nvPr>
        </p:nvSpPr>
        <p:spPr/>
        <p:txBody>
          <a:bodyPr>
            <a:normAutofit fontScale="90000"/>
          </a:bodyPr>
          <a:lstStyle/>
          <a:p>
            <a:r>
              <a:rPr lang="en-US"/>
              <a:t>Augustine and reformation thought</a:t>
            </a:r>
          </a:p>
        </p:txBody>
      </p:sp>
      <p:sp>
        <p:nvSpPr>
          <p:cNvPr id="3" name="Subtitle 2">
            <a:extLst>
              <a:ext uri="{FF2B5EF4-FFF2-40B4-BE49-F238E27FC236}">
                <a16:creationId xmlns:a16="http://schemas.microsoft.com/office/drawing/2014/main" id="{3A5F9305-099E-4D4A-9B9A-BD479F98913F}"/>
              </a:ext>
            </a:extLst>
          </p:cNvPr>
          <p:cNvSpPr>
            <a:spLocks noGrp="1"/>
          </p:cNvSpPr>
          <p:nvPr>
            <p:ph type="subTitle" idx="1"/>
          </p:nvPr>
        </p:nvSpPr>
        <p:spPr>
          <a:xfrm>
            <a:off x="2417779" y="3515910"/>
            <a:ext cx="8637072" cy="977621"/>
          </a:xfrm>
        </p:spPr>
        <p:txBody>
          <a:bodyPr/>
          <a:lstStyle/>
          <a:p>
            <a:r>
              <a:rPr lang="en-US"/>
              <a:t>The reformation as a battle inside the mind of Augustine</a:t>
            </a:r>
          </a:p>
        </p:txBody>
      </p:sp>
      <p:sp>
        <p:nvSpPr>
          <p:cNvPr id="4" name="TextBox 3">
            <a:extLst>
              <a:ext uri="{FF2B5EF4-FFF2-40B4-BE49-F238E27FC236}">
                <a16:creationId xmlns:a16="http://schemas.microsoft.com/office/drawing/2014/main" id="{C04318D1-7E3E-EB43-96EA-B2D8ACC1E4C4}"/>
              </a:ext>
            </a:extLst>
          </p:cNvPr>
          <p:cNvSpPr txBox="1"/>
          <p:nvPr/>
        </p:nvSpPr>
        <p:spPr>
          <a:xfrm>
            <a:off x="344384" y="190005"/>
            <a:ext cx="2529445" cy="923330"/>
          </a:xfrm>
          <a:prstGeom prst="rect">
            <a:avLst/>
          </a:prstGeom>
          <a:noFill/>
        </p:spPr>
        <p:txBody>
          <a:bodyPr wrap="square" rtlCol="0">
            <a:spAutoFit/>
          </a:bodyPr>
          <a:lstStyle/>
          <a:p>
            <a:r>
              <a:rPr lang="en-US" dirty="0"/>
              <a:t>Celine made the slide</a:t>
            </a:r>
          </a:p>
          <a:p>
            <a:r>
              <a:rPr lang="en-US" dirty="0"/>
              <a:t>Felix gave the introduction</a:t>
            </a:r>
          </a:p>
        </p:txBody>
      </p:sp>
    </p:spTree>
    <p:extLst>
      <p:ext uri="{BB962C8B-B14F-4D97-AF65-F5344CB8AC3E}">
        <p14:creationId xmlns:p14="http://schemas.microsoft.com/office/powerpoint/2010/main" val="1027400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47A5E50-D21C-4F30-8893-5E591F79D3F6}"/>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4600"/>
              <a:t>THE INFLUENCE OF ST AUGUSTINE ON MARTIN LUTHER</a:t>
            </a:r>
          </a:p>
        </p:txBody>
      </p:sp>
      <p:cxnSp>
        <p:nvCxnSpPr>
          <p:cNvPr id="23" name="Straight Connector 22">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5" name="Group 24">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6" name="Rectangle 25">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descr="A picture containing text, person, wall, indoor&#10;&#10;Description automatically generated">
            <a:extLst>
              <a:ext uri="{FF2B5EF4-FFF2-40B4-BE49-F238E27FC236}">
                <a16:creationId xmlns:a16="http://schemas.microsoft.com/office/drawing/2014/main" id="{9FFEB79A-E5C6-428A-BF2A-F8E3586FA3EA}"/>
              </a:ext>
            </a:extLst>
          </p:cNvPr>
          <p:cNvPicPr>
            <a:picLocks noChangeAspect="1"/>
          </p:cNvPicPr>
          <p:nvPr/>
        </p:nvPicPr>
        <p:blipFill rotWithShape="1">
          <a:blip r:embed="rId3"/>
          <a:srcRect r="2" b="3317"/>
          <a:stretch/>
        </p:blipFill>
        <p:spPr>
          <a:xfrm>
            <a:off x="8116373" y="1116345"/>
            <a:ext cx="2799103" cy="3866172"/>
          </a:xfrm>
          <a:prstGeom prst="rect">
            <a:avLst/>
          </a:prstGeom>
        </p:spPr>
      </p:pic>
      <p:pic>
        <p:nvPicPr>
          <p:cNvPr id="29" name="Picture 28">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C15CCF6-2F7F-4DEB-B601-F863C4CDFE19}"/>
              </a:ext>
            </a:extLst>
          </p:cNvPr>
          <p:cNvSpPr txBox="1"/>
          <p:nvPr/>
        </p:nvSpPr>
        <p:spPr>
          <a:xfrm>
            <a:off x="7093258" y="5594504"/>
            <a:ext cx="4958129" cy="577081"/>
          </a:xfrm>
          <a:prstGeom prst="rect">
            <a:avLst/>
          </a:prstGeom>
          <a:noFill/>
        </p:spPr>
        <p:txBody>
          <a:bodyPr wrap="square" rtlCol="0">
            <a:spAutoFit/>
          </a:bodyPr>
          <a:lstStyle/>
          <a:p>
            <a:r>
              <a:rPr lang="en-US" sz="1050" b="0" i="0">
                <a:solidFill>
                  <a:srgbClr val="000000"/>
                </a:solidFill>
                <a:effectLst/>
                <a:latin typeface="Open Sans"/>
              </a:rPr>
              <a:t>Cranach ‘The Elder’, Lucas. </a:t>
            </a:r>
            <a:r>
              <a:rPr lang="en-US" sz="1050" b="0" i="1">
                <a:solidFill>
                  <a:srgbClr val="000000"/>
                </a:solidFill>
                <a:effectLst/>
                <a:latin typeface="Open Sans"/>
              </a:rPr>
              <a:t>Posthumous Portrait of Martin Luther as an Augustine Monk</a:t>
            </a:r>
            <a:r>
              <a:rPr lang="en-US" sz="1050" b="0" i="0">
                <a:solidFill>
                  <a:srgbClr val="000000"/>
                </a:solidFill>
                <a:effectLst/>
                <a:latin typeface="Open Sans"/>
              </a:rPr>
              <a:t>.&lt;https://upload.wikimedia.org/wikipedia/commons/d/d7/Portrait_of_Martin_Luther_as_an_Augustinian_Monk.jpg&gt; [Accessed 27 January 2021].</a:t>
            </a:r>
            <a:endParaRPr lang="en-GB" sz="1050"/>
          </a:p>
        </p:txBody>
      </p:sp>
      <p:sp>
        <p:nvSpPr>
          <p:cNvPr id="3" name="TextBox 2">
            <a:extLst>
              <a:ext uri="{FF2B5EF4-FFF2-40B4-BE49-F238E27FC236}">
                <a16:creationId xmlns:a16="http://schemas.microsoft.com/office/drawing/2014/main" id="{A9A1C520-E925-554C-8733-9666473D2E0B}"/>
              </a:ext>
            </a:extLst>
          </p:cNvPr>
          <p:cNvSpPr txBox="1"/>
          <p:nvPr/>
        </p:nvSpPr>
        <p:spPr>
          <a:xfrm>
            <a:off x="344384" y="237506"/>
            <a:ext cx="2802577" cy="369332"/>
          </a:xfrm>
          <a:prstGeom prst="rect">
            <a:avLst/>
          </a:prstGeom>
          <a:noFill/>
        </p:spPr>
        <p:txBody>
          <a:bodyPr wrap="square" rtlCol="0">
            <a:spAutoFit/>
          </a:bodyPr>
          <a:lstStyle/>
          <a:p>
            <a:r>
              <a:rPr lang="en-US" dirty="0"/>
              <a:t>Felix</a:t>
            </a:r>
          </a:p>
        </p:txBody>
      </p:sp>
    </p:spTree>
    <p:extLst>
      <p:ext uri="{BB962C8B-B14F-4D97-AF65-F5344CB8AC3E}">
        <p14:creationId xmlns:p14="http://schemas.microsoft.com/office/powerpoint/2010/main" val="276058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4" name="Rectangle 1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7514787-8B24-42B5-B805-B3209DB36A4D}"/>
              </a:ext>
            </a:extLst>
          </p:cNvPr>
          <p:cNvSpPr>
            <a:spLocks noGrp="1"/>
          </p:cNvSpPr>
          <p:nvPr>
            <p:ph type="title"/>
          </p:nvPr>
        </p:nvSpPr>
        <p:spPr>
          <a:xfrm>
            <a:off x="1451579" y="484586"/>
            <a:ext cx="5550355" cy="1049235"/>
          </a:xfrm>
        </p:spPr>
        <p:txBody>
          <a:bodyPr vert="horz" lIns="91440" tIns="45720" rIns="91440" bIns="45720" rtlCol="0" anchor="t">
            <a:normAutofit fontScale="90000"/>
          </a:bodyPr>
          <a:lstStyle/>
          <a:p>
            <a:r>
              <a:rPr lang="en-US" sz="3200"/>
              <a:t>An example of Augustine’s influence on Luther: baptism</a:t>
            </a:r>
          </a:p>
        </p:txBody>
      </p:sp>
      <p:sp>
        <p:nvSpPr>
          <p:cNvPr id="23" name="Rectangle 2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B5171D4F-F8CC-4041-9B40-7928CBB162D0}"/>
              </a:ext>
            </a:extLst>
          </p:cNvPr>
          <p:cNvSpPr>
            <a:spLocks noGrp="1"/>
          </p:cNvSpPr>
          <p:nvPr>
            <p:ph type="body" sz="half" idx="2"/>
          </p:nvPr>
        </p:nvSpPr>
        <p:spPr>
          <a:xfrm>
            <a:off x="1451580" y="2015732"/>
            <a:ext cx="5550355" cy="3450613"/>
          </a:xfrm>
        </p:spPr>
        <p:txBody>
          <a:bodyPr vert="horz" lIns="91440" tIns="45720" rIns="91440" bIns="45720" rtlCol="0" anchor="t">
            <a:normAutofit/>
          </a:bodyPr>
          <a:lstStyle/>
          <a:p>
            <a:pPr indent="-228600">
              <a:buFont typeface="Arial" panose="020B0604020202020204" pitchFamily="34" charset="0"/>
              <a:buChar char="•"/>
            </a:pPr>
            <a:r>
              <a:rPr lang="en-US" i="1"/>
              <a:t>‘…God does not remit sins but to the baptized.’  </a:t>
            </a:r>
            <a:r>
              <a:rPr lang="en-US"/>
              <a:t>(Augustine of Hippo,  A Sermon to Catechumens on the Creed, Paragraph 16).¹</a:t>
            </a:r>
          </a:p>
          <a:p>
            <a:pPr indent="-228600">
              <a:buFont typeface="Arial" panose="020B0604020202020204" pitchFamily="34" charset="0"/>
              <a:buChar char="•"/>
            </a:pPr>
            <a:r>
              <a:rPr lang="en-US" i="1"/>
              <a:t>‘[Baptism] gives the forgiveness of sins, redeems from death and the devil, gives eternal salvation to all who believe this, just as God's words and promises declare.’ </a:t>
            </a:r>
            <a:r>
              <a:rPr lang="en-US"/>
              <a:t>(referring to Mark 16:16) (Martin Luther, The Small Catechumen, Part Four: Holy Baptism).</a:t>
            </a:r>
            <a:r>
              <a:rPr lang="en-US" sz="1600"/>
              <a:t> ²</a:t>
            </a:r>
            <a:endParaRPr lang="en-US"/>
          </a:p>
        </p:txBody>
      </p:sp>
      <p:grpSp>
        <p:nvGrpSpPr>
          <p:cNvPr id="25" name="Group 2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6" name="Rectangle 2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Content Placeholder 5" descr="A picture containing indoor, old&#10;&#10;Description automatically generated">
            <a:extLst>
              <a:ext uri="{FF2B5EF4-FFF2-40B4-BE49-F238E27FC236}">
                <a16:creationId xmlns:a16="http://schemas.microsoft.com/office/drawing/2014/main" id="{D4AA24AD-096B-4343-8564-AD3E9188CB57}"/>
              </a:ext>
            </a:extLst>
          </p:cNvPr>
          <p:cNvPicPr>
            <a:picLocks noGrp="1" noChangeAspect="1"/>
          </p:cNvPicPr>
          <p:nvPr>
            <p:ph idx="1"/>
          </p:nvPr>
        </p:nvPicPr>
        <p:blipFill rotWithShape="1">
          <a:blip r:embed="rId3"/>
          <a:srcRect t="18619" r="1" b="21298"/>
          <a:stretch/>
        </p:blipFill>
        <p:spPr>
          <a:xfrm>
            <a:off x="8116373" y="1116345"/>
            <a:ext cx="2799103" cy="3866172"/>
          </a:xfrm>
          <a:prstGeom prst="rect">
            <a:avLst/>
          </a:prstGeom>
        </p:spPr>
      </p:pic>
      <p:pic>
        <p:nvPicPr>
          <p:cNvPr id="29" name="Picture 2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9755EAD-2A83-4D71-B515-A5958386E2D3}"/>
              </a:ext>
            </a:extLst>
          </p:cNvPr>
          <p:cNvSpPr txBox="1"/>
          <p:nvPr/>
        </p:nvSpPr>
        <p:spPr>
          <a:xfrm>
            <a:off x="7155401" y="5713547"/>
            <a:ext cx="4962617" cy="738664"/>
          </a:xfrm>
          <a:prstGeom prst="rect">
            <a:avLst/>
          </a:prstGeom>
          <a:noFill/>
        </p:spPr>
        <p:txBody>
          <a:bodyPr wrap="square" rtlCol="0">
            <a:spAutoFit/>
          </a:bodyPr>
          <a:lstStyle/>
          <a:p>
            <a:r>
              <a:rPr lang="en-GB" sz="1050"/>
              <a:t>Lucas Cranach The Elder, and Lucas Cranach The Younger, </a:t>
            </a:r>
            <a:r>
              <a:rPr lang="en-GB" sz="1050" i="1"/>
              <a:t>Baptism (Philipp Melanchthon Performs A Baptism / Philipp Melanchthon Administers The Sacrament Of Baptism) </a:t>
            </a:r>
            <a:r>
              <a:rPr lang="en-GB" sz="1050"/>
              <a:t>&lt;https://upload.wikimedia.org/wikipedia/commons/e/e2/Melanchthon-tauft.jpg&gt; [Accessed 28 January 2021]</a:t>
            </a:r>
          </a:p>
        </p:txBody>
      </p:sp>
      <p:sp>
        <p:nvSpPr>
          <p:cNvPr id="18" name="TextBox 17">
            <a:extLst>
              <a:ext uri="{FF2B5EF4-FFF2-40B4-BE49-F238E27FC236}">
                <a16:creationId xmlns:a16="http://schemas.microsoft.com/office/drawing/2014/main" id="{11402151-8CFD-4368-A148-8A7C0DCB1B12}"/>
              </a:ext>
            </a:extLst>
          </p:cNvPr>
          <p:cNvSpPr txBox="1"/>
          <p:nvPr/>
        </p:nvSpPr>
        <p:spPr>
          <a:xfrm>
            <a:off x="1451578" y="5638732"/>
            <a:ext cx="5550355" cy="1446550"/>
          </a:xfrm>
          <a:prstGeom prst="rect">
            <a:avLst/>
          </a:prstGeom>
          <a:noFill/>
        </p:spPr>
        <p:txBody>
          <a:bodyPr wrap="square" rtlCol="0">
            <a:spAutoFit/>
          </a:bodyPr>
          <a:lstStyle/>
          <a:p>
            <a:r>
              <a:rPr lang="en-US" sz="1050"/>
              <a:t>¹ </a:t>
            </a:r>
            <a:r>
              <a:rPr lang="en-US" sz="1100" b="0" i="0">
                <a:effectLst/>
              </a:rPr>
              <a:t>Translated by Marcus </a:t>
            </a:r>
            <a:r>
              <a:rPr lang="en-US" sz="1100" b="0" i="0" err="1">
                <a:effectLst/>
              </a:rPr>
              <a:t>Dods</a:t>
            </a:r>
            <a:r>
              <a:rPr lang="en-US" sz="1100" b="0" i="0">
                <a:effectLst/>
              </a:rPr>
              <a:t>. From </a:t>
            </a:r>
            <a:r>
              <a:rPr lang="en-US" sz="1100" b="0" i="1">
                <a:effectLst/>
              </a:rPr>
              <a:t>Nicene and Post-Nicene Fathers, First Series, Vol. 2. </a:t>
            </a:r>
            <a:r>
              <a:rPr lang="en-US" sz="1100" b="0" i="0">
                <a:effectLst/>
              </a:rPr>
              <a:t>Edited by Philip Schaff. (Buffalo, NY: Christian Literature Publishing Co., 1887.) Revised and edited for New Advent by Kevin Knight. &lt;http://www.newadvent.org/fathers/120120.htm&gt;.</a:t>
            </a:r>
          </a:p>
          <a:p>
            <a:endParaRPr lang="en-US" sz="1100"/>
          </a:p>
          <a:p>
            <a:r>
              <a:rPr lang="en-US" sz="1100"/>
              <a:t>² Translated by Robert E. Smith for Project </a:t>
            </a:r>
            <a:r>
              <a:rPr lang="en-US" sz="1100" err="1"/>
              <a:t>Wittenburg</a:t>
            </a:r>
            <a:r>
              <a:rPr lang="en-US" sz="1100"/>
              <a:t>. Available at: &lt;http://www.projectwittenberg.org/pub/resources/text/wittenberg/luther/little.book/book-4.txt&gt;.</a:t>
            </a:r>
          </a:p>
          <a:p>
            <a:endParaRPr lang="en-GB" sz="1100"/>
          </a:p>
        </p:txBody>
      </p:sp>
      <p:sp>
        <p:nvSpPr>
          <p:cNvPr id="3" name="TextBox 2">
            <a:extLst>
              <a:ext uri="{FF2B5EF4-FFF2-40B4-BE49-F238E27FC236}">
                <a16:creationId xmlns:a16="http://schemas.microsoft.com/office/drawing/2014/main" id="{D01831C2-E5CF-A943-8E50-FEB44B123092}"/>
              </a:ext>
            </a:extLst>
          </p:cNvPr>
          <p:cNvSpPr txBox="1"/>
          <p:nvPr/>
        </p:nvSpPr>
        <p:spPr>
          <a:xfrm>
            <a:off x="356260" y="0"/>
            <a:ext cx="2042556" cy="369332"/>
          </a:xfrm>
          <a:prstGeom prst="rect">
            <a:avLst/>
          </a:prstGeom>
          <a:noFill/>
        </p:spPr>
        <p:txBody>
          <a:bodyPr wrap="square" rtlCol="0">
            <a:spAutoFit/>
          </a:bodyPr>
          <a:lstStyle/>
          <a:p>
            <a:r>
              <a:rPr lang="en-US" dirty="0"/>
              <a:t>Felix</a:t>
            </a:r>
          </a:p>
        </p:txBody>
      </p:sp>
    </p:spTree>
    <p:extLst>
      <p:ext uri="{BB962C8B-B14F-4D97-AF65-F5344CB8AC3E}">
        <p14:creationId xmlns:p14="http://schemas.microsoft.com/office/powerpoint/2010/main" val="4221807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C532FBB-F196-B74E-8D8B-BB8CFC479ED4}"/>
              </a:ext>
            </a:extLst>
          </p:cNvPr>
          <p:cNvSpPr>
            <a:spLocks noGrp="1"/>
          </p:cNvSpPr>
          <p:nvPr>
            <p:ph type="title"/>
          </p:nvPr>
        </p:nvSpPr>
        <p:spPr>
          <a:xfrm>
            <a:off x="652496" y="1219201"/>
            <a:ext cx="3293953" cy="2166025"/>
          </a:xfrm>
        </p:spPr>
        <p:txBody>
          <a:bodyPr vert="horz" lIns="91440" tIns="45720" rIns="91440" bIns="0" rtlCol="0" anchor="b">
            <a:normAutofit/>
          </a:bodyPr>
          <a:lstStyle/>
          <a:p>
            <a:r>
              <a:rPr lang="en-GB" sz="2800"/>
              <a:t>The influence of </a:t>
            </a:r>
            <a:r>
              <a:rPr lang="en-GB" sz="2800" err="1"/>
              <a:t>st</a:t>
            </a:r>
            <a:r>
              <a:rPr lang="en-GB" sz="2800"/>
              <a:t> Augustine</a:t>
            </a:r>
            <a:br>
              <a:rPr lang="en-GB" sz="2800"/>
            </a:br>
            <a:r>
              <a:rPr lang="en-GB" sz="2800"/>
              <a:t>on john </a:t>
            </a:r>
            <a:r>
              <a:rPr lang="en-GB" sz="2800" err="1"/>
              <a:t>calvin</a:t>
            </a:r>
            <a:endParaRPr lang="en-US" sz="2800"/>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9" name="Picture 18" descr="A person holding a book&#10;&#10;Description automatically generated with low confidence">
            <a:extLst>
              <a:ext uri="{FF2B5EF4-FFF2-40B4-BE49-F238E27FC236}">
                <a16:creationId xmlns:a16="http://schemas.microsoft.com/office/drawing/2014/main" id="{FF83D3A3-EAC2-6447-B236-AE6255720C6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03" r="-2" b="-2"/>
          <a:stretch/>
        </p:blipFill>
        <p:spPr>
          <a:xfrm rot="10800000" flipV="1">
            <a:off x="5352502" y="1112548"/>
            <a:ext cx="4821551" cy="3866172"/>
          </a:xfrm>
          <a:prstGeom prst="rect">
            <a:avLst/>
          </a:prstGeom>
        </p:spPr>
      </p:pic>
      <p:sp>
        <p:nvSpPr>
          <p:cNvPr id="21" name="TextBox 20">
            <a:extLst>
              <a:ext uri="{FF2B5EF4-FFF2-40B4-BE49-F238E27FC236}">
                <a16:creationId xmlns:a16="http://schemas.microsoft.com/office/drawing/2014/main" id="{B0541C0F-BE8D-C744-B8BF-4DADEF278D5C}"/>
              </a:ext>
            </a:extLst>
          </p:cNvPr>
          <p:cNvSpPr txBox="1"/>
          <p:nvPr/>
        </p:nvSpPr>
        <p:spPr>
          <a:xfrm>
            <a:off x="8372651" y="6543437"/>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vancechristie.com/2017/11/29/john-calvins-reformation-trials-and-triump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 name="TextBox 2">
            <a:extLst>
              <a:ext uri="{FF2B5EF4-FFF2-40B4-BE49-F238E27FC236}">
                <a16:creationId xmlns:a16="http://schemas.microsoft.com/office/drawing/2014/main" id="{B632C172-2E43-594A-8895-3B7FDA9C5367}"/>
              </a:ext>
            </a:extLst>
          </p:cNvPr>
          <p:cNvSpPr txBox="1"/>
          <p:nvPr/>
        </p:nvSpPr>
        <p:spPr>
          <a:xfrm>
            <a:off x="510639" y="201881"/>
            <a:ext cx="3348842" cy="369332"/>
          </a:xfrm>
          <a:prstGeom prst="rect">
            <a:avLst/>
          </a:prstGeom>
          <a:noFill/>
        </p:spPr>
        <p:txBody>
          <a:bodyPr wrap="square" rtlCol="0">
            <a:spAutoFit/>
          </a:bodyPr>
          <a:lstStyle/>
          <a:p>
            <a:r>
              <a:rPr lang="en-US" dirty="0"/>
              <a:t>Sam</a:t>
            </a:r>
          </a:p>
        </p:txBody>
      </p:sp>
    </p:spTree>
    <p:extLst>
      <p:ext uri="{BB962C8B-B14F-4D97-AF65-F5344CB8AC3E}">
        <p14:creationId xmlns:p14="http://schemas.microsoft.com/office/powerpoint/2010/main" val="786707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6" name="Group 15">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7" name="Rectangle 16">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 name="Picture 19">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818BBEC-1161-E645-A4CC-45B5B875D6F7}"/>
              </a:ext>
            </a:extLst>
          </p:cNvPr>
          <p:cNvSpPr txBox="1"/>
          <p:nvPr/>
        </p:nvSpPr>
        <p:spPr>
          <a:xfrm>
            <a:off x="309621" y="2767280"/>
            <a:ext cx="4912835" cy="1323439"/>
          </a:xfrm>
          <a:prstGeom prst="rect">
            <a:avLst/>
          </a:prstGeom>
          <a:noFill/>
        </p:spPr>
        <p:txBody>
          <a:bodyPr wrap="square" rtlCol="0">
            <a:spAutoFit/>
          </a:bodyPr>
          <a:lstStyle/>
          <a:p>
            <a:pPr algn="just"/>
            <a:r>
              <a:rPr lang="en-GB" sz="1600"/>
              <a:t>‘God preordained, for his own glory and the display of his attributes of mercy and justice, a part of the human race, without any merit of their own, to eternal salvation and another part in just punishment of their own sin to eternal damnation </a:t>
            </a:r>
            <a:r>
              <a:rPr lang="en-GB" sz="900"/>
              <a:t>1</a:t>
            </a:r>
            <a:r>
              <a:rPr lang="en-GB" sz="1600"/>
              <a:t>’</a:t>
            </a:r>
            <a:endParaRPr lang="en-US" sz="1600"/>
          </a:p>
        </p:txBody>
      </p:sp>
      <p:sp>
        <p:nvSpPr>
          <p:cNvPr id="8" name="TextBox 7">
            <a:extLst>
              <a:ext uri="{FF2B5EF4-FFF2-40B4-BE49-F238E27FC236}">
                <a16:creationId xmlns:a16="http://schemas.microsoft.com/office/drawing/2014/main" id="{C0B1F524-8EC6-AA4E-8490-54687D42E6DF}"/>
              </a:ext>
            </a:extLst>
          </p:cNvPr>
          <p:cNvSpPr txBox="1"/>
          <p:nvPr/>
        </p:nvSpPr>
        <p:spPr>
          <a:xfrm>
            <a:off x="1695074" y="1306301"/>
            <a:ext cx="3048527" cy="523220"/>
          </a:xfrm>
          <a:prstGeom prst="rect">
            <a:avLst/>
          </a:prstGeom>
          <a:noFill/>
        </p:spPr>
        <p:txBody>
          <a:bodyPr wrap="none" rtlCol="0">
            <a:spAutoFit/>
          </a:bodyPr>
          <a:lstStyle/>
          <a:p>
            <a:r>
              <a:rPr lang="en-US" sz="2800">
                <a:latin typeface="+mj-lt"/>
              </a:rPr>
              <a:t>PREDESTINATION</a:t>
            </a:r>
          </a:p>
        </p:txBody>
      </p:sp>
      <p:pic>
        <p:nvPicPr>
          <p:cNvPr id="19" name="Content Placeholder 3" descr="A close - up of a currency note&#10;&#10;Description automatically generated with low confidence">
            <a:extLst>
              <a:ext uri="{FF2B5EF4-FFF2-40B4-BE49-F238E27FC236}">
                <a16:creationId xmlns:a16="http://schemas.microsoft.com/office/drawing/2014/main" id="{A2C1C1E2-2B57-7147-A2AE-A7DD7F67617E}"/>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1375"/>
          <a:stretch/>
        </p:blipFill>
        <p:spPr>
          <a:xfrm>
            <a:off x="6784996" y="1156800"/>
            <a:ext cx="3442060" cy="3866172"/>
          </a:xfrm>
          <a:prstGeom prst="rect">
            <a:avLst/>
          </a:prstGeom>
        </p:spPr>
      </p:pic>
      <p:sp>
        <p:nvSpPr>
          <p:cNvPr id="21" name="TextBox 20">
            <a:extLst>
              <a:ext uri="{FF2B5EF4-FFF2-40B4-BE49-F238E27FC236}">
                <a16:creationId xmlns:a16="http://schemas.microsoft.com/office/drawing/2014/main" id="{945F14E4-97A7-1B4B-964C-5727C2124B7E}"/>
              </a:ext>
            </a:extLst>
          </p:cNvPr>
          <p:cNvSpPr txBox="1"/>
          <p:nvPr/>
        </p:nvSpPr>
        <p:spPr>
          <a:xfrm>
            <a:off x="13977346" y="2759044"/>
            <a:ext cx="262123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hegoodheart.blogspot.com/2013/08/st-augustine-of-hipp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06F2CEF2-8148-E148-8527-EF0086E00D6D}"/>
              </a:ext>
            </a:extLst>
          </p:cNvPr>
          <p:cNvSpPr txBox="1"/>
          <p:nvPr/>
        </p:nvSpPr>
        <p:spPr>
          <a:xfrm>
            <a:off x="309621" y="5845438"/>
            <a:ext cx="6091790" cy="400110"/>
          </a:xfrm>
          <a:prstGeom prst="rect">
            <a:avLst/>
          </a:prstGeom>
          <a:noFill/>
        </p:spPr>
        <p:txBody>
          <a:bodyPr wrap="square" rtlCol="0">
            <a:spAutoFit/>
          </a:bodyPr>
          <a:lstStyle/>
          <a:p>
            <a:r>
              <a:rPr lang="en-GB" sz="500"/>
              <a:t>1</a:t>
            </a:r>
            <a:r>
              <a:rPr lang="en-GB" sz="800"/>
              <a:t> </a:t>
            </a:r>
            <a:r>
              <a:rPr lang="en-GB" sz="800" err="1"/>
              <a:t>Davetian</a:t>
            </a:r>
            <a:r>
              <a:rPr lang="en-GB" sz="800"/>
              <a:t>, B. </a:t>
            </a:r>
            <a:r>
              <a:rPr lang="en-GB" sz="800" i="1"/>
              <a:t>Civility: A Cultural History, </a:t>
            </a:r>
            <a:r>
              <a:rPr lang="en-GB" sz="800"/>
              <a:t>Toronto</a:t>
            </a:r>
            <a:r>
              <a:rPr lang="en-GB" sz="800" i="1"/>
              <a:t>: </a:t>
            </a:r>
            <a:r>
              <a:rPr lang="en-GB" sz="800"/>
              <a:t>University of Toronto Press, (2009), P. 157.</a:t>
            </a:r>
          </a:p>
          <a:p>
            <a:endParaRPr lang="en-US" sz="1200"/>
          </a:p>
        </p:txBody>
      </p:sp>
      <p:sp>
        <p:nvSpPr>
          <p:cNvPr id="2" name="TextBox 1">
            <a:extLst>
              <a:ext uri="{FF2B5EF4-FFF2-40B4-BE49-F238E27FC236}">
                <a16:creationId xmlns:a16="http://schemas.microsoft.com/office/drawing/2014/main" id="{2D284CB0-60A7-7B4C-A26F-7746E9068E38}"/>
              </a:ext>
            </a:extLst>
          </p:cNvPr>
          <p:cNvSpPr txBox="1"/>
          <p:nvPr/>
        </p:nvSpPr>
        <p:spPr>
          <a:xfrm>
            <a:off x="309621" y="166255"/>
            <a:ext cx="2350452" cy="369332"/>
          </a:xfrm>
          <a:prstGeom prst="rect">
            <a:avLst/>
          </a:prstGeom>
          <a:noFill/>
        </p:spPr>
        <p:txBody>
          <a:bodyPr wrap="square" rtlCol="0">
            <a:spAutoFit/>
          </a:bodyPr>
          <a:lstStyle/>
          <a:p>
            <a:r>
              <a:rPr lang="en-US" dirty="0"/>
              <a:t>Sam</a:t>
            </a:r>
          </a:p>
        </p:txBody>
      </p:sp>
    </p:spTree>
    <p:extLst>
      <p:ext uri="{BB962C8B-B14F-4D97-AF65-F5344CB8AC3E}">
        <p14:creationId xmlns:p14="http://schemas.microsoft.com/office/powerpoint/2010/main" val="2866234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D0253F2-7F65-AA4F-A739-D1EBA65B38D8}"/>
              </a:ext>
            </a:extLst>
          </p:cNvPr>
          <p:cNvSpPr>
            <a:spLocks noGrp="1"/>
          </p:cNvSpPr>
          <p:nvPr>
            <p:ph type="title"/>
          </p:nvPr>
        </p:nvSpPr>
        <p:spPr>
          <a:xfrm>
            <a:off x="1451580" y="804520"/>
            <a:ext cx="5550355" cy="1049235"/>
          </a:xfrm>
        </p:spPr>
        <p:txBody>
          <a:bodyPr>
            <a:normAutofit/>
          </a:bodyPr>
          <a:lstStyle/>
          <a:p>
            <a:r>
              <a:rPr lang="en-US" sz="2800"/>
              <a:t>conclusion</a:t>
            </a:r>
          </a:p>
        </p:txBody>
      </p:sp>
      <p:sp>
        <p:nvSpPr>
          <p:cNvPr id="14" name="Rectangle 13">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E7F8DC20-677C-5A4E-8840-9330F9E64BBF}"/>
              </a:ext>
            </a:extLst>
          </p:cNvPr>
          <p:cNvSpPr>
            <a:spLocks noGrp="1"/>
          </p:cNvSpPr>
          <p:nvPr>
            <p:ph idx="1"/>
          </p:nvPr>
        </p:nvSpPr>
        <p:spPr>
          <a:xfrm>
            <a:off x="1451580" y="2015732"/>
            <a:ext cx="5550355" cy="3450613"/>
          </a:xfrm>
        </p:spPr>
        <p:txBody>
          <a:bodyPr>
            <a:noAutofit/>
          </a:bodyPr>
          <a:lstStyle/>
          <a:p>
            <a:pPr algn="just"/>
            <a:r>
              <a:rPr lang="en-US" sz="1600"/>
              <a:t>So influential was St Augustine on John Calvin, Calvinistic Doctrine is often referred to as Augustinian Doctrine.</a:t>
            </a:r>
            <a:br>
              <a:rPr lang="en-US" sz="1600"/>
            </a:br>
            <a:br>
              <a:rPr lang="en-US" sz="1600"/>
            </a:br>
            <a:r>
              <a:rPr lang="en-US" sz="1600"/>
              <a:t>John Calvin regarded Augustine in such high esteem that he stated his writings were second only to the Bible (Vander Schaaf, 2009).</a:t>
            </a:r>
          </a:p>
        </p:txBody>
      </p:sp>
      <p:grpSp>
        <p:nvGrpSpPr>
          <p:cNvPr id="16" name="Group 15">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A close - up of a person&#10;&#10;Description automatically generated with low confidence">
            <a:extLst>
              <a:ext uri="{FF2B5EF4-FFF2-40B4-BE49-F238E27FC236}">
                <a16:creationId xmlns:a16="http://schemas.microsoft.com/office/drawing/2014/main" id="{5C49903B-1755-CE4B-B7E8-23F4F15C6C4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613" r="1" b="13203"/>
          <a:stretch/>
        </p:blipFill>
        <p:spPr>
          <a:xfrm>
            <a:off x="8116373" y="1116345"/>
            <a:ext cx="2799103" cy="3866172"/>
          </a:xfrm>
          <a:prstGeom prst="rect">
            <a:avLst/>
          </a:prstGeom>
        </p:spPr>
      </p:pic>
      <p:pic>
        <p:nvPicPr>
          <p:cNvPr id="20" name="Picture 19">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AAC7F4A-1A4C-FE46-B6A1-239C25359FFB}"/>
              </a:ext>
            </a:extLst>
          </p:cNvPr>
          <p:cNvSpPr txBox="1"/>
          <p:nvPr/>
        </p:nvSpPr>
        <p:spPr>
          <a:xfrm>
            <a:off x="8294245" y="4782462"/>
            <a:ext cx="262123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luciledegodoy.wordpress.com/2014/10/15/when-freud-showed-the-unconscious-to-saint-augustin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6" name="TextBox 5">
            <a:extLst>
              <a:ext uri="{FF2B5EF4-FFF2-40B4-BE49-F238E27FC236}">
                <a16:creationId xmlns:a16="http://schemas.microsoft.com/office/drawing/2014/main" id="{43653E1F-3309-244E-8F4A-5237947E4B97}"/>
              </a:ext>
            </a:extLst>
          </p:cNvPr>
          <p:cNvSpPr txBox="1"/>
          <p:nvPr/>
        </p:nvSpPr>
        <p:spPr>
          <a:xfrm>
            <a:off x="926275" y="273132"/>
            <a:ext cx="3170712" cy="369332"/>
          </a:xfrm>
          <a:prstGeom prst="rect">
            <a:avLst/>
          </a:prstGeom>
          <a:noFill/>
        </p:spPr>
        <p:txBody>
          <a:bodyPr wrap="square" rtlCol="0">
            <a:spAutoFit/>
          </a:bodyPr>
          <a:lstStyle/>
          <a:p>
            <a:r>
              <a:rPr lang="en-US" dirty="0"/>
              <a:t>Sam</a:t>
            </a:r>
          </a:p>
        </p:txBody>
      </p:sp>
    </p:spTree>
    <p:extLst>
      <p:ext uri="{BB962C8B-B14F-4D97-AF65-F5344CB8AC3E}">
        <p14:creationId xmlns:p14="http://schemas.microsoft.com/office/powerpoint/2010/main" val="335887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BF73BFA6-D1DB-6A4D-A8E5-F2CCA00792CE}"/>
              </a:ext>
            </a:extLst>
          </p:cNvPr>
          <p:cNvSpPr>
            <a:spLocks noGrp="1"/>
          </p:cNvSpPr>
          <p:nvPr>
            <p:ph type="title"/>
          </p:nvPr>
        </p:nvSpPr>
        <p:spPr>
          <a:xfrm>
            <a:off x="1451580" y="804520"/>
            <a:ext cx="5550355" cy="1049235"/>
          </a:xfrm>
        </p:spPr>
        <p:txBody>
          <a:bodyPr>
            <a:normAutofit/>
          </a:bodyPr>
          <a:lstStyle/>
          <a:p>
            <a:r>
              <a:rPr lang="en-US" sz="2800"/>
              <a:t>Augustine’s Legacy Today:  Anglicanism</a:t>
            </a:r>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E998DB4-9FB9-4743-8F55-05C773EA89D1}"/>
              </a:ext>
            </a:extLst>
          </p:cNvPr>
          <p:cNvSpPr>
            <a:spLocks noGrp="1"/>
          </p:cNvSpPr>
          <p:nvPr>
            <p:ph idx="1"/>
          </p:nvPr>
        </p:nvSpPr>
        <p:spPr>
          <a:xfrm>
            <a:off x="1451579" y="2018413"/>
            <a:ext cx="5550355" cy="3450613"/>
          </a:xfrm>
        </p:spPr>
        <p:txBody>
          <a:bodyPr>
            <a:normAutofit/>
          </a:bodyPr>
          <a:lstStyle/>
          <a:p>
            <a:pPr algn="just">
              <a:lnSpc>
                <a:spcPct val="110000"/>
              </a:lnSpc>
            </a:pPr>
            <a:r>
              <a:rPr lang="en-US" sz="1600"/>
              <a:t>39 Articles Of Religion- Thomas Cranmer</a:t>
            </a:r>
          </a:p>
          <a:p>
            <a:pPr algn="just">
              <a:lnSpc>
                <a:spcPct val="110000"/>
              </a:lnSpc>
            </a:pPr>
            <a:r>
              <a:rPr lang="en-US" sz="1600"/>
              <a:t>The 39 Articles make up the theological basis of Anglicanism</a:t>
            </a:r>
          </a:p>
          <a:p>
            <a:pPr algn="just">
              <a:lnSpc>
                <a:spcPct val="110000"/>
              </a:lnSpc>
            </a:pPr>
            <a:r>
              <a:rPr lang="en-US" sz="1600"/>
              <a:t>Cranmer pulled largely from Augustine in writing the 39 articles</a:t>
            </a:r>
          </a:p>
          <a:p>
            <a:pPr algn="just">
              <a:lnSpc>
                <a:spcPct val="110000"/>
              </a:lnSpc>
            </a:pPr>
            <a:r>
              <a:rPr lang="en-GB" sz="1600"/>
              <a:t>Every Priest, Deacon, Reader, Bishop or Archbishop in the Anglican Church must take an oath to abide by the 39 Articles Of Religion</a:t>
            </a:r>
          </a:p>
          <a:p>
            <a:pPr algn="just">
              <a:lnSpc>
                <a:spcPct val="110000"/>
              </a:lnSpc>
            </a:pPr>
            <a:r>
              <a:rPr lang="en-GB" sz="1600"/>
              <a:t>This is part of Augustine’s legacy</a:t>
            </a:r>
          </a:p>
          <a:p>
            <a:pPr algn="just">
              <a:lnSpc>
                <a:spcPct val="110000"/>
              </a:lnSpc>
            </a:pPr>
            <a:endParaRPr lang="en-US" sz="1600"/>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6FDAAC71-39F1-1143-9D89-DDFB3DDEC1A5}"/>
              </a:ext>
            </a:extLst>
          </p:cNvPr>
          <p:cNvPicPr>
            <a:picLocks noChangeAspect="1"/>
          </p:cNvPicPr>
          <p:nvPr/>
        </p:nvPicPr>
        <p:blipFill rotWithShape="1">
          <a:blip r:embed="rId2"/>
          <a:srcRect r="-4" b="1584"/>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9281220-A1E2-D046-A657-51507F630E6D}"/>
              </a:ext>
            </a:extLst>
          </p:cNvPr>
          <p:cNvSpPr txBox="1"/>
          <p:nvPr/>
        </p:nvSpPr>
        <p:spPr>
          <a:xfrm>
            <a:off x="7418590" y="5850471"/>
            <a:ext cx="12573000" cy="169277"/>
          </a:xfrm>
          <a:prstGeom prst="rect">
            <a:avLst/>
          </a:prstGeom>
          <a:noFill/>
        </p:spPr>
        <p:txBody>
          <a:bodyPr wrap="square" rtlCol="0">
            <a:spAutoFit/>
          </a:bodyPr>
          <a:lstStyle/>
          <a:p>
            <a:r>
              <a:rPr lang="en-US" sz="500"/>
              <a:t>By Unidentified painter . Originally uploaded 14:45, 13 August 2002 by </a:t>
            </a:r>
            <a:r>
              <a:rPr lang="en-US" sz="500" err="1"/>
              <a:t>en:User:Isis</a:t>
            </a:r>
            <a:r>
              <a:rPr lang="en-US" sz="500"/>
              <a:t>, Public Domain, https://</a:t>
            </a:r>
            <a:r>
              <a:rPr lang="en-US" sz="500" err="1"/>
              <a:t>commons.wikimedia.org</a:t>
            </a:r>
            <a:r>
              <a:rPr lang="en-US" sz="500"/>
              <a:t>/w/</a:t>
            </a:r>
            <a:r>
              <a:rPr lang="en-US" sz="500" err="1"/>
              <a:t>index.php?curid</a:t>
            </a:r>
            <a:r>
              <a:rPr lang="en-US" sz="500"/>
              <a:t>=530569</a:t>
            </a:r>
          </a:p>
        </p:txBody>
      </p:sp>
      <p:sp>
        <p:nvSpPr>
          <p:cNvPr id="6" name="TextBox 5">
            <a:extLst>
              <a:ext uri="{FF2B5EF4-FFF2-40B4-BE49-F238E27FC236}">
                <a16:creationId xmlns:a16="http://schemas.microsoft.com/office/drawing/2014/main" id="{BAB3E00E-52BD-5249-B24E-EBE78C72838D}"/>
              </a:ext>
            </a:extLst>
          </p:cNvPr>
          <p:cNvSpPr txBox="1"/>
          <p:nvPr/>
        </p:nvSpPr>
        <p:spPr>
          <a:xfrm>
            <a:off x="332509" y="166255"/>
            <a:ext cx="2398816"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1665531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79BDA-79FF-6A46-8B25-08E2184CC9E1}"/>
              </a:ext>
            </a:extLst>
          </p:cNvPr>
          <p:cNvSpPr>
            <a:spLocks noGrp="1"/>
          </p:cNvSpPr>
          <p:nvPr>
            <p:ph type="title"/>
          </p:nvPr>
        </p:nvSpPr>
        <p:spPr>
          <a:xfrm>
            <a:off x="2184462" y="1139055"/>
            <a:ext cx="9603275" cy="1049235"/>
          </a:xfrm>
        </p:spPr>
        <p:txBody>
          <a:bodyPr/>
          <a:lstStyle/>
          <a:p>
            <a:r>
              <a:rPr lang="en-US"/>
              <a:t>Articles influenced by Augustine</a:t>
            </a:r>
          </a:p>
        </p:txBody>
      </p:sp>
      <p:sp>
        <p:nvSpPr>
          <p:cNvPr id="4" name="TextBox 3">
            <a:extLst>
              <a:ext uri="{FF2B5EF4-FFF2-40B4-BE49-F238E27FC236}">
                <a16:creationId xmlns:a16="http://schemas.microsoft.com/office/drawing/2014/main" id="{AA407CF2-282E-6B47-81AB-04450CAD75E0}"/>
              </a:ext>
            </a:extLst>
          </p:cNvPr>
          <p:cNvSpPr txBox="1"/>
          <p:nvPr/>
        </p:nvSpPr>
        <p:spPr>
          <a:xfrm>
            <a:off x="612393" y="6157808"/>
            <a:ext cx="10793042" cy="1554272"/>
          </a:xfrm>
          <a:prstGeom prst="rect">
            <a:avLst/>
          </a:prstGeom>
          <a:noFill/>
        </p:spPr>
        <p:txBody>
          <a:bodyPr wrap="square" rtlCol="0">
            <a:spAutoFit/>
          </a:bodyPr>
          <a:lstStyle/>
          <a:p>
            <a:r>
              <a:rPr lang="en-GB" sz="700" b="1"/>
              <a:t>1   W.H. Griffith Thomas, The Principles of Theology; An Introduction to the 39 Articles, OR: Church Book Room Press Ltd, (1956),  P.158</a:t>
            </a:r>
          </a:p>
          <a:p>
            <a:r>
              <a:rPr lang="en-GB" sz="700" b="1"/>
              <a:t>2   Thomas, </a:t>
            </a:r>
            <a:r>
              <a:rPr lang="en-GB" sz="700" b="1" i="1"/>
              <a:t>The Principles of Theology, </a:t>
            </a:r>
            <a:r>
              <a:rPr lang="en-GB" sz="700" b="1"/>
              <a:t>P.241</a:t>
            </a:r>
          </a:p>
          <a:p>
            <a:r>
              <a:rPr lang="en-GB" sz="700" b="1"/>
              <a:t>3    IBID, P.279 </a:t>
            </a:r>
          </a:p>
          <a:p>
            <a:pPr marL="228600" indent="-228600">
              <a:buAutoNum type="arabicPlain" startAt="4"/>
            </a:pPr>
            <a:r>
              <a:rPr lang="en-GB" sz="700" b="1"/>
              <a:t>Lee </a:t>
            </a:r>
            <a:r>
              <a:rPr lang="en-GB" sz="700" b="1" err="1"/>
              <a:t>Gatiss</a:t>
            </a:r>
            <a:r>
              <a:rPr lang="en-GB" sz="700" b="1"/>
              <a:t>, </a:t>
            </a:r>
            <a:r>
              <a:rPr lang="en-GB" sz="700" b="1" i="1"/>
              <a:t>Foundations Of Faith; Reflections On The 39 Articles</a:t>
            </a:r>
            <a:r>
              <a:rPr lang="en-GB" sz="700" b="1"/>
              <a:t>, London: Lost Coin Books, (2018), P. 203</a:t>
            </a:r>
          </a:p>
          <a:p>
            <a:pPr marL="228600" indent="-228600">
              <a:buFontTx/>
              <a:buAutoNum type="arabicPlain" startAt="4"/>
            </a:pPr>
            <a:r>
              <a:rPr lang="en-GB" sz="700" b="1"/>
              <a:t>W.H. Griffith Thomas, </a:t>
            </a:r>
            <a:r>
              <a:rPr lang="en-GB" sz="700" b="1" i="1"/>
              <a:t>The Principles of Theology; An Introduction to the 39 Articles, </a:t>
            </a:r>
            <a:r>
              <a:rPr lang="en-GB" sz="700" b="1"/>
              <a:t>OR: Church Book Room Press Ltd, (1956), P. 441.</a:t>
            </a:r>
          </a:p>
          <a:p>
            <a:pPr marL="228600" indent="-228600">
              <a:buAutoNum type="arabicPlain" startAt="4"/>
            </a:pPr>
            <a:endParaRPr lang="en-GB" sz="1200" b="1"/>
          </a:p>
          <a:p>
            <a:endParaRPr lang="en-GB" sz="1200" b="1"/>
          </a:p>
          <a:p>
            <a:r>
              <a:rPr lang="en-GB" sz="1200" b="1"/>
              <a:t> </a:t>
            </a:r>
          </a:p>
          <a:p>
            <a:r>
              <a:rPr lang="en-GB" sz="1200" b="1"/>
              <a:t> </a:t>
            </a:r>
          </a:p>
          <a:p>
            <a:endParaRPr lang="en-US" sz="1200" b="1"/>
          </a:p>
        </p:txBody>
      </p:sp>
      <p:sp>
        <p:nvSpPr>
          <p:cNvPr id="5" name="TextBox 4">
            <a:extLst>
              <a:ext uri="{FF2B5EF4-FFF2-40B4-BE49-F238E27FC236}">
                <a16:creationId xmlns:a16="http://schemas.microsoft.com/office/drawing/2014/main" id="{4C9711CC-2101-6845-9202-2B28F84AC807}"/>
              </a:ext>
            </a:extLst>
          </p:cNvPr>
          <p:cNvSpPr txBox="1"/>
          <p:nvPr/>
        </p:nvSpPr>
        <p:spPr>
          <a:xfrm>
            <a:off x="939818" y="5632576"/>
            <a:ext cx="5388429" cy="692497"/>
          </a:xfrm>
          <a:prstGeom prst="rect">
            <a:avLst/>
          </a:prstGeom>
          <a:noFill/>
        </p:spPr>
        <p:txBody>
          <a:bodyPr wrap="square" rtlCol="0">
            <a:spAutoFit/>
          </a:bodyPr>
          <a:lstStyle/>
          <a:p>
            <a:r>
              <a:rPr lang="en-GB" sz="1100" b="1"/>
              <a:t>Article #34</a:t>
            </a:r>
            <a:r>
              <a:rPr lang="en-GB" sz="1100"/>
              <a:t> Of The Traditions Of The Church</a:t>
            </a:r>
          </a:p>
          <a:p>
            <a:endParaRPr lang="en-GB" sz="1400"/>
          </a:p>
          <a:p>
            <a:endParaRPr lang="en-GB" sz="1400" i="1"/>
          </a:p>
        </p:txBody>
      </p:sp>
      <p:sp>
        <p:nvSpPr>
          <p:cNvPr id="6" name="TextBox 5">
            <a:extLst>
              <a:ext uri="{FF2B5EF4-FFF2-40B4-BE49-F238E27FC236}">
                <a16:creationId xmlns:a16="http://schemas.microsoft.com/office/drawing/2014/main" id="{64DD875F-DA87-9743-9CC8-0BB4BD56EF41}"/>
              </a:ext>
            </a:extLst>
          </p:cNvPr>
          <p:cNvSpPr txBox="1"/>
          <p:nvPr/>
        </p:nvSpPr>
        <p:spPr>
          <a:xfrm>
            <a:off x="939819" y="4399458"/>
            <a:ext cx="4484914" cy="600164"/>
          </a:xfrm>
          <a:prstGeom prst="rect">
            <a:avLst/>
          </a:prstGeom>
          <a:noFill/>
        </p:spPr>
        <p:txBody>
          <a:bodyPr wrap="square" rtlCol="0">
            <a:spAutoFit/>
          </a:bodyPr>
          <a:lstStyle/>
          <a:p>
            <a:r>
              <a:rPr lang="en-GB" sz="1100" b="1"/>
              <a:t>Article #9</a:t>
            </a:r>
            <a:r>
              <a:rPr lang="en-GB" sz="1100"/>
              <a:t> Of Original Or Birth Sin</a:t>
            </a:r>
          </a:p>
          <a:p>
            <a:endParaRPr lang="en-GB" sz="1100"/>
          </a:p>
          <a:p>
            <a:endParaRPr lang="en-US" sz="1100"/>
          </a:p>
        </p:txBody>
      </p:sp>
      <p:sp>
        <p:nvSpPr>
          <p:cNvPr id="7" name="TextBox 6">
            <a:extLst>
              <a:ext uri="{FF2B5EF4-FFF2-40B4-BE49-F238E27FC236}">
                <a16:creationId xmlns:a16="http://schemas.microsoft.com/office/drawing/2014/main" id="{5F99D564-0B32-B64B-9260-FA3502565181}"/>
              </a:ext>
            </a:extLst>
          </p:cNvPr>
          <p:cNvSpPr txBox="1"/>
          <p:nvPr/>
        </p:nvSpPr>
        <p:spPr>
          <a:xfrm>
            <a:off x="939819" y="5218952"/>
            <a:ext cx="4484914" cy="600164"/>
          </a:xfrm>
          <a:prstGeom prst="rect">
            <a:avLst/>
          </a:prstGeom>
          <a:noFill/>
        </p:spPr>
        <p:txBody>
          <a:bodyPr wrap="square" rtlCol="0">
            <a:spAutoFit/>
          </a:bodyPr>
          <a:lstStyle/>
          <a:p>
            <a:r>
              <a:rPr lang="en-GB" sz="1100" b="1"/>
              <a:t>Article #19 </a:t>
            </a:r>
            <a:r>
              <a:rPr lang="en-GB" sz="1100"/>
              <a:t>Of The Church. </a:t>
            </a:r>
          </a:p>
          <a:p>
            <a:endParaRPr lang="en-GB" sz="1100"/>
          </a:p>
          <a:p>
            <a:r>
              <a:rPr lang="en-GB" sz="1100" i="1"/>
              <a:t> </a:t>
            </a:r>
            <a:endParaRPr lang="en-US" sz="1200"/>
          </a:p>
        </p:txBody>
      </p:sp>
      <p:sp>
        <p:nvSpPr>
          <p:cNvPr id="8" name="TextBox 7">
            <a:extLst>
              <a:ext uri="{FF2B5EF4-FFF2-40B4-BE49-F238E27FC236}">
                <a16:creationId xmlns:a16="http://schemas.microsoft.com/office/drawing/2014/main" id="{C0B84A58-2BDD-3C4B-BFDC-EDA8489C27CC}"/>
              </a:ext>
            </a:extLst>
          </p:cNvPr>
          <p:cNvSpPr txBox="1"/>
          <p:nvPr/>
        </p:nvSpPr>
        <p:spPr>
          <a:xfrm>
            <a:off x="939818" y="4821485"/>
            <a:ext cx="3654371" cy="584775"/>
          </a:xfrm>
          <a:prstGeom prst="rect">
            <a:avLst/>
          </a:prstGeom>
          <a:noFill/>
        </p:spPr>
        <p:txBody>
          <a:bodyPr wrap="square" rtlCol="0">
            <a:spAutoFit/>
          </a:bodyPr>
          <a:lstStyle/>
          <a:p>
            <a:r>
              <a:rPr lang="en-GB" sz="1100" b="1"/>
              <a:t>Article #17</a:t>
            </a:r>
            <a:r>
              <a:rPr lang="en-GB" sz="1100"/>
              <a:t> Predestination And Election. </a:t>
            </a:r>
          </a:p>
          <a:p>
            <a:endParaRPr lang="en-GB" sz="1100"/>
          </a:p>
          <a:p>
            <a:endParaRPr lang="en-US" sz="1000"/>
          </a:p>
        </p:txBody>
      </p:sp>
      <p:sp>
        <p:nvSpPr>
          <p:cNvPr id="9" name="TextBox 8">
            <a:extLst>
              <a:ext uri="{FF2B5EF4-FFF2-40B4-BE49-F238E27FC236}">
                <a16:creationId xmlns:a16="http://schemas.microsoft.com/office/drawing/2014/main" id="{57BC29ED-F0EC-9447-87FF-18030E125977}"/>
              </a:ext>
            </a:extLst>
          </p:cNvPr>
          <p:cNvSpPr txBox="1"/>
          <p:nvPr/>
        </p:nvSpPr>
        <p:spPr>
          <a:xfrm>
            <a:off x="939818" y="3224693"/>
            <a:ext cx="3502240" cy="592470"/>
          </a:xfrm>
          <a:prstGeom prst="rect">
            <a:avLst/>
          </a:prstGeom>
          <a:noFill/>
        </p:spPr>
        <p:txBody>
          <a:bodyPr wrap="square" rtlCol="0">
            <a:spAutoFit/>
          </a:bodyPr>
          <a:lstStyle/>
          <a:p>
            <a:r>
              <a:rPr lang="en-GB" sz="1100" b="1"/>
              <a:t>Article #26</a:t>
            </a:r>
            <a:r>
              <a:rPr lang="en-GB" sz="1100"/>
              <a:t> Of The Unworthiness Of Ministers, Which Hinders Not The Effect Of The Sacrament</a:t>
            </a:r>
          </a:p>
          <a:p>
            <a:endParaRPr lang="en-US" sz="1050"/>
          </a:p>
        </p:txBody>
      </p:sp>
      <p:sp>
        <p:nvSpPr>
          <p:cNvPr id="10" name="TextBox 9">
            <a:extLst>
              <a:ext uri="{FF2B5EF4-FFF2-40B4-BE49-F238E27FC236}">
                <a16:creationId xmlns:a16="http://schemas.microsoft.com/office/drawing/2014/main" id="{0E1C5E40-A620-FD4C-A293-FDF34A2D90F3}"/>
              </a:ext>
            </a:extLst>
          </p:cNvPr>
          <p:cNvSpPr txBox="1"/>
          <p:nvPr/>
        </p:nvSpPr>
        <p:spPr>
          <a:xfrm>
            <a:off x="939818" y="2786043"/>
            <a:ext cx="2177143" cy="538609"/>
          </a:xfrm>
          <a:prstGeom prst="rect">
            <a:avLst/>
          </a:prstGeom>
          <a:noFill/>
        </p:spPr>
        <p:txBody>
          <a:bodyPr wrap="square" rtlCol="0">
            <a:spAutoFit/>
          </a:bodyPr>
          <a:lstStyle/>
          <a:p>
            <a:r>
              <a:rPr lang="en-GB" sz="1100" b="1"/>
              <a:t>Article #10</a:t>
            </a:r>
            <a:r>
              <a:rPr lang="en-GB" sz="1100"/>
              <a:t> Of Free Will</a:t>
            </a:r>
          </a:p>
          <a:p>
            <a:endParaRPr lang="en-US"/>
          </a:p>
        </p:txBody>
      </p:sp>
      <p:sp>
        <p:nvSpPr>
          <p:cNvPr id="11" name="TextBox 10">
            <a:extLst>
              <a:ext uri="{FF2B5EF4-FFF2-40B4-BE49-F238E27FC236}">
                <a16:creationId xmlns:a16="http://schemas.microsoft.com/office/drawing/2014/main" id="{B2AB2EAA-B124-2C40-AF64-3FE7F23C8A23}"/>
              </a:ext>
            </a:extLst>
          </p:cNvPr>
          <p:cNvSpPr txBox="1"/>
          <p:nvPr/>
        </p:nvSpPr>
        <p:spPr>
          <a:xfrm>
            <a:off x="939818" y="2327285"/>
            <a:ext cx="2416630" cy="538609"/>
          </a:xfrm>
          <a:prstGeom prst="rect">
            <a:avLst/>
          </a:prstGeom>
          <a:noFill/>
        </p:spPr>
        <p:txBody>
          <a:bodyPr wrap="square" rtlCol="0">
            <a:spAutoFit/>
          </a:bodyPr>
          <a:lstStyle/>
          <a:p>
            <a:r>
              <a:rPr lang="en-GB" sz="1100" b="1"/>
              <a:t>Article #5</a:t>
            </a:r>
            <a:r>
              <a:rPr lang="en-GB" sz="1100"/>
              <a:t> Of The Holy Ghost </a:t>
            </a:r>
          </a:p>
          <a:p>
            <a:endParaRPr lang="en-US"/>
          </a:p>
        </p:txBody>
      </p:sp>
      <p:sp>
        <p:nvSpPr>
          <p:cNvPr id="12" name="TextBox 11">
            <a:extLst>
              <a:ext uri="{FF2B5EF4-FFF2-40B4-BE49-F238E27FC236}">
                <a16:creationId xmlns:a16="http://schemas.microsoft.com/office/drawing/2014/main" id="{EDE20E58-0B0E-4F48-81BC-55D3483189FD}"/>
              </a:ext>
            </a:extLst>
          </p:cNvPr>
          <p:cNvSpPr txBox="1"/>
          <p:nvPr/>
        </p:nvSpPr>
        <p:spPr>
          <a:xfrm>
            <a:off x="939818" y="3819180"/>
            <a:ext cx="4013182" cy="600164"/>
          </a:xfrm>
          <a:prstGeom prst="rect">
            <a:avLst/>
          </a:prstGeom>
          <a:noFill/>
        </p:spPr>
        <p:txBody>
          <a:bodyPr wrap="square" rtlCol="0">
            <a:spAutoFit/>
          </a:bodyPr>
          <a:lstStyle/>
          <a:p>
            <a:r>
              <a:rPr lang="en-GB" sz="1100" b="1"/>
              <a:t>Article #29</a:t>
            </a:r>
            <a:r>
              <a:rPr lang="en-GB" sz="1100"/>
              <a:t> Of The Wicked Which Eat Not The Body Of Christ In The Use Of The Lords Supper.</a:t>
            </a:r>
          </a:p>
          <a:p>
            <a:r>
              <a:rPr lang="en-GB" sz="1100"/>
              <a:t> </a:t>
            </a:r>
          </a:p>
        </p:txBody>
      </p:sp>
      <p:sp>
        <p:nvSpPr>
          <p:cNvPr id="15" name="TextBox 14">
            <a:extLst>
              <a:ext uri="{FF2B5EF4-FFF2-40B4-BE49-F238E27FC236}">
                <a16:creationId xmlns:a16="http://schemas.microsoft.com/office/drawing/2014/main" id="{B76E8F40-FB40-D045-8BF7-7FD710419658}"/>
              </a:ext>
            </a:extLst>
          </p:cNvPr>
          <p:cNvSpPr txBox="1"/>
          <p:nvPr/>
        </p:nvSpPr>
        <p:spPr>
          <a:xfrm>
            <a:off x="5771227" y="4398456"/>
            <a:ext cx="6235716" cy="646331"/>
          </a:xfrm>
          <a:prstGeom prst="rect">
            <a:avLst/>
          </a:prstGeom>
          <a:noFill/>
        </p:spPr>
        <p:txBody>
          <a:bodyPr wrap="square" rtlCol="0">
            <a:spAutoFit/>
          </a:bodyPr>
          <a:lstStyle/>
          <a:p>
            <a:pPr algn="just"/>
            <a:r>
              <a:rPr lang="en-GB" sz="1200" i="1"/>
              <a:t>“The wicked, and such as be void of a lively faith, although they do carnally and visibly press with their teeth (as Saint Augustine saith)...</a:t>
            </a:r>
            <a:r>
              <a:rPr lang="en-GB" sz="900" i="1"/>
              <a:t>4”</a:t>
            </a:r>
            <a:endParaRPr lang="en-US" sz="900"/>
          </a:p>
          <a:p>
            <a:pPr algn="just"/>
            <a:endParaRPr lang="en-US" sz="1200"/>
          </a:p>
        </p:txBody>
      </p:sp>
      <p:sp>
        <p:nvSpPr>
          <p:cNvPr id="16" name="TextBox 15">
            <a:extLst>
              <a:ext uri="{FF2B5EF4-FFF2-40B4-BE49-F238E27FC236}">
                <a16:creationId xmlns:a16="http://schemas.microsoft.com/office/drawing/2014/main" id="{208D3DCD-541E-4F48-87A3-A93EB5C30107}"/>
              </a:ext>
            </a:extLst>
          </p:cNvPr>
          <p:cNvSpPr txBox="1"/>
          <p:nvPr/>
        </p:nvSpPr>
        <p:spPr>
          <a:xfrm>
            <a:off x="5771228" y="5229443"/>
            <a:ext cx="6016510" cy="646331"/>
          </a:xfrm>
          <a:prstGeom prst="rect">
            <a:avLst/>
          </a:prstGeom>
          <a:noFill/>
        </p:spPr>
        <p:txBody>
          <a:bodyPr wrap="square" rtlCol="0">
            <a:spAutoFit/>
          </a:bodyPr>
          <a:lstStyle/>
          <a:p>
            <a:pPr algn="just"/>
            <a:r>
              <a:rPr lang="en-GB" sz="1200"/>
              <a:t>“</a:t>
            </a:r>
            <a:r>
              <a:rPr lang="en-GB" sz="1200" i="1"/>
              <a:t>The phrase ‘original sin’ is not to be found in scripture and is thought to be due to St Augustine in the 6th century</a:t>
            </a:r>
            <a:r>
              <a:rPr lang="en-GB" sz="700" i="1"/>
              <a:t>1</a:t>
            </a:r>
            <a:r>
              <a:rPr lang="en-GB" sz="1200" i="1"/>
              <a:t>”. </a:t>
            </a:r>
          </a:p>
          <a:p>
            <a:pPr algn="just"/>
            <a:endParaRPr lang="en-US" sz="1200"/>
          </a:p>
        </p:txBody>
      </p:sp>
      <p:sp>
        <p:nvSpPr>
          <p:cNvPr id="17" name="TextBox 16">
            <a:extLst>
              <a:ext uri="{FF2B5EF4-FFF2-40B4-BE49-F238E27FC236}">
                <a16:creationId xmlns:a16="http://schemas.microsoft.com/office/drawing/2014/main" id="{53989BD4-E37C-CF46-99FF-D1D2E81AF755}"/>
              </a:ext>
            </a:extLst>
          </p:cNvPr>
          <p:cNvSpPr txBox="1"/>
          <p:nvPr/>
        </p:nvSpPr>
        <p:spPr>
          <a:xfrm>
            <a:off x="5771227" y="2291915"/>
            <a:ext cx="6016510" cy="461665"/>
          </a:xfrm>
          <a:prstGeom prst="rect">
            <a:avLst/>
          </a:prstGeom>
          <a:noFill/>
        </p:spPr>
        <p:txBody>
          <a:bodyPr wrap="square" rtlCol="0">
            <a:spAutoFit/>
          </a:bodyPr>
          <a:lstStyle/>
          <a:p>
            <a:pPr algn="just"/>
            <a:r>
              <a:rPr lang="en-GB" sz="1200" i="1"/>
              <a:t>“And it was he (Augustine) who placed this doctrine in the heart of the Reformation consciousness </a:t>
            </a:r>
            <a:r>
              <a:rPr lang="en-GB" sz="700" i="1"/>
              <a:t>2.” </a:t>
            </a:r>
            <a:endParaRPr lang="en-GB" sz="1200" i="1"/>
          </a:p>
          <a:p>
            <a:pPr algn="just"/>
            <a:endParaRPr lang="en-US" sz="1200"/>
          </a:p>
        </p:txBody>
      </p:sp>
      <p:sp>
        <p:nvSpPr>
          <p:cNvPr id="18" name="TextBox 17">
            <a:extLst>
              <a:ext uri="{FF2B5EF4-FFF2-40B4-BE49-F238E27FC236}">
                <a16:creationId xmlns:a16="http://schemas.microsoft.com/office/drawing/2014/main" id="{83F29E0A-B13C-E44B-8F63-863B9DB2357A}"/>
              </a:ext>
            </a:extLst>
          </p:cNvPr>
          <p:cNvSpPr txBox="1"/>
          <p:nvPr/>
        </p:nvSpPr>
        <p:spPr>
          <a:xfrm>
            <a:off x="5771227" y="3785111"/>
            <a:ext cx="5154809" cy="461665"/>
          </a:xfrm>
          <a:prstGeom prst="rect">
            <a:avLst/>
          </a:prstGeom>
          <a:noFill/>
        </p:spPr>
        <p:txBody>
          <a:bodyPr wrap="none" rtlCol="0">
            <a:spAutoFit/>
          </a:bodyPr>
          <a:lstStyle/>
          <a:p>
            <a:pPr algn="just"/>
            <a:r>
              <a:rPr lang="en-GB" sz="1200" i="1"/>
              <a:t>“He shall not have God for his Father who will not have the church for his Mother </a:t>
            </a:r>
            <a:r>
              <a:rPr lang="en-GB" sz="800" i="1"/>
              <a:t>3”. </a:t>
            </a:r>
            <a:endParaRPr lang="en-GB" sz="1200" i="1"/>
          </a:p>
          <a:p>
            <a:pPr algn="just"/>
            <a:endParaRPr lang="en-US" sz="1200"/>
          </a:p>
        </p:txBody>
      </p:sp>
      <p:sp>
        <p:nvSpPr>
          <p:cNvPr id="19" name="TextBox 18">
            <a:extLst>
              <a:ext uri="{FF2B5EF4-FFF2-40B4-BE49-F238E27FC236}">
                <a16:creationId xmlns:a16="http://schemas.microsoft.com/office/drawing/2014/main" id="{4B8FE90F-21E1-474D-9BBB-A0F8FAE5D54C}"/>
              </a:ext>
            </a:extLst>
          </p:cNvPr>
          <p:cNvSpPr txBox="1"/>
          <p:nvPr/>
        </p:nvSpPr>
        <p:spPr>
          <a:xfrm>
            <a:off x="5771227" y="3022669"/>
            <a:ext cx="6016510" cy="461665"/>
          </a:xfrm>
          <a:prstGeom prst="rect">
            <a:avLst/>
          </a:prstGeom>
          <a:noFill/>
        </p:spPr>
        <p:txBody>
          <a:bodyPr wrap="square" rtlCol="0">
            <a:spAutoFit/>
          </a:bodyPr>
          <a:lstStyle/>
          <a:p>
            <a:pPr algn="just"/>
            <a:r>
              <a:rPr lang="en-GB" sz="1200" i="1"/>
              <a:t>“To the same effect St Augustine writes (Ad </a:t>
            </a:r>
            <a:r>
              <a:rPr lang="en-GB" sz="1200" i="1" err="1"/>
              <a:t>Januarium</a:t>
            </a:r>
            <a:r>
              <a:rPr lang="en-GB" sz="1200" i="1"/>
              <a:t>) about things which vary according to countries and places like daily Communion,  the Sabbath Fast, the Pax (peace). </a:t>
            </a:r>
            <a:r>
              <a:rPr lang="en-GB" sz="700" i="1"/>
              <a:t>5”</a:t>
            </a:r>
            <a:endParaRPr lang="en-US" sz="1200"/>
          </a:p>
        </p:txBody>
      </p:sp>
      <p:sp>
        <p:nvSpPr>
          <p:cNvPr id="3" name="TextBox 2">
            <a:extLst>
              <a:ext uri="{FF2B5EF4-FFF2-40B4-BE49-F238E27FC236}">
                <a16:creationId xmlns:a16="http://schemas.microsoft.com/office/drawing/2014/main" id="{6EFC41E5-AC04-8C4A-881E-BE550427E4A5}"/>
              </a:ext>
            </a:extLst>
          </p:cNvPr>
          <p:cNvSpPr txBox="1"/>
          <p:nvPr/>
        </p:nvSpPr>
        <p:spPr>
          <a:xfrm>
            <a:off x="612393" y="344384"/>
            <a:ext cx="3092708"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2507487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C00C937-2713-5B42-843C-277B1D2FE1A0}"/>
              </a:ext>
            </a:extLst>
          </p:cNvPr>
          <p:cNvSpPr>
            <a:spLocks noGrp="1"/>
          </p:cNvSpPr>
          <p:nvPr>
            <p:ph type="title"/>
          </p:nvPr>
        </p:nvSpPr>
        <p:spPr>
          <a:xfrm>
            <a:off x="1451580" y="804520"/>
            <a:ext cx="5550355" cy="1049235"/>
          </a:xfrm>
        </p:spPr>
        <p:txBody>
          <a:bodyPr>
            <a:normAutofit/>
          </a:bodyPr>
          <a:lstStyle/>
          <a:p>
            <a:r>
              <a:rPr lang="en-US" sz="2800"/>
              <a:t>Article #26</a:t>
            </a:r>
          </a:p>
        </p:txBody>
      </p:sp>
      <p:sp>
        <p:nvSpPr>
          <p:cNvPr id="14" name="Rectangle 13">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3616444-63D5-7C47-AD28-B52D061DC354}"/>
              </a:ext>
            </a:extLst>
          </p:cNvPr>
          <p:cNvSpPr>
            <a:spLocks noGrp="1"/>
          </p:cNvSpPr>
          <p:nvPr>
            <p:ph idx="1"/>
          </p:nvPr>
        </p:nvSpPr>
        <p:spPr>
          <a:xfrm>
            <a:off x="1451580" y="2015732"/>
            <a:ext cx="5550355" cy="3450613"/>
          </a:xfrm>
        </p:spPr>
        <p:txBody>
          <a:bodyPr>
            <a:noAutofit/>
          </a:bodyPr>
          <a:lstStyle/>
          <a:p>
            <a:pPr algn="just">
              <a:lnSpc>
                <a:spcPct val="110000"/>
              </a:lnSpc>
            </a:pPr>
            <a:r>
              <a:rPr lang="en-GB" sz="1600"/>
              <a:t>“OF THE UNWORTHINESS OF THE MINISTERS, WHICH HINDERS NOT THE EFFECT OF THE SACRAMENT”</a:t>
            </a:r>
          </a:p>
          <a:p>
            <a:pPr algn="just">
              <a:lnSpc>
                <a:spcPct val="110000"/>
              </a:lnSpc>
            </a:pPr>
            <a:r>
              <a:rPr lang="en-GB" sz="1600" i="1" cap="all"/>
              <a:t>“ALTHOUGH</a:t>
            </a:r>
            <a:r>
              <a:rPr lang="en-GB" sz="1600" i="1"/>
              <a:t> in the visible Church the evil be ever mingled with the good, and sometimes the evil have chief authority in the Ministration of the Word and Sacraments, yet forasmuch as they do not the same in their own name, but in Christ's, and do minister by his commission and authority, we may use their Ministry, both in hearing the Word of God, and in receiving of the Sacraments. Neither is the effect of Christ's ordinance taken away by their wickedness, nor the grace of God's gifts diminished from such as by faith and rightly do receive the Sacraments ministered unto them; which be effectual, because of Christ's institution and promise, although they be ministered by evil men... 6”</a:t>
            </a:r>
            <a:endParaRPr lang="en-GB" sz="1600"/>
          </a:p>
          <a:p>
            <a:pPr algn="just">
              <a:lnSpc>
                <a:spcPct val="110000"/>
              </a:lnSpc>
            </a:pPr>
            <a:endParaRPr lang="en-US" sz="1600"/>
          </a:p>
        </p:txBody>
      </p:sp>
      <p:grpSp>
        <p:nvGrpSpPr>
          <p:cNvPr id="16" name="Group 15">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7" name="Rectangle 16">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4F33A838-BFC7-0E45-AFA3-2324421D987D}"/>
              </a:ext>
            </a:extLst>
          </p:cNvPr>
          <p:cNvPicPr>
            <a:picLocks noChangeAspect="1"/>
          </p:cNvPicPr>
          <p:nvPr/>
        </p:nvPicPr>
        <p:blipFill rotWithShape="1">
          <a:blip r:embed="rId2"/>
          <a:srcRect t="19199"/>
          <a:stretch/>
        </p:blipFill>
        <p:spPr>
          <a:xfrm>
            <a:off x="8116373" y="1116345"/>
            <a:ext cx="2799103" cy="3866172"/>
          </a:xfrm>
          <a:prstGeom prst="rect">
            <a:avLst/>
          </a:prstGeom>
        </p:spPr>
      </p:pic>
      <p:pic>
        <p:nvPicPr>
          <p:cNvPr id="20" name="Picture 19">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A544609-85A4-884C-98D5-3BD33A27CD35}"/>
              </a:ext>
            </a:extLst>
          </p:cNvPr>
          <p:cNvSpPr txBox="1"/>
          <p:nvPr/>
        </p:nvSpPr>
        <p:spPr>
          <a:xfrm>
            <a:off x="1451580" y="6217473"/>
            <a:ext cx="9818914" cy="723275"/>
          </a:xfrm>
          <a:prstGeom prst="rect">
            <a:avLst/>
          </a:prstGeom>
          <a:noFill/>
        </p:spPr>
        <p:txBody>
          <a:bodyPr wrap="square" rtlCol="0">
            <a:spAutoFit/>
          </a:bodyPr>
          <a:lstStyle/>
          <a:p>
            <a:pPr>
              <a:spcAft>
                <a:spcPts val="600"/>
              </a:spcAft>
            </a:pPr>
            <a:r>
              <a:rPr lang="en-GB" sz="1200"/>
              <a:t>6 Lee </a:t>
            </a:r>
            <a:r>
              <a:rPr lang="en-GB" sz="1200" err="1"/>
              <a:t>Gatiss</a:t>
            </a:r>
            <a:r>
              <a:rPr lang="en-GB" sz="1200"/>
              <a:t>, </a:t>
            </a:r>
            <a:r>
              <a:rPr lang="en-GB" sz="1200" i="1"/>
              <a:t>Foundations Of Faith; Reflections On The 39 Articles</a:t>
            </a:r>
            <a:r>
              <a:rPr lang="en-GB" sz="1200"/>
              <a:t>, London: Lost Coin Books, (2018), P. 181</a:t>
            </a:r>
            <a:r>
              <a:rPr lang="en-GB"/>
              <a:t>.</a:t>
            </a:r>
          </a:p>
          <a:p>
            <a:pPr>
              <a:spcAft>
                <a:spcPts val="600"/>
              </a:spcAft>
            </a:pPr>
            <a:endParaRPr lang="en-US"/>
          </a:p>
        </p:txBody>
      </p:sp>
      <p:sp>
        <p:nvSpPr>
          <p:cNvPr id="6" name="TextBox 5">
            <a:extLst>
              <a:ext uri="{FF2B5EF4-FFF2-40B4-BE49-F238E27FC236}">
                <a16:creationId xmlns:a16="http://schemas.microsoft.com/office/drawing/2014/main" id="{DF29D560-1055-0A41-B52C-508B57D3C952}"/>
              </a:ext>
            </a:extLst>
          </p:cNvPr>
          <p:cNvSpPr txBox="1"/>
          <p:nvPr/>
        </p:nvSpPr>
        <p:spPr>
          <a:xfrm>
            <a:off x="7477388" y="5714020"/>
            <a:ext cx="4474028" cy="338554"/>
          </a:xfrm>
          <a:prstGeom prst="rect">
            <a:avLst/>
          </a:prstGeom>
          <a:noFill/>
        </p:spPr>
        <p:txBody>
          <a:bodyPr wrap="square" rtlCol="0">
            <a:spAutoFit/>
          </a:bodyPr>
          <a:lstStyle/>
          <a:p>
            <a:r>
              <a:rPr lang="en-US" sz="800"/>
              <a:t>By </a:t>
            </a:r>
            <a:r>
              <a:rPr lang="en-US" sz="800" err="1"/>
              <a:t>Benozzo</a:t>
            </a:r>
            <a:r>
              <a:rPr lang="en-US" sz="800"/>
              <a:t> Gozzoli - Web Gallery of Art:   Image  Info about artwork, Public Domain, https://</a:t>
            </a:r>
            <a:r>
              <a:rPr lang="en-US" sz="800" err="1"/>
              <a:t>commons.wikimedia.org</a:t>
            </a:r>
            <a:r>
              <a:rPr lang="en-US" sz="800"/>
              <a:t>/w/</a:t>
            </a:r>
            <a:r>
              <a:rPr lang="en-US" sz="800" err="1"/>
              <a:t>index.php?curid</a:t>
            </a:r>
            <a:r>
              <a:rPr lang="en-US" sz="800"/>
              <a:t>=49703</a:t>
            </a:r>
          </a:p>
        </p:txBody>
      </p:sp>
      <p:sp>
        <p:nvSpPr>
          <p:cNvPr id="7" name="TextBox 6">
            <a:extLst>
              <a:ext uri="{FF2B5EF4-FFF2-40B4-BE49-F238E27FC236}">
                <a16:creationId xmlns:a16="http://schemas.microsoft.com/office/drawing/2014/main" id="{BABDB541-9F0A-814B-B98B-405985C22891}"/>
              </a:ext>
            </a:extLst>
          </p:cNvPr>
          <p:cNvSpPr txBox="1"/>
          <p:nvPr/>
        </p:nvSpPr>
        <p:spPr>
          <a:xfrm>
            <a:off x="285008" y="308758"/>
            <a:ext cx="2648197"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96020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C71A231-14E1-C84B-B7ED-3E1B0216A23D}"/>
              </a:ext>
            </a:extLst>
          </p:cNvPr>
          <p:cNvSpPr>
            <a:spLocks noGrp="1"/>
          </p:cNvSpPr>
          <p:nvPr>
            <p:ph type="title"/>
          </p:nvPr>
        </p:nvSpPr>
        <p:spPr>
          <a:xfrm>
            <a:off x="1451580" y="804520"/>
            <a:ext cx="5550355" cy="1049235"/>
          </a:xfrm>
        </p:spPr>
        <p:txBody>
          <a:bodyPr>
            <a:normAutofit/>
          </a:bodyPr>
          <a:lstStyle/>
          <a:p>
            <a:r>
              <a:rPr lang="en-US" sz="2800"/>
              <a:t>What did Augustine say?</a:t>
            </a:r>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2579450-E0D9-0343-91F4-6FF96369F91E}"/>
              </a:ext>
            </a:extLst>
          </p:cNvPr>
          <p:cNvSpPr>
            <a:spLocks noGrp="1"/>
          </p:cNvSpPr>
          <p:nvPr>
            <p:ph idx="1"/>
          </p:nvPr>
        </p:nvSpPr>
        <p:spPr>
          <a:xfrm>
            <a:off x="1451580" y="2015732"/>
            <a:ext cx="5550355" cy="3450613"/>
          </a:xfrm>
        </p:spPr>
        <p:txBody>
          <a:bodyPr>
            <a:normAutofit/>
          </a:bodyPr>
          <a:lstStyle/>
          <a:p>
            <a:pPr algn="just">
              <a:lnSpc>
                <a:spcPct val="110000"/>
              </a:lnSpc>
            </a:pPr>
            <a:r>
              <a:rPr lang="en-US" sz="1600"/>
              <a:t>Augustine’s response to the Donatist controversy </a:t>
            </a:r>
          </a:p>
          <a:p>
            <a:pPr algn="just">
              <a:lnSpc>
                <a:spcPct val="110000"/>
              </a:lnSpc>
            </a:pPr>
            <a:r>
              <a:rPr lang="en-US" sz="1600"/>
              <a:t>Cranmer used Augustine’s response to respond to Protestants who were tempted to take an Anabaptist view to what they saw happening amongst RC Clergy. </a:t>
            </a:r>
            <a:endParaRPr lang="en-GB" sz="1600"/>
          </a:p>
          <a:p>
            <a:pPr algn="just">
              <a:lnSpc>
                <a:spcPct val="110000"/>
              </a:lnSpc>
            </a:pPr>
            <a:r>
              <a:rPr lang="en-GB" sz="1600"/>
              <a:t>The grace and transformative power of the Sacraments lie not in the Minister administering them, but in Christ who is always present when administering them</a:t>
            </a:r>
            <a:r>
              <a:rPr lang="en-GB" sz="1600" i="1"/>
              <a:t>.</a:t>
            </a:r>
            <a:r>
              <a:rPr lang="en-GB" sz="1600"/>
              <a:t> </a:t>
            </a:r>
          </a:p>
          <a:p>
            <a:pPr>
              <a:lnSpc>
                <a:spcPct val="110000"/>
              </a:lnSpc>
            </a:pPr>
            <a:endParaRPr lang="en-US" sz="1700" b="1" u="sng"/>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A group of people in front of a building&#10;&#10;Description automatically generated with low confidence">
            <a:extLst>
              <a:ext uri="{FF2B5EF4-FFF2-40B4-BE49-F238E27FC236}">
                <a16:creationId xmlns:a16="http://schemas.microsoft.com/office/drawing/2014/main" id="{EF152312-2017-684B-AD6B-85A009C720A2}"/>
              </a:ext>
            </a:extLst>
          </p:cNvPr>
          <p:cNvPicPr>
            <a:picLocks noChangeAspect="1"/>
          </p:cNvPicPr>
          <p:nvPr/>
        </p:nvPicPr>
        <p:blipFill rotWithShape="1">
          <a:blip r:embed="rId2"/>
          <a:srcRect t="14092" r="-1" b="5796"/>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67A5AC0-1747-4B43-A00E-D427115C5A78}"/>
              </a:ext>
            </a:extLst>
          </p:cNvPr>
          <p:cNvSpPr txBox="1"/>
          <p:nvPr/>
        </p:nvSpPr>
        <p:spPr>
          <a:xfrm>
            <a:off x="7477388" y="5657511"/>
            <a:ext cx="3646714" cy="338554"/>
          </a:xfrm>
          <a:prstGeom prst="rect">
            <a:avLst/>
          </a:prstGeom>
          <a:noFill/>
        </p:spPr>
        <p:txBody>
          <a:bodyPr wrap="square" rtlCol="0">
            <a:spAutoFit/>
          </a:bodyPr>
          <a:lstStyle/>
          <a:p>
            <a:r>
              <a:rPr lang="en-US" sz="800"/>
              <a:t>By </a:t>
            </a:r>
            <a:r>
              <a:rPr lang="en-US" sz="800" err="1"/>
              <a:t>Benozzo</a:t>
            </a:r>
            <a:r>
              <a:rPr lang="en-US" sz="800"/>
              <a:t> Gozzoli - Web Gallery of Art:   Image  Info about artwork, Public Domain, https://</a:t>
            </a:r>
            <a:r>
              <a:rPr lang="en-US" sz="800" err="1"/>
              <a:t>commons.wikimedia.org</a:t>
            </a:r>
            <a:r>
              <a:rPr lang="en-US" sz="800"/>
              <a:t>/w/</a:t>
            </a:r>
            <a:r>
              <a:rPr lang="en-US" sz="800" err="1"/>
              <a:t>index.php?curid</a:t>
            </a:r>
            <a:r>
              <a:rPr lang="en-US" sz="800"/>
              <a:t>=49706</a:t>
            </a:r>
          </a:p>
        </p:txBody>
      </p:sp>
      <p:sp>
        <p:nvSpPr>
          <p:cNvPr id="6" name="TextBox 5">
            <a:extLst>
              <a:ext uri="{FF2B5EF4-FFF2-40B4-BE49-F238E27FC236}">
                <a16:creationId xmlns:a16="http://schemas.microsoft.com/office/drawing/2014/main" id="{C1F861E2-C1A0-3746-8520-F6E99A37AE70}"/>
              </a:ext>
            </a:extLst>
          </p:cNvPr>
          <p:cNvSpPr txBox="1"/>
          <p:nvPr/>
        </p:nvSpPr>
        <p:spPr>
          <a:xfrm>
            <a:off x="391886" y="249382"/>
            <a:ext cx="2208810"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1825243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27A2E-E22C-964E-841E-087DCBCF0A84}"/>
              </a:ext>
            </a:extLst>
          </p:cNvPr>
          <p:cNvSpPr>
            <a:spLocks noGrp="1"/>
          </p:cNvSpPr>
          <p:nvPr>
            <p:ph type="title"/>
          </p:nvPr>
        </p:nvSpPr>
        <p:spPr/>
        <p:txBody>
          <a:bodyPr>
            <a:normAutofit/>
          </a:bodyPr>
          <a:lstStyle/>
          <a:p>
            <a:r>
              <a:rPr lang="en-US" sz="2800"/>
              <a:t>What did Augustine’s response bring about?</a:t>
            </a:r>
          </a:p>
        </p:txBody>
      </p:sp>
      <p:sp>
        <p:nvSpPr>
          <p:cNvPr id="3" name="Content Placeholder 2">
            <a:extLst>
              <a:ext uri="{FF2B5EF4-FFF2-40B4-BE49-F238E27FC236}">
                <a16:creationId xmlns:a16="http://schemas.microsoft.com/office/drawing/2014/main" id="{418F55E0-03DC-6E4B-8366-C21B948FD8DF}"/>
              </a:ext>
            </a:extLst>
          </p:cNvPr>
          <p:cNvSpPr>
            <a:spLocks noGrp="1"/>
          </p:cNvSpPr>
          <p:nvPr>
            <p:ph idx="1"/>
          </p:nvPr>
        </p:nvSpPr>
        <p:spPr/>
        <p:txBody>
          <a:bodyPr>
            <a:normAutofit/>
          </a:bodyPr>
          <a:lstStyle/>
          <a:p>
            <a:pPr algn="just"/>
            <a:r>
              <a:rPr lang="en-GB" sz="1700"/>
              <a:t>Freed the Church from a human focused, perfection conscious way of viewing Church leadership </a:t>
            </a:r>
          </a:p>
          <a:p>
            <a:pPr algn="just"/>
            <a:r>
              <a:rPr lang="en-GB" sz="1700"/>
              <a:t>Understanding of Christ being the One who gives the grace and power through the Sacraments that lead to people’s transformation </a:t>
            </a:r>
          </a:p>
          <a:p>
            <a:pPr algn="just"/>
            <a:r>
              <a:rPr lang="en-GB" sz="1700"/>
              <a:t>Greater understanding of the Unity present in the Trinity; the interaction at the giving of the Sacraments between the Father, the Son and the Spirit. </a:t>
            </a:r>
          </a:p>
          <a:p>
            <a:pPr algn="just"/>
            <a:r>
              <a:rPr lang="en-GB" sz="1700"/>
              <a:t>Augustine’s legacy lives on in article #26 and in the Anglican understanding of the administration of the Sacraments. </a:t>
            </a:r>
          </a:p>
          <a:p>
            <a:endParaRPr lang="en-US"/>
          </a:p>
        </p:txBody>
      </p:sp>
      <p:sp>
        <p:nvSpPr>
          <p:cNvPr id="4" name="TextBox 3">
            <a:extLst>
              <a:ext uri="{FF2B5EF4-FFF2-40B4-BE49-F238E27FC236}">
                <a16:creationId xmlns:a16="http://schemas.microsoft.com/office/drawing/2014/main" id="{2DCCA5AE-541B-3C43-BA9C-0C13E47E2F73}"/>
              </a:ext>
            </a:extLst>
          </p:cNvPr>
          <p:cNvSpPr txBox="1"/>
          <p:nvPr/>
        </p:nvSpPr>
        <p:spPr>
          <a:xfrm>
            <a:off x="605642" y="201881"/>
            <a:ext cx="2386940"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2627310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6C0BDA7-4EB0-9948-9128-537FF62CF0D4}"/>
              </a:ext>
            </a:extLst>
          </p:cNvPr>
          <p:cNvSpPr>
            <a:spLocks noGrp="1"/>
          </p:cNvSpPr>
          <p:nvPr>
            <p:ph type="title"/>
          </p:nvPr>
        </p:nvSpPr>
        <p:spPr>
          <a:xfrm>
            <a:off x="1451580" y="804520"/>
            <a:ext cx="5550355" cy="1049235"/>
          </a:xfrm>
        </p:spPr>
        <p:txBody>
          <a:bodyPr>
            <a:normAutofit/>
          </a:bodyPr>
          <a:lstStyle/>
          <a:p>
            <a:r>
              <a:rPr lang="en-US" sz="2800"/>
              <a:t>conclusion</a:t>
            </a:r>
          </a:p>
        </p:txBody>
      </p:sp>
      <p:sp>
        <p:nvSpPr>
          <p:cNvPr id="13" name="Rectangle 1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A9882D1-7387-4546-9E81-2577741BCF30}"/>
              </a:ext>
            </a:extLst>
          </p:cNvPr>
          <p:cNvSpPr>
            <a:spLocks noGrp="1"/>
          </p:cNvSpPr>
          <p:nvPr>
            <p:ph idx="1"/>
          </p:nvPr>
        </p:nvSpPr>
        <p:spPr>
          <a:xfrm>
            <a:off x="1451580" y="2015732"/>
            <a:ext cx="5550355" cy="3450613"/>
          </a:xfrm>
        </p:spPr>
        <p:txBody>
          <a:bodyPr>
            <a:normAutofit/>
          </a:bodyPr>
          <a:lstStyle/>
          <a:p>
            <a:pPr>
              <a:lnSpc>
                <a:spcPct val="110000"/>
              </a:lnSpc>
            </a:pPr>
            <a:r>
              <a:rPr lang="en-US" sz="1600"/>
              <a:t>Augustine influenced the whole of the Protestant Reformation, it’s Doctrines and practices. </a:t>
            </a:r>
          </a:p>
          <a:p>
            <a:pPr>
              <a:lnSpc>
                <a:spcPct val="110000"/>
              </a:lnSpc>
            </a:pPr>
            <a:r>
              <a:rPr lang="en-US" sz="1600"/>
              <a:t>Augustine also influenced Roman Catholicism; </a:t>
            </a:r>
            <a:r>
              <a:rPr lang="en-US" sz="1600" err="1"/>
              <a:t>e.g</a:t>
            </a:r>
            <a:r>
              <a:rPr lang="en-US" sz="1600"/>
              <a:t> their Ecclesiology.</a:t>
            </a:r>
          </a:p>
          <a:p>
            <a:pPr>
              <a:lnSpc>
                <a:spcPct val="110000"/>
              </a:lnSpc>
            </a:pPr>
            <a:r>
              <a:rPr lang="en-US" sz="1600"/>
              <a:t>Augustine is still influencing the Reformed Church today.</a:t>
            </a:r>
          </a:p>
          <a:p>
            <a:pPr>
              <a:lnSpc>
                <a:spcPct val="110000"/>
              </a:lnSpc>
            </a:pPr>
            <a:r>
              <a:rPr lang="en-US" sz="1600"/>
              <a:t>Therefore, </a:t>
            </a:r>
            <a:r>
              <a:rPr lang="en-GB" sz="1600"/>
              <a:t>the Reformation could be described as a debate centred around the mind and thoughts of Augustine. </a:t>
            </a:r>
            <a:endParaRPr lang="en-US" sz="1600"/>
          </a:p>
        </p:txBody>
      </p:sp>
      <p:grpSp>
        <p:nvGrpSpPr>
          <p:cNvPr id="15" name="Group 1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16" name="Rectangle 1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A statue of a person&#10;&#10;Description automatically generated with medium confidence">
            <a:extLst>
              <a:ext uri="{FF2B5EF4-FFF2-40B4-BE49-F238E27FC236}">
                <a16:creationId xmlns:a16="http://schemas.microsoft.com/office/drawing/2014/main" id="{54D32813-312C-0346-A334-BFDC178AE398}"/>
              </a:ext>
            </a:extLst>
          </p:cNvPr>
          <p:cNvPicPr>
            <a:picLocks noChangeAspect="1"/>
          </p:cNvPicPr>
          <p:nvPr/>
        </p:nvPicPr>
        <p:blipFill rotWithShape="1">
          <a:blip r:embed="rId2"/>
          <a:srcRect l="875" r="16378" b="-4"/>
          <a:stretch/>
        </p:blipFill>
        <p:spPr>
          <a:xfrm>
            <a:off x="8116373" y="1116345"/>
            <a:ext cx="2799103" cy="3866172"/>
          </a:xfrm>
          <a:prstGeom prst="rect">
            <a:avLst/>
          </a:prstGeom>
        </p:spPr>
      </p:pic>
      <p:pic>
        <p:nvPicPr>
          <p:cNvPr id="19" name="Picture 1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19F82B-FF22-6B4E-A893-E259AFB49D30}"/>
              </a:ext>
            </a:extLst>
          </p:cNvPr>
          <p:cNvSpPr txBox="1"/>
          <p:nvPr/>
        </p:nvSpPr>
        <p:spPr>
          <a:xfrm>
            <a:off x="7477085" y="5631272"/>
            <a:ext cx="2611474" cy="461665"/>
          </a:xfrm>
          <a:prstGeom prst="rect">
            <a:avLst/>
          </a:prstGeom>
          <a:noFill/>
        </p:spPr>
        <p:txBody>
          <a:bodyPr wrap="square" rtlCol="0">
            <a:spAutoFit/>
          </a:bodyPr>
          <a:lstStyle/>
          <a:p>
            <a:r>
              <a:rPr lang="en-US" sz="800"/>
              <a:t>By Didier </a:t>
            </a:r>
            <a:r>
              <a:rPr lang="en-US" sz="800" err="1"/>
              <a:t>Descouens</a:t>
            </a:r>
            <a:r>
              <a:rPr lang="en-US" sz="800"/>
              <a:t> - Own work, CC BY-SA 4.0, https://</a:t>
            </a:r>
            <a:r>
              <a:rPr lang="en-US" sz="800" err="1"/>
              <a:t>commons.wikimedia.org</a:t>
            </a:r>
            <a:r>
              <a:rPr lang="en-US" sz="800"/>
              <a:t>/w/</a:t>
            </a:r>
            <a:r>
              <a:rPr lang="en-US" sz="800" err="1"/>
              <a:t>index.php?curid</a:t>
            </a:r>
            <a:r>
              <a:rPr lang="en-US" sz="800"/>
              <a:t>=63341991</a:t>
            </a:r>
          </a:p>
        </p:txBody>
      </p:sp>
      <p:sp>
        <p:nvSpPr>
          <p:cNvPr id="6" name="TextBox 5">
            <a:extLst>
              <a:ext uri="{FF2B5EF4-FFF2-40B4-BE49-F238E27FC236}">
                <a16:creationId xmlns:a16="http://schemas.microsoft.com/office/drawing/2014/main" id="{3945C2C9-BF49-3843-8A4E-66A1281FD77F}"/>
              </a:ext>
            </a:extLst>
          </p:cNvPr>
          <p:cNvSpPr txBox="1"/>
          <p:nvPr/>
        </p:nvSpPr>
        <p:spPr>
          <a:xfrm>
            <a:off x="712519" y="201881"/>
            <a:ext cx="2434442" cy="369332"/>
          </a:xfrm>
          <a:prstGeom prst="rect">
            <a:avLst/>
          </a:prstGeom>
          <a:noFill/>
        </p:spPr>
        <p:txBody>
          <a:bodyPr wrap="square" rtlCol="0">
            <a:spAutoFit/>
          </a:bodyPr>
          <a:lstStyle/>
          <a:p>
            <a:r>
              <a:rPr lang="en-US" dirty="0"/>
              <a:t>Celine</a:t>
            </a:r>
          </a:p>
        </p:txBody>
      </p:sp>
    </p:spTree>
    <p:extLst>
      <p:ext uri="{BB962C8B-B14F-4D97-AF65-F5344CB8AC3E}">
        <p14:creationId xmlns:p14="http://schemas.microsoft.com/office/powerpoint/2010/main" val="550757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B8493-0DB5-BB45-9425-1356428F5471}"/>
              </a:ext>
            </a:extLst>
          </p:cNvPr>
          <p:cNvSpPr>
            <a:spLocks noGrp="1"/>
          </p:cNvSpPr>
          <p:nvPr>
            <p:ph type="title"/>
          </p:nvPr>
        </p:nvSpPr>
        <p:spPr>
          <a:xfrm>
            <a:off x="844476" y="1432931"/>
            <a:ext cx="3539266" cy="4297680"/>
          </a:xfrm>
        </p:spPr>
        <p:txBody>
          <a:bodyPr anchor="ctr">
            <a:normAutofit/>
          </a:bodyPr>
          <a:lstStyle/>
          <a:p>
            <a:r>
              <a:rPr lang="en-US" dirty="0"/>
              <a:t>bibliography</a:t>
            </a:r>
          </a:p>
        </p:txBody>
      </p:sp>
      <p:cxnSp>
        <p:nvCxnSpPr>
          <p:cNvPr id="27" name="Straight Connector 26">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CB4A19-A58A-494F-86DE-4C397DBD6706}"/>
              </a:ext>
            </a:extLst>
          </p:cNvPr>
          <p:cNvSpPr>
            <a:spLocks noGrp="1"/>
          </p:cNvSpPr>
          <p:nvPr>
            <p:ph idx="1"/>
          </p:nvPr>
        </p:nvSpPr>
        <p:spPr>
          <a:xfrm>
            <a:off x="4924851" y="136187"/>
            <a:ext cx="7166630" cy="6624536"/>
          </a:xfrm>
        </p:spPr>
        <p:txBody>
          <a:bodyPr numCol="3" anchor="ctr">
            <a:normAutofit/>
          </a:bodyPr>
          <a:lstStyle/>
          <a:p>
            <a:pPr>
              <a:lnSpc>
                <a:spcPct val="110000"/>
              </a:lnSpc>
            </a:pPr>
            <a:r>
              <a:rPr lang="en-US" sz="1000" b="0">
                <a:effectLst/>
              </a:rPr>
              <a:t>Cranach, Lucas, 2021.</a:t>
            </a:r>
            <a:r>
              <a:rPr lang="en-US" sz="1000" b="0" i="1">
                <a:effectLst/>
              </a:rPr>
              <a:t> Posthumous Portrait of Martin Luther as an Augustine </a:t>
            </a:r>
            <a:r>
              <a:rPr lang="en-US" sz="1000" b="0">
                <a:effectLst/>
              </a:rPr>
              <a:t>Monk.&lt;https://upload.wikimedia.org/wikipedia/commons/d/d7/Portrait_of_Martin_Luther_as_an_Augustinian_Monk.jpg&gt; [Accessed 27 January 2021].</a:t>
            </a:r>
          </a:p>
          <a:p>
            <a:pPr>
              <a:lnSpc>
                <a:spcPct val="110000"/>
              </a:lnSpc>
            </a:pPr>
            <a:r>
              <a:rPr lang="en-GB" sz="1000"/>
              <a:t>Cranach The Elder, Lucas, and Lucas Cranach The Younger, </a:t>
            </a:r>
            <a:r>
              <a:rPr lang="en-GB" sz="1000" i="1"/>
              <a:t>Baptism (Philipp Melanchthon Performs A Baptism / Philipp Melanchthon Administers The Sacrament Of Baptism) </a:t>
            </a:r>
            <a:r>
              <a:rPr lang="en-GB" sz="1000"/>
              <a:t>&lt;https://upload.wikimedia.org/wikipedia/commons/e/e2/Melanchthon-tauft.jpg&gt; [Accessed 28 January 2021]</a:t>
            </a:r>
          </a:p>
          <a:p>
            <a:pPr>
              <a:lnSpc>
                <a:spcPct val="110000"/>
              </a:lnSpc>
            </a:pPr>
            <a:r>
              <a:rPr lang="en-US" sz="1000" b="0" i="0">
                <a:effectLst/>
              </a:rPr>
              <a:t>(Quote from A Sermon to Catechumens on the Creed) Translated by H. Browne. From </a:t>
            </a:r>
            <a:r>
              <a:rPr lang="en-US" sz="1000" b="0" i="1">
                <a:effectLst/>
              </a:rPr>
              <a:t>Nicene and Post-Nicene Fathers, First Series, Vol. 3</a:t>
            </a:r>
            <a:r>
              <a:rPr lang="en-US" sz="1000" b="0" i="0">
                <a:effectLst/>
              </a:rPr>
              <a:t>. Edited by Philip Schaff. (Buffalo, NY: Christian Literature Publishing Co., 1887.) Revised and edited for New Advent by Kevin Knight. &lt;http://www.newadvent.org/fathers/1307.htm&gt;.</a:t>
            </a:r>
          </a:p>
          <a:p>
            <a:pPr>
              <a:lnSpc>
                <a:spcPct val="110000"/>
              </a:lnSpc>
              <a:spcAft>
                <a:spcPts val="800"/>
              </a:spcAft>
            </a:pPr>
            <a:r>
              <a:rPr lang="en-GB" sz="1000">
                <a:effectLst/>
                <a:latin typeface="Calibri" panose="020F0502020204030204" pitchFamily="34" charset="0"/>
                <a:ea typeface="Calibri" panose="020F0502020204030204" pitchFamily="34" charset="0"/>
                <a:cs typeface="Times New Roman" panose="02020603050405020304" pitchFamily="18" charset="0"/>
              </a:rPr>
              <a:t>Visser, A. S. Q, </a:t>
            </a:r>
            <a:r>
              <a:rPr lang="en-GB" sz="1000" i="1">
                <a:effectLst/>
                <a:latin typeface="Calibri" panose="020F0502020204030204" pitchFamily="34" charset="0"/>
                <a:ea typeface="Calibri" panose="020F0502020204030204" pitchFamily="34" charset="0"/>
                <a:cs typeface="Times New Roman" panose="02020603050405020304" pitchFamily="18" charset="0"/>
              </a:rPr>
              <a:t>Reading Augustine in the Reformation : the Flexibility of Intellectual Authority in Europe, 1500-1620 </a:t>
            </a:r>
            <a:r>
              <a:rPr lang="en-GB" sz="1000">
                <a:effectLst/>
                <a:latin typeface="Calibri" panose="020F0502020204030204" pitchFamily="34" charset="0"/>
                <a:ea typeface="Calibri" panose="020F0502020204030204" pitchFamily="34" charset="0"/>
                <a:cs typeface="Times New Roman" panose="02020603050405020304" pitchFamily="18" charset="0"/>
              </a:rPr>
              <a:t>(New York ; Oxford: Oxford University Press, 2011)</a:t>
            </a:r>
            <a:endParaRPr lang="en-US" sz="1000" b="0" i="0">
              <a:effectLst/>
            </a:endParaRPr>
          </a:p>
          <a:p>
            <a:pPr>
              <a:lnSpc>
                <a:spcPct val="110000"/>
              </a:lnSpc>
            </a:pPr>
            <a:r>
              <a:rPr lang="en-US" sz="1000" b="0" i="0">
                <a:effectLst/>
              </a:rPr>
              <a:t>(Augustine of Hippo, </a:t>
            </a:r>
            <a:r>
              <a:rPr lang="en-US" sz="1000" b="0" i="1">
                <a:effectLst/>
              </a:rPr>
              <a:t>City of God</a:t>
            </a:r>
            <a:r>
              <a:rPr lang="en-US" sz="1000" b="0" i="0">
                <a:effectLst/>
              </a:rPr>
              <a:t>, Book 20, Chapter 8) Translated by Marcus </a:t>
            </a:r>
            <a:r>
              <a:rPr lang="en-US" sz="1000" b="0" i="0" err="1">
                <a:effectLst/>
              </a:rPr>
              <a:t>Dods</a:t>
            </a:r>
            <a:r>
              <a:rPr lang="en-US" sz="1000" b="0" i="0">
                <a:effectLst/>
              </a:rPr>
              <a:t>. From </a:t>
            </a:r>
            <a:r>
              <a:rPr lang="en-US" sz="1000" b="0" i="1">
                <a:effectLst/>
              </a:rPr>
              <a:t>Nicene and Post-Nicene Fathers, First Series, Vol. 2. </a:t>
            </a:r>
            <a:r>
              <a:rPr lang="en-US" sz="1000" b="0" i="0">
                <a:effectLst/>
              </a:rPr>
              <a:t>Edited by Philip Schaff. (Buffalo, NY: Christian Literature Publishing Co., 1887.) Revised and edited for New Advent by Kevin Knight. &lt;http://www.newadvent.org/fathers/120120.htm&gt;.</a:t>
            </a:r>
          </a:p>
          <a:p>
            <a:pPr>
              <a:lnSpc>
                <a:spcPct val="110000"/>
              </a:lnSpc>
            </a:pPr>
            <a:r>
              <a:rPr lang="en-US" sz="1000"/>
              <a:t>(Martin Luther, The Small Catechumen, Part Four: Holy Baptism) Translated by Robert E. Smith for Project </a:t>
            </a:r>
            <a:r>
              <a:rPr lang="en-US" sz="1000" err="1"/>
              <a:t>Wittenburg</a:t>
            </a:r>
            <a:r>
              <a:rPr lang="en-US" sz="1000"/>
              <a:t>. Available at: &lt;http://</a:t>
            </a:r>
            <a:r>
              <a:rPr lang="en-US" sz="1000" err="1"/>
              <a:t>www.projectwittenberg.org</a:t>
            </a:r>
            <a:r>
              <a:rPr lang="en-US" sz="1000"/>
              <a:t>/pub/resources/text/</a:t>
            </a:r>
            <a:r>
              <a:rPr lang="en-US" sz="1000" err="1"/>
              <a:t>wittenberg</a:t>
            </a:r>
            <a:r>
              <a:rPr lang="en-US" sz="1000"/>
              <a:t>/</a:t>
            </a:r>
            <a:r>
              <a:rPr lang="en-US" sz="1000" err="1"/>
              <a:t>luther</a:t>
            </a:r>
            <a:r>
              <a:rPr lang="en-US" sz="1000"/>
              <a:t>/</a:t>
            </a:r>
            <a:r>
              <a:rPr lang="en-US" sz="1000" err="1"/>
              <a:t>little.book</a:t>
            </a:r>
            <a:r>
              <a:rPr lang="en-US" sz="1000"/>
              <a:t>/book-4.txt&gt;.</a:t>
            </a:r>
          </a:p>
          <a:p>
            <a:pPr>
              <a:lnSpc>
                <a:spcPct val="110000"/>
              </a:lnSpc>
            </a:pPr>
            <a:r>
              <a:rPr lang="en-US" sz="1000"/>
              <a:t> Luther, Martin, and Robert H. Fischer, The Large Catechism of Martin Luther (Philadelphia: Fortress Press, 1959)</a:t>
            </a:r>
          </a:p>
          <a:p>
            <a:pPr>
              <a:lnSpc>
                <a:spcPct val="110000"/>
              </a:lnSpc>
            </a:pPr>
            <a:r>
              <a:rPr lang="en-GB" sz="1000"/>
              <a:t>Fitzgerald, Ed. </a:t>
            </a:r>
            <a:r>
              <a:rPr lang="en-GB" sz="1000" i="1"/>
              <a:t>Augustine Through the Ages: An </a:t>
            </a:r>
            <a:r>
              <a:rPr lang="en-GB" sz="1000" i="1" err="1"/>
              <a:t>Encyclopedia</a:t>
            </a:r>
            <a:r>
              <a:rPr lang="en-GB" sz="1000" i="1"/>
              <a:t>, </a:t>
            </a:r>
            <a:r>
              <a:rPr lang="en-GB" sz="1000"/>
              <a:t>ed. By Allan Fitzgerald, Frederick Van </a:t>
            </a:r>
            <a:r>
              <a:rPr lang="en-GB" sz="1000" err="1"/>
              <a:t>Fleteren</a:t>
            </a:r>
            <a:r>
              <a:rPr lang="en-GB" sz="1000"/>
              <a:t>, James Joseph </a:t>
            </a:r>
            <a:r>
              <a:rPr lang="en-GB" sz="1000" err="1"/>
              <a:t>O’Donnel</a:t>
            </a:r>
            <a:r>
              <a:rPr lang="en-GB" sz="1000"/>
              <a:t>, John C. Cavadini, Marianne </a:t>
            </a:r>
            <a:r>
              <a:rPr lang="en-GB" sz="1000" err="1"/>
              <a:t>Djuth</a:t>
            </a:r>
            <a:r>
              <a:rPr lang="en-GB" sz="1000"/>
              <a:t> (Michigan: William B. Eerdmans Pub., 1999), p. 71-719</a:t>
            </a:r>
          </a:p>
          <a:p>
            <a:pPr>
              <a:lnSpc>
                <a:spcPct val="110000"/>
              </a:lnSpc>
            </a:pPr>
            <a:r>
              <a:rPr lang="en-GB" sz="1000" err="1"/>
              <a:t>Davetian</a:t>
            </a:r>
            <a:r>
              <a:rPr lang="en-GB" sz="1000"/>
              <a:t>, B. </a:t>
            </a:r>
            <a:r>
              <a:rPr lang="en-GB" sz="1000" i="1"/>
              <a:t>Civility: A Cultural History, </a:t>
            </a:r>
            <a:r>
              <a:rPr lang="en-GB" sz="1000"/>
              <a:t>Toronto</a:t>
            </a:r>
            <a:r>
              <a:rPr lang="en-GB" sz="1000" i="1"/>
              <a:t>: </a:t>
            </a:r>
            <a:r>
              <a:rPr lang="en-GB" sz="1000"/>
              <a:t>University of Toronto Press, (2009).</a:t>
            </a:r>
          </a:p>
          <a:p>
            <a:pPr>
              <a:lnSpc>
                <a:spcPct val="110000"/>
              </a:lnSpc>
            </a:pPr>
            <a:r>
              <a:rPr lang="en-GB" sz="1000"/>
              <a:t>Stanford Encyclopaedia of Philosophy, </a:t>
            </a:r>
            <a:r>
              <a:rPr lang="en-GB" sz="1000" i="1"/>
              <a:t>Saint Augustine,</a:t>
            </a:r>
            <a:r>
              <a:rPr lang="en-GB" sz="1000"/>
              <a:t> (2019),</a:t>
            </a:r>
            <a:r>
              <a:rPr lang="en-GB" sz="1000" i="1"/>
              <a:t> </a:t>
            </a:r>
            <a:r>
              <a:rPr lang="en-GB" sz="1000">
                <a:hlinkClick r:id="rId2">
                  <a:extLst>
                    <a:ext uri="{A12FA001-AC4F-418D-AE19-62706E023703}">
                      <ahyp:hlinkClr xmlns:ahyp="http://schemas.microsoft.com/office/drawing/2018/hyperlinkcolor" val="tx"/>
                    </a:ext>
                  </a:extLst>
                </a:hlinkClick>
              </a:rPr>
              <a:t>https://plato.stanford.edu/entries/augustine/</a:t>
            </a:r>
            <a:r>
              <a:rPr lang="en-GB" sz="1000"/>
              <a:t>, (Accessed: 26</a:t>
            </a:r>
            <a:r>
              <a:rPr lang="en-GB" sz="1000" baseline="30000"/>
              <a:t>th</a:t>
            </a:r>
            <a:r>
              <a:rPr lang="en-GB" sz="1000"/>
              <a:t> January 2021). </a:t>
            </a:r>
          </a:p>
          <a:p>
            <a:pPr>
              <a:lnSpc>
                <a:spcPct val="110000"/>
              </a:lnSpc>
            </a:pPr>
            <a:r>
              <a:rPr lang="en-GB" sz="1000"/>
              <a:t>Vander Schaaf, M.E. ‘Predestination and certainty of Salvation in Augustine and Calvin’, </a:t>
            </a:r>
            <a:r>
              <a:rPr lang="en-GB" sz="1000" i="1"/>
              <a:t>Studies in Historical Theology and Ethics, </a:t>
            </a:r>
            <a:r>
              <a:rPr lang="en-GB" sz="1000"/>
              <a:t>30, (1), (1976). </a:t>
            </a:r>
          </a:p>
          <a:p>
            <a:pPr>
              <a:lnSpc>
                <a:spcPct val="110000"/>
              </a:lnSpc>
            </a:pPr>
            <a:endParaRPr lang="en-GB" sz="1000"/>
          </a:p>
          <a:p>
            <a:pPr>
              <a:lnSpc>
                <a:spcPct val="110000"/>
              </a:lnSpc>
            </a:pPr>
            <a:r>
              <a:rPr lang="en-GB" sz="1000" err="1"/>
              <a:t>Gatiss</a:t>
            </a:r>
            <a:r>
              <a:rPr lang="en-GB" sz="1000"/>
              <a:t>, Lee, </a:t>
            </a:r>
            <a:r>
              <a:rPr lang="en-GB" sz="1000" i="1"/>
              <a:t>Foundations Of Faith; Reflections On The 39 Articles</a:t>
            </a:r>
            <a:r>
              <a:rPr lang="en-GB" sz="1000"/>
              <a:t>, London: Lost Coin Books, (2018).</a:t>
            </a:r>
          </a:p>
          <a:p>
            <a:pPr>
              <a:lnSpc>
                <a:spcPct val="110000"/>
              </a:lnSpc>
            </a:pPr>
            <a:r>
              <a:rPr lang="en-GB" sz="1000"/>
              <a:t>McGowan, Andrew, ‘Anglicanism and the Fathers’, in, </a:t>
            </a:r>
            <a:r>
              <a:rPr lang="en-GB" sz="1000" i="1"/>
              <a:t>The Oxford Handbook of Anglican Studies</a:t>
            </a:r>
            <a:r>
              <a:rPr lang="en-GB" sz="1000"/>
              <a:t>, Ed by Mark Chapman, </a:t>
            </a:r>
            <a:r>
              <a:rPr lang="en-GB" sz="1000" err="1"/>
              <a:t>Sathianathan</a:t>
            </a:r>
            <a:r>
              <a:rPr lang="en-GB" sz="1000"/>
              <a:t> Clarke, and Martyn Percy, Oxford: Oxford Press, (2016).</a:t>
            </a:r>
          </a:p>
          <a:p>
            <a:pPr>
              <a:lnSpc>
                <a:spcPct val="110000"/>
              </a:lnSpc>
            </a:pPr>
            <a:r>
              <a:rPr lang="en-GB" sz="1000" err="1"/>
              <a:t>Ployd</a:t>
            </a:r>
            <a:r>
              <a:rPr lang="en-GB" sz="1000"/>
              <a:t>, A.D, ‘The Power of Baptism: Augustine's Pro-Nicene Response to the Donatists’</a:t>
            </a:r>
            <a:r>
              <a:rPr lang="en-GB" sz="1000" i="1"/>
              <a:t>, </a:t>
            </a:r>
            <a:r>
              <a:rPr lang="en-GB" sz="1000" i="1">
                <a:hlinkClick r:id="rId3" tooltip="Click to search for more items from this journal">
                  <a:extLst>
                    <a:ext uri="{A12FA001-AC4F-418D-AE19-62706E023703}">
                      <ahyp:hlinkClr xmlns:ahyp="http://schemas.microsoft.com/office/drawing/2018/hyperlinkcolor" val="tx"/>
                    </a:ext>
                  </a:extLst>
                </a:hlinkClick>
              </a:rPr>
              <a:t>Journal of Early Christian Studies</a:t>
            </a:r>
            <a:r>
              <a:rPr lang="en-GB" sz="1000"/>
              <a:t>; Vol. 22, </a:t>
            </a:r>
            <a:r>
              <a:rPr lang="en-GB" sz="1000" err="1"/>
              <a:t>Iss</a:t>
            </a:r>
            <a:r>
              <a:rPr lang="en-GB" sz="1000"/>
              <a:t>. 4, (2014).</a:t>
            </a:r>
          </a:p>
          <a:p>
            <a:pPr>
              <a:lnSpc>
                <a:spcPct val="110000"/>
              </a:lnSpc>
            </a:pPr>
            <a:r>
              <a:rPr lang="en-GB" sz="1000"/>
              <a:t>Thomas, W.H. Griffith, </a:t>
            </a:r>
            <a:r>
              <a:rPr lang="en-GB" sz="1000" i="1"/>
              <a:t>The Principles of Theology;  An Introduction to the 39 Articles, </a:t>
            </a:r>
            <a:r>
              <a:rPr lang="en-GB" sz="1000"/>
              <a:t>OR: Church Book Room Press Ltd, (1956).</a:t>
            </a:r>
          </a:p>
          <a:p>
            <a:pPr marL="0" indent="0">
              <a:lnSpc>
                <a:spcPct val="110000"/>
              </a:lnSpc>
              <a:buNone/>
            </a:pPr>
            <a:endParaRPr lang="en-US" sz="700"/>
          </a:p>
        </p:txBody>
      </p:sp>
      <p:sp>
        <p:nvSpPr>
          <p:cNvPr id="4" name="TextBox 3">
            <a:extLst>
              <a:ext uri="{FF2B5EF4-FFF2-40B4-BE49-F238E27FC236}">
                <a16:creationId xmlns:a16="http://schemas.microsoft.com/office/drawing/2014/main" id="{8ADFB747-0E5E-5045-A13A-9ACC3307B524}"/>
              </a:ext>
            </a:extLst>
          </p:cNvPr>
          <p:cNvSpPr txBox="1"/>
          <p:nvPr/>
        </p:nvSpPr>
        <p:spPr>
          <a:xfrm>
            <a:off x="475012" y="191777"/>
            <a:ext cx="2351315" cy="646331"/>
          </a:xfrm>
          <a:prstGeom prst="rect">
            <a:avLst/>
          </a:prstGeom>
          <a:noFill/>
        </p:spPr>
        <p:txBody>
          <a:bodyPr wrap="square" rtlCol="0">
            <a:spAutoFit/>
          </a:bodyPr>
          <a:lstStyle/>
          <a:p>
            <a:r>
              <a:rPr lang="en-US" dirty="0"/>
              <a:t>Celine and Felix and Sam</a:t>
            </a:r>
          </a:p>
        </p:txBody>
      </p:sp>
    </p:spTree>
    <p:extLst>
      <p:ext uri="{BB962C8B-B14F-4D97-AF65-F5344CB8AC3E}">
        <p14:creationId xmlns:p14="http://schemas.microsoft.com/office/powerpoint/2010/main" val="2595531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1730B-AA1E-9943-A3A1-6315259CA473}"/>
              </a:ext>
            </a:extLst>
          </p:cNvPr>
          <p:cNvSpPr>
            <a:spLocks noGrp="1"/>
          </p:cNvSpPr>
          <p:nvPr>
            <p:ph type="title"/>
          </p:nvPr>
        </p:nvSpPr>
        <p:spPr/>
        <p:txBody>
          <a:bodyPr/>
          <a:lstStyle/>
          <a:p>
            <a:r>
              <a:rPr lang="en-US" dirty="0"/>
              <a:t>Who did what?</a:t>
            </a:r>
          </a:p>
        </p:txBody>
      </p:sp>
      <p:sp>
        <p:nvSpPr>
          <p:cNvPr id="3" name="Content Placeholder 2">
            <a:extLst>
              <a:ext uri="{FF2B5EF4-FFF2-40B4-BE49-F238E27FC236}">
                <a16:creationId xmlns:a16="http://schemas.microsoft.com/office/drawing/2014/main" id="{77D8AE38-32FC-A34E-AF79-AC803F16B81A}"/>
              </a:ext>
            </a:extLst>
          </p:cNvPr>
          <p:cNvSpPr>
            <a:spLocks noGrp="1"/>
          </p:cNvSpPr>
          <p:nvPr>
            <p:ph idx="1"/>
          </p:nvPr>
        </p:nvSpPr>
        <p:spPr/>
        <p:txBody>
          <a:bodyPr/>
          <a:lstStyle/>
          <a:p>
            <a:r>
              <a:rPr lang="en-US" dirty="0"/>
              <a:t>Celine made the title slide, did all the parts on Cranmer and Anglicanism (and made those slides), made the conclusion slide, and contributed to the bibliography. Celine controlled the slides during the presentation.</a:t>
            </a:r>
          </a:p>
          <a:p>
            <a:r>
              <a:rPr lang="en-US" dirty="0"/>
              <a:t>Felix gave the introduction (During the title slide), and did all the parts on Luther (And made the Luther slides), and contributed to the bibliography.</a:t>
            </a:r>
          </a:p>
          <a:p>
            <a:r>
              <a:rPr lang="en-US" dirty="0"/>
              <a:t>Sam did all the parts on John Calvin, made the Calvin slides, and contributed to the bibliography.</a:t>
            </a:r>
          </a:p>
        </p:txBody>
      </p:sp>
    </p:spTree>
    <p:extLst>
      <p:ext uri="{BB962C8B-B14F-4D97-AF65-F5344CB8AC3E}">
        <p14:creationId xmlns:p14="http://schemas.microsoft.com/office/powerpoint/2010/main" val="25997293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
  <TotalTime>60</TotalTime>
  <Words>2161</Words>
  <Application>Microsoft Macintosh PowerPoint</Application>
  <PresentationFormat>Widescreen</PresentationFormat>
  <Paragraphs>109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Open Sans</vt:lpstr>
      <vt:lpstr>Gallery</vt:lpstr>
      <vt:lpstr>Augustine and reformation thought</vt:lpstr>
      <vt:lpstr>THE INFLUENCE OF ST AUGUSTINE ON MARTIN LUTHER</vt:lpstr>
      <vt:lpstr>An example of Augustine’s influence on Luther: baptism</vt:lpstr>
      <vt:lpstr>The influence of st Augustine on john calvin</vt:lpstr>
      <vt:lpstr>PowerPoint Presentation</vt:lpstr>
      <vt:lpstr>conclusion</vt:lpstr>
      <vt:lpstr>Augustine’s Legacy Today:  Anglicanism</vt:lpstr>
      <vt:lpstr>Articles influenced by Augustine</vt:lpstr>
      <vt:lpstr>Article #26</vt:lpstr>
      <vt:lpstr>What did Augustine say?</vt:lpstr>
      <vt:lpstr>What did Augustine’s response bring about?</vt:lpstr>
      <vt:lpstr>conclusion</vt:lpstr>
      <vt:lpstr>bibliography</vt:lpstr>
      <vt:lpstr>Who did what?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Augustine and reformation thought</dc:title>
  <dc:creator>Felix Whiteley-Bristow</dc:creator>
  <cp:lastModifiedBy>Phillip Cuddihy</cp:lastModifiedBy>
  <cp:revision>4</cp:revision>
  <dcterms:created xsi:type="dcterms:W3CDTF">2021-01-28T13:07:38Z</dcterms:created>
  <dcterms:modified xsi:type="dcterms:W3CDTF">2021-01-29T13:02:45Z</dcterms:modified>
</cp:coreProperties>
</file>