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E14E180B-DB47-44B2-A9D2-BE750C10BD01}" type="datetimeFigureOut">
              <a:rPr lang="en-GB" smtClean="0"/>
              <a:t>07/10/2012</a:t>
            </a:fld>
            <a:endParaRPr lang="en-GB"/>
          </a:p>
        </p:txBody>
      </p:sp>
      <p:sp>
        <p:nvSpPr>
          <p:cNvPr id="16" name="Slide Number Placeholder 15"/>
          <p:cNvSpPr>
            <a:spLocks noGrp="1"/>
          </p:cNvSpPr>
          <p:nvPr>
            <p:ph type="sldNum" sz="quarter" idx="11"/>
          </p:nvPr>
        </p:nvSpPr>
        <p:spPr/>
        <p:txBody>
          <a:bodyPr/>
          <a:lstStyle/>
          <a:p>
            <a:fld id="{098CD065-8A13-4707-B1D6-F979B08E19B6}" type="slidenum">
              <a:rPr lang="en-GB" smtClean="0"/>
              <a:t>‹#›</a:t>
            </a:fld>
            <a:endParaRPr lang="en-GB"/>
          </a:p>
        </p:txBody>
      </p:sp>
      <p:sp>
        <p:nvSpPr>
          <p:cNvPr id="17" name="Footer Placeholder 16"/>
          <p:cNvSpPr>
            <a:spLocks noGrp="1"/>
          </p:cNvSpPr>
          <p:nvPr>
            <p:ph type="ftr" sz="quarter" idx="12"/>
          </p:nvPr>
        </p:nvSpPr>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E14E180B-DB47-44B2-A9D2-BE750C10BD01}" type="datetimeFigureOut">
              <a:rPr lang="en-GB" smtClean="0"/>
              <a:t>07/10/2012</a:t>
            </a:fld>
            <a:endParaRPr lang="en-GB"/>
          </a:p>
        </p:txBody>
      </p:sp>
      <p:sp>
        <p:nvSpPr>
          <p:cNvPr id="15" name="Slide Number Placeholder 14"/>
          <p:cNvSpPr>
            <a:spLocks noGrp="1"/>
          </p:cNvSpPr>
          <p:nvPr>
            <p:ph type="sldNum" sz="quarter" idx="15"/>
          </p:nvPr>
        </p:nvSpPr>
        <p:spPr/>
        <p:txBody>
          <a:bodyPr/>
          <a:lstStyle>
            <a:lvl1pPr algn="ctr">
              <a:defRPr/>
            </a:lvl1pPr>
          </a:lstStyle>
          <a:p>
            <a:fld id="{098CD065-8A13-4707-B1D6-F979B08E19B6}" type="slidenum">
              <a:rPr lang="en-GB" smtClean="0"/>
              <a:t>‹#›</a:t>
            </a:fld>
            <a:endParaRPr lang="en-GB"/>
          </a:p>
        </p:txBody>
      </p:sp>
      <p:sp>
        <p:nvSpPr>
          <p:cNvPr id="16" name="Footer Placeholder 15"/>
          <p:cNvSpPr>
            <a:spLocks noGrp="1"/>
          </p:cNvSpPr>
          <p:nvPr>
            <p:ph type="ftr" sz="quarter" idx="16"/>
          </p:nvPr>
        </p:nvSpPr>
        <p:spPr/>
        <p:txBody>
          <a:bodyPr/>
          <a:lstStyle/>
          <a:p>
            <a:endParaRPr lang="en-GB"/>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14E180B-DB47-44B2-A9D2-BE750C10BD01}" type="datetimeFigureOut">
              <a:rPr lang="en-GB" smtClean="0"/>
              <a:t>07/10/2012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CD065-8A13-4707-B1D6-F979B08E19B6}" type="slidenum">
              <a:rPr lang="en-GB" smtClean="0"/>
              <a:t>‹#›</a:t>
            </a:fld>
            <a:endParaRPr lang="en-GB"/>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14E180B-DB47-44B2-A9D2-BE750C10BD01}" type="datetimeFigureOut">
              <a:rPr lang="en-GB" smtClean="0"/>
              <a:t>07/10/2012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8CD065-8A13-4707-B1D6-F979B08E19B6}" type="slidenum">
              <a:rPr lang="en-GB" smtClean="0"/>
              <a:t>‹#›</a:t>
            </a:fld>
            <a:endParaRPr lang="en-GB"/>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098CD065-8A13-4707-B1D6-F979B08E19B6}" type="slidenum">
              <a:rPr lang="en-GB" smtClean="0"/>
              <a:t>‹#›</a:t>
            </a:fld>
            <a:endParaRPr lang="en-GB"/>
          </a:p>
        </p:txBody>
      </p:sp>
      <p:sp>
        <p:nvSpPr>
          <p:cNvPr id="8" name="Footer Placeholder 7"/>
          <p:cNvSpPr>
            <a:spLocks noGrp="1"/>
          </p:cNvSpPr>
          <p:nvPr>
            <p:ph type="ftr" sz="quarter" idx="11"/>
          </p:nvPr>
        </p:nvSpPr>
        <p:spPr/>
        <p:txBody>
          <a:bodyPr/>
          <a:lstStyle/>
          <a:p>
            <a:endParaRPr lang="en-GB"/>
          </a:p>
        </p:txBody>
      </p:sp>
      <p:sp>
        <p:nvSpPr>
          <p:cNvPr id="7" name="Date Placeholder 6"/>
          <p:cNvSpPr>
            <a:spLocks noGrp="1"/>
          </p:cNvSpPr>
          <p:nvPr>
            <p:ph type="dt" sz="half" idx="10"/>
          </p:nvPr>
        </p:nvSpPr>
        <p:spPr/>
        <p:txBody>
          <a:bodyPr/>
          <a:lstStyle/>
          <a:p>
            <a:fld id="{E14E180B-DB47-44B2-A9D2-BE750C10BD01}" type="datetimeFigureOut">
              <a:rPr lang="en-GB" smtClean="0"/>
              <a:t>07/10/2012</a:t>
            </a:fld>
            <a:endParaRPr lang="en-GB"/>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14E180B-DB47-44B2-A9D2-BE750C10BD01}" type="datetimeFigureOut">
              <a:rPr lang="en-GB" smtClean="0"/>
              <a:t>07/10/2012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8CD065-8A13-4707-B1D6-F979B08E19B6}" type="slidenum">
              <a:rPr lang="en-GB" smtClean="0"/>
              <a:t>‹#›</a:t>
            </a:fld>
            <a:endParaRPr lang="en-GB"/>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E180B-DB47-44B2-A9D2-BE750C10BD01}" type="datetimeFigureOut">
              <a:rPr lang="en-GB" smtClean="0"/>
              <a:t>07/10/2012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8CD065-8A13-4707-B1D6-F979B08E19B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E14E180B-DB47-44B2-A9D2-BE750C10BD01}" type="datetimeFigureOut">
              <a:rPr lang="en-GB" smtClean="0"/>
              <a:t>07/10/2012</a:t>
            </a:fld>
            <a:endParaRPr lang="en-GB"/>
          </a:p>
        </p:txBody>
      </p:sp>
      <p:sp>
        <p:nvSpPr>
          <p:cNvPr id="9" name="Slide Number Placeholder 8"/>
          <p:cNvSpPr>
            <a:spLocks noGrp="1"/>
          </p:cNvSpPr>
          <p:nvPr>
            <p:ph type="sldNum" sz="quarter" idx="15"/>
          </p:nvPr>
        </p:nvSpPr>
        <p:spPr/>
        <p:txBody>
          <a:bodyPr/>
          <a:lstStyle/>
          <a:p>
            <a:fld id="{098CD065-8A13-4707-B1D6-F979B08E19B6}" type="slidenum">
              <a:rPr lang="en-GB" smtClean="0"/>
              <a:t>‹#›</a:t>
            </a:fld>
            <a:endParaRPr lang="en-GB"/>
          </a:p>
        </p:txBody>
      </p:sp>
      <p:sp>
        <p:nvSpPr>
          <p:cNvPr id="10" name="Footer Placeholder 9"/>
          <p:cNvSpPr>
            <a:spLocks noGrp="1"/>
          </p:cNvSpPr>
          <p:nvPr>
            <p:ph type="ftr" sz="quarter" idx="16"/>
          </p:nvPr>
        </p:nvSpPr>
        <p:spPr/>
        <p:txBody>
          <a:body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E14E180B-DB47-44B2-A9D2-BE750C10BD01}" type="datetimeFigureOut">
              <a:rPr lang="en-GB" smtClean="0"/>
              <a:t>07/10/2012</a:t>
            </a:fld>
            <a:endParaRPr lang="en-GB"/>
          </a:p>
        </p:txBody>
      </p:sp>
      <p:sp>
        <p:nvSpPr>
          <p:cNvPr id="9" name="Slide Number Placeholder 8"/>
          <p:cNvSpPr>
            <a:spLocks noGrp="1"/>
          </p:cNvSpPr>
          <p:nvPr>
            <p:ph type="sldNum" sz="quarter" idx="11"/>
          </p:nvPr>
        </p:nvSpPr>
        <p:spPr/>
        <p:txBody>
          <a:bodyPr/>
          <a:lstStyle/>
          <a:p>
            <a:fld id="{098CD065-8A13-4707-B1D6-F979B08E19B6}" type="slidenum">
              <a:rPr lang="en-GB" smtClean="0"/>
              <a:t>‹#›</a:t>
            </a:fld>
            <a:endParaRPr lang="en-GB"/>
          </a:p>
        </p:txBody>
      </p:sp>
      <p:sp>
        <p:nvSpPr>
          <p:cNvPr id="10" name="Footer Placeholder 9"/>
          <p:cNvSpPr>
            <a:spLocks noGrp="1"/>
          </p:cNvSpPr>
          <p:nvPr>
            <p:ph type="ftr" sz="quarter" idx="12"/>
          </p:nvPr>
        </p:nvSpPr>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14E180B-DB47-44B2-A9D2-BE750C10BD01}" type="datetimeFigureOut">
              <a:rPr lang="en-GB" smtClean="0"/>
              <a:t>07/10/2012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CD065-8A13-4707-B1D6-F979B08E19B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14E180B-DB47-44B2-A9D2-BE750C10BD01}" type="datetimeFigureOut">
              <a:rPr lang="en-GB" smtClean="0"/>
              <a:t>07/10/2012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CD065-8A13-4707-B1D6-F979B08E19B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E14E180B-DB47-44B2-A9D2-BE750C10BD01}" type="datetimeFigureOut">
              <a:rPr lang="en-GB" smtClean="0"/>
              <a:t>07/10/2012</a:t>
            </a:fld>
            <a:endParaRPr lang="en-GB"/>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GB"/>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098CD065-8A13-4707-B1D6-F979B08E19B6}" type="slidenum">
              <a:rPr lang="en-GB" smtClean="0"/>
              <a:t>‹#›</a:t>
            </a:fld>
            <a:endParaRPr lang="en-GB"/>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The background to NRMs</a:t>
            </a:r>
            <a:endParaRPr lang="en-GB" dirty="0"/>
          </a:p>
        </p:txBody>
      </p:sp>
      <p:sp>
        <p:nvSpPr>
          <p:cNvPr id="2" name="Title 1"/>
          <p:cNvSpPr>
            <a:spLocks noGrp="1"/>
          </p:cNvSpPr>
          <p:nvPr>
            <p:ph type="ctrTitle"/>
          </p:nvPr>
        </p:nvSpPr>
        <p:spPr/>
        <p:txBody>
          <a:bodyPr/>
          <a:lstStyle/>
          <a:p>
            <a:r>
              <a:rPr lang="en-GB" dirty="0">
                <a:effectLst/>
              </a:rPr>
              <a:t>Post World War Two </a:t>
            </a:r>
            <a:r>
              <a:rPr lang="en-GB" dirty="0" smtClean="0">
                <a:effectLst/>
              </a:rPr>
              <a:t/>
            </a:r>
            <a:br>
              <a:rPr lang="en-GB" dirty="0" smtClean="0">
                <a:effectLst/>
              </a:rPr>
            </a:br>
            <a:r>
              <a:rPr lang="en-GB" dirty="0" smtClean="0">
                <a:effectLst/>
              </a:rPr>
              <a:t>Western </a:t>
            </a:r>
            <a:r>
              <a:rPr lang="en-GB" dirty="0">
                <a:effectLst/>
              </a:rPr>
              <a:t>Society</a:t>
            </a:r>
            <a:endParaRPr lang="en-GB" dirty="0"/>
          </a:p>
        </p:txBody>
      </p:sp>
    </p:spTree>
    <p:extLst>
      <p:ext uri="{BB962C8B-B14F-4D97-AF65-F5344CB8AC3E}">
        <p14:creationId xmlns:p14="http://schemas.microsoft.com/office/powerpoint/2010/main" val="3777643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lvl="0"/>
            <a:r>
              <a:rPr lang="en-GB" sz="1800" dirty="0">
                <a:latin typeface="Trebuchet MS" pitchFamily="34" charset="0"/>
              </a:rPr>
              <a:t>The counterculture – ‘flamboyant political and aesthetic protest among educated American youth’. </a:t>
            </a:r>
            <a:r>
              <a:rPr lang="en-GB" sz="1800" dirty="0" smtClean="0">
                <a:latin typeface="Trebuchet MS" pitchFamily="34" charset="0"/>
              </a:rPr>
              <a:t>(1)</a:t>
            </a:r>
            <a:br>
              <a:rPr lang="en-GB" sz="1800" dirty="0" smtClean="0">
                <a:latin typeface="Trebuchet MS" pitchFamily="34" charset="0"/>
              </a:rPr>
            </a:br>
            <a:endParaRPr lang="en-GB" sz="1800" dirty="0">
              <a:latin typeface="Trebuchet MS" pitchFamily="34" charset="0"/>
            </a:endParaRPr>
          </a:p>
          <a:p>
            <a:pPr lvl="0"/>
            <a:r>
              <a:rPr lang="en-GB" sz="1800" dirty="0">
                <a:latin typeface="Trebuchet MS" pitchFamily="34" charset="0"/>
              </a:rPr>
              <a:t>Susan Love Brown: Baby-boomers: those born between 1946 and 1964. </a:t>
            </a:r>
            <a:r>
              <a:rPr lang="en-GB" sz="1800" dirty="0" smtClean="0">
                <a:latin typeface="Trebuchet MS" pitchFamily="34" charset="0"/>
              </a:rPr>
              <a:t> (2)</a:t>
            </a:r>
            <a:endParaRPr lang="en-GB" sz="1800" dirty="0">
              <a:latin typeface="Trebuchet MS" pitchFamily="34" charset="0"/>
            </a:endParaRPr>
          </a:p>
          <a:p>
            <a:pPr marL="0" indent="0">
              <a:buNone/>
            </a:pPr>
            <a:r>
              <a:rPr lang="en-GB" sz="1800" dirty="0">
                <a:latin typeface="Trebuchet MS" pitchFamily="34" charset="0"/>
              </a:rPr>
              <a:t>‘Baby boomers see the world in a different light’. </a:t>
            </a:r>
          </a:p>
          <a:p>
            <a:pPr marL="0" indent="0">
              <a:buNone/>
            </a:pPr>
            <a:endParaRPr lang="en-GB" sz="1800" dirty="0" smtClean="0">
              <a:latin typeface="Trebuchet MS" pitchFamily="34" charset="0"/>
            </a:endParaRPr>
          </a:p>
          <a:p>
            <a:pPr marL="0" indent="0">
              <a:buNone/>
            </a:pPr>
            <a:r>
              <a:rPr lang="en-GB" sz="1800" dirty="0" smtClean="0">
                <a:latin typeface="Trebuchet MS" pitchFamily="34" charset="0"/>
              </a:rPr>
              <a:t>In </a:t>
            </a:r>
            <a:r>
              <a:rPr lang="en-GB" sz="1800" dirty="0">
                <a:latin typeface="Trebuchet MS" pitchFamily="34" charset="0"/>
              </a:rPr>
              <a:t>1946, 100,000 babies per month </a:t>
            </a:r>
            <a:r>
              <a:rPr lang="en-GB" sz="1800" i="1" dirty="0">
                <a:latin typeface="Trebuchet MS" pitchFamily="34" charset="0"/>
              </a:rPr>
              <a:t>more</a:t>
            </a:r>
            <a:r>
              <a:rPr lang="en-GB" sz="1800" dirty="0">
                <a:latin typeface="Trebuchet MS" pitchFamily="34" charset="0"/>
              </a:rPr>
              <a:t> than previous year.  By the end of 1946 there were 3.4 million babies.  </a:t>
            </a:r>
          </a:p>
          <a:p>
            <a:pPr marL="0" indent="0">
              <a:buNone/>
            </a:pPr>
            <a:endParaRPr lang="en-GB" sz="1800" dirty="0" smtClean="0">
              <a:latin typeface="Trebuchet MS" pitchFamily="34" charset="0"/>
            </a:endParaRPr>
          </a:p>
          <a:p>
            <a:pPr marL="0" indent="0">
              <a:buNone/>
            </a:pPr>
            <a:r>
              <a:rPr lang="en-GB" sz="1800" dirty="0" smtClean="0">
                <a:latin typeface="Trebuchet MS" pitchFamily="34" charset="0"/>
              </a:rPr>
              <a:t>In </a:t>
            </a:r>
            <a:r>
              <a:rPr lang="en-GB" sz="1800" dirty="0">
                <a:latin typeface="Trebuchet MS" pitchFamily="34" charset="0"/>
              </a:rPr>
              <a:t>1946, 8,000 households had televisions.  In 1948 this had risen to 100,000.  In 1950 the figure was 3.9million.  By 1959 it was 50 million. </a:t>
            </a:r>
          </a:p>
          <a:p>
            <a:pPr marL="0" indent="0">
              <a:buNone/>
            </a:pPr>
            <a:endParaRPr lang="en-GB" sz="1800" dirty="0" smtClean="0">
              <a:latin typeface="Trebuchet MS" pitchFamily="34" charset="0"/>
            </a:endParaRPr>
          </a:p>
          <a:p>
            <a:pPr marL="0" indent="0">
              <a:buNone/>
            </a:pPr>
            <a:r>
              <a:rPr lang="en-GB" sz="1800" dirty="0" smtClean="0">
                <a:latin typeface="Trebuchet MS" pitchFamily="34" charset="0"/>
              </a:rPr>
              <a:t>Therefore</a:t>
            </a:r>
            <a:r>
              <a:rPr lang="en-GB" sz="1800" dirty="0">
                <a:latin typeface="Trebuchet MS" pitchFamily="34" charset="0"/>
              </a:rPr>
              <a:t>, the baby boomers were the first generation to be affected by mass communication.  ‘Teenager’ became a common word, with its own culture.</a:t>
            </a:r>
          </a:p>
          <a:p>
            <a:endParaRPr lang="en-GB" sz="1400" dirty="0" smtClean="0">
              <a:latin typeface="Trebuchet MS" pitchFamily="34" charset="0"/>
            </a:endParaRPr>
          </a:p>
          <a:p>
            <a:pPr marL="0" lvl="0" indent="0">
              <a:buNone/>
            </a:pPr>
            <a:r>
              <a:rPr lang="en-GB" sz="1000" dirty="0">
                <a:latin typeface="Trebuchet MS" pitchFamily="34" charset="0"/>
              </a:rPr>
              <a:t>(</a:t>
            </a:r>
            <a:r>
              <a:rPr lang="en-GB" sz="1000" dirty="0" smtClean="0">
                <a:latin typeface="Trebuchet MS" pitchFamily="34" charset="0"/>
              </a:rPr>
              <a:t>1) Robbins</a:t>
            </a:r>
            <a:r>
              <a:rPr lang="en-GB" sz="1000" dirty="0">
                <a:latin typeface="Trebuchet MS" pitchFamily="34" charset="0"/>
              </a:rPr>
              <a:t>, T (1998) </a:t>
            </a:r>
            <a:r>
              <a:rPr lang="en-GB" sz="1000" i="1" dirty="0">
                <a:latin typeface="Trebuchet MS" pitchFamily="34" charset="0"/>
              </a:rPr>
              <a:t>Cults, Converts and Charisma</a:t>
            </a:r>
            <a:r>
              <a:rPr lang="en-GB" sz="1000" dirty="0">
                <a:latin typeface="Trebuchet MS" pitchFamily="34" charset="0"/>
              </a:rPr>
              <a:t>, London, Sage Publications.</a:t>
            </a:r>
          </a:p>
          <a:p>
            <a:pPr marL="0" indent="0">
              <a:buNone/>
            </a:pPr>
            <a:r>
              <a:rPr lang="en-GB" sz="1000" dirty="0" smtClean="0">
                <a:latin typeface="Trebuchet MS" pitchFamily="34" charset="0"/>
              </a:rPr>
              <a:t>(2) ‘Baby </a:t>
            </a:r>
            <a:r>
              <a:rPr lang="en-GB" sz="1000" dirty="0">
                <a:latin typeface="Trebuchet MS" pitchFamily="34" charset="0"/>
              </a:rPr>
              <a:t>Boomers, American Character, and the New Age: A Synthesis, in Lewis, JR &amp; Melton, JG </a:t>
            </a:r>
            <a:r>
              <a:rPr lang="en-GB" sz="1000" dirty="0" err="1">
                <a:latin typeface="Trebuchet MS" pitchFamily="34" charset="0"/>
              </a:rPr>
              <a:t>eds</a:t>
            </a:r>
            <a:r>
              <a:rPr lang="en-GB" sz="1000" dirty="0">
                <a:latin typeface="Trebuchet MS" pitchFamily="34" charset="0"/>
              </a:rPr>
              <a:t> (1992) </a:t>
            </a:r>
            <a:r>
              <a:rPr lang="en-GB" sz="1000" i="1" dirty="0">
                <a:latin typeface="Trebuchet MS" pitchFamily="34" charset="0"/>
              </a:rPr>
              <a:t>Perspectives on the New Age</a:t>
            </a:r>
            <a:r>
              <a:rPr lang="en-GB" sz="1000" dirty="0">
                <a:latin typeface="Trebuchet MS" pitchFamily="34" charset="0"/>
              </a:rPr>
              <a:t>, Albany, State University of New York Press.</a:t>
            </a:r>
          </a:p>
          <a:p>
            <a:pPr marL="0" indent="0">
              <a:buNone/>
            </a:pPr>
            <a:endParaRPr lang="en-GB" dirty="0"/>
          </a:p>
        </p:txBody>
      </p:sp>
      <p:sp>
        <p:nvSpPr>
          <p:cNvPr id="3" name="Title 2"/>
          <p:cNvSpPr>
            <a:spLocks noGrp="1"/>
          </p:cNvSpPr>
          <p:nvPr>
            <p:ph type="title"/>
          </p:nvPr>
        </p:nvSpPr>
        <p:spPr/>
        <p:txBody>
          <a:bodyPr>
            <a:normAutofit fontScale="90000"/>
          </a:bodyPr>
          <a:lstStyle/>
          <a:p>
            <a:r>
              <a:rPr lang="en-GB" dirty="0" smtClean="0"/>
              <a:t/>
            </a:r>
            <a:br>
              <a:rPr lang="en-GB" dirty="0" smtClean="0"/>
            </a:br>
            <a:r>
              <a:rPr lang="en-GB" dirty="0" smtClean="0"/>
              <a:t/>
            </a:r>
            <a:br>
              <a:rPr lang="en-GB" dirty="0" smtClean="0"/>
            </a:br>
            <a:r>
              <a:rPr lang="en-GB" dirty="0" smtClean="0"/>
              <a:t>The </a:t>
            </a:r>
            <a:r>
              <a:rPr lang="en-GB" dirty="0"/>
              <a:t>background to NRMs</a:t>
            </a:r>
            <a:br>
              <a:rPr lang="en-GB" dirty="0"/>
            </a:br>
            <a:endParaRPr lang="en-GB" dirty="0"/>
          </a:p>
        </p:txBody>
      </p:sp>
    </p:spTree>
    <p:extLst>
      <p:ext uri="{BB962C8B-B14F-4D97-AF65-F5344CB8AC3E}">
        <p14:creationId xmlns:p14="http://schemas.microsoft.com/office/powerpoint/2010/main" val="45780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lvl="0"/>
            <a:r>
              <a:rPr lang="en-GB" sz="2900" dirty="0">
                <a:latin typeface="Trebuchet MS" pitchFamily="34" charset="0"/>
              </a:rPr>
              <a:t>Dimension of the counterculture: eastern mysticism; experimentation with psychedelic drugs which ‘became associated with various utopian and mystical ideas’. Popularised by Timothy Leary and Richard Alpert (Baba Ram Das) who both linked psychedelic drug experiences to eastern symbols; the growth of political </a:t>
            </a:r>
            <a:r>
              <a:rPr lang="en-GB" sz="2900" dirty="0" smtClean="0">
                <a:latin typeface="Trebuchet MS" pitchFamily="34" charset="0"/>
              </a:rPr>
              <a:t>activism (1).</a:t>
            </a:r>
          </a:p>
          <a:p>
            <a:pPr lvl="0"/>
            <a:r>
              <a:rPr lang="en-GB" sz="2900" dirty="0" smtClean="0">
                <a:latin typeface="Trebuchet MS" pitchFamily="34" charset="0"/>
              </a:rPr>
              <a:t>Steven </a:t>
            </a:r>
            <a:r>
              <a:rPr lang="en-GB" sz="2900" dirty="0">
                <a:latin typeface="Trebuchet MS" pitchFamily="34" charset="0"/>
              </a:rPr>
              <a:t>Tipton argues that the NRMs of the 1970s onwards are ‘successor movements’ to the counterculture. </a:t>
            </a:r>
            <a:r>
              <a:rPr lang="en-GB" sz="2900" dirty="0" smtClean="0">
                <a:latin typeface="Trebuchet MS" pitchFamily="34" charset="0"/>
              </a:rPr>
              <a:t> (2)</a:t>
            </a:r>
          </a:p>
          <a:p>
            <a:pPr lvl="0"/>
            <a:r>
              <a:rPr lang="en-GB" sz="2900" dirty="0">
                <a:latin typeface="Trebuchet MS" pitchFamily="34" charset="0"/>
              </a:rPr>
              <a:t>3 strands to this revival in religious activity: Christian groups; eastern NRMs; self or psychological traditions. </a:t>
            </a:r>
          </a:p>
          <a:p>
            <a:pPr lvl="0"/>
            <a:r>
              <a:rPr lang="en-GB" sz="2900" dirty="0">
                <a:latin typeface="Trebuchet MS" pitchFamily="34" charset="0"/>
              </a:rPr>
              <a:t>Repeal of Oriental Exclusion Act in 1965.  </a:t>
            </a:r>
          </a:p>
          <a:p>
            <a:pPr lvl="0"/>
            <a:r>
              <a:rPr lang="en-GB" sz="2900" dirty="0">
                <a:latin typeface="Trebuchet MS" pitchFamily="34" charset="0"/>
              </a:rPr>
              <a:t>Robbins talks of ‘normalisation’ and decline.  Mainstreamed.  Growth and conversion became decline and </a:t>
            </a:r>
            <a:r>
              <a:rPr lang="en-GB" sz="2900" dirty="0" err="1">
                <a:latin typeface="Trebuchet MS" pitchFamily="34" charset="0"/>
              </a:rPr>
              <a:t>deconversion</a:t>
            </a:r>
            <a:r>
              <a:rPr lang="en-GB" sz="2900" dirty="0">
                <a:latin typeface="Trebuchet MS" pitchFamily="34" charset="0"/>
              </a:rPr>
              <a:t>.  </a:t>
            </a:r>
          </a:p>
          <a:p>
            <a:pPr lvl="0"/>
            <a:endParaRPr lang="en-GB" sz="16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r>
              <a:rPr lang="en-GB" sz="1800" dirty="0" smtClean="0"/>
              <a:t>(1) Robbins</a:t>
            </a:r>
            <a:r>
              <a:rPr lang="en-GB" sz="1800" dirty="0"/>
              <a:t>.</a:t>
            </a:r>
          </a:p>
          <a:p>
            <a:r>
              <a:rPr lang="en-GB" sz="1800" dirty="0" smtClean="0"/>
              <a:t>(2) Tipton</a:t>
            </a:r>
            <a:r>
              <a:rPr lang="en-GB" sz="1800" dirty="0"/>
              <a:t>, SM (1982) </a:t>
            </a:r>
            <a:r>
              <a:rPr lang="en-GB" sz="1800" i="1" dirty="0"/>
              <a:t>Getting Saved from the Sixties</a:t>
            </a:r>
            <a:r>
              <a:rPr lang="en-GB" sz="1800" dirty="0"/>
              <a:t>, California, University of California Press.</a:t>
            </a:r>
          </a:p>
          <a:p>
            <a:pPr marL="0" indent="0">
              <a:buNone/>
            </a:pPr>
            <a:endParaRPr lang="en-GB" dirty="0"/>
          </a:p>
        </p:txBody>
      </p:sp>
      <p:sp>
        <p:nvSpPr>
          <p:cNvPr id="3" name="Title 2"/>
          <p:cNvSpPr>
            <a:spLocks noGrp="1"/>
          </p:cNvSpPr>
          <p:nvPr>
            <p:ph type="title"/>
          </p:nvPr>
        </p:nvSpPr>
        <p:spPr/>
        <p:txBody>
          <a:bodyPr>
            <a:normAutofit fontScale="90000"/>
          </a:bodyPr>
          <a:lstStyle/>
          <a:p>
            <a:r>
              <a:rPr lang="en-GB" dirty="0"/>
              <a:t>The background to NRMs</a:t>
            </a:r>
            <a:br>
              <a:rPr lang="en-GB" dirty="0"/>
            </a:br>
            <a:endParaRPr lang="en-GB" dirty="0"/>
          </a:p>
        </p:txBody>
      </p:sp>
    </p:spTree>
    <p:extLst>
      <p:ext uri="{BB962C8B-B14F-4D97-AF65-F5344CB8AC3E}">
        <p14:creationId xmlns:p14="http://schemas.microsoft.com/office/powerpoint/2010/main" val="13936160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GB" dirty="0"/>
              <a:t>Significance of NRMs may be read in very different ways: they may be seen as a part of the fragmentation and privatisation of belief which, it has been argued, are clear symptoms of an increasingly secular society.  Or, even if most people no longer attend orthodox religious ceremonies, the existence of NRMs means that churches have not been abandoned for secularity.</a:t>
            </a:r>
          </a:p>
          <a:p>
            <a:endParaRPr lang="en-GB" dirty="0"/>
          </a:p>
        </p:txBody>
      </p:sp>
      <p:sp>
        <p:nvSpPr>
          <p:cNvPr id="3" name="Title 2"/>
          <p:cNvSpPr>
            <a:spLocks noGrp="1"/>
          </p:cNvSpPr>
          <p:nvPr>
            <p:ph type="title"/>
          </p:nvPr>
        </p:nvSpPr>
        <p:spPr/>
        <p:txBody>
          <a:bodyPr>
            <a:normAutofit fontScale="90000"/>
          </a:bodyPr>
          <a:lstStyle/>
          <a:p>
            <a:r>
              <a:rPr lang="en-GB" dirty="0"/>
              <a:t>The background to NRMs</a:t>
            </a:r>
            <a:br>
              <a:rPr lang="en-GB" dirty="0"/>
            </a:br>
            <a:endParaRPr lang="en-GB" dirty="0"/>
          </a:p>
        </p:txBody>
      </p:sp>
    </p:spTree>
    <p:extLst>
      <p:ext uri="{BB962C8B-B14F-4D97-AF65-F5344CB8AC3E}">
        <p14:creationId xmlns:p14="http://schemas.microsoft.com/office/powerpoint/2010/main" val="799881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GB" dirty="0"/>
              <a:t>3 things became evident at the end of WW2: first, Britain confused those who predicted the imminent demise of religion.  Second, it showed diversification and variety.  Multifaceted. Third, religious life was complicated and interwoven.  Long established Jewish community, and post-WW2 saw growth of Muslim, Sikh and Hindu communities, in addition to NRMs.</a:t>
            </a:r>
          </a:p>
          <a:p>
            <a:endParaRPr lang="en-GB" dirty="0"/>
          </a:p>
        </p:txBody>
      </p:sp>
      <p:sp>
        <p:nvSpPr>
          <p:cNvPr id="3" name="Title 2"/>
          <p:cNvSpPr>
            <a:spLocks noGrp="1"/>
          </p:cNvSpPr>
          <p:nvPr>
            <p:ph type="title"/>
          </p:nvPr>
        </p:nvSpPr>
        <p:spPr/>
        <p:txBody>
          <a:bodyPr>
            <a:normAutofit fontScale="90000"/>
          </a:bodyPr>
          <a:lstStyle/>
          <a:p>
            <a:r>
              <a:rPr lang="en-GB" dirty="0"/>
              <a:t>The background to NRMs</a:t>
            </a:r>
            <a:br>
              <a:rPr lang="en-GB" dirty="0"/>
            </a:br>
            <a:endParaRPr lang="en-GB" dirty="0"/>
          </a:p>
        </p:txBody>
      </p:sp>
    </p:spTree>
    <p:extLst>
      <p:ext uri="{BB962C8B-B14F-4D97-AF65-F5344CB8AC3E}">
        <p14:creationId xmlns:p14="http://schemas.microsoft.com/office/powerpoint/2010/main" val="38028698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GB" dirty="0"/>
              <a:t>Religiously fragmented, confused and eclectic, yes; simply or straightforwardly secular, no.</a:t>
            </a:r>
          </a:p>
          <a:p>
            <a:pPr lvl="0"/>
            <a:r>
              <a:rPr lang="en-GB" dirty="0"/>
              <a:t>'Pick and Mix' popular religiosity in a 'supermarket' of </a:t>
            </a:r>
            <a:r>
              <a:rPr lang="en-GB" dirty="0" smtClean="0"/>
              <a:t>faiths‘ (1). </a:t>
            </a: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sz="1200" dirty="0" smtClean="0"/>
              <a:t>(1) Parsons</a:t>
            </a:r>
            <a:r>
              <a:rPr lang="en-GB" sz="1200" dirty="0"/>
              <a:t>, G </a:t>
            </a:r>
            <a:r>
              <a:rPr lang="en-GB" sz="1200" dirty="0" err="1"/>
              <a:t>ed</a:t>
            </a:r>
            <a:r>
              <a:rPr lang="en-GB" sz="1200" dirty="0"/>
              <a:t> (1994) </a:t>
            </a:r>
            <a:r>
              <a:rPr lang="en-GB" sz="1200" i="1" dirty="0"/>
              <a:t>The Growth of Religious Diversity</a:t>
            </a:r>
            <a:r>
              <a:rPr lang="en-GB" sz="1200" dirty="0"/>
              <a:t>, Issues, Milton Keynes, The Open University Press.</a:t>
            </a:r>
          </a:p>
          <a:p>
            <a:pPr marL="0" indent="0">
              <a:buNone/>
            </a:pPr>
            <a:endParaRPr lang="en-GB" dirty="0"/>
          </a:p>
          <a:p>
            <a:endParaRPr lang="en-GB" dirty="0"/>
          </a:p>
        </p:txBody>
      </p:sp>
      <p:sp>
        <p:nvSpPr>
          <p:cNvPr id="3" name="Title 2"/>
          <p:cNvSpPr>
            <a:spLocks noGrp="1"/>
          </p:cNvSpPr>
          <p:nvPr>
            <p:ph type="title"/>
          </p:nvPr>
        </p:nvSpPr>
        <p:spPr/>
        <p:txBody>
          <a:bodyPr/>
          <a:lstStyle/>
          <a:p>
            <a:r>
              <a:rPr lang="en-GB" dirty="0"/>
              <a:t>The background to NRMs</a:t>
            </a:r>
          </a:p>
        </p:txBody>
      </p:sp>
    </p:spTree>
    <p:extLst>
      <p:ext uri="{BB962C8B-B14F-4D97-AF65-F5344CB8AC3E}">
        <p14:creationId xmlns:p14="http://schemas.microsoft.com/office/powerpoint/2010/main" val="27264418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61</TotalTime>
  <Words>380</Words>
  <Application>Microsoft Office PowerPoint</Application>
  <PresentationFormat>On-screen Show (4:3)</PresentationFormat>
  <Paragraphs>43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Paper</vt:lpstr>
      <vt:lpstr>Post World War Two  Western Society</vt:lpstr>
      <vt:lpstr>  The background to NRMs </vt:lpstr>
      <vt:lpstr>The background to NRMs </vt:lpstr>
      <vt:lpstr>The background to NRMs </vt:lpstr>
      <vt:lpstr>The background to NRMs </vt:lpstr>
      <vt:lpstr>The background to NRMs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Sarah</cp:lastModifiedBy>
  <cp:revision>4</cp:revision>
  <dcterms:created xsi:type="dcterms:W3CDTF">2012-10-07T19:21:24Z</dcterms:created>
  <dcterms:modified xsi:type="dcterms:W3CDTF">2012-10-07T20:22:52Z</dcterms:modified>
</cp:coreProperties>
</file>