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notesMasterIdLst>
    <p:notesMasterId r:id="rId24"/>
  </p:notesMasterIdLst>
  <p:sldIdLst>
    <p:sldId id="256" r:id="rId2"/>
    <p:sldId id="257" r:id="rId3"/>
    <p:sldId id="258" r:id="rId4"/>
    <p:sldId id="261" r:id="rId5"/>
    <p:sldId id="262" r:id="rId6"/>
    <p:sldId id="278" r:id="rId7"/>
    <p:sldId id="267" r:id="rId8"/>
    <p:sldId id="263" r:id="rId9"/>
    <p:sldId id="269" r:id="rId10"/>
    <p:sldId id="265" r:id="rId11"/>
    <p:sldId id="266" r:id="rId12"/>
    <p:sldId id="279" r:id="rId13"/>
    <p:sldId id="280" r:id="rId14"/>
    <p:sldId id="277" r:id="rId15"/>
    <p:sldId id="270" r:id="rId16"/>
    <p:sldId id="273" r:id="rId17"/>
    <p:sldId id="274" r:id="rId18"/>
    <p:sldId id="275" r:id="rId19"/>
    <p:sldId id="276" r:id="rId20"/>
    <p:sldId id="272" r:id="rId21"/>
    <p:sldId id="282" r:id="rId22"/>
    <p:sldId id="26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0" d="100"/>
          <a:sy n="70" d="100"/>
        </p:scale>
        <p:origin x="7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19ED0A-D884-403C-9E92-51FEFC4103D7}" type="datetimeFigureOut">
              <a:rPr lang="en-GB" smtClean="0"/>
              <a:t>26/04/2019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777C3B-2655-40D1-8B18-B34D96C319CA}" type="slidenum">
              <a:rPr lang="en-GB" smtClean="0"/>
              <a:t>‹#›</a:t>
            </a:fld>
            <a:endParaRPr lang="en-GB" dirty="0"/>
          </a:p>
        </p:txBody>
      </p:sp>
    </p:spTree>
    <p:extLst>
      <p:ext uri="{BB962C8B-B14F-4D97-AF65-F5344CB8AC3E}">
        <p14:creationId xmlns:p14="http://schemas.microsoft.com/office/powerpoint/2010/main" val="176497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0777C3B-2655-40D1-8B18-B34D96C319CA}" type="slidenum">
              <a:rPr lang="en-GB" smtClean="0"/>
              <a:t>2</a:t>
            </a:fld>
            <a:endParaRPr lang="en-GB" dirty="0"/>
          </a:p>
        </p:txBody>
      </p:sp>
    </p:spTree>
    <p:extLst>
      <p:ext uri="{BB962C8B-B14F-4D97-AF65-F5344CB8AC3E}">
        <p14:creationId xmlns:p14="http://schemas.microsoft.com/office/powerpoint/2010/main" val="1404113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0777C3B-2655-40D1-8B18-B34D96C319CA}" type="slidenum">
              <a:rPr lang="en-GB" smtClean="0"/>
              <a:t>3</a:t>
            </a:fld>
            <a:endParaRPr lang="en-GB" dirty="0"/>
          </a:p>
        </p:txBody>
      </p:sp>
    </p:spTree>
    <p:extLst>
      <p:ext uri="{BB962C8B-B14F-4D97-AF65-F5344CB8AC3E}">
        <p14:creationId xmlns:p14="http://schemas.microsoft.com/office/powerpoint/2010/main" val="31556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0777C3B-2655-40D1-8B18-B34D96C319CA}" type="slidenum">
              <a:rPr lang="en-GB" smtClean="0"/>
              <a:t>4</a:t>
            </a:fld>
            <a:endParaRPr lang="en-GB" dirty="0"/>
          </a:p>
        </p:txBody>
      </p:sp>
    </p:spTree>
    <p:extLst>
      <p:ext uri="{BB962C8B-B14F-4D97-AF65-F5344CB8AC3E}">
        <p14:creationId xmlns:p14="http://schemas.microsoft.com/office/powerpoint/2010/main" val="19768567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0777C3B-2655-40D1-8B18-B34D96C319CA}" type="slidenum">
              <a:rPr lang="en-GB" smtClean="0"/>
              <a:t>8</a:t>
            </a:fld>
            <a:endParaRPr lang="en-GB" dirty="0"/>
          </a:p>
        </p:txBody>
      </p:sp>
    </p:spTree>
    <p:extLst>
      <p:ext uri="{BB962C8B-B14F-4D97-AF65-F5344CB8AC3E}">
        <p14:creationId xmlns:p14="http://schemas.microsoft.com/office/powerpoint/2010/main" val="3169192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3DC556A-EAB4-4F11-9BB9-A75C6D5E7F78}" type="datetimeFigureOut">
              <a:rPr lang="en-GB" smtClean="0"/>
              <a:t>26/04/2019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0F845E-23A3-4A6F-864A-A5471710A03B}" type="slidenum">
              <a:rPr lang="en-GB" smtClean="0"/>
              <a:t>‹#›</a:t>
            </a:fld>
            <a:endParaRPr lang="en-GB" dirty="0"/>
          </a:p>
        </p:txBody>
      </p:sp>
    </p:spTree>
    <p:extLst>
      <p:ext uri="{BB962C8B-B14F-4D97-AF65-F5344CB8AC3E}">
        <p14:creationId xmlns:p14="http://schemas.microsoft.com/office/powerpoint/2010/main" val="2123414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3DC556A-EAB4-4F11-9BB9-A75C6D5E7F78}" type="datetimeFigureOut">
              <a:rPr lang="en-GB" smtClean="0"/>
              <a:t>26/04/2019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0F845E-23A3-4A6F-864A-A5471710A03B}" type="slidenum">
              <a:rPr lang="en-GB" smtClean="0"/>
              <a:t>‹#›</a:t>
            </a:fld>
            <a:endParaRPr lang="en-GB" dirty="0"/>
          </a:p>
        </p:txBody>
      </p:sp>
    </p:spTree>
    <p:extLst>
      <p:ext uri="{BB962C8B-B14F-4D97-AF65-F5344CB8AC3E}">
        <p14:creationId xmlns:p14="http://schemas.microsoft.com/office/powerpoint/2010/main" val="1504110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DC556A-EAB4-4F11-9BB9-A75C6D5E7F78}" type="datetimeFigureOut">
              <a:rPr lang="en-GB" smtClean="0"/>
              <a:t>26/04/2019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0F845E-23A3-4A6F-864A-A5471710A03B}" type="slidenum">
              <a:rPr lang="en-GB" smtClean="0"/>
              <a:t>‹#›</a:t>
            </a:fld>
            <a:endParaRPr lang="en-GB" dirty="0"/>
          </a:p>
        </p:txBody>
      </p:sp>
    </p:spTree>
    <p:extLst>
      <p:ext uri="{BB962C8B-B14F-4D97-AF65-F5344CB8AC3E}">
        <p14:creationId xmlns:p14="http://schemas.microsoft.com/office/powerpoint/2010/main" val="1665769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3DC556A-EAB4-4F11-9BB9-A75C6D5E7F78}" type="datetimeFigureOut">
              <a:rPr lang="en-GB" smtClean="0"/>
              <a:t>26/04/2019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A0F845E-23A3-4A6F-864A-A5471710A03B}" type="slidenum">
              <a:rPr lang="en-GB" smtClean="0"/>
              <a:t>‹#›</a:t>
            </a:fld>
            <a:endParaRPr lang="en-GB" dirty="0"/>
          </a:p>
        </p:txBody>
      </p:sp>
    </p:spTree>
    <p:extLst>
      <p:ext uri="{BB962C8B-B14F-4D97-AF65-F5344CB8AC3E}">
        <p14:creationId xmlns:p14="http://schemas.microsoft.com/office/powerpoint/2010/main" val="2701392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3DC556A-EAB4-4F11-9BB9-A75C6D5E7F78}" type="datetimeFigureOut">
              <a:rPr lang="en-GB" smtClean="0"/>
              <a:t>26/04/2019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A0F845E-23A3-4A6F-864A-A5471710A03B}" type="slidenum">
              <a:rPr lang="en-GB" smtClean="0"/>
              <a:t>‹#›</a:t>
            </a:fld>
            <a:endParaRPr lang="en-GB" dirty="0"/>
          </a:p>
        </p:txBody>
      </p:sp>
    </p:spTree>
    <p:extLst>
      <p:ext uri="{BB962C8B-B14F-4D97-AF65-F5344CB8AC3E}">
        <p14:creationId xmlns:p14="http://schemas.microsoft.com/office/powerpoint/2010/main" val="1722786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3DC556A-EAB4-4F11-9BB9-A75C6D5E7F78}" type="datetimeFigureOut">
              <a:rPr lang="en-GB" smtClean="0"/>
              <a:t>26/04/2019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A0F845E-23A3-4A6F-864A-A5471710A03B}" type="slidenum">
              <a:rPr lang="en-GB" smtClean="0"/>
              <a:t>‹#›</a:t>
            </a:fld>
            <a:endParaRPr lang="en-GB" dirty="0"/>
          </a:p>
        </p:txBody>
      </p:sp>
    </p:spTree>
    <p:extLst>
      <p:ext uri="{BB962C8B-B14F-4D97-AF65-F5344CB8AC3E}">
        <p14:creationId xmlns:p14="http://schemas.microsoft.com/office/powerpoint/2010/main" val="569628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DC556A-EAB4-4F11-9BB9-A75C6D5E7F78}" type="datetimeFigureOut">
              <a:rPr lang="en-GB" smtClean="0"/>
              <a:t>26/04/2019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A0F845E-23A3-4A6F-864A-A5471710A03B}" type="slidenum">
              <a:rPr lang="en-GB" smtClean="0"/>
              <a:t>‹#›</a:t>
            </a:fld>
            <a:endParaRPr lang="en-GB" dirty="0"/>
          </a:p>
        </p:txBody>
      </p:sp>
    </p:spTree>
    <p:extLst>
      <p:ext uri="{BB962C8B-B14F-4D97-AF65-F5344CB8AC3E}">
        <p14:creationId xmlns:p14="http://schemas.microsoft.com/office/powerpoint/2010/main" val="1861347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3DC556A-EAB4-4F11-9BB9-A75C6D5E7F78}" type="datetimeFigureOut">
              <a:rPr lang="en-GB" smtClean="0"/>
              <a:t>26/04/2019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A0F845E-23A3-4A6F-864A-A5471710A03B}" type="slidenum">
              <a:rPr lang="en-GB" smtClean="0"/>
              <a:t>‹#›</a:t>
            </a:fld>
            <a:endParaRPr lang="en-GB" dirty="0"/>
          </a:p>
        </p:txBody>
      </p:sp>
    </p:spTree>
    <p:extLst>
      <p:ext uri="{BB962C8B-B14F-4D97-AF65-F5344CB8AC3E}">
        <p14:creationId xmlns:p14="http://schemas.microsoft.com/office/powerpoint/2010/main" val="1161255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23DC556A-EAB4-4F11-9BB9-A75C6D5E7F78}" type="datetimeFigureOut">
              <a:rPr lang="en-GB" smtClean="0"/>
              <a:t>26/04/2019</a:t>
            </a:fld>
            <a:endParaRPr lang="en-GB" dirty="0"/>
          </a:p>
        </p:txBody>
      </p:sp>
      <p:sp>
        <p:nvSpPr>
          <p:cNvPr id="6" name="Footer Placeholder 5"/>
          <p:cNvSpPr>
            <a:spLocks noGrp="1"/>
          </p:cNvSpPr>
          <p:nvPr>
            <p:ph type="ftr" sz="quarter" idx="11"/>
          </p:nvPr>
        </p:nvSpPr>
        <p:spPr>
          <a:xfrm>
            <a:off x="590396" y="6041362"/>
            <a:ext cx="3295413" cy="365125"/>
          </a:xfrm>
        </p:spPr>
        <p:txBody>
          <a:bodyPr/>
          <a:lstStyle/>
          <a:p>
            <a:endParaRPr lang="en-GB" dirty="0"/>
          </a:p>
        </p:txBody>
      </p:sp>
      <p:sp>
        <p:nvSpPr>
          <p:cNvPr id="7" name="Slide Number Placeholder 6"/>
          <p:cNvSpPr>
            <a:spLocks noGrp="1"/>
          </p:cNvSpPr>
          <p:nvPr>
            <p:ph type="sldNum" sz="quarter" idx="12"/>
          </p:nvPr>
        </p:nvSpPr>
        <p:spPr>
          <a:xfrm>
            <a:off x="4862689" y="5915888"/>
            <a:ext cx="1062155" cy="490599"/>
          </a:xfrm>
        </p:spPr>
        <p:txBody>
          <a:bodyPr/>
          <a:lstStyle/>
          <a:p>
            <a:fld id="{0A0F845E-23A3-4A6F-864A-A5471710A03B}" type="slidenum">
              <a:rPr lang="en-GB" smtClean="0"/>
              <a:t>‹#›</a:t>
            </a:fld>
            <a:endParaRPr lang="en-GB" dirty="0"/>
          </a:p>
        </p:txBody>
      </p:sp>
    </p:spTree>
    <p:extLst>
      <p:ext uri="{BB962C8B-B14F-4D97-AF65-F5344CB8AC3E}">
        <p14:creationId xmlns:p14="http://schemas.microsoft.com/office/powerpoint/2010/main" val="2435486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3DC556A-EAB4-4F11-9BB9-A75C6D5E7F78}" type="datetimeFigureOut">
              <a:rPr lang="en-GB" smtClean="0"/>
              <a:t>26/04/2019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A0F845E-23A3-4A6F-864A-A5471710A03B}" type="slidenum">
              <a:rPr lang="en-GB" smtClean="0"/>
              <a:t>‹#›</a:t>
            </a:fld>
            <a:endParaRPr lang="en-GB" dirty="0"/>
          </a:p>
        </p:txBody>
      </p:sp>
    </p:spTree>
    <p:extLst>
      <p:ext uri="{BB962C8B-B14F-4D97-AF65-F5344CB8AC3E}">
        <p14:creationId xmlns:p14="http://schemas.microsoft.com/office/powerpoint/2010/main" val="3119366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Click to edit Master text styles</a:t>
            </a:r>
          </a:p>
        </p:txBody>
      </p:sp>
      <p:sp>
        <p:nvSpPr>
          <p:cNvPr id="4" name="Date Placeholder 3"/>
          <p:cNvSpPr>
            <a:spLocks noGrp="1"/>
          </p:cNvSpPr>
          <p:nvPr>
            <p:ph type="dt" sz="half" idx="10"/>
          </p:nvPr>
        </p:nvSpPr>
        <p:spPr/>
        <p:txBody>
          <a:bodyPr/>
          <a:lstStyle/>
          <a:p>
            <a:fld id="{23DC556A-EAB4-4F11-9BB9-A75C6D5E7F78}" type="datetimeFigureOut">
              <a:rPr lang="en-GB" smtClean="0"/>
              <a:t>26/04/2019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0F845E-23A3-4A6F-864A-A5471710A03B}" type="slidenum">
              <a:rPr lang="en-GB" smtClean="0"/>
              <a:t>‹#›</a:t>
            </a:fld>
            <a:endParaRPr lang="en-GB" dirty="0"/>
          </a:p>
        </p:txBody>
      </p:sp>
    </p:spTree>
    <p:extLst>
      <p:ext uri="{BB962C8B-B14F-4D97-AF65-F5344CB8AC3E}">
        <p14:creationId xmlns:p14="http://schemas.microsoft.com/office/powerpoint/2010/main" val="3180794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Click to edit Master text styles</a:t>
            </a:r>
          </a:p>
        </p:txBody>
      </p:sp>
      <p:sp>
        <p:nvSpPr>
          <p:cNvPr id="2" name="Date Placeholder 1"/>
          <p:cNvSpPr>
            <a:spLocks noGrp="1"/>
          </p:cNvSpPr>
          <p:nvPr>
            <p:ph type="dt" sz="half" idx="10"/>
          </p:nvPr>
        </p:nvSpPr>
        <p:spPr/>
        <p:txBody>
          <a:bodyPr/>
          <a:lstStyle/>
          <a:p>
            <a:fld id="{23DC556A-EAB4-4F11-9BB9-A75C6D5E7F78}" type="datetimeFigureOut">
              <a:rPr lang="en-GB" smtClean="0"/>
              <a:t>26/04/2019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A0F845E-23A3-4A6F-864A-A5471710A03B}" type="slidenum">
              <a:rPr lang="en-GB" smtClean="0"/>
              <a:t>‹#›</a:t>
            </a:fld>
            <a:endParaRPr lang="en-GB" dirty="0"/>
          </a:p>
        </p:txBody>
      </p:sp>
    </p:spTree>
    <p:extLst>
      <p:ext uri="{BB962C8B-B14F-4D97-AF65-F5344CB8AC3E}">
        <p14:creationId xmlns:p14="http://schemas.microsoft.com/office/powerpoint/2010/main" val="2659195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3DC556A-EAB4-4F11-9BB9-A75C6D5E7F78}" type="datetimeFigureOut">
              <a:rPr lang="en-GB" smtClean="0"/>
              <a:t>26/04/2019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0F845E-23A3-4A6F-864A-A5471710A03B}" type="slidenum">
              <a:rPr lang="en-GB" smtClean="0"/>
              <a:t>‹#›</a:t>
            </a:fld>
            <a:endParaRPr lang="en-GB" dirty="0"/>
          </a:p>
        </p:txBody>
      </p:sp>
    </p:spTree>
    <p:extLst>
      <p:ext uri="{BB962C8B-B14F-4D97-AF65-F5344CB8AC3E}">
        <p14:creationId xmlns:p14="http://schemas.microsoft.com/office/powerpoint/2010/main" val="16939059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3DC556A-EAB4-4F11-9BB9-A75C6D5E7F78}" type="datetimeFigureOut">
              <a:rPr lang="en-GB" smtClean="0"/>
              <a:t>26/04/2019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0F845E-23A3-4A6F-864A-A5471710A03B}" type="slidenum">
              <a:rPr lang="en-GB" smtClean="0"/>
              <a:t>‹#›</a:t>
            </a:fld>
            <a:endParaRPr lang="en-GB" dirty="0"/>
          </a:p>
        </p:txBody>
      </p:sp>
    </p:spTree>
    <p:extLst>
      <p:ext uri="{BB962C8B-B14F-4D97-AF65-F5344CB8AC3E}">
        <p14:creationId xmlns:p14="http://schemas.microsoft.com/office/powerpoint/2010/main" val="2224475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23DC556A-EAB4-4F11-9BB9-A75C6D5E7F78}" type="datetimeFigureOut">
              <a:rPr lang="en-GB" smtClean="0"/>
              <a:t>26/04/2019</a:t>
            </a:fld>
            <a:endParaRPr lang="en-GB"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0A0F845E-23A3-4A6F-864A-A5471710A03B}" type="slidenum">
              <a:rPr lang="en-GB" smtClean="0"/>
              <a:t>‹#›</a:t>
            </a:fld>
            <a:endParaRPr lang="en-GB" dirty="0"/>
          </a:p>
        </p:txBody>
      </p:sp>
    </p:spTree>
    <p:extLst>
      <p:ext uri="{BB962C8B-B14F-4D97-AF65-F5344CB8AC3E}">
        <p14:creationId xmlns:p14="http://schemas.microsoft.com/office/powerpoint/2010/main" val="197996285"/>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tx2"/>
                </a:solidFill>
              </a:rPr>
              <a:t>Madame Tussaud’s London</a:t>
            </a:r>
            <a:endParaRPr lang="en-GB" dirty="0">
              <a:solidFill>
                <a:schemeClr val="tx2"/>
              </a:solidFill>
            </a:endParaRPr>
          </a:p>
        </p:txBody>
      </p:sp>
      <p:sp>
        <p:nvSpPr>
          <p:cNvPr id="3" name="Subtitle 2"/>
          <p:cNvSpPr>
            <a:spLocks noGrp="1"/>
          </p:cNvSpPr>
          <p:nvPr>
            <p:ph type="subTitle" idx="1"/>
          </p:nvPr>
        </p:nvSpPr>
        <p:spPr/>
        <p:txBody>
          <a:bodyPr/>
          <a:lstStyle/>
          <a:p>
            <a:r>
              <a:rPr lang="en-GB" dirty="0" smtClean="0"/>
              <a:t>By Rhodri </a:t>
            </a:r>
            <a:r>
              <a:rPr lang="en-GB" dirty="0" smtClean="0"/>
              <a:t>Stranaghan 1702678     Management in Practice</a:t>
            </a:r>
            <a:endParaRPr lang="en-GB" dirty="0"/>
          </a:p>
        </p:txBody>
      </p:sp>
      <p:pic>
        <p:nvPicPr>
          <p:cNvPr id="4" name="Picture 3"/>
          <p:cNvPicPr>
            <a:picLocks noChangeAspect="1"/>
          </p:cNvPicPr>
          <p:nvPr/>
        </p:nvPicPr>
        <p:blipFill>
          <a:blip r:embed="rId2"/>
          <a:stretch>
            <a:fillRect/>
          </a:stretch>
        </p:blipFill>
        <p:spPr>
          <a:xfrm>
            <a:off x="7721602" y="0"/>
            <a:ext cx="4470400" cy="2980267"/>
          </a:xfrm>
          <a:prstGeom prst="rect">
            <a:avLst/>
          </a:prstGeom>
        </p:spPr>
      </p:pic>
      <p:pic>
        <p:nvPicPr>
          <p:cNvPr id="5" name="Picture 4"/>
          <p:cNvPicPr>
            <a:picLocks noChangeAspect="1"/>
          </p:cNvPicPr>
          <p:nvPr/>
        </p:nvPicPr>
        <p:blipFill>
          <a:blip r:embed="rId3"/>
          <a:stretch>
            <a:fillRect/>
          </a:stretch>
        </p:blipFill>
        <p:spPr>
          <a:xfrm>
            <a:off x="0" y="26747"/>
            <a:ext cx="6458857" cy="2121367"/>
          </a:xfrm>
          <a:prstGeom prst="rect">
            <a:avLst/>
          </a:prstGeom>
        </p:spPr>
      </p:pic>
    </p:spTree>
    <p:extLst>
      <p:ext uri="{BB962C8B-B14F-4D97-AF65-F5344CB8AC3E}">
        <p14:creationId xmlns:p14="http://schemas.microsoft.com/office/powerpoint/2010/main" val="26146038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Slide Contents</a:t>
            </a:r>
            <a:endParaRPr lang="en-GB" dirty="0">
              <a:solidFill>
                <a:schemeClr val="tx2"/>
              </a:solidFill>
            </a:endParaRPr>
          </a:p>
        </p:txBody>
      </p:sp>
      <p:sp>
        <p:nvSpPr>
          <p:cNvPr id="3" name="Content Placeholder 2"/>
          <p:cNvSpPr>
            <a:spLocks noGrp="1"/>
          </p:cNvSpPr>
          <p:nvPr>
            <p:ph idx="1"/>
          </p:nvPr>
        </p:nvSpPr>
        <p:spPr>
          <a:xfrm>
            <a:off x="528426" y="2628687"/>
            <a:ext cx="10554574" cy="3636511"/>
          </a:xfrm>
        </p:spPr>
        <p:txBody>
          <a:bodyPr/>
          <a:lstStyle/>
          <a:p>
            <a:r>
              <a:rPr lang="en-GB" dirty="0" smtClean="0"/>
              <a:t>Introduction to Madame Tussauds/Merlin</a:t>
            </a:r>
            <a:endParaRPr lang="en-GB" dirty="0"/>
          </a:p>
          <a:p>
            <a:r>
              <a:rPr lang="en-GB" dirty="0" smtClean="0"/>
              <a:t>PEST and SWOT breakdown of Madame Tussaud’s</a:t>
            </a:r>
          </a:p>
          <a:p>
            <a:r>
              <a:rPr lang="en-GB" dirty="0" smtClean="0"/>
              <a:t>Human Resources- Equality and diversity, Performance management</a:t>
            </a:r>
          </a:p>
          <a:p>
            <a:r>
              <a:rPr lang="en-GB" dirty="0" smtClean="0"/>
              <a:t>Example of bad HR</a:t>
            </a:r>
          </a:p>
          <a:p>
            <a:r>
              <a:rPr lang="en-GB" dirty="0" smtClean="0"/>
              <a:t>Financial Ratio analysis breakdown</a:t>
            </a:r>
          </a:p>
          <a:p>
            <a:r>
              <a:rPr lang="en-GB" dirty="0" smtClean="0"/>
              <a:t>Recommendations </a:t>
            </a:r>
            <a:endParaRPr lang="en-GB" dirty="0" smtClean="0"/>
          </a:p>
          <a:p>
            <a:r>
              <a:rPr lang="en-GB" dirty="0" smtClean="0"/>
              <a:t>Reference List</a:t>
            </a:r>
            <a:endParaRPr lang="en-GB" dirty="0"/>
          </a:p>
        </p:txBody>
      </p:sp>
      <p:pic>
        <p:nvPicPr>
          <p:cNvPr id="4" name="Picture 3"/>
          <p:cNvPicPr>
            <a:picLocks noChangeAspect="1"/>
          </p:cNvPicPr>
          <p:nvPr/>
        </p:nvPicPr>
        <p:blipFill>
          <a:blip r:embed="rId3"/>
          <a:stretch>
            <a:fillRect/>
          </a:stretch>
        </p:blipFill>
        <p:spPr>
          <a:xfrm>
            <a:off x="8985226" y="0"/>
            <a:ext cx="3206774" cy="4048095"/>
          </a:xfrm>
          <a:prstGeom prst="rect">
            <a:avLst/>
          </a:prstGeom>
        </p:spPr>
      </p:pic>
    </p:spTree>
    <p:extLst>
      <p:ext uri="{BB962C8B-B14F-4D97-AF65-F5344CB8AC3E}">
        <p14:creationId xmlns:p14="http://schemas.microsoft.com/office/powerpoint/2010/main" val="40740194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Madame Tussaud’s London</a:t>
            </a:r>
            <a:endParaRPr lang="en-GB" dirty="0">
              <a:solidFill>
                <a:schemeClr val="tx2"/>
              </a:solidFill>
            </a:endParaRPr>
          </a:p>
        </p:txBody>
      </p:sp>
      <p:sp>
        <p:nvSpPr>
          <p:cNvPr id="3" name="Content Placeholder 2"/>
          <p:cNvSpPr>
            <a:spLocks noGrp="1"/>
          </p:cNvSpPr>
          <p:nvPr>
            <p:ph idx="1"/>
          </p:nvPr>
        </p:nvSpPr>
        <p:spPr/>
        <p:txBody>
          <a:bodyPr/>
          <a:lstStyle/>
          <a:p>
            <a:r>
              <a:rPr lang="en-GB" dirty="0" smtClean="0"/>
              <a:t>Owned by Merlin one of biggest entertainment providers.</a:t>
            </a:r>
          </a:p>
          <a:p>
            <a:r>
              <a:rPr lang="en-GB" dirty="0" smtClean="0"/>
              <a:t>One of biggest attractions in London and the UK</a:t>
            </a:r>
          </a:p>
          <a:p>
            <a:r>
              <a:rPr lang="en-GB" dirty="0" smtClean="0"/>
              <a:t>Boost to tourism in UK</a:t>
            </a:r>
          </a:p>
          <a:p>
            <a:r>
              <a:rPr lang="en-GB" dirty="0" smtClean="0"/>
              <a:t>Over 500 million visitors according to their website</a:t>
            </a:r>
          </a:p>
          <a:p>
            <a:r>
              <a:rPr lang="en-GB" dirty="0" smtClean="0"/>
              <a:t>Create memorable and magical experiences for customers</a:t>
            </a:r>
          </a:p>
        </p:txBody>
      </p:sp>
      <p:pic>
        <p:nvPicPr>
          <p:cNvPr id="4" name="Picture 3"/>
          <p:cNvPicPr>
            <a:picLocks noChangeAspect="1"/>
          </p:cNvPicPr>
          <p:nvPr/>
        </p:nvPicPr>
        <p:blipFill>
          <a:blip r:embed="rId3"/>
          <a:stretch>
            <a:fillRect/>
          </a:stretch>
        </p:blipFill>
        <p:spPr>
          <a:xfrm>
            <a:off x="8551326" y="12133"/>
            <a:ext cx="3640674" cy="3249544"/>
          </a:xfrm>
          <a:prstGeom prst="rect">
            <a:avLst/>
          </a:prstGeom>
        </p:spPr>
      </p:pic>
    </p:spTree>
    <p:extLst>
      <p:ext uri="{BB962C8B-B14F-4D97-AF65-F5344CB8AC3E}">
        <p14:creationId xmlns:p14="http://schemas.microsoft.com/office/powerpoint/2010/main" val="22409393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617552624"/>
              </p:ext>
            </p:extLst>
          </p:nvPr>
        </p:nvGraphicFramePr>
        <p:xfrm>
          <a:off x="-1" y="101449"/>
          <a:ext cx="12192000" cy="7483522"/>
        </p:xfrm>
        <a:graphic>
          <a:graphicData uri="http://schemas.openxmlformats.org/drawingml/2006/table">
            <a:tbl>
              <a:tblPr firstRow="1" bandRow="1">
                <a:tableStyleId>{5C22544A-7EE6-4342-B048-85BDC9FD1C3A}</a:tableStyleId>
              </a:tblPr>
              <a:tblGrid>
                <a:gridCol w="2438400"/>
                <a:gridCol w="2438400"/>
                <a:gridCol w="2438400"/>
                <a:gridCol w="2438400"/>
                <a:gridCol w="2438400"/>
              </a:tblGrid>
              <a:tr h="458109">
                <a:tc>
                  <a:txBody>
                    <a:bodyPr/>
                    <a:lstStyle/>
                    <a:p>
                      <a:r>
                        <a:rPr lang="en-GB" dirty="0" smtClean="0">
                          <a:solidFill>
                            <a:schemeClr val="tx2"/>
                          </a:solidFill>
                        </a:rPr>
                        <a:t>Political+ Legal</a:t>
                      </a:r>
                      <a:endParaRPr lang="en-GB" dirty="0">
                        <a:solidFill>
                          <a:schemeClr val="tx2"/>
                        </a:solidFill>
                      </a:endParaRPr>
                    </a:p>
                  </a:txBody>
                  <a:tcPr/>
                </a:tc>
                <a:tc>
                  <a:txBody>
                    <a:bodyPr/>
                    <a:lstStyle/>
                    <a:p>
                      <a:r>
                        <a:rPr lang="en-GB" dirty="0" smtClean="0">
                          <a:solidFill>
                            <a:schemeClr val="tx2"/>
                          </a:solidFill>
                        </a:rPr>
                        <a:t>Economical</a:t>
                      </a:r>
                      <a:endParaRPr lang="en-GB" dirty="0">
                        <a:solidFill>
                          <a:schemeClr val="tx2"/>
                        </a:solidFill>
                      </a:endParaRPr>
                    </a:p>
                  </a:txBody>
                  <a:tcPr/>
                </a:tc>
                <a:tc>
                  <a:txBody>
                    <a:bodyPr/>
                    <a:lstStyle/>
                    <a:p>
                      <a:r>
                        <a:rPr lang="en-GB" dirty="0" smtClean="0">
                          <a:solidFill>
                            <a:schemeClr val="tx2"/>
                          </a:solidFill>
                        </a:rPr>
                        <a:t>Social</a:t>
                      </a:r>
                      <a:endParaRPr lang="en-GB" dirty="0">
                        <a:solidFill>
                          <a:schemeClr val="tx2"/>
                        </a:solidFill>
                      </a:endParaRPr>
                    </a:p>
                  </a:txBody>
                  <a:tcPr/>
                </a:tc>
                <a:tc>
                  <a:txBody>
                    <a:bodyPr/>
                    <a:lstStyle/>
                    <a:p>
                      <a:r>
                        <a:rPr lang="en-GB" dirty="0" smtClean="0">
                          <a:solidFill>
                            <a:schemeClr val="tx2"/>
                          </a:solidFill>
                        </a:rPr>
                        <a:t>Technological</a:t>
                      </a:r>
                      <a:endParaRPr lang="en-GB" dirty="0">
                        <a:solidFill>
                          <a:schemeClr val="tx2"/>
                        </a:solidFill>
                      </a:endParaRPr>
                    </a:p>
                  </a:txBody>
                  <a:tcPr/>
                </a:tc>
                <a:tc>
                  <a:txBody>
                    <a:bodyPr/>
                    <a:lstStyle/>
                    <a:p>
                      <a:r>
                        <a:rPr lang="en-GB" dirty="0" smtClean="0">
                          <a:solidFill>
                            <a:schemeClr val="tx2"/>
                          </a:solidFill>
                        </a:rPr>
                        <a:t>Environmental</a:t>
                      </a:r>
                      <a:endParaRPr lang="en-GB" dirty="0">
                        <a:solidFill>
                          <a:schemeClr val="tx2"/>
                        </a:solidFill>
                      </a:endParaRPr>
                    </a:p>
                  </a:txBody>
                  <a:tcPr/>
                </a:tc>
              </a:tr>
              <a:tr h="1508752">
                <a:tc>
                  <a:txBody>
                    <a:bodyPr/>
                    <a:lstStyle/>
                    <a:p>
                      <a:r>
                        <a:rPr lang="en-GB" sz="1200" dirty="0" smtClean="0"/>
                        <a:t>Government and international laws to comply with.-</a:t>
                      </a:r>
                      <a:r>
                        <a:rPr lang="en-GB" sz="1200" baseline="0" dirty="0" smtClean="0"/>
                        <a:t> Eg Environmental, Data protection, Consumer protection as well as restrictions to property protections.</a:t>
                      </a:r>
                      <a:endParaRPr lang="en-GB" sz="1200" dirty="0" smtClean="0"/>
                    </a:p>
                    <a:p>
                      <a:endParaRPr lang="en-GB" sz="1200" dirty="0"/>
                    </a:p>
                  </a:txBody>
                  <a:tcPr/>
                </a:tc>
                <a:tc>
                  <a:txBody>
                    <a:bodyPr/>
                    <a:lstStyle/>
                    <a:p>
                      <a:r>
                        <a:rPr lang="en-GB" sz="1200" dirty="0" smtClean="0"/>
                        <a:t>UK Employment figures at 76.1% which is highest since 1971 (BBC 2019).</a:t>
                      </a:r>
                    </a:p>
                    <a:p>
                      <a:endParaRPr lang="en-GB" sz="1200" dirty="0"/>
                    </a:p>
                  </a:txBody>
                  <a:tcPr/>
                </a:tc>
                <a:tc>
                  <a:txBody>
                    <a:bodyPr/>
                    <a:lstStyle/>
                    <a:p>
                      <a:r>
                        <a:rPr lang="en-GB" sz="1200" dirty="0" smtClean="0"/>
                        <a:t>Global</a:t>
                      </a:r>
                      <a:r>
                        <a:rPr lang="en-GB" sz="1200" baseline="0" dirty="0" smtClean="0"/>
                        <a:t> expansion and increasing cultural diversity with multi language option.</a:t>
                      </a:r>
                      <a:endParaRPr lang="en-GB" sz="1600" dirty="0"/>
                    </a:p>
                  </a:txBody>
                  <a:tcPr/>
                </a:tc>
                <a:tc>
                  <a:txBody>
                    <a:bodyPr/>
                    <a:lstStyle/>
                    <a:p>
                      <a:r>
                        <a:rPr lang="en-GB" sz="1200" dirty="0" smtClean="0"/>
                        <a:t>Skills used now were passed down by Madame Tussaud, so minimal modern technology is used in the actual creation of the wax figures.</a:t>
                      </a:r>
                      <a:endParaRPr lang="en-GB" sz="1200" dirty="0"/>
                    </a:p>
                  </a:txBody>
                  <a:tcPr/>
                </a:tc>
                <a:tc>
                  <a:txBody>
                    <a:bodyPr/>
                    <a:lstStyle/>
                    <a:p>
                      <a:r>
                        <a:rPr lang="en-GB" sz="1100" dirty="0" smtClean="0"/>
                        <a:t>If</a:t>
                      </a:r>
                      <a:r>
                        <a:rPr lang="en-GB" sz="1100" baseline="0" dirty="0" smtClean="0"/>
                        <a:t> </a:t>
                      </a:r>
                      <a:r>
                        <a:rPr lang="en-GB" sz="1100" dirty="0" smtClean="0"/>
                        <a:t>weather is great then more people are likely to book time off work to stay in London and enjoy the</a:t>
                      </a:r>
                      <a:r>
                        <a:rPr lang="en-GB" sz="1100" baseline="0" dirty="0" smtClean="0"/>
                        <a:t> weather.</a:t>
                      </a:r>
                      <a:endParaRPr lang="en-GB" sz="1100" dirty="0"/>
                    </a:p>
                  </a:txBody>
                  <a:tcPr/>
                </a:tc>
              </a:tr>
              <a:tr h="1364077">
                <a:tc>
                  <a:txBody>
                    <a:bodyPr/>
                    <a:lstStyle/>
                    <a:p>
                      <a:r>
                        <a:rPr lang="en-GB" sz="1200" dirty="0" smtClean="0"/>
                        <a:t>Pay tax to the British Government</a:t>
                      </a:r>
                      <a:endParaRPr lang="en-GB" sz="1200" dirty="0"/>
                    </a:p>
                  </a:txBody>
                  <a:tcPr/>
                </a:tc>
                <a:tc>
                  <a:txBody>
                    <a:bodyPr/>
                    <a:lstStyle/>
                    <a:p>
                      <a:r>
                        <a:rPr lang="en-GB" sz="1200" dirty="0" smtClean="0"/>
                        <a:t>Figures show companies like Madame Tussauds are still hiring staff in the midst of Brexit</a:t>
                      </a:r>
                      <a:endParaRPr lang="en-GB" sz="1200" dirty="0"/>
                    </a:p>
                  </a:txBody>
                  <a:tcPr/>
                </a:tc>
                <a:tc>
                  <a:txBody>
                    <a:bodyPr/>
                    <a:lstStyle/>
                    <a:p>
                      <a:r>
                        <a:rPr lang="en-GB" sz="1200" dirty="0" smtClean="0"/>
                        <a:t>Educates all age groups through, art and culture. – Have</a:t>
                      </a:r>
                      <a:r>
                        <a:rPr lang="en-GB" sz="1200" baseline="0" dirty="0" smtClean="0"/>
                        <a:t> a big market for schools and colleges.</a:t>
                      </a:r>
                      <a:r>
                        <a:rPr lang="en-GB" sz="1200" dirty="0" smtClean="0"/>
                        <a:t> </a:t>
                      </a:r>
                      <a:endParaRPr lang="en-GB" sz="1200" dirty="0"/>
                    </a:p>
                  </a:txBody>
                  <a:tcPr/>
                </a:tc>
                <a:tc>
                  <a:txBody>
                    <a:bodyPr/>
                    <a:lstStyle/>
                    <a:p>
                      <a:r>
                        <a:rPr lang="en-GB" sz="1200" dirty="0" smtClean="0"/>
                        <a:t>Scan tickets, technology is used to show how wax works are made on a video at the attraction.</a:t>
                      </a:r>
                      <a:endParaRPr lang="en-GB" sz="1200" dirty="0"/>
                    </a:p>
                  </a:txBody>
                  <a:tcPr/>
                </a:tc>
                <a:tc>
                  <a:txBody>
                    <a:bodyPr/>
                    <a:lstStyle/>
                    <a:p>
                      <a:r>
                        <a:rPr lang="en-GB" sz="1100" dirty="0" smtClean="0"/>
                        <a:t>All weather attraction means that</a:t>
                      </a:r>
                      <a:r>
                        <a:rPr lang="en-GB" sz="1100" baseline="0" dirty="0" smtClean="0"/>
                        <a:t> during winter months it attracts more people wanting to get out of the cold and rain.</a:t>
                      </a:r>
                      <a:endParaRPr lang="en-GB" sz="1100" dirty="0"/>
                    </a:p>
                  </a:txBody>
                  <a:tcPr/>
                </a:tc>
              </a:tr>
              <a:tr h="930053">
                <a:tc>
                  <a:txBody>
                    <a:bodyPr/>
                    <a:lstStyle/>
                    <a:p>
                      <a:r>
                        <a:rPr lang="en-GB" sz="1200" dirty="0" smtClean="0"/>
                        <a:t>Brexit may impact although this can only be determined once its happened.</a:t>
                      </a:r>
                    </a:p>
                    <a:p>
                      <a:endParaRPr lang="en-GB" sz="1200" dirty="0"/>
                    </a:p>
                  </a:txBody>
                  <a:tcPr/>
                </a:tc>
                <a:tc>
                  <a:txBody>
                    <a:bodyPr/>
                    <a:lstStyle/>
                    <a:p>
                      <a:r>
                        <a:rPr lang="en-GB" sz="1200" dirty="0" smtClean="0"/>
                        <a:t>Merlin’s website state that they provide up to 27,000 Jobs at peak times- Many of which are for Madame Tussaud’s.</a:t>
                      </a:r>
                    </a:p>
                    <a:p>
                      <a:endParaRPr lang="en-GB" sz="1200" dirty="0"/>
                    </a:p>
                  </a:txBody>
                  <a:tcPr/>
                </a:tc>
                <a:tc>
                  <a:txBody>
                    <a:bodyPr/>
                    <a:lstStyle/>
                    <a:p>
                      <a:r>
                        <a:rPr lang="en-GB" sz="1200" dirty="0" smtClean="0"/>
                        <a:t>Little competition and so offers a unique experience in all of its attractions around the world. </a:t>
                      </a:r>
                      <a:endParaRPr lang="en-GB" sz="1200" dirty="0"/>
                    </a:p>
                  </a:txBody>
                  <a:tcPr/>
                </a:tc>
                <a:tc>
                  <a:txBody>
                    <a:bodyPr/>
                    <a:lstStyle/>
                    <a:p>
                      <a:r>
                        <a:rPr lang="en-GB" sz="1200" dirty="0" smtClean="0"/>
                        <a:t>Interactive exhibitions such as the Voice Experience which brings the television show to life. </a:t>
                      </a:r>
                    </a:p>
                    <a:p>
                      <a:endParaRPr lang="en-GB" sz="1600" dirty="0"/>
                    </a:p>
                  </a:txBody>
                  <a:tcPr/>
                </a:tc>
                <a:tc>
                  <a:txBody>
                    <a:bodyPr/>
                    <a:lstStyle/>
                    <a:p>
                      <a:r>
                        <a:rPr lang="en-GB" sz="1200" dirty="0" smtClean="0"/>
                        <a:t>Increasing availability of renewable energy.</a:t>
                      </a:r>
                      <a:endParaRPr lang="en-GB" sz="1200" dirty="0"/>
                    </a:p>
                  </a:txBody>
                  <a:tcPr/>
                </a:tc>
              </a:tr>
              <a:tr h="1942776">
                <a:tc>
                  <a:txBody>
                    <a:bodyPr/>
                    <a:lstStyle/>
                    <a:p>
                      <a:r>
                        <a:rPr lang="en-GB" sz="1200" dirty="0" smtClean="0"/>
                        <a:t>One of the partners for Visit Britain.</a:t>
                      </a:r>
                    </a:p>
                    <a:p>
                      <a:endParaRPr lang="en-GB" sz="1200" dirty="0"/>
                    </a:p>
                  </a:txBody>
                  <a:tcPr/>
                </a:tc>
                <a:tc>
                  <a:txBody>
                    <a:bodyPr/>
                    <a:lstStyle/>
                    <a:p>
                      <a:r>
                        <a:rPr lang="en-GB" sz="1200" dirty="0" smtClean="0"/>
                        <a:t>Consumer confidence decline might force people to save money and stay at home with Brexit uncertainty. (Guardian 2018)</a:t>
                      </a:r>
                    </a:p>
                    <a:p>
                      <a:endParaRPr lang="en-GB" sz="1200" dirty="0"/>
                    </a:p>
                  </a:txBody>
                  <a:tcPr/>
                </a:tc>
                <a:tc>
                  <a:txBody>
                    <a:bodyPr/>
                    <a:lstStyle/>
                    <a:p>
                      <a:r>
                        <a:rPr lang="en-GB" sz="1200" dirty="0" smtClean="0"/>
                        <a:t>Through social media, with celebrities becoming even more popular and more like brands, more people go to Madame Tussauds to see their favourites.</a:t>
                      </a:r>
                    </a:p>
                    <a:p>
                      <a:endParaRPr lang="en-GB" sz="1600" dirty="0"/>
                    </a:p>
                  </a:txBody>
                  <a:tcPr/>
                </a:tc>
                <a:tc>
                  <a:txBody>
                    <a:bodyPr/>
                    <a:lstStyle/>
                    <a:p>
                      <a:r>
                        <a:rPr lang="en-GB" sz="1200" dirty="0" smtClean="0"/>
                        <a:t>Improvement of transport in London has also had an impact, with it being easier to access. </a:t>
                      </a:r>
                      <a:endParaRPr lang="en-GB" sz="1200" dirty="0"/>
                    </a:p>
                  </a:txBody>
                  <a:tcPr/>
                </a:tc>
                <a:tc>
                  <a:txBody>
                    <a:bodyPr/>
                    <a:lstStyle/>
                    <a:p>
                      <a:r>
                        <a:rPr lang="en-GB" sz="1200" dirty="0" smtClean="0"/>
                        <a:t>Increasing</a:t>
                      </a:r>
                      <a:r>
                        <a:rPr lang="en-GB" sz="1200" baseline="0" dirty="0" smtClean="0"/>
                        <a:t> industry support for sustainability means Madame Tussaud’s and Merlin comply.</a:t>
                      </a:r>
                      <a:endParaRPr lang="en-GB" sz="1200" dirty="0"/>
                    </a:p>
                  </a:txBody>
                  <a:tcPr/>
                </a:tc>
              </a:tr>
              <a:tr h="252723">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r>
              <a:tr h="252723">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r>
              <a:tr h="252723">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tr>
            </a:tbl>
          </a:graphicData>
        </a:graphic>
      </p:graphicFrame>
    </p:spTree>
    <p:extLst>
      <p:ext uri="{BB962C8B-B14F-4D97-AF65-F5344CB8AC3E}">
        <p14:creationId xmlns:p14="http://schemas.microsoft.com/office/powerpoint/2010/main" val="15850975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939656394"/>
              </p:ext>
            </p:extLst>
          </p:nvPr>
        </p:nvGraphicFramePr>
        <p:xfrm>
          <a:off x="-4" y="0"/>
          <a:ext cx="12192004" cy="6857999"/>
        </p:xfrm>
        <a:graphic>
          <a:graphicData uri="http://schemas.openxmlformats.org/drawingml/2006/table">
            <a:tbl>
              <a:tblPr firstRow="1" bandRow="1">
                <a:tableStyleId>{5C22544A-7EE6-4342-B048-85BDC9FD1C3A}</a:tableStyleId>
              </a:tblPr>
              <a:tblGrid>
                <a:gridCol w="3048001"/>
                <a:gridCol w="3048001"/>
                <a:gridCol w="3048001"/>
                <a:gridCol w="3048001"/>
              </a:tblGrid>
              <a:tr h="861545">
                <a:tc>
                  <a:txBody>
                    <a:bodyPr/>
                    <a:lstStyle/>
                    <a:p>
                      <a:r>
                        <a:rPr lang="en-GB" dirty="0" smtClean="0">
                          <a:solidFill>
                            <a:schemeClr val="tx2"/>
                          </a:solidFill>
                        </a:rPr>
                        <a:t>Strengths</a:t>
                      </a:r>
                      <a:r>
                        <a:rPr lang="en-GB" baseline="0" dirty="0" smtClean="0">
                          <a:solidFill>
                            <a:schemeClr val="tx2"/>
                          </a:solidFill>
                        </a:rPr>
                        <a:t> </a:t>
                      </a:r>
                      <a:endParaRPr lang="en-GB" dirty="0">
                        <a:solidFill>
                          <a:schemeClr val="tx2"/>
                        </a:solidFill>
                      </a:endParaRPr>
                    </a:p>
                  </a:txBody>
                  <a:tcPr/>
                </a:tc>
                <a:tc>
                  <a:txBody>
                    <a:bodyPr/>
                    <a:lstStyle/>
                    <a:p>
                      <a:r>
                        <a:rPr lang="en-GB" dirty="0" smtClean="0">
                          <a:solidFill>
                            <a:schemeClr val="tx2"/>
                          </a:solidFill>
                        </a:rPr>
                        <a:t>Weaknesses</a:t>
                      </a:r>
                      <a:endParaRPr lang="en-GB" dirty="0">
                        <a:solidFill>
                          <a:schemeClr val="tx2"/>
                        </a:solidFill>
                      </a:endParaRPr>
                    </a:p>
                  </a:txBody>
                  <a:tcPr/>
                </a:tc>
                <a:tc>
                  <a:txBody>
                    <a:bodyPr/>
                    <a:lstStyle/>
                    <a:p>
                      <a:r>
                        <a:rPr lang="en-GB" dirty="0" smtClean="0">
                          <a:solidFill>
                            <a:schemeClr val="tx2"/>
                          </a:solidFill>
                        </a:rPr>
                        <a:t>Opportunities</a:t>
                      </a:r>
                      <a:endParaRPr lang="en-GB" dirty="0">
                        <a:solidFill>
                          <a:schemeClr val="tx2"/>
                        </a:solidFill>
                      </a:endParaRPr>
                    </a:p>
                  </a:txBody>
                  <a:tcPr/>
                </a:tc>
                <a:tc>
                  <a:txBody>
                    <a:bodyPr/>
                    <a:lstStyle/>
                    <a:p>
                      <a:r>
                        <a:rPr lang="en-GB" dirty="0" smtClean="0">
                          <a:solidFill>
                            <a:schemeClr val="tx2"/>
                          </a:solidFill>
                        </a:rPr>
                        <a:t>Threats</a:t>
                      </a:r>
                      <a:endParaRPr lang="en-GB" dirty="0">
                        <a:solidFill>
                          <a:schemeClr val="tx2"/>
                        </a:solidFill>
                      </a:endParaRPr>
                    </a:p>
                  </a:txBody>
                  <a:tcPr/>
                </a:tc>
              </a:tr>
              <a:tr h="1666827">
                <a:tc>
                  <a:txBody>
                    <a:bodyPr/>
                    <a:lstStyle/>
                    <a:p>
                      <a:r>
                        <a:rPr lang="en-GB" sz="1400" dirty="0" smtClean="0"/>
                        <a:t> Use of digital marketing to further expand, -</a:t>
                      </a:r>
                      <a:r>
                        <a:rPr lang="en-GB" sz="1400" baseline="0" dirty="0" smtClean="0"/>
                        <a:t> </a:t>
                      </a:r>
                      <a:r>
                        <a:rPr lang="en-GB" sz="1400" dirty="0" smtClean="0"/>
                        <a:t>visitors taking photos then posted on social</a:t>
                      </a:r>
                      <a:r>
                        <a:rPr lang="en-GB" sz="1400" baseline="0" dirty="0" smtClean="0"/>
                        <a:t> media</a:t>
                      </a:r>
                      <a:r>
                        <a:rPr lang="en-GB" sz="1400" dirty="0" smtClean="0"/>
                        <a:t>. </a:t>
                      </a:r>
                      <a:endParaRPr lang="en-GB" sz="1400" dirty="0"/>
                    </a:p>
                  </a:txBody>
                  <a:tcPr/>
                </a:tc>
                <a:tc>
                  <a:txBody>
                    <a:bodyPr/>
                    <a:lstStyle/>
                    <a:p>
                      <a:r>
                        <a:rPr lang="en-GB" sz="1400" dirty="0" smtClean="0"/>
                        <a:t>Don’t have their own car park which eliminates</a:t>
                      </a:r>
                      <a:r>
                        <a:rPr lang="en-GB" sz="1400" baseline="0" dirty="0" smtClean="0"/>
                        <a:t> some groups</a:t>
                      </a:r>
                      <a:endParaRPr lang="en-GB" sz="1400" dirty="0"/>
                    </a:p>
                  </a:txBody>
                  <a:tcPr/>
                </a:tc>
                <a:tc>
                  <a:txBody>
                    <a:bodyPr/>
                    <a:lstStyle/>
                    <a:p>
                      <a:r>
                        <a:rPr lang="en-GB" sz="1400" dirty="0" smtClean="0"/>
                        <a:t>Brexit- opportunity for them to attract domestic tourists and day trippers. </a:t>
                      </a:r>
                      <a:endParaRPr lang="en-GB" sz="1400" dirty="0"/>
                    </a:p>
                  </a:txBody>
                  <a:tcPr/>
                </a:tc>
                <a:tc>
                  <a:txBody>
                    <a:bodyPr/>
                    <a:lstStyle/>
                    <a:p>
                      <a:r>
                        <a:rPr lang="en-GB" sz="1400" dirty="0" smtClean="0"/>
                        <a:t>Terrorism in London is a massive threat-</a:t>
                      </a:r>
                      <a:endParaRPr lang="en-GB" sz="1400" dirty="0"/>
                    </a:p>
                  </a:txBody>
                  <a:tcPr/>
                </a:tc>
              </a:tr>
              <a:tr h="1666827">
                <a:tc>
                  <a:txBody>
                    <a:bodyPr/>
                    <a:lstStyle/>
                    <a:p>
                      <a:r>
                        <a:rPr lang="en-GB" sz="1400" dirty="0" smtClean="0">
                          <a:solidFill>
                            <a:schemeClr val="bg1"/>
                          </a:solidFill>
                        </a:rPr>
                        <a:t>Up to date with times with now having figures of Youtuber’s Alfie Dayes and Zoella, fast growing social media personalities </a:t>
                      </a:r>
                    </a:p>
                    <a:p>
                      <a:endParaRPr lang="en-GB" sz="1400" dirty="0"/>
                    </a:p>
                  </a:txBody>
                  <a:tcPr/>
                </a:tc>
                <a:tc>
                  <a:txBody>
                    <a:bodyPr/>
                    <a:lstStyle/>
                    <a:p>
                      <a:r>
                        <a:rPr lang="en-GB" sz="1400" dirty="0" smtClean="0"/>
                        <a:t>Rise of free attractions in London.</a:t>
                      </a:r>
                      <a:endParaRPr lang="en-GB" sz="1400" dirty="0"/>
                    </a:p>
                  </a:txBody>
                  <a:tcPr/>
                </a:tc>
                <a:tc>
                  <a:txBody>
                    <a:bodyPr/>
                    <a:lstStyle/>
                    <a:p>
                      <a:r>
                        <a:rPr lang="en-GB" sz="1400" dirty="0" smtClean="0"/>
                        <a:t>Collaborations with universities to expand, could have</a:t>
                      </a:r>
                      <a:r>
                        <a:rPr lang="en-GB" sz="1400" baseline="0" dirty="0" smtClean="0"/>
                        <a:t> interns, </a:t>
                      </a:r>
                      <a:endParaRPr lang="en-GB" sz="1400" dirty="0"/>
                    </a:p>
                  </a:txBody>
                  <a:tcPr/>
                </a:tc>
                <a:tc>
                  <a:txBody>
                    <a:bodyPr/>
                    <a:lstStyle/>
                    <a:p>
                      <a:r>
                        <a:rPr lang="en-GB" sz="1400" dirty="0" smtClean="0"/>
                        <a:t>Brexit might mean less international visitors </a:t>
                      </a:r>
                      <a:endParaRPr lang="en-GB" sz="1400" dirty="0"/>
                    </a:p>
                  </a:txBody>
                  <a:tcPr/>
                </a:tc>
              </a:tr>
              <a:tr h="1410392">
                <a:tc>
                  <a:txBody>
                    <a:bodyPr/>
                    <a:lstStyle/>
                    <a:p>
                      <a:r>
                        <a:rPr lang="en-GB" sz="1400" dirty="0" smtClean="0"/>
                        <a:t>Ability to continue to</a:t>
                      </a:r>
                      <a:r>
                        <a:rPr lang="en-GB" sz="1400" baseline="0" dirty="0" smtClean="0"/>
                        <a:t> </a:t>
                      </a:r>
                      <a:r>
                        <a:rPr lang="en-GB" sz="1400" dirty="0" smtClean="0"/>
                        <a:t> innovate and develop new ideas to increase secondary spend and also attract new customers. </a:t>
                      </a:r>
                    </a:p>
                    <a:p>
                      <a:endParaRPr lang="en-GB" sz="1400" dirty="0"/>
                    </a:p>
                  </a:txBody>
                  <a:tcPr/>
                </a:tc>
                <a:tc>
                  <a:txBody>
                    <a:bodyPr/>
                    <a:lstStyle/>
                    <a:p>
                      <a:r>
                        <a:rPr lang="en-GB" sz="1400" dirty="0" smtClean="0"/>
                        <a:t>Open to criticism through</a:t>
                      </a:r>
                      <a:r>
                        <a:rPr lang="en-GB" sz="1400" baseline="0" dirty="0" smtClean="0"/>
                        <a:t> social media which could damage reputation.</a:t>
                      </a:r>
                      <a:endParaRPr lang="en-GB" sz="1400" dirty="0"/>
                    </a:p>
                  </a:txBody>
                  <a:tcPr/>
                </a:tc>
                <a:tc>
                  <a:txBody>
                    <a:bodyPr/>
                    <a:lstStyle/>
                    <a:p>
                      <a:r>
                        <a:rPr lang="en-GB" sz="1400" dirty="0" smtClean="0"/>
                        <a:t>Netflix</a:t>
                      </a:r>
                      <a:r>
                        <a:rPr lang="en-GB" sz="1400" baseline="0" dirty="0" smtClean="0"/>
                        <a:t> making series like Peaky Blinders and Breaking bad popular means they could introduce characters wax models.</a:t>
                      </a:r>
                      <a:endParaRPr lang="en-GB" sz="1400" dirty="0"/>
                    </a:p>
                  </a:txBody>
                  <a:tcPr/>
                </a:tc>
                <a:tc>
                  <a:txBody>
                    <a:bodyPr/>
                    <a:lstStyle/>
                    <a:p>
                      <a:r>
                        <a:rPr lang="en-GB" sz="1400" dirty="0" smtClean="0"/>
                        <a:t>Chinese stock</a:t>
                      </a:r>
                      <a:r>
                        <a:rPr lang="en-GB" sz="1400" baseline="0" dirty="0" smtClean="0"/>
                        <a:t> </a:t>
                      </a:r>
                      <a:r>
                        <a:rPr lang="en-GB" sz="1400" dirty="0" smtClean="0"/>
                        <a:t>market world's worst performer last year, ending with a loss of 28% could mean less visitors (BBC</a:t>
                      </a:r>
                      <a:r>
                        <a:rPr lang="en-GB" sz="1400" baseline="0" dirty="0" smtClean="0"/>
                        <a:t> 2019)</a:t>
                      </a:r>
                      <a:endParaRPr lang="en-GB" sz="1400" dirty="0"/>
                    </a:p>
                  </a:txBody>
                  <a:tcPr/>
                </a:tc>
              </a:tr>
              <a:tr h="861545">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tr>
              <a:tr h="390863">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tr>
            </a:tbl>
          </a:graphicData>
        </a:graphic>
      </p:graphicFrame>
    </p:spTree>
    <p:extLst>
      <p:ext uri="{BB962C8B-B14F-4D97-AF65-F5344CB8AC3E}">
        <p14:creationId xmlns:p14="http://schemas.microsoft.com/office/powerpoint/2010/main" val="217693210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Recruitment and Selection</a:t>
            </a:r>
            <a:endParaRPr lang="en-GB" dirty="0">
              <a:solidFill>
                <a:schemeClr val="tx2"/>
              </a:solidFill>
            </a:endParaRPr>
          </a:p>
        </p:txBody>
      </p:sp>
      <p:sp>
        <p:nvSpPr>
          <p:cNvPr id="3" name="Content Placeholder 2"/>
          <p:cNvSpPr>
            <a:spLocks noGrp="1"/>
          </p:cNvSpPr>
          <p:nvPr>
            <p:ph idx="1"/>
          </p:nvPr>
        </p:nvSpPr>
        <p:spPr/>
        <p:txBody>
          <a:bodyPr>
            <a:normAutofit fontScale="85000" lnSpcReduction="10000"/>
          </a:bodyPr>
          <a:lstStyle/>
          <a:p>
            <a:endParaRPr lang="en-GB" dirty="0" smtClean="0"/>
          </a:p>
          <a:p>
            <a:r>
              <a:rPr lang="en-GB" dirty="0" smtClean="0"/>
              <a:t>There are Five </a:t>
            </a:r>
            <a:r>
              <a:rPr lang="en-GB" dirty="0"/>
              <a:t>steps to the recruitment </a:t>
            </a:r>
            <a:r>
              <a:rPr lang="en-GB" dirty="0" smtClean="0"/>
              <a:t>process</a:t>
            </a:r>
          </a:p>
          <a:p>
            <a:r>
              <a:rPr lang="en-GB" dirty="0" smtClean="0"/>
              <a:t>Preparation,</a:t>
            </a:r>
          </a:p>
          <a:p>
            <a:r>
              <a:rPr lang="en-GB" dirty="0" smtClean="0"/>
              <a:t>Deciding </a:t>
            </a:r>
            <a:r>
              <a:rPr lang="en-GB" dirty="0"/>
              <a:t>on a </a:t>
            </a:r>
            <a:r>
              <a:rPr lang="en-GB" dirty="0" smtClean="0"/>
              <a:t>recruiter</a:t>
            </a:r>
          </a:p>
          <a:p>
            <a:r>
              <a:rPr lang="en-GB" dirty="0" smtClean="0"/>
              <a:t>Sourcing </a:t>
            </a:r>
            <a:r>
              <a:rPr lang="en-GB" dirty="0"/>
              <a:t>the employee</a:t>
            </a:r>
            <a:r>
              <a:rPr lang="en-GB" dirty="0" smtClean="0"/>
              <a:t>,</a:t>
            </a:r>
          </a:p>
          <a:p>
            <a:r>
              <a:rPr lang="en-GB" dirty="0"/>
              <a:t>C</a:t>
            </a:r>
            <a:r>
              <a:rPr lang="en-GB" dirty="0" smtClean="0"/>
              <a:t>overing </a:t>
            </a:r>
            <a:r>
              <a:rPr lang="en-GB" dirty="0"/>
              <a:t>legislative aspects, </a:t>
            </a:r>
            <a:endParaRPr lang="en-GB" dirty="0" smtClean="0"/>
          </a:p>
          <a:p>
            <a:r>
              <a:rPr lang="en-GB" dirty="0" smtClean="0"/>
              <a:t>Deciding on application methods</a:t>
            </a:r>
          </a:p>
          <a:p>
            <a:endParaRPr lang="en-GB" dirty="0"/>
          </a:p>
          <a:p>
            <a:endParaRPr lang="en-GB" dirty="0" smtClean="0"/>
          </a:p>
          <a:p>
            <a:endParaRPr lang="en-GB" dirty="0"/>
          </a:p>
          <a:p>
            <a:pPr marL="0" indent="0">
              <a:buNone/>
            </a:pPr>
            <a:r>
              <a:rPr lang="en-GB" dirty="0" smtClean="0"/>
              <a:t>(Compton et al 2010)</a:t>
            </a:r>
            <a:endParaRPr lang="en-GB" dirty="0"/>
          </a:p>
        </p:txBody>
      </p:sp>
    </p:spTree>
    <p:extLst>
      <p:ext uri="{BB962C8B-B14F-4D97-AF65-F5344CB8AC3E}">
        <p14:creationId xmlns:p14="http://schemas.microsoft.com/office/powerpoint/2010/main" val="36263964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Recruitment and Selection</a:t>
            </a:r>
            <a:endParaRPr lang="en-GB" dirty="0">
              <a:solidFill>
                <a:schemeClr val="tx2"/>
              </a:solidFill>
            </a:endParaRPr>
          </a:p>
        </p:txBody>
      </p:sp>
      <p:sp>
        <p:nvSpPr>
          <p:cNvPr id="3" name="Content Placeholder 2"/>
          <p:cNvSpPr>
            <a:spLocks noGrp="1"/>
          </p:cNvSpPr>
          <p:nvPr>
            <p:ph idx="1"/>
          </p:nvPr>
        </p:nvSpPr>
        <p:spPr>
          <a:xfrm>
            <a:off x="810000" y="2222288"/>
            <a:ext cx="10554574" cy="3636511"/>
          </a:xfrm>
        </p:spPr>
        <p:txBody>
          <a:bodyPr/>
          <a:lstStyle/>
          <a:p>
            <a:r>
              <a:rPr lang="en-GB" dirty="0" smtClean="0"/>
              <a:t>Applications are through the Merlin website- Industry standard questions</a:t>
            </a:r>
          </a:p>
          <a:p>
            <a:r>
              <a:rPr lang="en-GB" dirty="0" smtClean="0"/>
              <a:t>Interviews held at Madame Tussaud’s London, or via phone call where they can determine whether applicants fit the ‘Merlin Way’</a:t>
            </a:r>
          </a:p>
          <a:p>
            <a:r>
              <a:rPr lang="en-GB" dirty="0" smtClean="0"/>
              <a:t>Applicants must be willing to work during peak times where they are at their busiest. </a:t>
            </a:r>
          </a:p>
          <a:p>
            <a:r>
              <a:rPr lang="en-GB" dirty="0" smtClean="0"/>
              <a:t>Pay is national average, promotions are achievable</a:t>
            </a:r>
          </a:p>
          <a:p>
            <a:endParaRPr lang="en-GB" dirty="0" smtClean="0"/>
          </a:p>
        </p:txBody>
      </p:sp>
    </p:spTree>
    <p:extLst>
      <p:ext uri="{BB962C8B-B14F-4D97-AF65-F5344CB8AC3E}">
        <p14:creationId xmlns:p14="http://schemas.microsoft.com/office/powerpoint/2010/main" val="32952437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Human Resource Management </a:t>
            </a:r>
            <a:endParaRPr lang="en-GB" dirty="0">
              <a:solidFill>
                <a:schemeClr val="tx2"/>
              </a:solidFill>
            </a:endParaRPr>
          </a:p>
        </p:txBody>
      </p:sp>
      <p:sp>
        <p:nvSpPr>
          <p:cNvPr id="3" name="Content Placeholder 2"/>
          <p:cNvSpPr>
            <a:spLocks noGrp="1"/>
          </p:cNvSpPr>
          <p:nvPr>
            <p:ph idx="1"/>
          </p:nvPr>
        </p:nvSpPr>
        <p:spPr>
          <a:xfrm>
            <a:off x="0" y="2019087"/>
            <a:ext cx="10554574" cy="3636511"/>
          </a:xfrm>
        </p:spPr>
        <p:txBody>
          <a:bodyPr/>
          <a:lstStyle/>
          <a:p>
            <a:r>
              <a:rPr lang="en-GB" dirty="0" smtClean="0"/>
              <a:t>Human resource management is a comprehensive and coherent approach to the employment and development of people. (Armstrong 2012)</a:t>
            </a:r>
          </a:p>
          <a:p>
            <a:r>
              <a:rPr lang="en-GB" dirty="0" smtClean="0"/>
              <a:t>Staff are part of ‘Team Merlin’</a:t>
            </a:r>
          </a:p>
          <a:p>
            <a:r>
              <a:rPr lang="en-GB" dirty="0" smtClean="0"/>
              <a:t>Have to implement  Merlin Way for best experience for customers</a:t>
            </a:r>
          </a:p>
          <a:p>
            <a:r>
              <a:rPr lang="en-GB" dirty="0" smtClean="0"/>
              <a:t>Staff incentives include STAR programme to recognise hard work</a:t>
            </a:r>
          </a:p>
          <a:p>
            <a:r>
              <a:rPr lang="en-GB" dirty="0" smtClean="0"/>
              <a:t>Encourage staff  </a:t>
            </a:r>
            <a:r>
              <a:rPr lang="en-GB" dirty="0"/>
              <a:t>to ‘Own a Piece of the Magic’ by taking up shares in Merlin, which is a way in making </a:t>
            </a:r>
            <a:r>
              <a:rPr lang="en-GB" dirty="0" smtClean="0"/>
              <a:t>employees more committed.</a:t>
            </a:r>
            <a:endParaRPr lang="en-GB" dirty="0"/>
          </a:p>
        </p:txBody>
      </p:sp>
    </p:spTree>
    <p:extLst>
      <p:ext uri="{BB962C8B-B14F-4D97-AF65-F5344CB8AC3E}">
        <p14:creationId xmlns:p14="http://schemas.microsoft.com/office/powerpoint/2010/main" val="19683125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Equality and Diversity</a:t>
            </a:r>
            <a:endParaRPr lang="en-GB" dirty="0">
              <a:solidFill>
                <a:schemeClr val="tx2"/>
              </a:solidFill>
            </a:endParaRPr>
          </a:p>
        </p:txBody>
      </p:sp>
      <p:sp>
        <p:nvSpPr>
          <p:cNvPr id="3" name="Content Placeholder 2"/>
          <p:cNvSpPr>
            <a:spLocks noGrp="1"/>
          </p:cNvSpPr>
          <p:nvPr>
            <p:ph idx="1"/>
          </p:nvPr>
        </p:nvSpPr>
        <p:spPr/>
        <p:txBody>
          <a:bodyPr>
            <a:normAutofit/>
          </a:bodyPr>
          <a:lstStyle/>
          <a:p>
            <a:endParaRPr lang="en-GB" dirty="0" smtClean="0"/>
          </a:p>
          <a:p>
            <a:endParaRPr lang="en-GB" dirty="0"/>
          </a:p>
          <a:p>
            <a:r>
              <a:rPr lang="en-GB" dirty="0"/>
              <a:t>E</a:t>
            </a:r>
            <a:r>
              <a:rPr lang="en-GB" dirty="0" smtClean="0"/>
              <a:t>quality </a:t>
            </a:r>
            <a:r>
              <a:rPr lang="en-GB" dirty="0"/>
              <a:t>act 2010 (Gov.uk) </a:t>
            </a:r>
            <a:r>
              <a:rPr lang="en-GB" dirty="0" smtClean="0"/>
              <a:t>has </a:t>
            </a:r>
            <a:r>
              <a:rPr lang="en-GB" dirty="0"/>
              <a:t>meant that discrimination in the work place is illegal</a:t>
            </a:r>
            <a:r>
              <a:rPr lang="en-GB" dirty="0" smtClean="0"/>
              <a:t>.</a:t>
            </a:r>
          </a:p>
          <a:p>
            <a:r>
              <a:rPr lang="en-GB" dirty="0" smtClean="0"/>
              <a:t> ‘</a:t>
            </a:r>
            <a:r>
              <a:rPr lang="en-GB" dirty="0"/>
              <a:t>Managing Inclusively’ programme for all their managers, which is designed to ensure that they have the best people for every role regardless of race, disability, sexual orientation or gender. </a:t>
            </a:r>
          </a:p>
          <a:p>
            <a:r>
              <a:rPr lang="en-GB" dirty="0" smtClean="0"/>
              <a:t>Women </a:t>
            </a:r>
            <a:r>
              <a:rPr lang="en-GB" dirty="0"/>
              <a:t>at Merlin programme enables women the support and opportunities to earn higher positioned roles at the company, </a:t>
            </a:r>
            <a:endParaRPr lang="en-GB" dirty="0" smtClean="0"/>
          </a:p>
          <a:p>
            <a:endParaRPr lang="en-GB" dirty="0"/>
          </a:p>
        </p:txBody>
      </p:sp>
    </p:spTree>
    <p:extLst>
      <p:ext uri="{BB962C8B-B14F-4D97-AF65-F5344CB8AC3E}">
        <p14:creationId xmlns:p14="http://schemas.microsoft.com/office/powerpoint/2010/main" val="190333551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Performance Management</a:t>
            </a:r>
            <a:endParaRPr lang="en-GB" dirty="0">
              <a:solidFill>
                <a:schemeClr val="tx2"/>
              </a:solidFill>
            </a:endParaRPr>
          </a:p>
        </p:txBody>
      </p:sp>
      <p:sp>
        <p:nvSpPr>
          <p:cNvPr id="3" name="Content Placeholder 2"/>
          <p:cNvSpPr>
            <a:spLocks noGrp="1"/>
          </p:cNvSpPr>
          <p:nvPr>
            <p:ph idx="1"/>
          </p:nvPr>
        </p:nvSpPr>
        <p:spPr>
          <a:xfrm>
            <a:off x="810000" y="1988456"/>
            <a:ext cx="10258486" cy="4601029"/>
          </a:xfrm>
        </p:spPr>
        <p:txBody>
          <a:bodyPr/>
          <a:lstStyle/>
          <a:p>
            <a:r>
              <a:rPr lang="en-GB" dirty="0" smtClean="0"/>
              <a:t>Companies </a:t>
            </a:r>
            <a:r>
              <a:rPr lang="en-GB" dirty="0"/>
              <a:t>are under competitive pressure to upgrade their talent management efforts. (Capelli </a:t>
            </a:r>
            <a:r>
              <a:rPr lang="en-GB" dirty="0" smtClean="0"/>
              <a:t>&amp; </a:t>
            </a:r>
            <a:r>
              <a:rPr lang="en-GB" dirty="0" err="1" smtClean="0"/>
              <a:t>Tavis</a:t>
            </a:r>
            <a:r>
              <a:rPr lang="en-GB" dirty="0" smtClean="0"/>
              <a:t> 2016)</a:t>
            </a:r>
          </a:p>
          <a:p>
            <a:r>
              <a:rPr lang="en-GB" dirty="0" smtClean="0"/>
              <a:t>Madame Tussaud’s need to ensure staff are trained and looked after to allow for best service- </a:t>
            </a:r>
          </a:p>
          <a:p>
            <a:r>
              <a:rPr lang="en-GB" dirty="0" smtClean="0"/>
              <a:t>Managers need to be patient with new employees, and the STAR Programme ensures hard work is recognised and rewarded</a:t>
            </a:r>
          </a:p>
          <a:p>
            <a:endParaRPr lang="en-GB" dirty="0" smtClean="0"/>
          </a:p>
          <a:p>
            <a:pPr marL="0" indent="0">
              <a:buNone/>
            </a:pP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40916193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598535" y="1524000"/>
            <a:ext cx="8159247" cy="5188857"/>
          </a:xfrm>
          <a:prstGeom prst="rect">
            <a:avLst/>
          </a:prstGeom>
        </p:spPr>
      </p:pic>
      <p:sp>
        <p:nvSpPr>
          <p:cNvPr id="5" name="TextBox 4"/>
          <p:cNvSpPr txBox="1"/>
          <p:nvPr/>
        </p:nvSpPr>
        <p:spPr>
          <a:xfrm>
            <a:off x="2909004" y="290285"/>
            <a:ext cx="5538310" cy="461665"/>
          </a:xfrm>
          <a:prstGeom prst="rect">
            <a:avLst/>
          </a:prstGeom>
          <a:noFill/>
        </p:spPr>
        <p:txBody>
          <a:bodyPr wrap="square" rtlCol="0">
            <a:spAutoFit/>
          </a:bodyPr>
          <a:lstStyle/>
          <a:p>
            <a:r>
              <a:rPr lang="en-GB" sz="2400" dirty="0" smtClean="0">
                <a:solidFill>
                  <a:schemeClr val="tx2"/>
                </a:solidFill>
              </a:rPr>
              <a:t>Performance Management Cycle</a:t>
            </a:r>
            <a:endParaRPr lang="en-GB" sz="2400" dirty="0">
              <a:solidFill>
                <a:schemeClr val="tx2"/>
              </a:solidFill>
            </a:endParaRPr>
          </a:p>
        </p:txBody>
      </p:sp>
    </p:spTree>
    <p:extLst>
      <p:ext uri="{BB962C8B-B14F-4D97-AF65-F5344CB8AC3E}">
        <p14:creationId xmlns:p14="http://schemas.microsoft.com/office/powerpoint/2010/main" val="35354360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Key Performance Indicators</a:t>
            </a:r>
            <a:endParaRPr lang="en-GB" dirty="0">
              <a:solidFill>
                <a:schemeClr val="tx2"/>
              </a:solidFill>
            </a:endParaRPr>
          </a:p>
        </p:txBody>
      </p:sp>
      <p:sp>
        <p:nvSpPr>
          <p:cNvPr id="3" name="Content Placeholder 2"/>
          <p:cNvSpPr>
            <a:spLocks noGrp="1"/>
          </p:cNvSpPr>
          <p:nvPr>
            <p:ph idx="1"/>
          </p:nvPr>
        </p:nvSpPr>
        <p:spPr/>
        <p:txBody>
          <a:bodyPr/>
          <a:lstStyle/>
          <a:p>
            <a:r>
              <a:rPr lang="en-GB" dirty="0" smtClean="0"/>
              <a:t>Footfall</a:t>
            </a:r>
          </a:p>
          <a:p>
            <a:r>
              <a:rPr lang="en-GB" dirty="0" smtClean="0"/>
              <a:t>Number of days staff ring in sick</a:t>
            </a:r>
          </a:p>
          <a:p>
            <a:r>
              <a:rPr lang="en-GB" dirty="0" smtClean="0"/>
              <a:t>The turnover of staff</a:t>
            </a:r>
          </a:p>
          <a:p>
            <a:r>
              <a:rPr lang="en-GB" dirty="0" smtClean="0"/>
              <a:t>Amount of applicants</a:t>
            </a:r>
            <a:endParaRPr lang="en-GB" dirty="0"/>
          </a:p>
        </p:txBody>
      </p:sp>
    </p:spTree>
    <p:extLst>
      <p:ext uri="{BB962C8B-B14F-4D97-AF65-F5344CB8AC3E}">
        <p14:creationId xmlns:p14="http://schemas.microsoft.com/office/powerpoint/2010/main" val="36611992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Comparison- Merlin + Disney</a:t>
            </a:r>
            <a:endParaRPr lang="en-GB" dirty="0">
              <a:solidFill>
                <a:schemeClr val="tx2"/>
              </a:solidFill>
            </a:endParaRPr>
          </a:p>
        </p:txBody>
      </p:sp>
      <p:sp>
        <p:nvSpPr>
          <p:cNvPr id="3" name="Content Placeholder 2"/>
          <p:cNvSpPr>
            <a:spLocks noGrp="1"/>
          </p:cNvSpPr>
          <p:nvPr>
            <p:ph idx="1"/>
          </p:nvPr>
        </p:nvSpPr>
        <p:spPr/>
        <p:txBody>
          <a:bodyPr/>
          <a:lstStyle/>
          <a:p>
            <a:r>
              <a:rPr lang="en-GB" dirty="0" smtClean="0"/>
              <a:t>Main key indicator is to compare to other organisations- </a:t>
            </a:r>
          </a:p>
          <a:p>
            <a:r>
              <a:rPr lang="en-GB" dirty="0" smtClean="0"/>
              <a:t>Disney good reputation for HR and staff satisfaction</a:t>
            </a:r>
          </a:p>
          <a:p>
            <a:r>
              <a:rPr lang="en-GB" dirty="0" smtClean="0"/>
              <a:t>Staff and cast members treated well</a:t>
            </a:r>
          </a:p>
          <a:p>
            <a:r>
              <a:rPr lang="en-GB" dirty="0"/>
              <a:t>Awards indicate doing </a:t>
            </a:r>
            <a:r>
              <a:rPr lang="en-GB" dirty="0" smtClean="0"/>
              <a:t>well- 2015 named </a:t>
            </a:r>
            <a:r>
              <a:rPr lang="en-GB" dirty="0"/>
              <a:t>one of ‘Profiles in Diversity Journal’s Diversity Leaders of 2015. </a:t>
            </a:r>
            <a:r>
              <a:rPr lang="en-GB" dirty="0" smtClean="0"/>
              <a:t> </a:t>
            </a:r>
            <a:endParaRPr lang="en-GB" dirty="0"/>
          </a:p>
        </p:txBody>
      </p:sp>
    </p:spTree>
    <p:extLst>
      <p:ext uri="{BB962C8B-B14F-4D97-AF65-F5344CB8AC3E}">
        <p14:creationId xmlns:p14="http://schemas.microsoft.com/office/powerpoint/2010/main" val="7006257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Examples of bad HR in Tourism</a:t>
            </a:r>
            <a:endParaRPr lang="en-GB" dirty="0">
              <a:solidFill>
                <a:schemeClr val="tx2"/>
              </a:solidFill>
            </a:endParaRPr>
          </a:p>
        </p:txBody>
      </p:sp>
      <p:sp>
        <p:nvSpPr>
          <p:cNvPr id="3" name="Content Placeholder 2"/>
          <p:cNvSpPr>
            <a:spLocks noGrp="1"/>
          </p:cNvSpPr>
          <p:nvPr>
            <p:ph idx="1"/>
          </p:nvPr>
        </p:nvSpPr>
        <p:spPr/>
        <p:txBody>
          <a:bodyPr/>
          <a:lstStyle/>
          <a:p>
            <a:r>
              <a:rPr lang="en-GB" dirty="0" smtClean="0"/>
              <a:t>Some companies are not as good as Madame Tussauds/Merlin at looking after staff in the tourism industry in London.</a:t>
            </a:r>
          </a:p>
          <a:p>
            <a:r>
              <a:rPr lang="en-GB" dirty="0" smtClean="0"/>
              <a:t>TourismConcern.org state that London</a:t>
            </a:r>
            <a:r>
              <a:rPr lang="en-GB" dirty="0"/>
              <a:t>, in terms of hotel workers, is now one of the most ‘unethical’ tourist destinations in the world</a:t>
            </a:r>
            <a:r>
              <a:rPr lang="en-GB" dirty="0" smtClean="0"/>
              <a:t>.</a:t>
            </a:r>
          </a:p>
          <a:p>
            <a:r>
              <a:rPr lang="en-GB" dirty="0" smtClean="0"/>
              <a:t>Madame Tussaud’s having a good reputation means more will want to work there.</a:t>
            </a:r>
            <a:endParaRPr lang="en-GB" dirty="0"/>
          </a:p>
        </p:txBody>
      </p:sp>
    </p:spTree>
    <p:extLst>
      <p:ext uri="{BB962C8B-B14F-4D97-AF65-F5344CB8AC3E}">
        <p14:creationId xmlns:p14="http://schemas.microsoft.com/office/powerpoint/2010/main" val="26144413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Ratio Analysis Summary</a:t>
            </a:r>
            <a:endParaRPr lang="en-GB" dirty="0">
              <a:solidFill>
                <a:schemeClr val="tx2"/>
              </a:solidFill>
            </a:endParaRPr>
          </a:p>
        </p:txBody>
      </p:sp>
      <p:sp>
        <p:nvSpPr>
          <p:cNvPr id="5" name="Content Placeholder 4"/>
          <p:cNvSpPr>
            <a:spLocks noGrp="1"/>
          </p:cNvSpPr>
          <p:nvPr>
            <p:ph idx="1"/>
          </p:nvPr>
        </p:nvSpPr>
        <p:spPr>
          <a:xfrm>
            <a:off x="827424" y="2249715"/>
            <a:ext cx="10554574" cy="4494455"/>
          </a:xfrm>
        </p:spPr>
        <p:txBody>
          <a:bodyPr>
            <a:normAutofit/>
          </a:bodyPr>
          <a:lstStyle/>
          <a:p>
            <a:pPr marL="0" indent="0">
              <a:buNone/>
            </a:pPr>
            <a:r>
              <a:rPr lang="en-GB" sz="1700" b="1" dirty="0" smtClean="0"/>
              <a:t>Gross Profit- </a:t>
            </a:r>
            <a:r>
              <a:rPr lang="en-GB" sz="1600" dirty="0" smtClean="0"/>
              <a:t>Promising </a:t>
            </a:r>
            <a:r>
              <a:rPr lang="en-GB" sz="1600" dirty="0"/>
              <a:t>signs although rent and wages prices went up, incoming credit sales went </a:t>
            </a:r>
            <a:endParaRPr lang="en-GB" sz="1600" dirty="0" smtClean="0"/>
          </a:p>
          <a:p>
            <a:pPr marL="0" indent="0">
              <a:buNone/>
            </a:pPr>
            <a:r>
              <a:rPr lang="en-GB" sz="1600" dirty="0" smtClean="0"/>
              <a:t>up </a:t>
            </a:r>
            <a:r>
              <a:rPr lang="en-GB" sz="1600" dirty="0"/>
              <a:t>as </a:t>
            </a:r>
            <a:r>
              <a:rPr lang="en-GB" sz="1600" dirty="0" smtClean="0"/>
              <a:t>well which accounted for this.</a:t>
            </a:r>
          </a:p>
          <a:p>
            <a:pPr marL="0" indent="0">
              <a:buNone/>
            </a:pPr>
            <a:r>
              <a:rPr lang="en-GB" sz="1700" b="1" dirty="0" smtClean="0"/>
              <a:t>Net </a:t>
            </a:r>
            <a:r>
              <a:rPr lang="en-GB" sz="1700" b="1" dirty="0"/>
              <a:t>Profit- </a:t>
            </a:r>
            <a:r>
              <a:rPr lang="en-GB" sz="1600" dirty="0" smtClean="0"/>
              <a:t>encouraging </a:t>
            </a:r>
            <a:r>
              <a:rPr lang="en-GB" sz="1600" dirty="0"/>
              <a:t>signs </a:t>
            </a:r>
            <a:r>
              <a:rPr lang="en-GB" sz="1600" dirty="0" smtClean="0"/>
              <a:t>as despite </a:t>
            </a:r>
            <a:r>
              <a:rPr lang="en-GB" sz="1600" dirty="0"/>
              <a:t>the wages, rent, marketing, taxation and finance costs all increasing they have still managed to succeed as a result of a successful year in cash </a:t>
            </a:r>
            <a:r>
              <a:rPr lang="en-GB" sz="1600" dirty="0" smtClean="0"/>
              <a:t>and credit sales.</a:t>
            </a:r>
          </a:p>
          <a:p>
            <a:pPr marL="0" indent="0">
              <a:buNone/>
            </a:pPr>
            <a:r>
              <a:rPr lang="en-GB" sz="1700" b="1" dirty="0"/>
              <a:t>ROCE;</a:t>
            </a:r>
          </a:p>
          <a:p>
            <a:pPr marL="0" indent="0">
              <a:buNone/>
            </a:pPr>
            <a:r>
              <a:rPr lang="en-GB" sz="1600" dirty="0"/>
              <a:t>I</a:t>
            </a:r>
            <a:r>
              <a:rPr lang="en-GB" sz="1600" dirty="0" smtClean="0"/>
              <a:t>ncreased </a:t>
            </a:r>
            <a:r>
              <a:rPr lang="en-GB" sz="1600" dirty="0" smtClean="0"/>
              <a:t>which indicates </a:t>
            </a:r>
            <a:r>
              <a:rPr lang="en-GB" sz="1600" dirty="0"/>
              <a:t>that a larger chunk of the profits can be invested back into the </a:t>
            </a:r>
            <a:r>
              <a:rPr lang="en-GB" sz="1600" dirty="0" smtClean="0"/>
              <a:t>company. They should  </a:t>
            </a:r>
            <a:r>
              <a:rPr lang="en-GB" sz="1600" dirty="0"/>
              <a:t>compare with other entertainment companies such as Disney, as fluxuations in the market could affect all competition. If terrorism continues, more people will not want to visit London which will </a:t>
            </a:r>
            <a:r>
              <a:rPr lang="en-GB" sz="1600" dirty="0" smtClean="0"/>
              <a:t> </a:t>
            </a:r>
            <a:r>
              <a:rPr lang="en-GB" sz="1600" dirty="0"/>
              <a:t>impact </a:t>
            </a:r>
            <a:r>
              <a:rPr lang="en-GB" sz="1600" dirty="0" smtClean="0"/>
              <a:t>Merlin.</a:t>
            </a:r>
          </a:p>
          <a:p>
            <a:pPr marL="0" indent="0">
              <a:buNone/>
            </a:pPr>
            <a:endParaRPr lang="en-GB" dirty="0"/>
          </a:p>
        </p:txBody>
      </p:sp>
    </p:spTree>
    <p:extLst>
      <p:ext uri="{BB962C8B-B14F-4D97-AF65-F5344CB8AC3E}">
        <p14:creationId xmlns:p14="http://schemas.microsoft.com/office/powerpoint/2010/main" val="26884470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1600" b="1" dirty="0" smtClean="0"/>
              <a:t>Asset </a:t>
            </a:r>
            <a:r>
              <a:rPr lang="en-GB" sz="1600" b="1" dirty="0"/>
              <a:t>turnover </a:t>
            </a:r>
            <a:r>
              <a:rPr lang="en-GB" sz="1600" b="1" dirty="0" smtClean="0"/>
              <a:t>ratio; </a:t>
            </a:r>
            <a:r>
              <a:rPr lang="en-GB" sz="1600" dirty="0" smtClean="0"/>
              <a:t> </a:t>
            </a:r>
            <a:r>
              <a:rPr lang="en-GB" sz="1600" dirty="0"/>
              <a:t>D</a:t>
            </a:r>
            <a:r>
              <a:rPr lang="en-GB" sz="1600" dirty="0" smtClean="0"/>
              <a:t>own </a:t>
            </a:r>
            <a:r>
              <a:rPr lang="en-GB" sz="1600" dirty="0"/>
              <a:t>in 2016 </a:t>
            </a:r>
            <a:r>
              <a:rPr lang="en-GB" sz="1600" dirty="0" smtClean="0"/>
              <a:t>which </a:t>
            </a:r>
            <a:r>
              <a:rPr lang="en-GB" sz="1600" dirty="0"/>
              <a:t>shows a slight decline in how efficiently they have used their assets to generate </a:t>
            </a:r>
            <a:r>
              <a:rPr lang="en-GB" sz="1600" dirty="0" smtClean="0"/>
              <a:t>sales, however they are in no rush or need to sell off assets as they are used.</a:t>
            </a:r>
          </a:p>
          <a:p>
            <a:r>
              <a:rPr lang="en-GB" sz="1600" b="1" dirty="0" smtClean="0"/>
              <a:t>Fixed </a:t>
            </a:r>
            <a:r>
              <a:rPr lang="en-GB" sz="1600" b="1" dirty="0"/>
              <a:t>asset </a:t>
            </a:r>
            <a:r>
              <a:rPr lang="en-GB" sz="1600" b="1" dirty="0" smtClean="0"/>
              <a:t>ratio; </a:t>
            </a:r>
            <a:r>
              <a:rPr lang="en-GB" sz="1600" dirty="0" smtClean="0"/>
              <a:t>The decline </a:t>
            </a:r>
            <a:r>
              <a:rPr lang="en-GB" sz="1600" dirty="0"/>
              <a:t>is not </a:t>
            </a:r>
            <a:r>
              <a:rPr lang="en-GB" sz="1600" dirty="0" smtClean="0"/>
              <a:t>significant as many of their assets are not fixed- Madame Tussaud's</a:t>
            </a:r>
            <a:r>
              <a:rPr lang="en-GB" sz="1600" dirty="0" smtClean="0"/>
              <a:t> exhibitions are borrowed for example and not there all year.</a:t>
            </a:r>
            <a:endParaRPr lang="en-GB" sz="1600" dirty="0" smtClean="0"/>
          </a:p>
          <a:p>
            <a:r>
              <a:rPr lang="en-GB" sz="1600" b="1" dirty="0"/>
              <a:t>Working Capital Turnover</a:t>
            </a:r>
            <a:r>
              <a:rPr lang="en-GB" sz="1600" dirty="0"/>
              <a:t>;</a:t>
            </a:r>
          </a:p>
          <a:p>
            <a:r>
              <a:rPr lang="en-GB" sz="1600" dirty="0"/>
              <a:t>H</a:t>
            </a:r>
            <a:r>
              <a:rPr lang="en-GB" sz="1600" dirty="0" smtClean="0"/>
              <a:t>igh </a:t>
            </a:r>
            <a:r>
              <a:rPr lang="en-GB" sz="1600" dirty="0"/>
              <a:t>working capital shows that Merlin have a lot of liquid funds to meet short term obligations or anything needed to be converted quickly. The capital was low in 2015 but perhaps the less Capital was due to a successful year prior and capital not </a:t>
            </a:r>
            <a:r>
              <a:rPr lang="en-GB" sz="1600" dirty="0" smtClean="0"/>
              <a:t>needing the investment.</a:t>
            </a:r>
            <a:endParaRPr lang="en-GB" sz="1600" dirty="0"/>
          </a:p>
          <a:p>
            <a:endParaRPr lang="en-GB" sz="1600" dirty="0"/>
          </a:p>
        </p:txBody>
      </p:sp>
    </p:spTree>
    <p:extLst>
      <p:ext uri="{BB962C8B-B14F-4D97-AF65-F5344CB8AC3E}">
        <p14:creationId xmlns:p14="http://schemas.microsoft.com/office/powerpoint/2010/main" val="231465035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2579" y="2057779"/>
            <a:ext cx="10554574" cy="5312229"/>
          </a:xfrm>
        </p:spPr>
        <p:txBody>
          <a:bodyPr>
            <a:normAutofit/>
          </a:bodyPr>
          <a:lstStyle/>
          <a:p>
            <a:r>
              <a:rPr lang="en-GB" sz="1400" b="1" dirty="0"/>
              <a:t>Current Ratio;</a:t>
            </a:r>
          </a:p>
          <a:p>
            <a:pPr marL="0" indent="0">
              <a:buNone/>
            </a:pPr>
            <a:r>
              <a:rPr lang="en-GB" sz="1400" dirty="0"/>
              <a:t>The current ratio slightly declined </a:t>
            </a:r>
            <a:r>
              <a:rPr lang="en-GB" sz="1400" dirty="0" smtClean="0"/>
              <a:t>but still  </a:t>
            </a:r>
            <a:r>
              <a:rPr lang="en-GB" sz="1400" dirty="0"/>
              <a:t>shows the ability to pay off </a:t>
            </a:r>
            <a:r>
              <a:rPr lang="en-GB" sz="1400" dirty="0" smtClean="0"/>
              <a:t>their short-term </a:t>
            </a:r>
            <a:r>
              <a:rPr lang="en-GB" sz="1400" dirty="0"/>
              <a:t>liabilities with its current assets. The current ratio is  important for Merlin for any short term liabilities and obligations that need to be paid in the next </a:t>
            </a:r>
            <a:r>
              <a:rPr lang="en-GB" sz="1400" dirty="0" smtClean="0"/>
              <a:t>year. By </a:t>
            </a:r>
            <a:r>
              <a:rPr lang="en-GB" sz="1400" dirty="0"/>
              <a:t>perhaps selling </a:t>
            </a:r>
            <a:r>
              <a:rPr lang="en-GB" sz="1400" dirty="0" smtClean="0"/>
              <a:t>off </a:t>
            </a:r>
            <a:r>
              <a:rPr lang="en-GB" sz="1400" dirty="0"/>
              <a:t>unused assets to be able to pay off liabilities sooner, they should really be targeting 1.7 or </a:t>
            </a:r>
            <a:r>
              <a:rPr lang="en-GB" sz="1400" dirty="0" smtClean="0"/>
              <a:t>1.8.</a:t>
            </a:r>
          </a:p>
          <a:p>
            <a:endParaRPr lang="en-GB" sz="1400" dirty="0"/>
          </a:p>
          <a:p>
            <a:r>
              <a:rPr lang="en-GB" sz="1400" b="1" dirty="0"/>
              <a:t>Quick Ratio;</a:t>
            </a:r>
          </a:p>
          <a:p>
            <a:pPr marL="0" indent="0">
              <a:buNone/>
            </a:pPr>
            <a:r>
              <a:rPr lang="en-GB" sz="1400" dirty="0" smtClean="0"/>
              <a:t> The </a:t>
            </a:r>
            <a:r>
              <a:rPr lang="en-GB" sz="1400" dirty="0"/>
              <a:t>quick ratio </a:t>
            </a:r>
            <a:r>
              <a:rPr lang="en-GB" sz="1400" dirty="0" smtClean="0"/>
              <a:t>is not </a:t>
            </a:r>
            <a:r>
              <a:rPr lang="en-GB" sz="1400" dirty="0"/>
              <a:t>alarming as they are seemingly doing well financially, however being under </a:t>
            </a:r>
            <a:r>
              <a:rPr lang="en-GB" sz="1400" dirty="0" smtClean="0"/>
              <a:t>1.0 </a:t>
            </a:r>
            <a:r>
              <a:rPr lang="en-GB" sz="1400" dirty="0"/>
              <a:t>means they currently have fewer current assets than current </a:t>
            </a:r>
            <a:r>
              <a:rPr lang="en-GB" sz="1400" dirty="0" smtClean="0"/>
              <a:t>liabilities, and shows </a:t>
            </a:r>
            <a:r>
              <a:rPr lang="en-GB" sz="1400" dirty="0"/>
              <a:t>their dependency on their inventory as well as other current assets to liquidate short term </a:t>
            </a:r>
            <a:r>
              <a:rPr lang="en-GB" sz="1400" dirty="0" smtClean="0"/>
              <a:t>debts at the  risk </a:t>
            </a:r>
            <a:r>
              <a:rPr lang="en-GB" sz="1400" dirty="0"/>
              <a:t>of not being able to pay short term debts by not being able to liquidate current assets.</a:t>
            </a:r>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421625034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18712" y="2090057"/>
            <a:ext cx="10554574" cy="3768741"/>
          </a:xfrm>
        </p:spPr>
        <p:txBody>
          <a:bodyPr>
            <a:normAutofit fontScale="92500" lnSpcReduction="20000"/>
          </a:bodyPr>
          <a:lstStyle/>
          <a:p>
            <a:r>
              <a:rPr lang="en-GB" dirty="0"/>
              <a:t>Debtor Days;</a:t>
            </a:r>
          </a:p>
          <a:p>
            <a:pPr marL="0" indent="0">
              <a:buNone/>
            </a:pPr>
            <a:r>
              <a:rPr lang="en-GB" dirty="0" smtClean="0"/>
              <a:t>The figures show Merlin </a:t>
            </a:r>
            <a:r>
              <a:rPr lang="en-GB" dirty="0"/>
              <a:t>are efficient in collecting debts, as their debtors are paying within 21 days which is more than likely the agreement they have with Merlin.</a:t>
            </a:r>
          </a:p>
          <a:p>
            <a:endParaRPr lang="en-GB" dirty="0"/>
          </a:p>
          <a:p>
            <a:r>
              <a:rPr lang="en-GB" dirty="0"/>
              <a:t>Creditor Days;</a:t>
            </a:r>
          </a:p>
          <a:p>
            <a:pPr marL="0" indent="0">
              <a:buNone/>
            </a:pPr>
            <a:r>
              <a:rPr lang="en-GB" dirty="0"/>
              <a:t>In contrast to their debtor days, </a:t>
            </a:r>
            <a:r>
              <a:rPr lang="en-GB" dirty="0" smtClean="0"/>
              <a:t>takes longer to pay </a:t>
            </a:r>
            <a:r>
              <a:rPr lang="en-GB" dirty="0"/>
              <a:t>creditors but this could be due to agreements with creditors to extend payment. </a:t>
            </a:r>
            <a:r>
              <a:rPr lang="en-GB" dirty="0" smtClean="0"/>
              <a:t>However, it could also be </a:t>
            </a:r>
            <a:r>
              <a:rPr lang="en-GB" dirty="0"/>
              <a:t>a sign that Merlin are struggling to find the funds to pay off creditors quicker and finding it harder to liquidise current </a:t>
            </a:r>
            <a:r>
              <a:rPr lang="en-GB" dirty="0" smtClean="0"/>
              <a:t>assets. </a:t>
            </a:r>
            <a:endParaRPr lang="en-GB" dirty="0"/>
          </a:p>
          <a:p>
            <a:r>
              <a:rPr lang="en-GB" dirty="0"/>
              <a:t>Debt Ratio;	</a:t>
            </a:r>
          </a:p>
          <a:p>
            <a:pPr marL="0" indent="0">
              <a:buNone/>
            </a:pPr>
            <a:r>
              <a:rPr lang="en-GB" dirty="0"/>
              <a:t>The debt ratio </a:t>
            </a:r>
            <a:r>
              <a:rPr lang="en-GB" dirty="0" smtClean="0"/>
              <a:t>shows </a:t>
            </a:r>
            <a:r>
              <a:rPr lang="en-GB" dirty="0"/>
              <a:t>that </a:t>
            </a:r>
            <a:r>
              <a:rPr lang="en-GB" dirty="0" smtClean="0"/>
              <a:t>Merlin’s </a:t>
            </a:r>
            <a:r>
              <a:rPr lang="en-GB" dirty="0"/>
              <a:t>long term assets outweigh the debt which was used to purchase them, it is important that Merlin pay off all debts quickly to avoid having to sell off assets or sites such as Madame Tussaud’s London, or even have to declare bankruptcy, however </a:t>
            </a:r>
            <a:r>
              <a:rPr lang="en-GB" dirty="0" smtClean="0"/>
              <a:t>this figure seems </a:t>
            </a:r>
            <a:r>
              <a:rPr lang="en-GB" dirty="0"/>
              <a:t>to be controlled. </a:t>
            </a:r>
          </a:p>
          <a:p>
            <a:endParaRPr lang="en-GB" dirty="0"/>
          </a:p>
        </p:txBody>
      </p:sp>
    </p:spTree>
    <p:extLst>
      <p:ext uri="{BB962C8B-B14F-4D97-AF65-F5344CB8AC3E}">
        <p14:creationId xmlns:p14="http://schemas.microsoft.com/office/powerpoint/2010/main" val="33725063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Summary</a:t>
            </a:r>
            <a:endParaRPr lang="en-GB" dirty="0">
              <a:solidFill>
                <a:schemeClr val="tx2"/>
              </a:solidFill>
            </a:endParaRPr>
          </a:p>
        </p:txBody>
      </p:sp>
      <p:sp>
        <p:nvSpPr>
          <p:cNvPr id="3" name="Content Placeholder 2"/>
          <p:cNvSpPr>
            <a:spLocks noGrp="1"/>
          </p:cNvSpPr>
          <p:nvPr>
            <p:ph idx="1"/>
          </p:nvPr>
        </p:nvSpPr>
        <p:spPr/>
        <p:txBody>
          <a:bodyPr/>
          <a:lstStyle/>
          <a:p>
            <a:r>
              <a:rPr lang="en-GB" dirty="0" smtClean="0"/>
              <a:t>Merlin Entertainment doing well financially through cash and credit sales</a:t>
            </a:r>
          </a:p>
          <a:p>
            <a:r>
              <a:rPr lang="en-GB" dirty="0" smtClean="0"/>
              <a:t>Working Capital improved in 2016</a:t>
            </a:r>
          </a:p>
          <a:p>
            <a:r>
              <a:rPr lang="en-GB" dirty="0"/>
              <a:t>ROCE </a:t>
            </a:r>
            <a:r>
              <a:rPr lang="en-GB" dirty="0" smtClean="0"/>
              <a:t>increased</a:t>
            </a:r>
          </a:p>
          <a:p>
            <a:r>
              <a:rPr lang="en-GB" dirty="0" smtClean="0"/>
              <a:t>Debtor days slightly late which could mean a sign of inability to liquidate assets to cash </a:t>
            </a:r>
            <a:r>
              <a:rPr lang="en-GB" dirty="0" smtClean="0"/>
              <a:t>quickly through having to sell off assets.</a:t>
            </a:r>
            <a:endParaRPr lang="en-GB" dirty="0" smtClean="0"/>
          </a:p>
          <a:p>
            <a:r>
              <a:rPr lang="en-GB" dirty="0" smtClean="0"/>
              <a:t>Staff treated well, HR successful and equality and diversity</a:t>
            </a:r>
          </a:p>
          <a:p>
            <a:endParaRPr lang="en-GB" dirty="0" smtClean="0"/>
          </a:p>
          <a:p>
            <a:endParaRPr lang="en-GB" dirty="0" smtClean="0"/>
          </a:p>
          <a:p>
            <a:endParaRPr lang="en-GB" dirty="0"/>
          </a:p>
        </p:txBody>
      </p:sp>
    </p:spTree>
    <p:extLst>
      <p:ext uri="{BB962C8B-B14F-4D97-AF65-F5344CB8AC3E}">
        <p14:creationId xmlns:p14="http://schemas.microsoft.com/office/powerpoint/2010/main" val="340212255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Recommendations</a:t>
            </a:r>
            <a:endParaRPr lang="en-GB" dirty="0">
              <a:solidFill>
                <a:schemeClr val="tx2"/>
              </a:solidFill>
            </a:endParaRPr>
          </a:p>
        </p:txBody>
      </p:sp>
      <p:sp>
        <p:nvSpPr>
          <p:cNvPr id="3" name="Content Placeholder 2"/>
          <p:cNvSpPr>
            <a:spLocks noGrp="1"/>
          </p:cNvSpPr>
          <p:nvPr>
            <p:ph idx="1"/>
          </p:nvPr>
        </p:nvSpPr>
        <p:spPr/>
        <p:txBody>
          <a:bodyPr/>
          <a:lstStyle/>
          <a:p>
            <a:r>
              <a:rPr lang="en-GB" dirty="0" smtClean="0"/>
              <a:t>Capitalise on Brexit- Encourage day trippers and domestic tourists as although less inbound tourists, there will also be less outbound.</a:t>
            </a:r>
          </a:p>
          <a:p>
            <a:r>
              <a:rPr lang="en-GB" dirty="0" smtClean="0"/>
              <a:t>Invest in Car Park/Shuttle service for bus trips</a:t>
            </a:r>
          </a:p>
          <a:p>
            <a:r>
              <a:rPr lang="en-GB" dirty="0" smtClean="0"/>
              <a:t>Look at Disney and other entertainment groups HR process on how their staff and cast are part of it and continue staff appraisals through </a:t>
            </a:r>
            <a:r>
              <a:rPr lang="en-GB" dirty="0" smtClean="0"/>
              <a:t>STAR and women's recognition</a:t>
            </a:r>
            <a:endParaRPr lang="en-GB" dirty="0" smtClean="0"/>
          </a:p>
          <a:p>
            <a:r>
              <a:rPr lang="en-GB" dirty="0" smtClean="0"/>
              <a:t>Keep up the successful finances and continue to expand sustainably. </a:t>
            </a:r>
            <a:endParaRPr lang="en-GB" dirty="0" smtClean="0"/>
          </a:p>
          <a:p>
            <a:r>
              <a:rPr lang="en-GB" dirty="0" smtClean="0"/>
              <a:t>Perhaps having more fixed assets instead of borrowing is safer financially.</a:t>
            </a:r>
            <a:endParaRPr lang="en-GB" dirty="0" smtClean="0"/>
          </a:p>
          <a:p>
            <a:endParaRPr lang="en-GB" dirty="0"/>
          </a:p>
        </p:txBody>
      </p:sp>
    </p:spTree>
    <p:extLst>
      <p:ext uri="{BB962C8B-B14F-4D97-AF65-F5344CB8AC3E}">
        <p14:creationId xmlns:p14="http://schemas.microsoft.com/office/powerpoint/2010/main" val="14412616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Thanks for listening</a:t>
            </a:r>
            <a:endParaRPr lang="en-GB" dirty="0">
              <a:solidFill>
                <a:schemeClr val="tx2"/>
              </a:solidFill>
            </a:endParaRPr>
          </a:p>
        </p:txBody>
      </p:sp>
      <p:sp>
        <p:nvSpPr>
          <p:cNvPr id="3" name="Content Placeholder 2"/>
          <p:cNvSpPr>
            <a:spLocks noGrp="1"/>
          </p:cNvSpPr>
          <p:nvPr>
            <p:ph idx="1"/>
          </p:nvPr>
        </p:nvSpPr>
        <p:spPr/>
        <p:txBody>
          <a:bodyPr/>
          <a:lstStyle/>
          <a:p>
            <a:r>
              <a:rPr lang="en-GB" dirty="0" smtClean="0"/>
              <a:t>Any questions ?</a:t>
            </a:r>
            <a:endParaRPr lang="en-GB" dirty="0"/>
          </a:p>
        </p:txBody>
      </p:sp>
    </p:spTree>
    <p:extLst>
      <p:ext uri="{BB962C8B-B14F-4D97-AF65-F5344CB8AC3E}">
        <p14:creationId xmlns:p14="http://schemas.microsoft.com/office/powerpoint/2010/main" val="339788860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References</a:t>
            </a:r>
            <a:endParaRPr lang="en-GB" dirty="0">
              <a:solidFill>
                <a:schemeClr val="tx2"/>
              </a:solidFill>
            </a:endParaRPr>
          </a:p>
        </p:txBody>
      </p:sp>
      <p:sp>
        <p:nvSpPr>
          <p:cNvPr id="3" name="Content Placeholder 2"/>
          <p:cNvSpPr>
            <a:spLocks noGrp="1"/>
          </p:cNvSpPr>
          <p:nvPr>
            <p:ph idx="1"/>
          </p:nvPr>
        </p:nvSpPr>
        <p:spPr>
          <a:xfrm>
            <a:off x="818712" y="1542197"/>
            <a:ext cx="10554574" cy="5104263"/>
          </a:xfrm>
        </p:spPr>
        <p:txBody>
          <a:bodyPr>
            <a:normAutofit/>
          </a:bodyPr>
          <a:lstStyle/>
          <a:p>
            <a:pPr marL="0" indent="0">
              <a:buNone/>
            </a:pPr>
            <a:r>
              <a:rPr lang="en-GB" sz="1200" dirty="0"/>
              <a:t>Cappelli, P &amp; </a:t>
            </a:r>
            <a:r>
              <a:rPr lang="en-GB" sz="1200" dirty="0" err="1"/>
              <a:t>Tavis</a:t>
            </a:r>
            <a:r>
              <a:rPr lang="en-GB" sz="1200" dirty="0"/>
              <a:t>, A. (2016). The Performance Management Revolution. Available: https://hbr.org/2016/10/the-performance-management-revolution. Last accessed 25th April 2019</a:t>
            </a:r>
            <a:r>
              <a:rPr lang="en-GB" sz="1200" dirty="0" smtClean="0"/>
              <a:t>.</a:t>
            </a:r>
          </a:p>
          <a:p>
            <a:pPr marL="0" indent="0">
              <a:buNone/>
            </a:pPr>
            <a:r>
              <a:rPr lang="en-GB" sz="1200" dirty="0"/>
              <a:t>Compton, R &amp; Morrissey, W &amp; Nankervis, A (2010). Effective Recruitment and selection practices. 5th ed. Australia: CCH Australia Limited. p 14-16</a:t>
            </a:r>
            <a:r>
              <a:rPr lang="en-GB" sz="1200" dirty="0" smtClean="0"/>
              <a:t>.</a:t>
            </a:r>
          </a:p>
          <a:p>
            <a:pPr marL="0" indent="0">
              <a:buNone/>
            </a:pPr>
            <a:r>
              <a:rPr lang="en-GB" sz="1200" dirty="0"/>
              <a:t>Unknown. (2019). China's economic slowdown: How worried should we be?. Available: https://www.bbc.co.uk/news/business-46755158. Last accessed 25t April 2019. </a:t>
            </a:r>
            <a:endParaRPr lang="en-GB" sz="1200" dirty="0" smtClean="0"/>
          </a:p>
          <a:p>
            <a:pPr marL="0" indent="0">
              <a:buNone/>
            </a:pPr>
            <a:r>
              <a:rPr lang="en-GB" sz="1200" dirty="0"/>
              <a:t>Unknown. (2017). Demand that London hotels treat their staff fairly and pay a living wage. Available: https://www.tourismconcern.org.uk/demand-london-hotels-treat-staff-fairly-pay-living-wage/. Last accessed 25th April 2019</a:t>
            </a:r>
            <a:r>
              <a:rPr lang="en-GB" sz="1200" dirty="0" smtClean="0"/>
              <a:t>.</a:t>
            </a:r>
            <a:endParaRPr lang="en-GB" sz="1200" dirty="0"/>
          </a:p>
          <a:p>
            <a:pPr marL="0" indent="0">
              <a:buNone/>
            </a:pPr>
            <a:r>
              <a:rPr lang="en-GB" sz="1200" dirty="0"/>
              <a:t>Unknown. (Unknown). Image Used. Available: https://www.taylortechnologysystems.com/case-studies/merlin-logo-sq/. Last accessed 25th April 2019</a:t>
            </a:r>
            <a:r>
              <a:rPr lang="en-GB" sz="1200" dirty="0" smtClean="0"/>
              <a:t>.</a:t>
            </a:r>
            <a:endParaRPr lang="en-GB" sz="1200" dirty="0"/>
          </a:p>
          <a:p>
            <a:pPr marL="0" indent="0">
              <a:buNone/>
            </a:pPr>
            <a:r>
              <a:rPr lang="en-GB" sz="1200" dirty="0" smtClean="0"/>
              <a:t>Unknown</a:t>
            </a:r>
            <a:r>
              <a:rPr lang="en-GB" sz="1200" dirty="0"/>
              <a:t>. (Unknown). Madame Tussaud's London Image. Available: http://squibbvicious.com/2013/03/madame-tussauds-london/. Last accessed 23rd April 2019.</a:t>
            </a:r>
          </a:p>
          <a:p>
            <a:pPr marL="0" indent="0">
              <a:buNone/>
            </a:pPr>
            <a:r>
              <a:rPr lang="en-GB" sz="1200" dirty="0" smtClean="0"/>
              <a:t>Unknown</a:t>
            </a:r>
            <a:r>
              <a:rPr lang="en-GB" sz="1200" dirty="0"/>
              <a:t>. (Unknown). Performance Management Cycle. Available: https://www.opm.gov/policy-data-oversight/performance-management/performance-management-cycle/. Last accessed 25th April 2019</a:t>
            </a:r>
            <a:r>
              <a:rPr lang="en-GB" sz="1200" dirty="0" smtClean="0"/>
              <a:t>.</a:t>
            </a:r>
          </a:p>
          <a:p>
            <a:pPr marL="0" indent="0">
              <a:buNone/>
            </a:pPr>
            <a:r>
              <a:rPr lang="en-GB" sz="1200" dirty="0" smtClean="0"/>
              <a:t>Unknown</a:t>
            </a:r>
            <a:r>
              <a:rPr lang="en-GB" sz="1200" dirty="0"/>
              <a:t>. (2016). The Beatles in Madame Tussauds. Available: https://depositphotos.com/113196920/stock-photo-the-beatles-in-madame-tussauds.html. Last accessed 23rd April 2019.</a:t>
            </a:r>
            <a:endParaRPr lang="en-GB" sz="1200" dirty="0"/>
          </a:p>
        </p:txBody>
      </p:sp>
    </p:spTree>
    <p:extLst>
      <p:ext uri="{BB962C8B-B14F-4D97-AF65-F5344CB8AC3E}">
        <p14:creationId xmlns:p14="http://schemas.microsoft.com/office/powerpoint/2010/main" val="232060131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ACECE1E4-636E-48DB-87ED-4A76DC9337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818</TotalTime>
  <Words>1867</Words>
  <Application>Microsoft Office PowerPoint</Application>
  <PresentationFormat>Widescreen</PresentationFormat>
  <Paragraphs>159</Paragraphs>
  <Slides>22</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Calibri</vt:lpstr>
      <vt:lpstr>Century Gothic</vt:lpstr>
      <vt:lpstr>Wingdings 2</vt:lpstr>
      <vt:lpstr>Quotable</vt:lpstr>
      <vt:lpstr>Madame Tussaud’s London</vt:lpstr>
      <vt:lpstr>Slide Contents</vt:lpstr>
      <vt:lpstr>Madame Tussaud’s London</vt:lpstr>
      <vt:lpstr>PowerPoint Presentation</vt:lpstr>
      <vt:lpstr>PowerPoint Presentation</vt:lpstr>
      <vt:lpstr>Recruitment and Selection</vt:lpstr>
      <vt:lpstr>Recruitment and Selection</vt:lpstr>
      <vt:lpstr>Human Resource Management </vt:lpstr>
      <vt:lpstr>Equality and Diversity</vt:lpstr>
      <vt:lpstr>Performance Management</vt:lpstr>
      <vt:lpstr>PowerPoint Presentation</vt:lpstr>
      <vt:lpstr>Key Performance Indicators</vt:lpstr>
      <vt:lpstr>Comparison- Merlin + Disney</vt:lpstr>
      <vt:lpstr>Examples of bad HR in Tourism</vt:lpstr>
      <vt:lpstr>Ratio Analysis Summary</vt:lpstr>
      <vt:lpstr>PowerPoint Presentation</vt:lpstr>
      <vt:lpstr>PowerPoint Presentation</vt:lpstr>
      <vt:lpstr>PowerPoint Presentation</vt:lpstr>
      <vt:lpstr>Summary</vt:lpstr>
      <vt:lpstr>Recommendations</vt:lpstr>
      <vt:lpstr>Thanks for listening</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Madame Tussaud’s</dc:title>
  <dc:creator>Rhodri Stranaghan</dc:creator>
  <cp:lastModifiedBy>Rhodri Stranaghan</cp:lastModifiedBy>
  <cp:revision>60</cp:revision>
  <dcterms:created xsi:type="dcterms:W3CDTF">2019-04-24T21:36:32Z</dcterms:created>
  <dcterms:modified xsi:type="dcterms:W3CDTF">2019-04-26T12:42:59Z</dcterms:modified>
</cp:coreProperties>
</file>