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2" r:id="rId2"/>
    <p:sldId id="266" r:id="rId3"/>
    <p:sldId id="262" r:id="rId4"/>
    <p:sldId id="263" r:id="rId5"/>
    <p:sldId id="264" r:id="rId6"/>
    <p:sldId id="265" r:id="rId7"/>
    <p:sldId id="289" r:id="rId8"/>
    <p:sldId id="267" r:id="rId9"/>
    <p:sldId id="290" r:id="rId10"/>
    <p:sldId id="291" r:id="rId11"/>
    <p:sldId id="271" r:id="rId12"/>
    <p:sldId id="269" r:id="rId13"/>
    <p:sldId id="268" r:id="rId14"/>
    <p:sldId id="287" r:id="rId15"/>
    <p:sldId id="288" r:id="rId16"/>
    <p:sldId id="273" r:id="rId17"/>
    <p:sldId id="274" r:id="rId18"/>
    <p:sldId id="259" r:id="rId19"/>
    <p:sldId id="257" r:id="rId20"/>
    <p:sldId id="258" r:id="rId21"/>
    <p:sldId id="260" r:id="rId22"/>
    <p:sldId id="261" r:id="rId23"/>
    <p:sldId id="270" r:id="rId24"/>
    <p:sldId id="25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93"/>
    <p:restoredTop sz="94620"/>
  </p:normalViewPr>
  <p:slideViewPr>
    <p:cSldViewPr snapToGrid="0" snapToObjects="1">
      <p:cViewPr varScale="1">
        <p:scale>
          <a:sx n="87" d="100"/>
          <a:sy n="87" d="100"/>
        </p:scale>
        <p:origin x="11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8EDA1-F43C-E645-A509-4DBF26E107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E6741E-FEB8-9245-B71A-8AEDB170BA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F4938-6EA6-FA43-93CA-3A55F9820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E40F9-0D75-5040-B6C0-8879AE5724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4C78FE-8621-4447-B784-020F08868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248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174A5-BC98-664A-ABF8-9161CB109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55AAC-1D89-5342-AF7F-892704F23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BE7C7-5B0D-144E-BA18-835E4952E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3CB44-ED31-8A45-8567-73C2A12AC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9402D-21E5-DD49-B74B-1DD5D5B45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869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BA164-DEC0-1A47-A0FC-0E3D21D20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671F49-8FE9-EE4A-9404-173A715477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9F457A-D0A2-0443-B92E-0AEDA332C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9D358-8B02-D04E-B138-BA5A9032E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A2203E-D2F1-2946-B867-14124F5B9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563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5BCFA-0513-C84D-AA50-D5317EA03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64379-A4A8-D845-AF05-1E6071C1E9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33B812-2062-0441-A34B-9265DAD8B8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93E22C-258C-764F-9657-3AFAC975D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B3AAC-A951-3043-B45D-28EF4D5CA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CFA32B-05C1-F649-A107-3237850FA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790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ACE82-EC2F-E045-9B8F-5F3BC68C1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D3822A-4375-0142-ABAE-F847251BF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8C9906-AEF0-4747-8982-6E7595C7C0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A99FBF-26D3-D047-841A-756FE1C5E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EE2542-59BD-7D43-932A-8DFBB5649C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461E86-7441-5D41-A380-F2F4065F7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6D0F34-53EE-F445-AB42-D75B5F1C9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B8C594-190A-1049-8955-CC91D3A4F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331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0E886-BDB7-9C42-ACD8-676DCC4A8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73AD7F-94B7-E943-8B60-450AAB8E8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C82E4B-38A9-3447-8541-A4875F9C6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DA4353-160F-3E49-A6B1-46E95DAF4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53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7E21D-29BE-B647-9608-84D765351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3C0E81-AA45-F64B-911F-5EAE7B43A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3CF340-B02B-534B-A557-87B3DE7FC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120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9C595-C366-7C4D-BC7C-25CA07382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14FC2-1B41-F84E-BA21-10FC3036D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50B7D6-E158-CE40-A38D-A59FF6DCF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B5A69C-3B58-9440-82F7-6E1EB5A05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3A23DF-2487-844E-890F-A84CD1AFD8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F4D55-2F2C-7044-BD0A-D92882B6A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33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421A5-5AAB-224B-8278-A62B6D55C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3F21D8-7501-9B4B-B588-F659A813A2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F1AE86-342A-B045-9892-415A41537C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03BDE5-ABBA-C64E-A0B6-9941B96CF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C2D68-71E9-D242-A295-E1EF5C508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1BB62A-4648-0D43-BD3F-D78431378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525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F83D3-6686-2C45-8C7C-61FD1ED5F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7594B0-0812-9148-8BC9-A172EBC312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FF5C1-3CF8-A844-8E6F-90662A22F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52E5BE-19A2-2B4D-AFE3-602B9945B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1A3B3-A57C-394B-BA3B-D993F017A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596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DAA819-3FDE-6F43-847E-B368AD9F77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2E360-8682-1E4F-869B-C380820FBA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236A5D-C10E-A647-BA79-C7C4DAAC9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3B6C4-4C12-EA48-BC66-9280FAD47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DFB63B-BD04-2048-81C8-0E4F130AD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462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  <a:alpha val="5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D9A1C9-8511-6644-87D5-29368F6CC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208209-F17E-AC4B-8F3C-08AD688A11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E371EB-D596-4542-B2D9-BB16CF3E66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5E47E-0B53-BD46-8C79-9D0BAD2D6D24}" type="datetimeFigureOut">
              <a:rPr lang="en-US" smtClean="0"/>
              <a:t>9/10/20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2ADD1-5459-8246-8A40-39FA24433E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87F05-1D20-6C40-AA6C-0D78785824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F8CF34-6A3C-AC4F-803C-FF6AD4E597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588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tif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D974F1-DF3A-1F4E-A24A-46D18FD03406}"/>
              </a:ext>
            </a:extLst>
          </p:cNvPr>
          <p:cNvSpPr txBox="1"/>
          <p:nvPr/>
        </p:nvSpPr>
        <p:spPr>
          <a:xfrm>
            <a:off x="1894221" y="1681316"/>
            <a:ext cx="9284721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800" b="1" dirty="0" err="1">
                <a:solidFill>
                  <a:srgbClr val="0070C0"/>
                </a:solidFill>
              </a:rPr>
              <a:t>Powerpoint</a:t>
            </a:r>
            <a:r>
              <a:rPr lang="en-US" sz="4800" b="1" dirty="0">
                <a:solidFill>
                  <a:srgbClr val="0070C0"/>
                </a:solidFill>
              </a:rPr>
              <a:t> 2:</a:t>
            </a:r>
          </a:p>
          <a:p>
            <a:endParaRPr lang="en-US" sz="4000" b="1" dirty="0">
              <a:solidFill>
                <a:srgbClr val="0070C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rgbClr val="0070C0"/>
                </a:solidFill>
              </a:rPr>
              <a:t>Medieval art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rgbClr val="0070C0"/>
                </a:solidFill>
              </a:rPr>
              <a:t>Holocaust Art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b="1" dirty="0">
                <a:solidFill>
                  <a:srgbClr val="0070C0"/>
                </a:solidFill>
              </a:rPr>
              <a:t>Visual representation of contested sites </a:t>
            </a:r>
          </a:p>
        </p:txBody>
      </p:sp>
    </p:spTree>
    <p:extLst>
      <p:ext uri="{BB962C8B-B14F-4D97-AF65-F5344CB8AC3E}">
        <p14:creationId xmlns:p14="http://schemas.microsoft.com/office/powerpoint/2010/main" val="1048875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06D512C-02AA-BF44-99A8-21D634D68B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4478" y="189287"/>
            <a:ext cx="4188542" cy="55655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9F0884D-77BD-DF4E-8FBB-858F3D043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308" y="189287"/>
            <a:ext cx="3657600" cy="571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883BDA-76EA-2446-AA79-BE2530681217}"/>
              </a:ext>
            </a:extLst>
          </p:cNvPr>
          <p:cNvSpPr txBox="1"/>
          <p:nvPr/>
        </p:nvSpPr>
        <p:spPr>
          <a:xfrm>
            <a:off x="4951399" y="5904287"/>
            <a:ext cx="21130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Blind </a:t>
            </a:r>
            <a:r>
              <a:rPr lang="en-US" sz="2400" b="1" dirty="0" err="1"/>
              <a:t>Synagoga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01832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9CAF576-13C7-094C-A28A-9836357958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5123" y="105198"/>
            <a:ext cx="9556777" cy="622186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13EA8E-C54F-9F4A-AE60-DDF46F625760}"/>
              </a:ext>
            </a:extLst>
          </p:cNvPr>
          <p:cNvSpPr txBox="1"/>
          <p:nvPr/>
        </p:nvSpPr>
        <p:spPr>
          <a:xfrm>
            <a:off x="5082666" y="6488668"/>
            <a:ext cx="1721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i="1" dirty="0"/>
              <a:t>Bible </a:t>
            </a:r>
            <a:r>
              <a:rPr lang="en-US" b="1" i="1" dirty="0" err="1"/>
              <a:t>Moralisee</a:t>
            </a:r>
            <a:r>
              <a:rPr lang="en-US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69492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AE13782-91A3-F44B-9DFC-09788A0F4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090" y="324465"/>
            <a:ext cx="4375355" cy="637130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76C80C9-18CC-5C40-9AD5-335EFCF665C6}"/>
              </a:ext>
            </a:extLst>
          </p:cNvPr>
          <p:cNvSpPr txBox="1"/>
          <p:nvPr/>
        </p:nvSpPr>
        <p:spPr>
          <a:xfrm>
            <a:off x="5530646" y="2109020"/>
            <a:ext cx="628050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 Sarah Lipton, </a:t>
            </a:r>
          </a:p>
          <a:p>
            <a:endParaRPr lang="en-GB" dirty="0"/>
          </a:p>
          <a:p>
            <a:r>
              <a:rPr lang="en-GB" b="1" i="1" dirty="0"/>
              <a:t>Images of Intolerance:</a:t>
            </a:r>
          </a:p>
          <a:p>
            <a:r>
              <a:rPr lang="en-GB" b="1" i="1" dirty="0"/>
              <a:t> The Representation of Jews and Judaism in the Bible </a:t>
            </a:r>
            <a:r>
              <a:rPr lang="en-GB" b="1" i="1" dirty="0" err="1"/>
              <a:t>moralisée</a:t>
            </a:r>
            <a:r>
              <a:rPr lang="en-GB" dirty="0"/>
              <a:t> </a:t>
            </a:r>
          </a:p>
          <a:p>
            <a:endParaRPr lang="en-GB" dirty="0"/>
          </a:p>
          <a:p>
            <a:r>
              <a:rPr lang="en-GB" dirty="0"/>
              <a:t>(University of California Press, 1999).</a:t>
            </a:r>
          </a:p>
          <a:p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481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jews in bible moralisee">
            <a:extLst>
              <a:ext uri="{FF2B5EF4-FFF2-40B4-BE49-F238E27FC236}">
                <a16:creationId xmlns:a16="http://schemas.microsoft.com/office/drawing/2014/main" id="{22DE6BA9-99E0-D549-8887-0079A81937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765" y="561053"/>
            <a:ext cx="6375400" cy="567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141436-F486-AE42-8742-80BC323EF49A}"/>
              </a:ext>
            </a:extLst>
          </p:cNvPr>
          <p:cNvSpPr txBox="1"/>
          <p:nvPr/>
        </p:nvSpPr>
        <p:spPr>
          <a:xfrm>
            <a:off x="7580672" y="3554360"/>
            <a:ext cx="47387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/>
              <a:t>Two kings about </a:t>
            </a:r>
          </a:p>
          <a:p>
            <a:r>
              <a:rPr lang="en-US" sz="2400" b="1" dirty="0"/>
              <a:t>to kill praying Jews as God looks on </a:t>
            </a:r>
          </a:p>
        </p:txBody>
      </p:sp>
    </p:spTree>
    <p:extLst>
      <p:ext uri="{BB962C8B-B14F-4D97-AF65-F5344CB8AC3E}">
        <p14:creationId xmlns:p14="http://schemas.microsoft.com/office/powerpoint/2010/main" val="3266260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0EC5DFF-3329-4F44-A29C-25C339131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736" y="415594"/>
            <a:ext cx="6893940" cy="62064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925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F2B2E12-0861-EB47-8B3C-36D75F9DFB1A}"/>
              </a:ext>
            </a:extLst>
          </p:cNvPr>
          <p:cNvSpPr/>
          <p:nvPr/>
        </p:nvSpPr>
        <p:spPr>
          <a:xfrm>
            <a:off x="1268361" y="705745"/>
            <a:ext cx="8657303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rgbClr val="0070C0"/>
                </a:solidFill>
                <a:latin typeface="Arial" panose="020B0604020202020204" pitchFamily="34" charset="0"/>
              </a:rPr>
              <a:t>Convivencia</a:t>
            </a:r>
          </a:p>
          <a:p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endParaRPr lang="en-GB" sz="2400" b="1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333333"/>
                </a:solidFill>
                <a:latin typeface="Arial" panose="020B0604020202020204" pitchFamily="34" charset="0"/>
              </a:rPr>
              <a:t>The Middle Ages in Spain - the period from the Muslim Conquest in 711 to the expulsion of the Jews and the defeat of the last Muslim ruler in 1492 - witnessed an extraordinary "Golden Age" through the intermingling of its Jewish, Muslim, and Christian inhabitants. </a:t>
            </a:r>
          </a:p>
          <a:p>
            <a:endParaRPr lang="en-GB" sz="2400" b="1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333333"/>
                </a:solidFill>
                <a:latin typeface="Arial" panose="020B0604020202020204" pitchFamily="34" charset="0"/>
              </a:rPr>
              <a:t>The nature of their coexistence, (termed</a:t>
            </a:r>
            <a:r>
              <a:rPr lang="en-GB" sz="2400" b="1" i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GB" sz="2400" b="1" i="1" dirty="0" err="1">
                <a:solidFill>
                  <a:srgbClr val="0070C0"/>
                </a:solidFill>
                <a:latin typeface="Arial" panose="020B0604020202020204" pitchFamily="34" charset="0"/>
              </a:rPr>
              <a:t>convivencia</a:t>
            </a:r>
            <a:r>
              <a:rPr lang="en-GB" sz="2400" b="1" i="1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GB" sz="2400" b="1" dirty="0">
                <a:solidFill>
                  <a:srgbClr val="333333"/>
                </a:solidFill>
                <a:latin typeface="Arial" panose="020B0604020202020204" pitchFamily="34" charset="0"/>
              </a:rPr>
              <a:t>by Spanish historians), embraced not only ideological interchange and cultural influence, but also mutual friction, rivalry, and suspicion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628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19AEFD0-20E7-6F4D-BC32-FA055FD830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6130" y="178916"/>
            <a:ext cx="4750193" cy="63251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2D3FC53-8BB8-384C-AFF1-91633BFA7F45}"/>
              </a:ext>
            </a:extLst>
          </p:cNvPr>
          <p:cNvSpPr txBox="1"/>
          <p:nvPr/>
        </p:nvSpPr>
        <p:spPr>
          <a:xfrm>
            <a:off x="6135330" y="1165121"/>
            <a:ext cx="553754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Vivian B. Mann, ed., </a:t>
            </a:r>
          </a:p>
          <a:p>
            <a:endParaRPr lang="en-GB" b="1" i="1" dirty="0"/>
          </a:p>
          <a:p>
            <a:r>
              <a:rPr lang="en-GB" b="1" i="1" dirty="0"/>
              <a:t>Uneasy Communion:</a:t>
            </a:r>
          </a:p>
          <a:p>
            <a:r>
              <a:rPr lang="en-GB" b="1" i="1" dirty="0"/>
              <a:t> Jews, Christians and the Altarpieces of Medieval Spain</a:t>
            </a:r>
            <a:r>
              <a:rPr lang="en-GB" b="1" dirty="0"/>
              <a:t>. </a:t>
            </a:r>
          </a:p>
          <a:p>
            <a:endParaRPr lang="en-GB" b="1" dirty="0"/>
          </a:p>
          <a:p>
            <a:r>
              <a:rPr lang="en-GB" b="1" dirty="0"/>
              <a:t>(New York and London: D Giles Limited, 2010.) 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8D7690-4716-EA4A-AC3B-2779BA4428BF}"/>
              </a:ext>
            </a:extLst>
          </p:cNvPr>
          <p:cNvSpPr txBox="1"/>
          <p:nvPr/>
        </p:nvSpPr>
        <p:spPr>
          <a:xfrm>
            <a:off x="5856323" y="3341477"/>
            <a:ext cx="641714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A study of the iconography of altarpieces and the artistic </a:t>
            </a:r>
          </a:p>
          <a:p>
            <a:r>
              <a:rPr lang="en-GB" sz="2000" b="1" dirty="0"/>
              <a:t>collaboration between Jews and Christians.</a:t>
            </a:r>
          </a:p>
          <a:p>
            <a:r>
              <a:rPr lang="en-GB" sz="2000" b="1" dirty="0"/>
              <a:t> In the multi-cultural society of late medieval Spain, Jewish</a:t>
            </a:r>
          </a:p>
          <a:p>
            <a:r>
              <a:rPr lang="en-GB" sz="2000" b="1" dirty="0"/>
              <a:t>and Christian artists worked together to produce </a:t>
            </a:r>
          </a:p>
          <a:p>
            <a:r>
              <a:rPr lang="en-GB" sz="2000" b="1" i="1" dirty="0"/>
              <a:t>retablos </a:t>
            </a:r>
            <a:r>
              <a:rPr lang="en-GB" sz="2000" b="1" dirty="0"/>
              <a:t>(large multi-panelled altarpieces) </a:t>
            </a:r>
          </a:p>
          <a:p>
            <a:r>
              <a:rPr lang="en-GB" sz="2000" b="1" dirty="0"/>
              <a:t>as well as Latin and Hebrew religious manuscripts.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472073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90C0FE-81AB-B143-96E8-821153AC3B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518" y="103239"/>
            <a:ext cx="5772045" cy="675476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FF2D146-C3C3-1B44-BB4B-7142A0A7A006}"/>
              </a:ext>
            </a:extLst>
          </p:cNvPr>
          <p:cNvSpPr txBox="1"/>
          <p:nvPr/>
        </p:nvSpPr>
        <p:spPr>
          <a:xfrm>
            <a:off x="6858001" y="2595716"/>
            <a:ext cx="508985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Jesus among the doctors in the Temple</a:t>
            </a:r>
          </a:p>
          <a:p>
            <a:endParaRPr lang="en-US" sz="2400" b="1" i="1" dirty="0"/>
          </a:p>
          <a:p>
            <a:r>
              <a:rPr lang="en-US" sz="2400" b="1" dirty="0" err="1"/>
              <a:t>Jaume</a:t>
            </a:r>
            <a:r>
              <a:rPr lang="en-US" sz="2400" b="1" dirty="0"/>
              <a:t> Serra</a:t>
            </a:r>
          </a:p>
          <a:p>
            <a:endParaRPr lang="en-US" sz="2400" b="1" dirty="0"/>
          </a:p>
          <a:p>
            <a:r>
              <a:rPr lang="en-US" sz="2400" b="1" dirty="0"/>
              <a:t>Altarpiece e of the Virgin </a:t>
            </a:r>
          </a:p>
          <a:p>
            <a:endParaRPr lang="en-US" sz="2400" b="1" dirty="0"/>
          </a:p>
          <a:p>
            <a:r>
              <a:rPr lang="en-US" sz="2400" b="1" dirty="0"/>
              <a:t>c. 1367 </a:t>
            </a:r>
          </a:p>
        </p:txBody>
      </p:sp>
    </p:spTree>
    <p:extLst>
      <p:ext uri="{BB962C8B-B14F-4D97-AF65-F5344CB8AC3E}">
        <p14:creationId xmlns:p14="http://schemas.microsoft.com/office/powerpoint/2010/main" val="12515640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25658FC-F306-0641-A1F7-F38AE141D0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28" y="1061884"/>
            <a:ext cx="6217585" cy="46752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719A0D-BBA5-EB46-816A-BD1DD66CEBF7}"/>
              </a:ext>
            </a:extLst>
          </p:cNvPr>
          <p:cNvSpPr txBox="1"/>
          <p:nvPr/>
        </p:nvSpPr>
        <p:spPr>
          <a:xfrm>
            <a:off x="7950879" y="2314875"/>
            <a:ext cx="413927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i="1" dirty="0"/>
              <a:t>Ananias, the Shoe-Mender</a:t>
            </a:r>
          </a:p>
          <a:p>
            <a:endParaRPr lang="en-US" sz="2800" b="1" i="1" dirty="0"/>
          </a:p>
          <a:p>
            <a:r>
              <a:rPr lang="en-US" sz="2800" b="1" i="1" dirty="0"/>
              <a:t>Altarpiece of St. Mark</a:t>
            </a:r>
          </a:p>
          <a:p>
            <a:endParaRPr lang="en-US" sz="2800" b="1" i="1" dirty="0"/>
          </a:p>
          <a:p>
            <a:r>
              <a:rPr lang="en-US" sz="2800" b="1" dirty="0" err="1"/>
              <a:t>Arnau</a:t>
            </a:r>
            <a:r>
              <a:rPr lang="en-US" sz="2800" b="1" dirty="0"/>
              <a:t> </a:t>
            </a:r>
            <a:r>
              <a:rPr lang="en-US" sz="2800" b="1" dirty="0" err="1"/>
              <a:t>Bassa</a:t>
            </a:r>
            <a:endParaRPr lang="en-US" sz="2800" b="1" dirty="0"/>
          </a:p>
          <a:p>
            <a:endParaRPr lang="en-US" sz="2800" b="1" i="1" dirty="0"/>
          </a:p>
          <a:p>
            <a:r>
              <a:rPr lang="en-US" sz="2800" b="1" dirty="0"/>
              <a:t>c.1364</a:t>
            </a:r>
          </a:p>
        </p:txBody>
      </p:sp>
    </p:spTree>
    <p:extLst>
      <p:ext uri="{BB962C8B-B14F-4D97-AF65-F5344CB8AC3E}">
        <p14:creationId xmlns:p14="http://schemas.microsoft.com/office/powerpoint/2010/main" val="2017956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B09034-62E0-AB48-86AA-BB19DA9B8AA2}"/>
              </a:ext>
            </a:extLst>
          </p:cNvPr>
          <p:cNvSpPr txBox="1"/>
          <p:nvPr/>
        </p:nvSpPr>
        <p:spPr>
          <a:xfrm>
            <a:off x="4536778" y="2757948"/>
            <a:ext cx="786657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Sarit Shalev-</a:t>
            </a:r>
            <a:r>
              <a:rPr lang="en-GB" sz="2000" b="1" dirty="0" err="1"/>
              <a:t>Eyni</a:t>
            </a:r>
            <a:r>
              <a:rPr lang="en-GB" sz="2000" b="1" dirty="0"/>
              <a:t>,</a:t>
            </a:r>
          </a:p>
          <a:p>
            <a:endParaRPr lang="en-GB" sz="2000" b="1" dirty="0"/>
          </a:p>
          <a:p>
            <a:r>
              <a:rPr lang="en-GB" sz="2000" b="1" i="1" dirty="0"/>
              <a:t>Jews among Christians: Hebrew Book Illumination from Lake Constance</a:t>
            </a:r>
            <a:r>
              <a:rPr lang="en-GB" sz="2000" b="1" dirty="0"/>
              <a:t>. </a:t>
            </a:r>
          </a:p>
          <a:p>
            <a:r>
              <a:rPr lang="en-GB" sz="2000" b="1" dirty="0"/>
              <a:t>(Turnhout: </a:t>
            </a:r>
            <a:r>
              <a:rPr lang="en-GB" sz="2000" b="1" dirty="0" err="1"/>
              <a:t>Brepols</a:t>
            </a:r>
            <a:r>
              <a:rPr lang="en-GB" sz="2000" b="1" dirty="0"/>
              <a:t>, 2010.) </a:t>
            </a:r>
          </a:p>
          <a:p>
            <a:endParaRPr lang="en-US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9349DC-9AE0-8C4B-BE5F-0364DCB5A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135" y="1009002"/>
            <a:ext cx="3469690" cy="51291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73332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7940D0-EEDC-024C-923D-040D1906FDBF}"/>
              </a:ext>
            </a:extLst>
          </p:cNvPr>
          <p:cNvSpPr txBox="1"/>
          <p:nvPr/>
        </p:nvSpPr>
        <p:spPr>
          <a:xfrm>
            <a:off x="2020529" y="1843548"/>
            <a:ext cx="801283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Sarit Shalev-</a:t>
            </a:r>
            <a:r>
              <a:rPr lang="en-US" sz="2800" b="1" dirty="0" err="1"/>
              <a:t>Eyni</a:t>
            </a:r>
            <a:r>
              <a:rPr lang="en-US" sz="2800" b="1" dirty="0"/>
              <a:t>, </a:t>
            </a:r>
          </a:p>
          <a:p>
            <a:endParaRPr lang="en-US" sz="2800" b="1" dirty="0"/>
          </a:p>
          <a:p>
            <a:r>
              <a:rPr lang="en-US" sz="2800" b="1" dirty="0"/>
              <a:t>‘Solomon, his Demons and </a:t>
            </a:r>
            <a:r>
              <a:rPr lang="en-US" sz="2800" b="1" dirty="0" err="1"/>
              <a:t>Jongelurs</a:t>
            </a:r>
            <a:r>
              <a:rPr lang="en-US" sz="2800" b="1" dirty="0"/>
              <a:t>: </a:t>
            </a:r>
          </a:p>
          <a:p>
            <a:r>
              <a:rPr lang="en-US" sz="2800" b="1" dirty="0"/>
              <a:t>the Meeting of Islamic, Judaic and Christian Culture’ </a:t>
            </a:r>
          </a:p>
          <a:p>
            <a:endParaRPr lang="en-US" sz="2800" b="1" i="1" dirty="0"/>
          </a:p>
          <a:p>
            <a:r>
              <a:rPr lang="en-US" sz="2800" b="1" i="1" dirty="0"/>
              <a:t>Al-</a:t>
            </a:r>
            <a:r>
              <a:rPr lang="en-US" sz="2800" b="1" i="1" dirty="0" err="1"/>
              <a:t>Masaq</a:t>
            </a:r>
            <a:r>
              <a:rPr lang="en-US" sz="2800" b="1" i="1" dirty="0"/>
              <a:t>,</a:t>
            </a:r>
            <a:r>
              <a:rPr lang="en-US" sz="2800" b="1" dirty="0"/>
              <a:t> 18.2 (2006), 145-160.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914051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680D315-BFE7-8D43-9F04-08DD2F2AFA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734" y="206478"/>
            <a:ext cx="9014305" cy="61943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C15152D-32F9-9849-9CC1-39C8F4B1B2B3}"/>
              </a:ext>
            </a:extLst>
          </p:cNvPr>
          <p:cNvSpPr txBox="1"/>
          <p:nvPr/>
        </p:nvSpPr>
        <p:spPr>
          <a:xfrm>
            <a:off x="9261988" y="2473376"/>
            <a:ext cx="249940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i="1" dirty="0"/>
              <a:t>The Tripartite </a:t>
            </a:r>
            <a:r>
              <a:rPr lang="en-US" sz="2000" b="1" i="1" dirty="0" err="1"/>
              <a:t>Mahzor</a:t>
            </a:r>
            <a:endParaRPr lang="en-US" sz="2000" b="1" i="1" dirty="0"/>
          </a:p>
          <a:p>
            <a:endParaRPr lang="en-US" sz="2000" b="1" dirty="0"/>
          </a:p>
          <a:p>
            <a:r>
              <a:rPr lang="en-US" sz="2000" b="1" dirty="0"/>
              <a:t>c. 1322</a:t>
            </a:r>
          </a:p>
        </p:txBody>
      </p:sp>
    </p:spTree>
    <p:extLst>
      <p:ext uri="{BB962C8B-B14F-4D97-AF65-F5344CB8AC3E}">
        <p14:creationId xmlns:p14="http://schemas.microsoft.com/office/powerpoint/2010/main" val="3926510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67085" y="3428412"/>
            <a:ext cx="705806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600" b="1" i="1" dirty="0"/>
              <a:t>The divine sovereignty of Solomon, </a:t>
            </a:r>
          </a:p>
          <a:p>
            <a:pPr algn="ctr"/>
            <a:endParaRPr lang="en-US" sz="1600" b="1" dirty="0"/>
          </a:p>
          <a:p>
            <a:pPr algn="ctr"/>
            <a:r>
              <a:rPr lang="en-US" sz="1600" b="1" dirty="0"/>
              <a:t>Book of Suleiman by </a:t>
            </a:r>
            <a:r>
              <a:rPr lang="en-US" sz="1600" b="1" dirty="0" err="1"/>
              <a:t>Sharaf</a:t>
            </a:r>
            <a:r>
              <a:rPr lang="en-US" sz="1600" b="1" dirty="0"/>
              <a:t> al-Din Musa,</a:t>
            </a:r>
          </a:p>
          <a:p>
            <a:pPr algn="ctr"/>
            <a:r>
              <a:rPr lang="en-US" sz="1600" b="1" dirty="0"/>
              <a:t> Ottoman Empire, ca. 1500</a:t>
            </a:r>
          </a:p>
          <a:p>
            <a:pPr algn="ctr"/>
            <a:endParaRPr lang="en-US" sz="1600" b="1" dirty="0"/>
          </a:p>
          <a:p>
            <a:pPr algn="ctr"/>
            <a:r>
              <a:rPr lang="en-US" sz="1600" b="1" dirty="0"/>
              <a:t>Chester Beatty Library.</a:t>
            </a:r>
          </a:p>
          <a:p>
            <a:pPr algn="ctr"/>
            <a:r>
              <a:rPr lang="en-US" sz="1600" b="1" dirty="0"/>
              <a:t>Ms. Turk 406, fol.1v. </a:t>
            </a:r>
            <a:endParaRPr lang="en-US" sz="1600" b="1" i="0" dirty="0"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113257"/>
            <a:ext cx="5143795" cy="72383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03353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968562-82C9-0843-A4CA-CC02CE97841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975" y="212647"/>
            <a:ext cx="4465917" cy="62844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0635826-A584-5F49-8A2B-2526E775E7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5961" y="1088483"/>
            <a:ext cx="6596373" cy="45328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413526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790F909-0433-F948-B9B5-7FE6B1889839}"/>
              </a:ext>
            </a:extLst>
          </p:cNvPr>
          <p:cNvSpPr txBox="1"/>
          <p:nvPr/>
        </p:nvSpPr>
        <p:spPr>
          <a:xfrm>
            <a:off x="3805083" y="2757948"/>
            <a:ext cx="4668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70C0"/>
                </a:solidFill>
              </a:rPr>
              <a:t>Holocaust Iconography </a:t>
            </a:r>
          </a:p>
        </p:txBody>
      </p:sp>
    </p:spTree>
    <p:extLst>
      <p:ext uri="{BB962C8B-B14F-4D97-AF65-F5344CB8AC3E}">
        <p14:creationId xmlns:p14="http://schemas.microsoft.com/office/powerpoint/2010/main" val="24965410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FD61F6E-A56D-C04E-BF3F-0179377326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78078" y="589936"/>
            <a:ext cx="5058697" cy="505869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C9C3BE0-020C-974F-9233-E2D3B7F18271}"/>
              </a:ext>
            </a:extLst>
          </p:cNvPr>
          <p:cNvSpPr txBox="1"/>
          <p:nvPr/>
        </p:nvSpPr>
        <p:spPr>
          <a:xfrm>
            <a:off x="3666909" y="2064774"/>
            <a:ext cx="8525091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 err="1"/>
              <a:t>Ziva</a:t>
            </a:r>
            <a:r>
              <a:rPr lang="en-US" sz="3200" b="1" dirty="0"/>
              <a:t> </a:t>
            </a:r>
            <a:r>
              <a:rPr lang="en-US" sz="3200" b="1" dirty="0" err="1"/>
              <a:t>Amishai-Maisels</a:t>
            </a:r>
            <a:r>
              <a:rPr lang="en-US" sz="3200" b="1" dirty="0"/>
              <a:t>, </a:t>
            </a:r>
          </a:p>
          <a:p>
            <a:endParaRPr lang="en-US" sz="3200" b="1" dirty="0"/>
          </a:p>
          <a:p>
            <a:r>
              <a:rPr lang="en-US" sz="3200" b="1" i="1" dirty="0"/>
              <a:t>Depiction and Interpretation: </a:t>
            </a:r>
          </a:p>
          <a:p>
            <a:r>
              <a:rPr lang="en-US" sz="3200" b="1" i="1" dirty="0"/>
              <a:t>The Influence of the Holocaust on the Visual Arts </a:t>
            </a:r>
          </a:p>
          <a:p>
            <a:endParaRPr lang="en-US" sz="3200" b="1" dirty="0"/>
          </a:p>
          <a:p>
            <a:r>
              <a:rPr lang="en-US" sz="3200" b="1" dirty="0"/>
              <a:t>(Oxford: </a:t>
            </a:r>
            <a:r>
              <a:rPr lang="en-US" sz="3200" b="1" dirty="0" err="1"/>
              <a:t>Pergamon</a:t>
            </a:r>
            <a:r>
              <a:rPr lang="en-US" sz="3200" b="1" dirty="0"/>
              <a:t>, 1993)</a:t>
            </a:r>
          </a:p>
        </p:txBody>
      </p:sp>
    </p:spTree>
    <p:extLst>
      <p:ext uri="{BB962C8B-B14F-4D97-AF65-F5344CB8AC3E}">
        <p14:creationId xmlns:p14="http://schemas.microsoft.com/office/powerpoint/2010/main" val="34322963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B86CC46-C238-434B-9C8B-E2569F4DEF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840" y="471948"/>
            <a:ext cx="5072293" cy="58403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F2B0524-90D5-6D46-92E1-8EB818399DD7}"/>
              </a:ext>
            </a:extLst>
          </p:cNvPr>
          <p:cNvSpPr txBox="1"/>
          <p:nvPr/>
        </p:nvSpPr>
        <p:spPr>
          <a:xfrm>
            <a:off x="7639664" y="2580968"/>
            <a:ext cx="23996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Flight into Egypt, </a:t>
            </a:r>
          </a:p>
          <a:p>
            <a:endParaRPr lang="en-US" sz="2400" b="1" dirty="0"/>
          </a:p>
          <a:p>
            <a:r>
              <a:rPr lang="en-US" sz="2400" b="1" dirty="0"/>
              <a:t>Master of 1518</a:t>
            </a:r>
          </a:p>
        </p:txBody>
      </p:sp>
    </p:spTree>
    <p:extLst>
      <p:ext uri="{BB962C8B-B14F-4D97-AF65-F5344CB8AC3E}">
        <p14:creationId xmlns:p14="http://schemas.microsoft.com/office/powerpoint/2010/main" val="27859581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CFF6A2-F08E-5D4F-BC2B-9A33C2575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99833"/>
            <a:ext cx="6076335" cy="57927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7F583B-DD75-0A47-8022-6788A7EB7A50}"/>
              </a:ext>
            </a:extLst>
          </p:cNvPr>
          <p:cNvSpPr txBox="1"/>
          <p:nvPr/>
        </p:nvSpPr>
        <p:spPr>
          <a:xfrm>
            <a:off x="8568813" y="2300748"/>
            <a:ext cx="24080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Flight into Egypt, </a:t>
            </a:r>
          </a:p>
          <a:p>
            <a:endParaRPr lang="en-US" sz="2400" b="1" dirty="0"/>
          </a:p>
          <a:p>
            <a:r>
              <a:rPr lang="en-US" sz="2400" b="1" dirty="0"/>
              <a:t>Chagall</a:t>
            </a:r>
          </a:p>
        </p:txBody>
      </p:sp>
    </p:spTree>
    <p:extLst>
      <p:ext uri="{BB962C8B-B14F-4D97-AF65-F5344CB8AC3E}">
        <p14:creationId xmlns:p14="http://schemas.microsoft.com/office/powerpoint/2010/main" val="7056729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9F47D91-D38B-FF4B-9226-590BB593D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1" y="335587"/>
            <a:ext cx="8362335" cy="59372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F0AACA-CCA6-1C4F-BA54-E26530146DA0}"/>
              </a:ext>
            </a:extLst>
          </p:cNvPr>
          <p:cNvSpPr txBox="1"/>
          <p:nvPr/>
        </p:nvSpPr>
        <p:spPr>
          <a:xfrm>
            <a:off x="9424220" y="2704050"/>
            <a:ext cx="14879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i="1" dirty="0"/>
              <a:t>Obsession</a:t>
            </a:r>
          </a:p>
          <a:p>
            <a:endParaRPr lang="en-US" sz="2400" b="1" dirty="0"/>
          </a:p>
          <a:p>
            <a:r>
              <a:rPr lang="en-US" sz="2400" b="1" dirty="0"/>
              <a:t>Chagall</a:t>
            </a:r>
          </a:p>
        </p:txBody>
      </p:sp>
    </p:spTree>
    <p:extLst>
      <p:ext uri="{BB962C8B-B14F-4D97-AF65-F5344CB8AC3E}">
        <p14:creationId xmlns:p14="http://schemas.microsoft.com/office/powerpoint/2010/main" val="58620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A18135D-E891-8D42-B1ED-5F512B5B0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6468" y="368709"/>
            <a:ext cx="4890835" cy="60615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30271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77F7364-CABE-D14C-883B-937A288F8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4078" y="276645"/>
            <a:ext cx="4518211" cy="6286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975421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ishneh Torah - photo courtesy The Metropolitan Museum of Art">
            <a:extLst>
              <a:ext uri="{FF2B5EF4-FFF2-40B4-BE49-F238E27FC236}">
                <a16:creationId xmlns:a16="http://schemas.microsoft.com/office/drawing/2014/main" id="{5E23FF9A-DC19-9141-A397-6AC6A2A780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46" y="126722"/>
            <a:ext cx="5680998" cy="3287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FAAB05F-390D-B342-97F0-DD2967C115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9290" y="126722"/>
            <a:ext cx="5101413" cy="340094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86D3473-499E-2645-BA2B-3CA6B1167D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7844" y="3740559"/>
            <a:ext cx="3681555" cy="311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7932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360ED-4F6E-E64B-B728-9AD86C8FAC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2060"/>
                </a:solidFill>
              </a:rPr>
              <a:t>THE  END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DB72B8-0335-5843-93CE-E282E87C3F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008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388</Words>
  <Application>Microsoft Macintosh PowerPoint</Application>
  <PresentationFormat>Widescreen</PresentationFormat>
  <Paragraphs>85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 END 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O'kane</dc:creator>
  <cp:lastModifiedBy>Martin O'kane</cp:lastModifiedBy>
  <cp:revision>31</cp:revision>
  <dcterms:created xsi:type="dcterms:W3CDTF">2018-05-16T08:11:14Z</dcterms:created>
  <dcterms:modified xsi:type="dcterms:W3CDTF">2020-09-10T08:26:45Z</dcterms:modified>
</cp:coreProperties>
</file>