
<file path=[Content_Types].xml><?xml version="1.0" encoding="utf-8"?>
<Types xmlns="http://schemas.openxmlformats.org/package/2006/content-types">
  <Default Extension="jfif" ContentType="image/jpeg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3"/>
  </p:notesMasterIdLst>
  <p:sldIdLst>
    <p:sldId id="257" r:id="rId2"/>
    <p:sldId id="256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6" r:id="rId11"/>
    <p:sldId id="265" r:id="rId1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8286" autoAdjust="0"/>
    <p:restoredTop sz="94660"/>
  </p:normalViewPr>
  <p:slideViewPr>
    <p:cSldViewPr snapToGrid="0">
      <p:cViewPr varScale="1">
        <p:scale>
          <a:sx n="73" d="100"/>
          <a:sy n="73" d="100"/>
        </p:scale>
        <p:origin x="276" y="3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9436732-7F32-4955-AF7F-40974E2742E6}" type="datetimeFigureOut">
              <a:rPr lang="en-GB" smtClean="0"/>
              <a:t>25/11/2025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458E981-0492-4169-874C-E6EA25CA403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8661895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Slide Image Placeholder 1">
            <a:extLst>
              <a:ext uri="{FF2B5EF4-FFF2-40B4-BE49-F238E27FC236}">
                <a16:creationId xmlns:a16="http://schemas.microsoft.com/office/drawing/2014/main" id="{BF5422FD-AABD-C709-4BFD-EA8B1D004D64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171" name="Notes Placeholder 2">
            <a:extLst>
              <a:ext uri="{FF2B5EF4-FFF2-40B4-BE49-F238E27FC236}">
                <a16:creationId xmlns:a16="http://schemas.microsoft.com/office/drawing/2014/main" id="{180499DB-1794-34E8-CA77-2F8450740740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GB" altLang="en-US"/>
          </a:p>
        </p:txBody>
      </p:sp>
      <p:sp>
        <p:nvSpPr>
          <p:cNvPr id="7172" name="Slide Number Placeholder 3">
            <a:extLst>
              <a:ext uri="{FF2B5EF4-FFF2-40B4-BE49-F238E27FC236}">
                <a16:creationId xmlns:a16="http://schemas.microsoft.com/office/drawing/2014/main" id="{EBA5999B-2E93-4CD5-5AA1-A9B9A77FDFF8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Myriad Pro"/>
              </a:defRPr>
            </a:lvl1pPr>
            <a:lvl2pPr marL="742950" indent="-285750">
              <a:defRPr>
                <a:solidFill>
                  <a:schemeClr val="tx1"/>
                </a:solidFill>
                <a:latin typeface="Myriad Pro"/>
              </a:defRPr>
            </a:lvl2pPr>
            <a:lvl3pPr marL="1143000" indent="-228600">
              <a:defRPr>
                <a:solidFill>
                  <a:schemeClr val="tx1"/>
                </a:solidFill>
                <a:latin typeface="Myriad Pro"/>
              </a:defRPr>
            </a:lvl3pPr>
            <a:lvl4pPr marL="1600200" indent="-228600">
              <a:defRPr>
                <a:solidFill>
                  <a:schemeClr val="tx1"/>
                </a:solidFill>
                <a:latin typeface="Myriad Pro"/>
              </a:defRPr>
            </a:lvl4pPr>
            <a:lvl5pPr marL="2057400" indent="-228600">
              <a:defRPr>
                <a:solidFill>
                  <a:schemeClr val="tx1"/>
                </a:solidFill>
                <a:latin typeface="Myriad Pro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Myriad Pro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Myriad Pro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Myriad Pro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Myriad Pro"/>
              </a:defRPr>
            </a:lvl9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3E254DCF-66F0-4EB4-B62E-4594A7C3307E}" type="slidenum">
              <a:rPr kumimoji="0" lang="en-US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1</a:t>
            </a:fld>
            <a:endParaRPr kumimoji="0" lang="en-US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+mn-cs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458E981-0492-4169-874C-E6EA25CA4039}" type="slidenum">
              <a:rPr lang="en-GB" smtClean="0"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082880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1424" y="1988841"/>
            <a:ext cx="103632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5824" y="3744615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151C336-1250-C4B2-D6BE-53D0D47BC2BA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527051" y="6524626"/>
            <a:ext cx="1295400" cy="21907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119A33B-0406-4D5E-8FD6-A30C42B4A22B}" type="datetimeFigureOut">
              <a:rPr lang="en-GB"/>
              <a:pPr>
                <a:defRPr/>
              </a:pPr>
              <a:t>25/11/2025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8DEC2EF-FF47-F02E-9972-F3BACFCB3BA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5520267" y="6381751"/>
            <a:ext cx="38608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9E51881-28AA-EB42-B89E-58A66E0AB25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C8CA773-F399-4DAF-A15C-36554CE9CA95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73635089"/>
      </p:ext>
    </p:extLst>
  </p:cSld>
  <p:clrMapOvr>
    <a:masterClrMapping/>
  </p:clrMapOvr>
  <p:transition spd="slow">
    <p:cover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1600201"/>
            <a:ext cx="10972800" cy="391703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CA65796-A982-E06E-3883-BC26AFE5BFA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31BDBA3-3634-406C-BCDE-28A4B4CBF602}" type="datetimeFigureOut">
              <a:rPr lang="en-GB"/>
              <a:pPr>
                <a:defRPr/>
              </a:pPr>
              <a:t>25/11/2025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002DA68-7D4B-AC06-ACD5-6C007412CD1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176184" y="6461126"/>
            <a:ext cx="38608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634BCA4-70CD-2E48-036C-A5BF04D62D2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541073A-3E8C-4FDB-9BFC-FDD77C228D2D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15904275"/>
      </p:ext>
    </p:extLst>
  </p:cSld>
  <p:clrMapOvr>
    <a:masterClrMapping/>
  </p:clrMapOvr>
  <p:transition spd="slow">
    <p:cover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1424" y="3993084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1424" y="2492897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03C2075-433A-1537-1504-93F61B84242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B360F07-44AA-4A2F-B7BF-6C9F924E9BE7}" type="datetimeFigureOut">
              <a:rPr lang="en-GB"/>
              <a:pPr>
                <a:defRPr/>
              </a:pPr>
              <a:t>25/11/2025</a:t>
            </a:fld>
            <a:endParaRPr lang="en-GB" dirty="0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20212BBF-7DCC-2212-EDBB-7DCA1815CC6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ACECD4C-CED6-4137-94E2-2A598B1F8B07}" type="slidenum">
              <a:rPr lang="en-GB"/>
              <a:pPr>
                <a:defRPr/>
              </a:pPr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94869817"/>
      </p:ext>
    </p:extLst>
  </p:cSld>
  <p:clrMapOvr>
    <a:masterClrMapping/>
  </p:clrMapOvr>
  <p:transition spd="slow">
    <p:cover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39890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39890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198E3A4E-C87E-061A-F83E-B7BF2FA93AA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FC8EB9B-9EF2-4897-9E3D-A6B3645D238D}" type="datetimeFigureOut">
              <a:rPr lang="en-GB"/>
              <a:pPr>
                <a:defRPr/>
              </a:pPr>
              <a:t>25/11/2025</a:t>
            </a:fld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896555D-8D37-7BCF-6890-A24D28BD52AB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276F61A-B279-49D1-817F-9A9F5E8E1AFD}" type="slidenum">
              <a:rPr lang="en-GB"/>
              <a:pPr>
                <a:defRPr/>
              </a:pPr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90376354"/>
      </p:ext>
    </p:extLst>
  </p:cSld>
  <p:clrMapOvr>
    <a:masterClrMapping/>
  </p:clrMapOvr>
  <p:transition spd="slow">
    <p:cover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600" y="2174876"/>
            <a:ext cx="5386917" cy="34143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93368" y="2174876"/>
            <a:ext cx="5389033" cy="34143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3">
            <a:extLst>
              <a:ext uri="{FF2B5EF4-FFF2-40B4-BE49-F238E27FC236}">
                <a16:creationId xmlns:a16="http://schemas.microsoft.com/office/drawing/2014/main" id="{3F007A50-CA96-2F39-6A69-D4463EE968D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C233377-EAC3-438F-9791-B8939A6ECF68}" type="datetimeFigureOut">
              <a:rPr lang="en-GB"/>
              <a:pPr>
                <a:defRPr/>
              </a:pPr>
              <a:t>25/11/2025</a:t>
            </a:fld>
            <a:endParaRPr lang="en-GB" dirty="0"/>
          </a:p>
        </p:txBody>
      </p:sp>
      <p:sp>
        <p:nvSpPr>
          <p:cNvPr id="8" name="Slide Number Placeholder 5">
            <a:extLst>
              <a:ext uri="{FF2B5EF4-FFF2-40B4-BE49-F238E27FC236}">
                <a16:creationId xmlns:a16="http://schemas.microsoft.com/office/drawing/2014/main" id="{9C570551-5832-A890-4277-7668E9086980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9541D21-238E-4AFC-8B1C-2C8C93C945E3}" type="slidenum">
              <a:rPr lang="en-GB"/>
              <a:pPr>
                <a:defRPr/>
              </a:pPr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518702512"/>
      </p:ext>
    </p:extLst>
  </p:cSld>
  <p:clrMapOvr>
    <a:masterClrMapping/>
  </p:clrMapOvr>
  <p:transition spd="slow">
    <p:cover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3">
            <a:extLst>
              <a:ext uri="{FF2B5EF4-FFF2-40B4-BE49-F238E27FC236}">
                <a16:creationId xmlns:a16="http://schemas.microsoft.com/office/drawing/2014/main" id="{0258AD7C-685F-F03A-C75C-02B4BE86E5E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4CC6AD1-B62B-49F9-B0DA-508B79638B96}" type="datetimeFigureOut">
              <a:rPr lang="en-GB"/>
              <a:pPr>
                <a:defRPr/>
              </a:pPr>
              <a:t>25/11/2025</a:t>
            </a:fld>
            <a:endParaRPr lang="en-GB" dirty="0"/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F9BAF99A-60A0-F7BA-071A-73810DA3399E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EF13CBA-51C6-4193-A465-F7DBB7FD750C}" type="slidenum">
              <a:rPr lang="en-GB"/>
              <a:pPr>
                <a:defRPr/>
              </a:pPr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95191530"/>
      </p:ext>
    </p:extLst>
  </p:cSld>
  <p:clrMapOvr>
    <a:masterClrMapping/>
  </p:clrMapOvr>
  <p:transition spd="slow">
    <p:cover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7ABB4786-6FD1-D68E-7C9D-5AD087E2ED4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9FA2BFC-C289-4496-B80B-A24A83695D5C}" type="datetimeFigureOut">
              <a:rPr lang="en-GB"/>
              <a:pPr>
                <a:defRPr/>
              </a:pPr>
              <a:t>25/11/2025</a:t>
            </a:fld>
            <a:endParaRPr lang="en-GB" dirty="0"/>
          </a:p>
        </p:txBody>
      </p:sp>
      <p:sp>
        <p:nvSpPr>
          <p:cNvPr id="3" name="Slide Number Placeholder 5">
            <a:extLst>
              <a:ext uri="{FF2B5EF4-FFF2-40B4-BE49-F238E27FC236}">
                <a16:creationId xmlns:a16="http://schemas.microsoft.com/office/drawing/2014/main" id="{48C58B69-82F1-71B4-AACA-FAF2B83406A3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BF6A730-10EC-4E9D-B1B9-0486B7B8958E}" type="slidenum">
              <a:rPr lang="en-GB"/>
              <a:pPr>
                <a:defRPr/>
              </a:pPr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33068389"/>
      </p:ext>
    </p:extLst>
  </p:cSld>
  <p:clrMapOvr>
    <a:masterClrMapping/>
  </p:clrMapOvr>
  <p:transition spd="slow">
    <p:cover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17217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02989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1694608C-8C6D-0911-16B6-44B046401A9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DBCC14E-5DFA-4077-B183-366CDD398F43}" type="datetimeFigureOut">
              <a:rPr lang="en-GB"/>
              <a:pPr>
                <a:defRPr/>
              </a:pPr>
              <a:t>25/11/2025</a:t>
            </a:fld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0405C9C-BDA1-41CC-05C6-4F222ECB0EF0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A4A9F50-1523-4681-9989-57DF89CC4D18}" type="slidenum">
              <a:rPr lang="en-GB"/>
              <a:pPr>
                <a:defRPr/>
              </a:pPr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46352756"/>
      </p:ext>
    </p:extLst>
  </p:cSld>
  <p:clrMapOvr>
    <a:masterClrMapping/>
  </p:clrMapOvr>
  <p:transition spd="slow">
    <p:cover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89717" y="450912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389717" y="612776"/>
            <a:ext cx="7315200" cy="3824337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/>
              <a:t>Click icon to add picture</a:t>
            </a:r>
            <a:endParaRPr lang="en-GB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389717" y="5157192"/>
            <a:ext cx="7315200" cy="43204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13746986-71FD-1E83-1D8B-BCFB64A5AE0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D18BBF7-DA38-4D6A-BBAA-607CFD93CA19}" type="datetimeFigureOut">
              <a:rPr lang="en-GB"/>
              <a:pPr>
                <a:defRPr/>
              </a:pPr>
              <a:t>25/11/2025</a:t>
            </a:fld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BDE5E41-2B25-6F50-946A-58DA22D7E9D0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988F2B9-C4AD-4144-A946-FEC11BF89E4C}" type="slidenum">
              <a:rPr lang="en-GB"/>
              <a:pPr>
                <a:defRPr/>
              </a:pPr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22104832"/>
      </p:ext>
    </p:extLst>
  </p:cSld>
  <p:clrMapOvr>
    <a:masterClrMapping/>
  </p:clrMapOvr>
  <p:transition spd="slow">
    <p:cover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B6E7C8D-4910-B2AE-C664-840AB98607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4007C1E-4405-4474-9AD6-ABEB8C1C2B31}" type="datetimeFigureOut">
              <a:rPr lang="en-GB"/>
              <a:pPr>
                <a:defRPr/>
              </a:pPr>
              <a:t>25/11/2025</a:t>
            </a:fld>
            <a:endParaRPr lang="en-GB" dirty="0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A0B4EB95-A26E-C856-86A0-489F21326E5C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01697A1-10DD-466C-9FC8-597E0EF2728E}" type="slidenum">
              <a:rPr lang="en-GB"/>
              <a:pPr>
                <a:defRPr/>
              </a:pPr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301083725"/>
      </p:ext>
    </p:extLst>
  </p:cSld>
  <p:clrMapOvr>
    <a:masterClrMapping/>
  </p:clrMapOvr>
  <p:transition spd="slow">
    <p:cover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242594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242594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C9910AE-4208-9218-7CFC-9AB197B32FD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2CD5299-FF40-4E38-8223-D4B2865704E7}" type="datetimeFigureOut">
              <a:rPr lang="en-GB"/>
              <a:pPr>
                <a:defRPr/>
              </a:pPr>
              <a:t>25/11/2025</a:t>
            </a:fld>
            <a:endParaRPr lang="en-GB" dirty="0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2AAF2FBB-1375-38AB-2DA4-83EF1E340F89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D6CE9CA-4935-4743-AC62-C4BE68030443}" type="slidenum">
              <a:rPr lang="en-GB"/>
              <a:pPr>
                <a:defRPr/>
              </a:pPr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879846276"/>
      </p:ext>
    </p:extLst>
  </p:cSld>
  <p:clrMapOvr>
    <a:masterClrMapping/>
  </p:clrMapOvr>
  <p:transition spd="slow">
    <p:cover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>
            <a:extLst>
              <a:ext uri="{FF2B5EF4-FFF2-40B4-BE49-F238E27FC236}">
                <a16:creationId xmlns:a16="http://schemas.microsoft.com/office/drawing/2014/main" id="{E70C4EE2-FB8C-BDAC-6380-FC600965FFB3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609600" y="274638"/>
            <a:ext cx="109728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  <a:endParaRPr lang="en-GB" altLang="en-US"/>
          </a:p>
        </p:txBody>
      </p:sp>
      <p:sp>
        <p:nvSpPr>
          <p:cNvPr id="1027" name="Text Placeholder 2">
            <a:extLst>
              <a:ext uri="{FF2B5EF4-FFF2-40B4-BE49-F238E27FC236}">
                <a16:creationId xmlns:a16="http://schemas.microsoft.com/office/drawing/2014/main" id="{D9967560-C535-DCD9-AB91-AE6E5D90A693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609600" y="1600200"/>
            <a:ext cx="10972800" cy="3916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  <a:endParaRPr lang="en-GB" alt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6F1B77F-AFF3-5126-9625-083EEA060A9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334433" y="6524626"/>
            <a:ext cx="1295400" cy="2190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05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3DE5224F-4BC6-4148-94AE-54E17DAD7C56}" type="datetimeFigureOut">
              <a:rPr lang="en-GB"/>
              <a:pPr>
                <a:defRPr/>
              </a:pPr>
              <a:t>25/11/2025</a:t>
            </a:fld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C1696E2-B711-0AEB-CBE0-CE0F490BE2B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0608733" y="6381751"/>
            <a:ext cx="973667" cy="3397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8E5DEC22-AC95-4C5A-B658-827CBC2FF2F2}" type="slidenum">
              <a:rPr lang="en-GB"/>
              <a:pPr>
                <a:defRPr/>
              </a:pPr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8059641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slow">
    <p:cover/>
  </p:transition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5.jp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8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11.jp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8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fif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15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jfif"/><Relationship Id="rId1" Type="http://schemas.openxmlformats.org/officeDocument/2006/relationships/slideLayout" Target="../slideLayouts/slideLayout8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fif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20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8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6AE2DA1A-3631-6E77-0077-D8CC055523F1}"/>
              </a:ext>
            </a:extLst>
          </p:cNvPr>
          <p:cNvSpPr/>
          <p:nvPr/>
        </p:nvSpPr>
        <p:spPr>
          <a:xfrm>
            <a:off x="2279651" y="3429001"/>
            <a:ext cx="7561263" cy="230346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 dirty="0">
              <a:solidFill>
                <a:prstClr val="white"/>
              </a:solidFill>
              <a:latin typeface="Myriad Pro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79D2654-CBF3-6201-F120-A75BFBF7A11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135189" y="1304925"/>
            <a:ext cx="8353425" cy="4248150"/>
          </a:xfrm>
        </p:spPr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GB" sz="4000" b="1" dirty="0">
                <a:solidFill>
                  <a:schemeClr val="accent2">
                    <a:lumMod val="20000"/>
                    <a:lumOff val="80000"/>
                  </a:schemeClr>
                </a:solidFill>
              </a:rPr>
              <a:t>Digital Transformation in the Health and Care Professions (BMHP6026)</a:t>
            </a:r>
            <a:br>
              <a:rPr lang="en-GB" sz="3200" b="1" dirty="0">
                <a:solidFill>
                  <a:schemeClr val="accent2">
                    <a:lumMod val="20000"/>
                    <a:lumOff val="80000"/>
                  </a:schemeClr>
                </a:solidFill>
              </a:rPr>
            </a:br>
            <a:r>
              <a:rPr lang="en-GB" sz="3200" b="1" dirty="0">
                <a:solidFill>
                  <a:schemeClr val="accent2">
                    <a:lumMod val="20000"/>
                    <a:lumOff val="80000"/>
                  </a:schemeClr>
                </a:solidFill>
              </a:rPr>
              <a:t>Component 2 Assessment </a:t>
            </a:r>
            <a:br>
              <a:rPr lang="en-GB" sz="3200" b="1" dirty="0">
                <a:solidFill>
                  <a:schemeClr val="accent2">
                    <a:lumMod val="20000"/>
                    <a:lumOff val="80000"/>
                  </a:schemeClr>
                </a:solidFill>
              </a:rPr>
            </a:br>
            <a:r>
              <a:rPr lang="en-GB" sz="3200" b="1" dirty="0">
                <a:solidFill>
                  <a:schemeClr val="accent2">
                    <a:lumMod val="20000"/>
                    <a:lumOff val="80000"/>
                  </a:schemeClr>
                </a:solidFill>
              </a:rPr>
              <a:t>Student name: Patricia </a:t>
            </a:r>
            <a:r>
              <a:rPr lang="en-GB" sz="3200" b="1" dirty="0" err="1">
                <a:solidFill>
                  <a:schemeClr val="accent2">
                    <a:lumMod val="20000"/>
                    <a:lumOff val="80000"/>
                  </a:schemeClr>
                </a:solidFill>
              </a:rPr>
              <a:t>Amofa</a:t>
            </a:r>
            <a:r>
              <a:rPr lang="en-GB" sz="3200" b="1" dirty="0">
                <a:solidFill>
                  <a:schemeClr val="accent2">
                    <a:lumMod val="20000"/>
                    <a:lumOff val="80000"/>
                  </a:schemeClr>
                </a:solidFill>
              </a:rPr>
              <a:t> </a:t>
            </a:r>
            <a:br>
              <a:rPr lang="en-GB" sz="3200" b="1" dirty="0">
                <a:solidFill>
                  <a:schemeClr val="accent2">
                    <a:lumMod val="20000"/>
                    <a:lumOff val="80000"/>
                  </a:schemeClr>
                </a:solidFill>
              </a:rPr>
            </a:br>
            <a:r>
              <a:rPr lang="en-GB" sz="3200" b="1" dirty="0">
                <a:solidFill>
                  <a:schemeClr val="accent2">
                    <a:lumMod val="20000"/>
                    <a:lumOff val="80000"/>
                  </a:schemeClr>
                </a:solidFill>
              </a:rPr>
              <a:t>Student ID: 2315962</a:t>
            </a:r>
            <a:br>
              <a:rPr lang="en-GB" sz="3200" b="1" dirty="0">
                <a:solidFill>
                  <a:schemeClr val="accent2">
                    <a:lumMod val="20000"/>
                    <a:lumOff val="80000"/>
                  </a:schemeClr>
                </a:solidFill>
              </a:rPr>
            </a:br>
            <a:r>
              <a:rPr lang="en-GB" sz="3200" b="1" dirty="0">
                <a:solidFill>
                  <a:schemeClr val="accent2">
                    <a:lumMod val="20000"/>
                    <a:lumOff val="80000"/>
                  </a:schemeClr>
                </a:solidFill>
              </a:rPr>
              <a:t>Lecturer</a:t>
            </a:r>
            <a:r>
              <a:rPr lang="en-GB" sz="3200" b="1">
                <a:solidFill>
                  <a:schemeClr val="accent2">
                    <a:lumMod val="20000"/>
                    <a:lumOff val="80000"/>
                  </a:schemeClr>
                </a:solidFill>
              </a:rPr>
              <a:t>: Shepherd Ziko</a:t>
            </a:r>
            <a:br>
              <a:rPr lang="en-GB" sz="3200" b="1">
                <a:solidFill>
                  <a:schemeClr val="accent2">
                    <a:lumMod val="20000"/>
                    <a:lumOff val="80000"/>
                  </a:schemeClr>
                </a:solidFill>
              </a:rPr>
            </a:br>
            <a:endParaRPr lang="en-GB" altLang="en-US" sz="2200" dirty="0">
              <a:solidFill>
                <a:schemeClr val="accent2">
                  <a:lumMod val="20000"/>
                  <a:lumOff val="80000"/>
                </a:schemeClr>
              </a:solidFill>
            </a:endParaRPr>
          </a:p>
        </p:txBody>
      </p:sp>
    </p:spTree>
  </p:cSld>
  <p:clrMapOvr>
    <a:masterClrMapping/>
  </p:clrMapOvr>
  <p:transition spd="slow">
    <p:cover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DE097F17-0E56-17CA-3BAD-B1533492597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What Are Electronic Health Records (EHRs)?</a:t>
            </a:r>
          </a:p>
        </p:txBody>
      </p:sp>
      <p:pic>
        <p:nvPicPr>
          <p:cNvPr id="9" name="Content Placeholder 8">
            <a:extLst>
              <a:ext uri="{FF2B5EF4-FFF2-40B4-BE49-F238E27FC236}">
                <a16:creationId xmlns:a16="http://schemas.microsoft.com/office/drawing/2014/main" id="{C7677FE8-E9CB-E7F7-3FB5-5B8B636652F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81691" y="495932"/>
            <a:ext cx="3751946" cy="2251168"/>
          </a:xfrm>
        </p:spPr>
      </p:pic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45E6757E-7194-53A0-6BBE-98E8549D859E}"/>
              </a:ext>
            </a:extLst>
          </p:cNvPr>
          <p:cNvSpPr>
            <a:spLocks noGrp="1"/>
          </p:cNvSpPr>
          <p:nvPr>
            <p:ph type="body" sz="half" idx="2"/>
          </p:nvPr>
        </p:nvSpPr>
        <p:spPr/>
        <p:txBody>
          <a:bodyPr>
            <a:norm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000" dirty="0"/>
              <a:t>Digital versions of patients’ paper charts used to collect, store and manage patient’s information Contain medical history, diagnoses.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000" dirty="0"/>
              <a:t>Medications, treatment plans, allergies, and test results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000" dirty="0"/>
              <a:t>EHRs are accessible in real-time by authorized healthcare professionals</a:t>
            </a:r>
            <a:endParaRPr lang="en-GB" sz="2000" dirty="0"/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E8139B89-C098-9ED9-9560-DF09794746F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88594" y="2146951"/>
            <a:ext cx="3540642" cy="1963950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101ACA1D-ECFD-6576-FC31-B418BFE79B1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81691" y="3247913"/>
            <a:ext cx="3286301" cy="2300411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D52C84B3-8279-6CA9-D6FC-200D15833532}"/>
              </a:ext>
            </a:extLst>
          </p:cNvPr>
          <p:cNvSpPr txBox="1"/>
          <p:nvPr/>
        </p:nvSpPr>
        <p:spPr>
          <a:xfrm>
            <a:off x="975360" y="5094514"/>
            <a:ext cx="1025869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(NHS England, 2022)</a:t>
            </a:r>
          </a:p>
        </p:txBody>
      </p:sp>
    </p:spTree>
    <p:extLst>
      <p:ext uri="{BB962C8B-B14F-4D97-AF65-F5344CB8AC3E}">
        <p14:creationId xmlns:p14="http://schemas.microsoft.com/office/powerpoint/2010/main" val="4276538794"/>
      </p:ext>
    </p:extLst>
  </p:cSld>
  <p:clrMapOvr>
    <a:masterClrMapping/>
  </p:clrMapOvr>
  <p:transition spd="slow">
    <p:cover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09E7BE7-32E2-B096-3017-1D5525ECE20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Key Features</a:t>
            </a:r>
          </a:p>
        </p:txBody>
      </p:sp>
      <p:pic>
        <p:nvPicPr>
          <p:cNvPr id="6" name="Content Placeholder 5">
            <a:extLst>
              <a:ext uri="{FF2B5EF4-FFF2-40B4-BE49-F238E27FC236}">
                <a16:creationId xmlns:a16="http://schemas.microsoft.com/office/drawing/2014/main" id="{FFA58C2E-9FD7-FBF5-9166-FAC555DF75D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20686" y="361507"/>
            <a:ext cx="3662078" cy="2059919"/>
          </a:xfrm>
        </p:spPr>
      </p:pic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DDE02BC-F491-14F1-D9E0-80D334A47C26}"/>
              </a:ext>
            </a:extLst>
          </p:cNvPr>
          <p:cNvSpPr>
            <a:spLocks noGrp="1"/>
          </p:cNvSpPr>
          <p:nvPr>
            <p:ph type="body" sz="half" idx="2"/>
          </p:nvPr>
        </p:nvSpPr>
        <p:spPr/>
        <p:txBody>
          <a:bodyPr>
            <a:no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dirty="0"/>
              <a:t>Patient demographics and history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dirty="0"/>
              <a:t>Electronic prescribing (e-prescribing)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dirty="0"/>
              <a:t>Interoperability: ability to share data between different sectors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dirty="0"/>
              <a:t>Appointment scheduling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dirty="0"/>
              <a:t>Clinical decision support tools</a:t>
            </a:r>
            <a:endParaRPr lang="en-GB" sz="2400" dirty="0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87F367DC-DCD6-D0C1-5A87-FE693A0FD3E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51725" y="1949383"/>
            <a:ext cx="3547730" cy="1993825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23FFEFD5-BEC4-7962-17EA-9102330004A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18882" y="3429000"/>
            <a:ext cx="2966299" cy="197967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E03DB6AB-5ACD-4387-4C80-43619FCFAA00}"/>
              </a:ext>
            </a:extLst>
          </p:cNvPr>
          <p:cNvSpPr txBox="1"/>
          <p:nvPr/>
        </p:nvSpPr>
        <p:spPr>
          <a:xfrm>
            <a:off x="2002972" y="5172891"/>
            <a:ext cx="606300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(Alami et al., 2020)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540669697"/>
      </p:ext>
    </p:extLst>
  </p:cSld>
  <p:clrMapOvr>
    <a:masterClrMapping/>
  </p:clrMapOvr>
  <p:transition spd="slow">
    <p:cover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28253A3-0DE6-AFCE-5E31-F253CEC4A72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Benefits of EHRs</a:t>
            </a:r>
          </a:p>
        </p:txBody>
      </p:sp>
      <p:pic>
        <p:nvPicPr>
          <p:cNvPr id="6" name="Content Placeholder 5">
            <a:extLst>
              <a:ext uri="{FF2B5EF4-FFF2-40B4-BE49-F238E27FC236}">
                <a16:creationId xmlns:a16="http://schemas.microsoft.com/office/drawing/2014/main" id="{5091C00A-89FD-6A84-B8A0-519E8EE645D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78829" y="273050"/>
            <a:ext cx="3992005" cy="5172075"/>
          </a:xfrm>
        </p:spPr>
      </p:pic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4DCD754-4A33-5CE4-5F4F-2C51CAE59AF0}"/>
              </a:ext>
            </a:extLst>
          </p:cNvPr>
          <p:cNvSpPr>
            <a:spLocks noGrp="1"/>
          </p:cNvSpPr>
          <p:nvPr>
            <p:ph type="body" sz="half" idx="2"/>
          </p:nvPr>
        </p:nvSpPr>
        <p:spPr/>
        <p:txBody>
          <a:bodyPr>
            <a:norm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dirty="0"/>
              <a:t>Improved patient safety and care coordination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dirty="0"/>
              <a:t>Reduced errors and duplication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dirty="0"/>
              <a:t>Better communication among professionals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dirty="0"/>
              <a:t>Supports research, clinical audits and service planning</a:t>
            </a:r>
            <a:endParaRPr lang="en-GB" sz="2400" dirty="0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5EE1F4C4-5E4A-FCA4-ECC1-91E5F4829DB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20685" y="3878654"/>
            <a:ext cx="2820156" cy="1586338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D787F4C3-39F3-4D37-5668-BC55B4DCD58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91846" y="3540641"/>
            <a:ext cx="2868401" cy="1823484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56BCF294-9512-DBF3-F8A0-7E899AF032FD}"/>
              </a:ext>
            </a:extLst>
          </p:cNvPr>
          <p:cNvSpPr txBox="1"/>
          <p:nvPr/>
        </p:nvSpPr>
        <p:spPr>
          <a:xfrm>
            <a:off x="710413" y="5207726"/>
            <a:ext cx="399200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(Greenhalgh et al., 2019)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348547781"/>
      </p:ext>
    </p:extLst>
  </p:cSld>
  <p:clrMapOvr>
    <a:masterClrMapping/>
  </p:clrMapOvr>
  <p:transition spd="slow">
    <p:cover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0ACCAA4-0DB0-C22A-4F63-963F89901DE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EHRs in Practice</a:t>
            </a:r>
          </a:p>
        </p:txBody>
      </p:sp>
      <p:pic>
        <p:nvPicPr>
          <p:cNvPr id="6" name="Content Placeholder 5">
            <a:extLst>
              <a:ext uri="{FF2B5EF4-FFF2-40B4-BE49-F238E27FC236}">
                <a16:creationId xmlns:a16="http://schemas.microsoft.com/office/drawing/2014/main" id="{D9682126-6D05-4DB0-F019-9754ED3BBF7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67263" y="1569400"/>
            <a:ext cx="6815137" cy="2579374"/>
          </a:xfrm>
        </p:spPr>
      </p:pic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00A8D11-B7CB-D623-2AD7-A11DE99FE2E3}"/>
              </a:ext>
            </a:extLst>
          </p:cNvPr>
          <p:cNvSpPr>
            <a:spLocks noGrp="1"/>
          </p:cNvSpPr>
          <p:nvPr>
            <p:ph type="body" sz="half" idx="2"/>
          </p:nvPr>
        </p:nvSpPr>
        <p:spPr/>
        <p:txBody>
          <a:bodyPr>
            <a:normAutofit lnSpcReduction="10000"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dirty="0"/>
              <a:t>Used by hospitals, GP surgeries, and community health teams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dirty="0"/>
              <a:t>Integration across health and social care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dirty="0"/>
              <a:t>Examples: NHS Spine, EMIS, Cerner</a:t>
            </a:r>
            <a:endParaRPr lang="en-GB" sz="2800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8B108E13-B3E5-9D58-4CB9-128B3DC2BE26}"/>
              </a:ext>
            </a:extLst>
          </p:cNvPr>
          <p:cNvSpPr txBox="1"/>
          <p:nvPr/>
        </p:nvSpPr>
        <p:spPr>
          <a:xfrm>
            <a:off x="1018903" y="5207726"/>
            <a:ext cx="105634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(Reeves et al., 2020)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98975115"/>
      </p:ext>
    </p:extLst>
  </p:cSld>
  <p:clrMapOvr>
    <a:masterClrMapping/>
  </p:clrMapOvr>
  <p:transition spd="slow">
    <p:cover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7" name="Picture 3" descr="NHS Staff Survey highlights a number of workforce trends | UK Healthcare  News">
            <a:extLst>
              <a:ext uri="{FF2B5EF4-FFF2-40B4-BE49-F238E27FC236}">
                <a16:creationId xmlns:a16="http://schemas.microsoft.com/office/drawing/2014/main" id="{A5F7CC1D-26AB-CE3A-110D-D940123DA56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9048" y="2839909"/>
            <a:ext cx="3402418" cy="23476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9C8A75E0-645A-4412-ABBF-547BCAFA0E7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Challenges of EHR Implementation</a:t>
            </a:r>
          </a:p>
        </p:txBody>
      </p:sp>
      <p:pic>
        <p:nvPicPr>
          <p:cNvPr id="7" name="Content Placeholder 6">
            <a:extLst>
              <a:ext uri="{FF2B5EF4-FFF2-40B4-BE49-F238E27FC236}">
                <a16:creationId xmlns:a16="http://schemas.microsoft.com/office/drawing/2014/main" id="{3962FF96-B134-3E74-1F78-01B0DF61995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40257" y="661912"/>
            <a:ext cx="3267586" cy="1900535"/>
          </a:xfrm>
        </p:spPr>
      </p:pic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EA65E32-0ED2-5D89-EB72-D7E76E7A9C60}"/>
              </a:ext>
            </a:extLst>
          </p:cNvPr>
          <p:cNvSpPr>
            <a:spLocks noGrp="1"/>
          </p:cNvSpPr>
          <p:nvPr>
            <p:ph type="body" sz="half" idx="2"/>
          </p:nvPr>
        </p:nvSpPr>
        <p:spPr/>
        <p:txBody>
          <a:bodyPr>
            <a:normAutofit lnSpcReduction="10000"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dirty="0"/>
              <a:t>High cost and staff training requirements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dirty="0"/>
              <a:t>Data privacy and cybersecurity risks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dirty="0"/>
              <a:t>Resistance to change from staff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dirty="0"/>
              <a:t>Technical issues and interoperability</a:t>
            </a:r>
            <a:endParaRPr lang="en-GB" sz="2800" dirty="0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F63A6030-6234-52DB-9C53-3CEB36FBC34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22594" y="686392"/>
            <a:ext cx="3307348" cy="2017637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70ABA433-CF3B-96D3-0EF0-7F9052173265}"/>
              </a:ext>
            </a:extLst>
          </p:cNvPr>
          <p:cNvSpPr txBox="1"/>
          <p:nvPr/>
        </p:nvSpPr>
        <p:spPr>
          <a:xfrm>
            <a:off x="949235" y="5187529"/>
            <a:ext cx="1124276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(National Audit Office, 2023)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33725353"/>
      </p:ext>
    </p:extLst>
  </p:cSld>
  <p:clrMapOvr>
    <a:masterClrMapping/>
  </p:clrMapOvr>
  <p:transition spd="slow">
    <p:cover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DA4E38A-8A01-F1F3-8106-2F0E41AF13F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Legal and Ethical Considerations</a:t>
            </a:r>
          </a:p>
        </p:txBody>
      </p:sp>
      <p:pic>
        <p:nvPicPr>
          <p:cNvPr id="6" name="Content Placeholder 5">
            <a:extLst>
              <a:ext uri="{FF2B5EF4-FFF2-40B4-BE49-F238E27FC236}">
                <a16:creationId xmlns:a16="http://schemas.microsoft.com/office/drawing/2014/main" id="{EA7201A1-44D0-66B9-B54D-10C94C70DB6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28855" y="1061036"/>
            <a:ext cx="2466975" cy="1847850"/>
          </a:xfrm>
        </p:spPr>
      </p:pic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81A5C86-355E-90A1-29EE-1F756CEA4CA0}"/>
              </a:ext>
            </a:extLst>
          </p:cNvPr>
          <p:cNvSpPr>
            <a:spLocks noGrp="1"/>
          </p:cNvSpPr>
          <p:nvPr>
            <p:ph type="body" sz="half" idx="2"/>
          </p:nvPr>
        </p:nvSpPr>
        <p:spPr/>
        <p:txBody>
          <a:bodyPr>
            <a:norm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dirty="0"/>
              <a:t>GDPR and data protection laws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dirty="0"/>
              <a:t>Patient access, consent and confidentiality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dirty="0"/>
              <a:t>Secure data storage and access control</a:t>
            </a:r>
            <a:endParaRPr lang="en-GB" sz="2800" dirty="0"/>
          </a:p>
        </p:txBody>
      </p:sp>
      <p:pic>
        <p:nvPicPr>
          <p:cNvPr id="17410" name="Picture 2" descr="What does GDPR mean for me? An explainer">
            <a:extLst>
              <a:ext uri="{FF2B5EF4-FFF2-40B4-BE49-F238E27FC236}">
                <a16:creationId xmlns:a16="http://schemas.microsoft.com/office/drawing/2014/main" id="{38650F1F-ED02-C789-7259-F8756000589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83842" y="3163153"/>
            <a:ext cx="4097245" cy="20102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FFB10A79-5E0F-F629-88D7-12CDDE42ACB9}"/>
              </a:ext>
            </a:extLst>
          </p:cNvPr>
          <p:cNvSpPr txBox="1"/>
          <p:nvPr/>
        </p:nvSpPr>
        <p:spPr>
          <a:xfrm>
            <a:off x="905691" y="5173364"/>
            <a:ext cx="1128630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(National Data Guardian, 2023)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19807002"/>
      </p:ext>
    </p:extLst>
  </p:cSld>
  <p:clrMapOvr>
    <a:masterClrMapping/>
  </p:clrMapOvr>
  <p:transition spd="slow">
    <p:cover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59E6217-CDB3-6505-282B-B5459F152BC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The Future of EHRs</a:t>
            </a:r>
          </a:p>
        </p:txBody>
      </p:sp>
      <p:pic>
        <p:nvPicPr>
          <p:cNvPr id="6" name="Content Placeholder 5">
            <a:extLst>
              <a:ext uri="{FF2B5EF4-FFF2-40B4-BE49-F238E27FC236}">
                <a16:creationId xmlns:a16="http://schemas.microsoft.com/office/drawing/2014/main" id="{FCD4F2FB-9001-6B91-B577-A7EA4BBDA89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11658" y="3940992"/>
            <a:ext cx="3000375" cy="1524000"/>
          </a:xfrm>
        </p:spPr>
      </p:pic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E11830F-E08D-68AA-BE53-1407417692B2}"/>
              </a:ext>
            </a:extLst>
          </p:cNvPr>
          <p:cNvSpPr>
            <a:spLocks noGrp="1"/>
          </p:cNvSpPr>
          <p:nvPr>
            <p:ph type="body" sz="half" idx="2"/>
          </p:nvPr>
        </p:nvSpPr>
        <p:spPr/>
        <p:txBody>
          <a:bodyPr>
            <a:norm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dirty="0"/>
              <a:t>Integration with AI and predictive analytics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dirty="0"/>
              <a:t>Remote monitoring and telehealth links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dirty="0"/>
              <a:t>Greater patient access through apps</a:t>
            </a:r>
            <a:endParaRPr lang="en-GB" sz="2800" dirty="0"/>
          </a:p>
        </p:txBody>
      </p:sp>
      <p:pic>
        <p:nvPicPr>
          <p:cNvPr id="18434" name="Picture 2" descr="What is AI (artificial intelligence ...">
            <a:extLst>
              <a:ext uri="{FF2B5EF4-FFF2-40B4-BE49-F238E27FC236}">
                <a16:creationId xmlns:a16="http://schemas.microsoft.com/office/drawing/2014/main" id="{45179D24-2F72-64B9-6FFB-61ADAE29F0E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45095" y="383108"/>
            <a:ext cx="3066938" cy="30669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436" name="Picture 4" descr="Telehealth - Gippsland Lakes Complete ...">
            <a:extLst>
              <a:ext uri="{FF2B5EF4-FFF2-40B4-BE49-F238E27FC236}">
                <a16:creationId xmlns:a16="http://schemas.microsoft.com/office/drawing/2014/main" id="{A9248D45-C53B-0918-1895-2AE73EEA663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9088" y="2015203"/>
            <a:ext cx="3301520" cy="21970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9B21F626-280A-10F3-6594-EB00E0F88A0A}"/>
              </a:ext>
            </a:extLst>
          </p:cNvPr>
          <p:cNvSpPr txBox="1"/>
          <p:nvPr/>
        </p:nvSpPr>
        <p:spPr>
          <a:xfrm>
            <a:off x="940527" y="5216434"/>
            <a:ext cx="110800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(Ghosh et al., 2022)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59390627"/>
      </p:ext>
    </p:extLst>
  </p:cSld>
  <p:clrMapOvr>
    <a:masterClrMapping/>
  </p:clrMapOvr>
  <p:transition spd="slow">
    <p:cover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5745879-58A7-4E5F-1AE5-7B033FBD3D2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Summary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30349548-4A48-3E60-A09E-C7F005D103D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367EE40-D48B-FBE8-77DB-8EF8558B4E7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09601" y="1330598"/>
            <a:ext cx="4011084" cy="4029891"/>
          </a:xfrm>
        </p:spPr>
        <p:txBody>
          <a:bodyPr>
            <a:norm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dirty="0"/>
              <a:t>EHRs improve efficiency, safety, and quality of care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dirty="0"/>
              <a:t>Require investment, training, and data security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dirty="0"/>
              <a:t>Key to modern, connected healthcare</a:t>
            </a:r>
            <a:endParaRPr lang="en-GB" sz="2800" dirty="0"/>
          </a:p>
        </p:txBody>
      </p:sp>
      <p:pic>
        <p:nvPicPr>
          <p:cNvPr id="19458" name="Picture 2" descr="connected healthcare system ...">
            <a:extLst>
              <a:ext uri="{FF2B5EF4-FFF2-40B4-BE49-F238E27FC236}">
                <a16:creationId xmlns:a16="http://schemas.microsoft.com/office/drawing/2014/main" id="{4C93632A-AE02-F2B1-2FED-932B562B13C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95667" y="1622793"/>
            <a:ext cx="5982695" cy="28894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1273091"/>
      </p:ext>
    </p:extLst>
  </p:cSld>
  <p:clrMapOvr>
    <a:masterClrMapping/>
  </p:clrMapOvr>
  <p:transition spd="slow">
    <p:cover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30DDE08-AC7D-B13E-19F6-78F7741BA38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AI Acknowledgement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760A86F-10C4-3B6E-11CE-31AA82593C64}"/>
              </a:ext>
            </a:extLst>
          </p:cNvPr>
          <p:cNvSpPr>
            <a:spLocks noGrp="1"/>
          </p:cNvSpPr>
          <p:nvPr>
            <p:ph idx="1"/>
          </p:nvPr>
        </p:nvSpPr>
        <p:spPr>
          <a:xfrm flipH="1">
            <a:off x="11660777" y="3692434"/>
            <a:ext cx="60960" cy="705394"/>
          </a:xfrm>
        </p:spPr>
        <p:txBody>
          <a:bodyPr/>
          <a:lstStyle/>
          <a:p>
            <a:endParaRPr lang="en-GB" dirty="0"/>
          </a:p>
        </p:txBody>
      </p:sp>
      <p:sp>
        <p:nvSpPr>
          <p:cNvPr id="5" name="Subtitle 2">
            <a:extLst>
              <a:ext uri="{FF2B5EF4-FFF2-40B4-BE49-F238E27FC236}">
                <a16:creationId xmlns:a16="http://schemas.microsoft.com/office/drawing/2014/main" id="{97177BE8-1B2A-3538-D293-B9C24308F7A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531223" y="1741713"/>
            <a:ext cx="8586651" cy="3126379"/>
          </a:xfrm>
        </p:spPr>
        <p:txBody>
          <a:bodyPr>
            <a:normAutofit/>
          </a:bodyPr>
          <a:lstStyle/>
          <a:p>
            <a:pPr algn="l"/>
            <a:endParaRPr lang="en-GB" sz="44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l"/>
            <a:r>
              <a:rPr lang="en-GB" sz="1600" dirty="0">
                <a:latin typeface="Arial" panose="020B0604020202020204" pitchFamily="34" charset="0"/>
                <a:cs typeface="Arial" panose="020B0604020202020204" pitchFamily="34" charset="0"/>
              </a:rPr>
              <a:t>I confirm that I have not used any AI tools in the research and creation of this assignment. I confirm that I have not presented any AI generated materials as my own work. I confirm I have copies of my drafts, notes, and other resources I used, which I may be asked to provide in evidence</a:t>
            </a:r>
          </a:p>
          <a:p>
            <a:pPr algn="l"/>
            <a:endParaRPr lang="en-GB" sz="4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l"/>
            <a:endParaRPr lang="en-GB" sz="4400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31428542"/>
      </p:ext>
    </p:extLst>
  </p:cSld>
  <p:clrMapOvr>
    <a:masterClrMapping/>
  </p:clrMapOvr>
  <p:transition spd="slow">
    <p:cover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3AC60B3-7FE0-E878-6814-9AEBC86C8A4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-129399"/>
            <a:ext cx="10972800" cy="1143000"/>
          </a:xfrm>
        </p:spPr>
        <p:txBody>
          <a:bodyPr/>
          <a:lstStyle/>
          <a:p>
            <a:r>
              <a:rPr lang="en-GB" dirty="0"/>
              <a:t>References 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9BA9EFDE-FEC3-AE02-BDAB-1BF945BB751E}"/>
              </a:ext>
            </a:extLst>
          </p:cNvPr>
          <p:cNvSpPr txBox="1"/>
          <p:nvPr/>
        </p:nvSpPr>
        <p:spPr>
          <a:xfrm>
            <a:off x="0" y="889843"/>
            <a:ext cx="12192000" cy="48013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NHS England (2022) NHS Digital Transformation Strategy 2022–2027. London: NHS England.</a:t>
            </a:r>
          </a:p>
          <a:p>
            <a:endParaRPr lang="en-GB" dirty="0"/>
          </a:p>
          <a:p>
            <a:r>
              <a:rPr lang="en-GB" dirty="0"/>
              <a:t>Alami, H., Lehoux, P., Auclair, Y. &amp; de Guise, M. (2020) ‘Digital transformation and health system performance: A scoping review’, BMC Health Services Research, 20(1), pp. 1–14.</a:t>
            </a:r>
          </a:p>
          <a:p>
            <a:endParaRPr lang="en-GB" dirty="0"/>
          </a:p>
          <a:p>
            <a:r>
              <a:rPr lang="en-US" dirty="0"/>
              <a:t>Ghosh, S., Davies, J. &amp; Wilson, R. (2022) ‘Clinician attitudes toward EHR usability and workload in UK hospitals’, Journal of Medical Informatics Research, 44(3), pp. 211–230</a:t>
            </a:r>
            <a:endParaRPr lang="en-GB" dirty="0"/>
          </a:p>
          <a:p>
            <a:endParaRPr lang="en-GB" dirty="0"/>
          </a:p>
          <a:p>
            <a:r>
              <a:rPr lang="en-US" dirty="0"/>
              <a:t>Greenhalgh, T., </a:t>
            </a:r>
            <a:r>
              <a:rPr lang="en-US" dirty="0" err="1"/>
              <a:t>Wherton</a:t>
            </a:r>
            <a:r>
              <a:rPr lang="en-US" dirty="0"/>
              <a:t>, J. &amp; Shaw, S. (2019) ‘Infrastructure revisited: Technology, governance and the NHS digital ecosystem’, Social Science &amp; Medicine, 239(5), pp. 1–10.</a:t>
            </a:r>
          </a:p>
          <a:p>
            <a:endParaRPr lang="en-US" dirty="0"/>
          </a:p>
          <a:p>
            <a:r>
              <a:rPr lang="en-US" dirty="0"/>
              <a:t>National Audit Office (2023) Cybersecurity in the NHS: Progress Report 2023. London: NAO.</a:t>
            </a:r>
          </a:p>
          <a:p>
            <a:endParaRPr lang="en-US" dirty="0"/>
          </a:p>
          <a:p>
            <a:r>
              <a:rPr lang="en-US" dirty="0"/>
              <a:t>National Data Guardian (2023) Data Security and Patient Trust Review. London: Department of Health and Social Care.</a:t>
            </a:r>
          </a:p>
          <a:p>
            <a:endParaRPr lang="en-US" dirty="0"/>
          </a:p>
          <a:p>
            <a:r>
              <a:rPr lang="en-US" dirty="0"/>
              <a:t>Reeves, S., </a:t>
            </a:r>
            <a:r>
              <a:rPr lang="en-US" dirty="0" err="1"/>
              <a:t>Pelone</a:t>
            </a:r>
            <a:r>
              <a:rPr lang="en-US" dirty="0"/>
              <a:t>, F. &amp; Harrison, R. (2020) ‘Interprofessional collaboration and digital transformation in healthcare’, BMJ Quality &amp; Safety, 29(3), pp. 1–10.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49966764"/>
      </p:ext>
    </p:extLst>
  </p:cSld>
  <p:clrMapOvr>
    <a:masterClrMapping/>
  </p:clrMapOvr>
  <p:transition spd="slow">
    <p:cover/>
  </p:transition>
</p:sld>
</file>

<file path=ppt/theme/theme1.xml><?xml version="1.0" encoding="utf-8"?>
<a:theme xmlns:a="http://schemas.openxmlformats.org/drawingml/2006/main" name="20140311PresentationUWTSDTemplate">
  <a:themeElements>
    <a:clrScheme name="Custom 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00B0F0"/>
      </a:accent1>
      <a:accent2>
        <a:srgbClr val="FFFF00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UWTSD">
      <a:majorFont>
        <a:latin typeface="Myriad Pro"/>
        <a:ea typeface=""/>
        <a:cs typeface=""/>
      </a:majorFont>
      <a:minorFont>
        <a:latin typeface="Myriad Pr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1325</TotalTime>
  <Words>580</Words>
  <Application>Microsoft Office PowerPoint</Application>
  <PresentationFormat>Widescreen</PresentationFormat>
  <Paragraphs>63</Paragraphs>
  <Slides>11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5" baseType="lpstr">
      <vt:lpstr>Arial</vt:lpstr>
      <vt:lpstr>Calibri</vt:lpstr>
      <vt:lpstr>Myriad Pro</vt:lpstr>
      <vt:lpstr>20140311PresentationUWTSDTemplate</vt:lpstr>
      <vt:lpstr>Digital Transformation in the Health and Care Professions (BMHP6026) Component 2 Assessment  Student name: Patricia Amofa  Student ID: 2315962 Lecturer: Shepherd Ziko </vt:lpstr>
      <vt:lpstr>What Are Electronic Health Records (EHRs)?</vt:lpstr>
      <vt:lpstr>Key Features</vt:lpstr>
      <vt:lpstr>Benefits of EHRs</vt:lpstr>
      <vt:lpstr>EHRs in Practice</vt:lpstr>
      <vt:lpstr>Challenges of EHR Implementation</vt:lpstr>
      <vt:lpstr>Legal and Ethical Considerations</vt:lpstr>
      <vt:lpstr>The Future of EHRs</vt:lpstr>
      <vt:lpstr>Summary</vt:lpstr>
      <vt:lpstr>AI Acknowledgement</vt:lpstr>
      <vt:lpstr>References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Patricia A</dc:creator>
  <cp:lastModifiedBy>Patricia A</cp:lastModifiedBy>
  <cp:revision>16</cp:revision>
  <dcterms:created xsi:type="dcterms:W3CDTF">2025-11-23T19:28:51Z</dcterms:created>
  <dcterms:modified xsi:type="dcterms:W3CDTF">2025-11-25T11:22:17Z</dcterms:modified>
</cp:coreProperties>
</file>