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6" r:id="rId2"/>
    <p:sldMasterId id="2147483684" r:id="rId3"/>
  </p:sldMasterIdLst>
  <p:notesMasterIdLst>
    <p:notesMasterId r:id="rId44"/>
  </p:notesMasterIdLst>
  <p:sldIdLst>
    <p:sldId id="256" r:id="rId4"/>
    <p:sldId id="259" r:id="rId5"/>
    <p:sldId id="257" r:id="rId6"/>
    <p:sldId id="269" r:id="rId7"/>
    <p:sldId id="258" r:id="rId8"/>
    <p:sldId id="272" r:id="rId9"/>
    <p:sldId id="273" r:id="rId10"/>
    <p:sldId id="271" r:id="rId11"/>
    <p:sldId id="293" r:id="rId12"/>
    <p:sldId id="295" r:id="rId13"/>
    <p:sldId id="270" r:id="rId14"/>
    <p:sldId id="274" r:id="rId15"/>
    <p:sldId id="275" r:id="rId16"/>
    <p:sldId id="276" r:id="rId17"/>
    <p:sldId id="278" r:id="rId18"/>
    <p:sldId id="279" r:id="rId19"/>
    <p:sldId id="282" r:id="rId20"/>
    <p:sldId id="283" r:id="rId21"/>
    <p:sldId id="284" r:id="rId22"/>
    <p:sldId id="285" r:id="rId23"/>
    <p:sldId id="297" r:id="rId24"/>
    <p:sldId id="299" r:id="rId25"/>
    <p:sldId id="291" r:id="rId26"/>
    <p:sldId id="300" r:id="rId27"/>
    <p:sldId id="301" r:id="rId28"/>
    <p:sldId id="290" r:id="rId29"/>
    <p:sldId id="289" r:id="rId30"/>
    <p:sldId id="302" r:id="rId31"/>
    <p:sldId id="281" r:id="rId32"/>
    <p:sldId id="280" r:id="rId33"/>
    <p:sldId id="268" r:id="rId34"/>
    <p:sldId id="262" r:id="rId35"/>
    <p:sldId id="260" r:id="rId36"/>
    <p:sldId id="267" r:id="rId37"/>
    <p:sldId id="261" r:id="rId38"/>
    <p:sldId id="277" r:id="rId39"/>
    <p:sldId id="292" r:id="rId40"/>
    <p:sldId id="286" r:id="rId41"/>
    <p:sldId id="287" r:id="rId42"/>
    <p:sldId id="28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varScale="1">
      <p:scale>
        <a:sx n="100" d="100"/>
        <a:sy n="100" d="100"/>
      </p:scale>
      <p:origin x="0" y="-34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9B7CB-5548-437B-BA48-94FB15FB184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EADFD9-120D-4D8C-8132-05E940EDB228}">
      <dgm:prSet custT="1"/>
      <dgm:spPr/>
      <dgm:t>
        <a:bodyPr/>
        <a:lstStyle/>
        <a:p>
          <a:r>
            <a:rPr lang="en-GB" sz="3200" b="1" dirty="0"/>
            <a:t>Positive stress</a:t>
          </a:r>
          <a:r>
            <a:rPr lang="en-GB" sz="3200" dirty="0"/>
            <a:t>: normal life</a:t>
          </a:r>
          <a:endParaRPr lang="en-US" sz="3200" dirty="0"/>
        </a:p>
      </dgm:t>
    </dgm:pt>
    <dgm:pt modelId="{412CFAA0-8F9E-45DD-859F-7181D2D0239C}" type="parTrans" cxnId="{A8D9CC10-50D3-4942-A1CA-96BA3FD47A90}">
      <dgm:prSet/>
      <dgm:spPr/>
      <dgm:t>
        <a:bodyPr/>
        <a:lstStyle/>
        <a:p>
          <a:endParaRPr lang="en-US"/>
        </a:p>
      </dgm:t>
    </dgm:pt>
    <dgm:pt modelId="{00D3C81F-572F-4D00-AF16-E36374210A0F}" type="sibTrans" cxnId="{A8D9CC10-50D3-4942-A1CA-96BA3FD47A90}">
      <dgm:prSet/>
      <dgm:spPr/>
      <dgm:t>
        <a:bodyPr/>
        <a:lstStyle/>
        <a:p>
          <a:endParaRPr lang="en-US"/>
        </a:p>
      </dgm:t>
    </dgm:pt>
    <dgm:pt modelId="{8C15DB55-0BBB-4309-B781-3421C6327844}">
      <dgm:prSet custT="1"/>
      <dgm:spPr/>
      <dgm:t>
        <a:bodyPr/>
        <a:lstStyle/>
        <a:p>
          <a:r>
            <a:rPr lang="en-GB" sz="3200" b="1" dirty="0"/>
            <a:t>Tolerable stress</a:t>
          </a:r>
          <a:r>
            <a:rPr lang="en-GB" sz="3200" dirty="0"/>
            <a:t>: normal response to unusual experiences</a:t>
          </a:r>
          <a:endParaRPr lang="en-US" sz="3200" dirty="0"/>
        </a:p>
      </dgm:t>
    </dgm:pt>
    <dgm:pt modelId="{06846018-59BC-4210-8217-E13C1BA3D16A}" type="parTrans" cxnId="{EBEE408C-E1B4-4C93-9E2B-88D5706AE838}">
      <dgm:prSet/>
      <dgm:spPr/>
      <dgm:t>
        <a:bodyPr/>
        <a:lstStyle/>
        <a:p>
          <a:endParaRPr lang="en-US"/>
        </a:p>
      </dgm:t>
    </dgm:pt>
    <dgm:pt modelId="{E9B3CCB6-9A55-4229-BC4E-FE75D53AAFCD}" type="sibTrans" cxnId="{EBEE408C-E1B4-4C93-9E2B-88D5706AE838}">
      <dgm:prSet/>
      <dgm:spPr/>
      <dgm:t>
        <a:bodyPr/>
        <a:lstStyle/>
        <a:p>
          <a:endParaRPr lang="en-US"/>
        </a:p>
      </dgm:t>
    </dgm:pt>
    <dgm:pt modelId="{7B6DD521-B965-4255-8893-34C56EA0FC24}">
      <dgm:prSet custT="1"/>
      <dgm:spPr/>
      <dgm:t>
        <a:bodyPr/>
        <a:lstStyle/>
        <a:p>
          <a:r>
            <a:rPr lang="en-GB" sz="3200" b="1" dirty="0"/>
            <a:t>Toxic stress</a:t>
          </a:r>
          <a:r>
            <a:rPr lang="en-GB" sz="3200" dirty="0"/>
            <a:t>: strong, frequent and prolonged adversity</a:t>
          </a:r>
          <a:endParaRPr lang="en-US" sz="3200" dirty="0"/>
        </a:p>
      </dgm:t>
    </dgm:pt>
    <dgm:pt modelId="{CCAA4B5B-BB4E-4C83-B616-E8F97AABEDFD}" type="parTrans" cxnId="{C3655091-F407-4B57-B17C-C3D522A60186}">
      <dgm:prSet/>
      <dgm:spPr/>
      <dgm:t>
        <a:bodyPr/>
        <a:lstStyle/>
        <a:p>
          <a:endParaRPr lang="en-US"/>
        </a:p>
      </dgm:t>
    </dgm:pt>
    <dgm:pt modelId="{48F9FEDF-2315-4817-86B8-AA46430D8918}" type="sibTrans" cxnId="{C3655091-F407-4B57-B17C-C3D522A60186}">
      <dgm:prSet/>
      <dgm:spPr/>
      <dgm:t>
        <a:bodyPr/>
        <a:lstStyle/>
        <a:p>
          <a:endParaRPr lang="en-US"/>
        </a:p>
      </dgm:t>
    </dgm:pt>
    <dgm:pt modelId="{B99BA45E-512B-4478-8155-AB71FAC7C37C}" type="pres">
      <dgm:prSet presAssocID="{3839B7CB-5548-437B-BA48-94FB15FB184E}" presName="root" presStyleCnt="0">
        <dgm:presLayoutVars>
          <dgm:dir/>
          <dgm:resizeHandles val="exact"/>
        </dgm:presLayoutVars>
      </dgm:prSet>
      <dgm:spPr/>
    </dgm:pt>
    <dgm:pt modelId="{AF073E51-0034-49EA-931A-A6AF4E52E707}" type="pres">
      <dgm:prSet presAssocID="{95EADFD9-120D-4D8C-8132-05E940EDB228}" presName="compNode" presStyleCnt="0"/>
      <dgm:spPr/>
    </dgm:pt>
    <dgm:pt modelId="{5D397D3E-EE99-4D5C-A226-37A2AD84016F}" type="pres">
      <dgm:prSet presAssocID="{95EADFD9-120D-4D8C-8132-05E940EDB228}" presName="bgRect" presStyleLbl="bgShp" presStyleIdx="0" presStyleCnt="3"/>
      <dgm:spPr/>
    </dgm:pt>
    <dgm:pt modelId="{18EB38B2-7FF6-4476-9A6C-72F9CF9F510E}" type="pres">
      <dgm:prSet presAssocID="{95EADFD9-120D-4D8C-8132-05E940EDB22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inning Face with No Fill"/>
        </a:ext>
      </dgm:extLst>
    </dgm:pt>
    <dgm:pt modelId="{64A6F3E4-43E6-4689-B324-40F2D7D1C318}" type="pres">
      <dgm:prSet presAssocID="{95EADFD9-120D-4D8C-8132-05E940EDB228}" presName="spaceRect" presStyleCnt="0"/>
      <dgm:spPr/>
    </dgm:pt>
    <dgm:pt modelId="{3D26C32C-3E39-4351-AEAF-13D1AFBEE425}" type="pres">
      <dgm:prSet presAssocID="{95EADFD9-120D-4D8C-8132-05E940EDB228}" presName="parTx" presStyleLbl="revTx" presStyleIdx="0" presStyleCnt="3">
        <dgm:presLayoutVars>
          <dgm:chMax val="0"/>
          <dgm:chPref val="0"/>
        </dgm:presLayoutVars>
      </dgm:prSet>
      <dgm:spPr/>
    </dgm:pt>
    <dgm:pt modelId="{232A40E8-734B-4926-BD80-4738EACB69AE}" type="pres">
      <dgm:prSet presAssocID="{00D3C81F-572F-4D00-AF16-E36374210A0F}" presName="sibTrans" presStyleCnt="0"/>
      <dgm:spPr/>
    </dgm:pt>
    <dgm:pt modelId="{945426A7-1852-4E0E-9310-2274CABEAC43}" type="pres">
      <dgm:prSet presAssocID="{8C15DB55-0BBB-4309-B781-3421C6327844}" presName="compNode" presStyleCnt="0"/>
      <dgm:spPr/>
    </dgm:pt>
    <dgm:pt modelId="{FBBC6311-0B25-4B88-8CA4-1F03EBB8D579}" type="pres">
      <dgm:prSet presAssocID="{8C15DB55-0BBB-4309-B781-3421C6327844}" presName="bgRect" presStyleLbl="bgShp" presStyleIdx="1" presStyleCnt="3"/>
      <dgm:spPr/>
    </dgm:pt>
    <dgm:pt modelId="{B4CE0F44-526E-4490-886B-CEB1D71791A2}" type="pres">
      <dgm:prSet presAssocID="{8C15DB55-0BBB-4309-B781-3421C632784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7DDE65FA-22E8-4C51-9292-F9C349AE4445}" type="pres">
      <dgm:prSet presAssocID="{8C15DB55-0BBB-4309-B781-3421C6327844}" presName="spaceRect" presStyleCnt="0"/>
      <dgm:spPr/>
    </dgm:pt>
    <dgm:pt modelId="{0F220C9D-5DA4-47CF-99CC-0473E21891A0}" type="pres">
      <dgm:prSet presAssocID="{8C15DB55-0BBB-4309-B781-3421C6327844}" presName="parTx" presStyleLbl="revTx" presStyleIdx="1" presStyleCnt="3">
        <dgm:presLayoutVars>
          <dgm:chMax val="0"/>
          <dgm:chPref val="0"/>
        </dgm:presLayoutVars>
      </dgm:prSet>
      <dgm:spPr/>
    </dgm:pt>
    <dgm:pt modelId="{60CC66F5-3D53-4806-8099-B6C078C33DC6}" type="pres">
      <dgm:prSet presAssocID="{E9B3CCB6-9A55-4229-BC4E-FE75D53AAFCD}" presName="sibTrans" presStyleCnt="0"/>
      <dgm:spPr/>
    </dgm:pt>
    <dgm:pt modelId="{16B0BC7A-FA3B-4E98-A80F-F5E253A8CBB9}" type="pres">
      <dgm:prSet presAssocID="{7B6DD521-B965-4255-8893-34C56EA0FC24}" presName="compNode" presStyleCnt="0"/>
      <dgm:spPr/>
    </dgm:pt>
    <dgm:pt modelId="{C7CA23BD-EF79-4FE3-8EBC-A2ECC804A9AB}" type="pres">
      <dgm:prSet presAssocID="{7B6DD521-B965-4255-8893-34C56EA0FC24}" presName="bgRect" presStyleLbl="bgShp" presStyleIdx="2" presStyleCnt="3"/>
      <dgm:spPr/>
    </dgm:pt>
    <dgm:pt modelId="{1DD3E4E1-C1C8-486E-BD3C-5F1732C4E450}" type="pres">
      <dgm:prSet presAssocID="{7B6DD521-B965-4255-8893-34C56EA0FC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active Sign"/>
        </a:ext>
      </dgm:extLst>
    </dgm:pt>
    <dgm:pt modelId="{4C189DC2-54A8-495F-8930-1ABDB3A54AD8}" type="pres">
      <dgm:prSet presAssocID="{7B6DD521-B965-4255-8893-34C56EA0FC24}" presName="spaceRect" presStyleCnt="0"/>
      <dgm:spPr/>
    </dgm:pt>
    <dgm:pt modelId="{244B4D61-D63E-4932-BDF9-96FC1951EB92}" type="pres">
      <dgm:prSet presAssocID="{7B6DD521-B965-4255-8893-34C56EA0FC24}" presName="parTx" presStyleLbl="revTx" presStyleIdx="2" presStyleCnt="3">
        <dgm:presLayoutVars>
          <dgm:chMax val="0"/>
          <dgm:chPref val="0"/>
        </dgm:presLayoutVars>
      </dgm:prSet>
      <dgm:spPr/>
    </dgm:pt>
  </dgm:ptLst>
  <dgm:cxnLst>
    <dgm:cxn modelId="{A8D9CC10-50D3-4942-A1CA-96BA3FD47A90}" srcId="{3839B7CB-5548-437B-BA48-94FB15FB184E}" destId="{95EADFD9-120D-4D8C-8132-05E940EDB228}" srcOrd="0" destOrd="0" parTransId="{412CFAA0-8F9E-45DD-859F-7181D2D0239C}" sibTransId="{00D3C81F-572F-4D00-AF16-E36374210A0F}"/>
    <dgm:cxn modelId="{EF4C0E14-29A0-4C24-9C0E-8583259CBDAD}" type="presOf" srcId="{8C15DB55-0BBB-4309-B781-3421C6327844}" destId="{0F220C9D-5DA4-47CF-99CC-0473E21891A0}" srcOrd="0" destOrd="0" presId="urn:microsoft.com/office/officeart/2018/2/layout/IconVerticalSolidList"/>
    <dgm:cxn modelId="{2D51B568-8E35-41F6-8D1F-4337A04D530F}" type="presOf" srcId="{3839B7CB-5548-437B-BA48-94FB15FB184E}" destId="{B99BA45E-512B-4478-8155-AB71FAC7C37C}" srcOrd="0" destOrd="0" presId="urn:microsoft.com/office/officeart/2018/2/layout/IconVerticalSolidList"/>
    <dgm:cxn modelId="{C705BF6B-9720-4911-A501-C77B47419810}" type="presOf" srcId="{7B6DD521-B965-4255-8893-34C56EA0FC24}" destId="{244B4D61-D63E-4932-BDF9-96FC1951EB92}" srcOrd="0" destOrd="0" presId="urn:microsoft.com/office/officeart/2018/2/layout/IconVerticalSolidList"/>
    <dgm:cxn modelId="{EBEE408C-E1B4-4C93-9E2B-88D5706AE838}" srcId="{3839B7CB-5548-437B-BA48-94FB15FB184E}" destId="{8C15DB55-0BBB-4309-B781-3421C6327844}" srcOrd="1" destOrd="0" parTransId="{06846018-59BC-4210-8217-E13C1BA3D16A}" sibTransId="{E9B3CCB6-9A55-4229-BC4E-FE75D53AAFCD}"/>
    <dgm:cxn modelId="{C3655091-F407-4B57-B17C-C3D522A60186}" srcId="{3839B7CB-5548-437B-BA48-94FB15FB184E}" destId="{7B6DD521-B965-4255-8893-34C56EA0FC24}" srcOrd="2" destOrd="0" parTransId="{CCAA4B5B-BB4E-4C83-B616-E8F97AABEDFD}" sibTransId="{48F9FEDF-2315-4817-86B8-AA46430D8918}"/>
    <dgm:cxn modelId="{135018AC-9753-4747-9135-5A8D142BCA49}" type="presOf" srcId="{95EADFD9-120D-4D8C-8132-05E940EDB228}" destId="{3D26C32C-3E39-4351-AEAF-13D1AFBEE425}" srcOrd="0" destOrd="0" presId="urn:microsoft.com/office/officeart/2018/2/layout/IconVerticalSolidList"/>
    <dgm:cxn modelId="{0391D7E9-A481-4DBA-BA6A-AC34E305855F}" type="presParOf" srcId="{B99BA45E-512B-4478-8155-AB71FAC7C37C}" destId="{AF073E51-0034-49EA-931A-A6AF4E52E707}" srcOrd="0" destOrd="0" presId="urn:microsoft.com/office/officeart/2018/2/layout/IconVerticalSolidList"/>
    <dgm:cxn modelId="{6ADE338E-1788-4716-99DE-5A785BE80F65}" type="presParOf" srcId="{AF073E51-0034-49EA-931A-A6AF4E52E707}" destId="{5D397D3E-EE99-4D5C-A226-37A2AD84016F}" srcOrd="0" destOrd="0" presId="urn:microsoft.com/office/officeart/2018/2/layout/IconVerticalSolidList"/>
    <dgm:cxn modelId="{987F09EE-2D11-41C3-BC80-9A047D1AFB12}" type="presParOf" srcId="{AF073E51-0034-49EA-931A-A6AF4E52E707}" destId="{18EB38B2-7FF6-4476-9A6C-72F9CF9F510E}" srcOrd="1" destOrd="0" presId="urn:microsoft.com/office/officeart/2018/2/layout/IconVerticalSolidList"/>
    <dgm:cxn modelId="{1D50DD62-9C3F-44FD-8018-99429829A10E}" type="presParOf" srcId="{AF073E51-0034-49EA-931A-A6AF4E52E707}" destId="{64A6F3E4-43E6-4689-B324-40F2D7D1C318}" srcOrd="2" destOrd="0" presId="urn:microsoft.com/office/officeart/2018/2/layout/IconVerticalSolidList"/>
    <dgm:cxn modelId="{E65986AF-D4B6-4A55-9C64-B39DC0C7DCB4}" type="presParOf" srcId="{AF073E51-0034-49EA-931A-A6AF4E52E707}" destId="{3D26C32C-3E39-4351-AEAF-13D1AFBEE425}" srcOrd="3" destOrd="0" presId="urn:microsoft.com/office/officeart/2018/2/layout/IconVerticalSolidList"/>
    <dgm:cxn modelId="{5C665C89-657F-4933-801C-AC5860975F84}" type="presParOf" srcId="{B99BA45E-512B-4478-8155-AB71FAC7C37C}" destId="{232A40E8-734B-4926-BD80-4738EACB69AE}" srcOrd="1" destOrd="0" presId="urn:microsoft.com/office/officeart/2018/2/layout/IconVerticalSolidList"/>
    <dgm:cxn modelId="{C7BCBBBD-5C13-43A2-9258-B8A0A5CD7EAC}" type="presParOf" srcId="{B99BA45E-512B-4478-8155-AB71FAC7C37C}" destId="{945426A7-1852-4E0E-9310-2274CABEAC43}" srcOrd="2" destOrd="0" presId="urn:microsoft.com/office/officeart/2018/2/layout/IconVerticalSolidList"/>
    <dgm:cxn modelId="{EF7BFBF1-5386-43B2-B07E-D3E0409A9854}" type="presParOf" srcId="{945426A7-1852-4E0E-9310-2274CABEAC43}" destId="{FBBC6311-0B25-4B88-8CA4-1F03EBB8D579}" srcOrd="0" destOrd="0" presId="urn:microsoft.com/office/officeart/2018/2/layout/IconVerticalSolidList"/>
    <dgm:cxn modelId="{3F9AF2E5-22F4-4728-81EB-E409A673E198}" type="presParOf" srcId="{945426A7-1852-4E0E-9310-2274CABEAC43}" destId="{B4CE0F44-526E-4490-886B-CEB1D71791A2}" srcOrd="1" destOrd="0" presId="urn:microsoft.com/office/officeart/2018/2/layout/IconVerticalSolidList"/>
    <dgm:cxn modelId="{940316CB-E23C-404B-8259-5A9880A9F7B8}" type="presParOf" srcId="{945426A7-1852-4E0E-9310-2274CABEAC43}" destId="{7DDE65FA-22E8-4C51-9292-F9C349AE4445}" srcOrd="2" destOrd="0" presId="urn:microsoft.com/office/officeart/2018/2/layout/IconVerticalSolidList"/>
    <dgm:cxn modelId="{3600039B-93EA-41D3-804D-F56DCF387FAD}" type="presParOf" srcId="{945426A7-1852-4E0E-9310-2274CABEAC43}" destId="{0F220C9D-5DA4-47CF-99CC-0473E21891A0}" srcOrd="3" destOrd="0" presId="urn:microsoft.com/office/officeart/2018/2/layout/IconVerticalSolidList"/>
    <dgm:cxn modelId="{D942694E-2FCB-4E04-85BE-203EAA543978}" type="presParOf" srcId="{B99BA45E-512B-4478-8155-AB71FAC7C37C}" destId="{60CC66F5-3D53-4806-8099-B6C078C33DC6}" srcOrd="3" destOrd="0" presId="urn:microsoft.com/office/officeart/2018/2/layout/IconVerticalSolidList"/>
    <dgm:cxn modelId="{D0A18DFF-FDA5-4ED2-A1A5-9A5D68A2D5CD}" type="presParOf" srcId="{B99BA45E-512B-4478-8155-AB71FAC7C37C}" destId="{16B0BC7A-FA3B-4E98-A80F-F5E253A8CBB9}" srcOrd="4" destOrd="0" presId="urn:microsoft.com/office/officeart/2018/2/layout/IconVerticalSolidList"/>
    <dgm:cxn modelId="{45FD1E65-9897-42D9-A162-2B12B797F727}" type="presParOf" srcId="{16B0BC7A-FA3B-4E98-A80F-F5E253A8CBB9}" destId="{C7CA23BD-EF79-4FE3-8EBC-A2ECC804A9AB}" srcOrd="0" destOrd="0" presId="urn:microsoft.com/office/officeart/2018/2/layout/IconVerticalSolidList"/>
    <dgm:cxn modelId="{1BB490DB-3477-4A35-A1DE-1F6D862EBE7D}" type="presParOf" srcId="{16B0BC7A-FA3B-4E98-A80F-F5E253A8CBB9}" destId="{1DD3E4E1-C1C8-486E-BD3C-5F1732C4E450}" srcOrd="1" destOrd="0" presId="urn:microsoft.com/office/officeart/2018/2/layout/IconVerticalSolidList"/>
    <dgm:cxn modelId="{0B024B56-0543-4BE7-AFE6-6671ED716134}" type="presParOf" srcId="{16B0BC7A-FA3B-4E98-A80F-F5E253A8CBB9}" destId="{4C189DC2-54A8-495F-8930-1ABDB3A54AD8}" srcOrd="2" destOrd="0" presId="urn:microsoft.com/office/officeart/2018/2/layout/IconVerticalSolidList"/>
    <dgm:cxn modelId="{6A076D5F-54DE-4A5F-BBBC-9BCD8ECC45B6}" type="presParOf" srcId="{16B0BC7A-FA3B-4E98-A80F-F5E253A8CBB9}" destId="{244B4D61-D63E-4932-BDF9-96FC1951EB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97D3E-EE99-4D5C-A226-37A2AD84016F}">
      <dsp:nvSpPr>
        <dsp:cNvPr id="0" name=""/>
        <dsp:cNvSpPr/>
      </dsp:nvSpPr>
      <dsp:spPr>
        <a:xfrm>
          <a:off x="0" y="4995"/>
          <a:ext cx="6263640" cy="15751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EB38B2-7FF6-4476-9A6C-72F9CF9F510E}">
      <dsp:nvSpPr>
        <dsp:cNvPr id="0" name=""/>
        <dsp:cNvSpPr/>
      </dsp:nvSpPr>
      <dsp:spPr>
        <a:xfrm>
          <a:off x="476497" y="359415"/>
          <a:ext cx="867206" cy="866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26C32C-3E39-4351-AEAF-13D1AFBEE425}">
      <dsp:nvSpPr>
        <dsp:cNvPr id="0" name=""/>
        <dsp:cNvSpPr/>
      </dsp:nvSpPr>
      <dsp:spPr>
        <a:xfrm>
          <a:off x="1820202" y="4995"/>
          <a:ext cx="4372123" cy="157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2" tIns="166872" rIns="166872" bIns="166872" numCol="1" spcCol="1270" anchor="ctr" anchorCtr="0">
          <a:noAutofit/>
        </a:bodyPr>
        <a:lstStyle/>
        <a:p>
          <a:pPr marL="0" lvl="0" indent="0" algn="l" defTabSz="1422400">
            <a:lnSpc>
              <a:spcPct val="90000"/>
            </a:lnSpc>
            <a:spcBef>
              <a:spcPct val="0"/>
            </a:spcBef>
            <a:spcAft>
              <a:spcPct val="35000"/>
            </a:spcAft>
            <a:buNone/>
          </a:pPr>
          <a:r>
            <a:rPr lang="en-GB" sz="3200" b="1" kern="1200" dirty="0"/>
            <a:t>Positive stress</a:t>
          </a:r>
          <a:r>
            <a:rPr lang="en-GB" sz="3200" kern="1200" dirty="0"/>
            <a:t>: normal life</a:t>
          </a:r>
          <a:endParaRPr lang="en-US" sz="3200" kern="1200" dirty="0"/>
        </a:p>
      </dsp:txBody>
      <dsp:txXfrm>
        <a:off x="1820202" y="4995"/>
        <a:ext cx="4372123" cy="1576739"/>
      </dsp:txXfrm>
    </dsp:sp>
    <dsp:sp modelId="{FBBC6311-0B25-4B88-8CA4-1F03EBB8D579}">
      <dsp:nvSpPr>
        <dsp:cNvPr id="0" name=""/>
        <dsp:cNvSpPr/>
      </dsp:nvSpPr>
      <dsp:spPr>
        <a:xfrm>
          <a:off x="0" y="1963974"/>
          <a:ext cx="6263640" cy="15751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CE0F44-526E-4490-886B-CEB1D71791A2}">
      <dsp:nvSpPr>
        <dsp:cNvPr id="0" name=""/>
        <dsp:cNvSpPr/>
      </dsp:nvSpPr>
      <dsp:spPr>
        <a:xfrm>
          <a:off x="476497" y="2318394"/>
          <a:ext cx="867206" cy="866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20C9D-5DA4-47CF-99CC-0473E21891A0}">
      <dsp:nvSpPr>
        <dsp:cNvPr id="0" name=""/>
        <dsp:cNvSpPr/>
      </dsp:nvSpPr>
      <dsp:spPr>
        <a:xfrm>
          <a:off x="1820202" y="1963974"/>
          <a:ext cx="4372123" cy="157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2" tIns="166872" rIns="166872" bIns="166872" numCol="1" spcCol="1270" anchor="ctr" anchorCtr="0">
          <a:noAutofit/>
        </a:bodyPr>
        <a:lstStyle/>
        <a:p>
          <a:pPr marL="0" lvl="0" indent="0" algn="l" defTabSz="1422400">
            <a:lnSpc>
              <a:spcPct val="90000"/>
            </a:lnSpc>
            <a:spcBef>
              <a:spcPct val="0"/>
            </a:spcBef>
            <a:spcAft>
              <a:spcPct val="35000"/>
            </a:spcAft>
            <a:buNone/>
          </a:pPr>
          <a:r>
            <a:rPr lang="en-GB" sz="3200" b="1" kern="1200" dirty="0"/>
            <a:t>Tolerable stress</a:t>
          </a:r>
          <a:r>
            <a:rPr lang="en-GB" sz="3200" kern="1200" dirty="0"/>
            <a:t>: normal response to unusual experiences</a:t>
          </a:r>
          <a:endParaRPr lang="en-US" sz="3200" kern="1200" dirty="0"/>
        </a:p>
      </dsp:txBody>
      <dsp:txXfrm>
        <a:off x="1820202" y="1963974"/>
        <a:ext cx="4372123" cy="1576739"/>
      </dsp:txXfrm>
    </dsp:sp>
    <dsp:sp modelId="{C7CA23BD-EF79-4FE3-8EBC-A2ECC804A9AB}">
      <dsp:nvSpPr>
        <dsp:cNvPr id="0" name=""/>
        <dsp:cNvSpPr/>
      </dsp:nvSpPr>
      <dsp:spPr>
        <a:xfrm>
          <a:off x="0" y="3922953"/>
          <a:ext cx="6263640" cy="15751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3E4E1-C1C8-486E-BD3C-5F1732C4E450}">
      <dsp:nvSpPr>
        <dsp:cNvPr id="0" name=""/>
        <dsp:cNvSpPr/>
      </dsp:nvSpPr>
      <dsp:spPr>
        <a:xfrm>
          <a:off x="476497" y="4277373"/>
          <a:ext cx="867206" cy="866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4B4D61-D63E-4932-BDF9-96FC1951EB92}">
      <dsp:nvSpPr>
        <dsp:cNvPr id="0" name=""/>
        <dsp:cNvSpPr/>
      </dsp:nvSpPr>
      <dsp:spPr>
        <a:xfrm>
          <a:off x="1820202" y="3922953"/>
          <a:ext cx="4372123" cy="1576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872" tIns="166872" rIns="166872" bIns="166872" numCol="1" spcCol="1270" anchor="ctr" anchorCtr="0">
          <a:noAutofit/>
        </a:bodyPr>
        <a:lstStyle/>
        <a:p>
          <a:pPr marL="0" lvl="0" indent="0" algn="l" defTabSz="1422400">
            <a:lnSpc>
              <a:spcPct val="90000"/>
            </a:lnSpc>
            <a:spcBef>
              <a:spcPct val="0"/>
            </a:spcBef>
            <a:spcAft>
              <a:spcPct val="35000"/>
            </a:spcAft>
            <a:buNone/>
          </a:pPr>
          <a:r>
            <a:rPr lang="en-GB" sz="3200" b="1" kern="1200" dirty="0"/>
            <a:t>Toxic stress</a:t>
          </a:r>
          <a:r>
            <a:rPr lang="en-GB" sz="3200" kern="1200" dirty="0"/>
            <a:t>: strong, frequent and prolonged adversity</a:t>
          </a:r>
          <a:endParaRPr lang="en-US" sz="3200" kern="1200" dirty="0"/>
        </a:p>
      </dsp:txBody>
      <dsp:txXfrm>
        <a:off x="1820202" y="3922953"/>
        <a:ext cx="4372123" cy="15767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CD4ABB-7D13-47D0-A3A2-52798EEF0B3F}" type="datetimeFigureOut">
              <a:rPr lang="en-GB" smtClean="0"/>
              <a:t>11/11/2021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730EA1-CF63-4C2E-9119-BEF270F12027}" type="slidenum">
              <a:rPr lang="en-GB" smtClean="0"/>
              <a:t>‹#›</a:t>
            </a:fld>
            <a:endParaRPr lang="en-GB"/>
          </a:p>
        </p:txBody>
      </p:sp>
    </p:spTree>
    <p:extLst>
      <p:ext uri="{BB962C8B-B14F-4D97-AF65-F5344CB8AC3E}">
        <p14:creationId xmlns:p14="http://schemas.microsoft.com/office/powerpoint/2010/main" val="3881959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3209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a:latin typeface="Calibri" charset="0"/>
              </a:rPr>
              <a:t>The central core of the brain includes</a:t>
            </a:r>
          </a:p>
          <a:p>
            <a:pPr marL="171450" indent="-171450">
              <a:buFontTx/>
              <a:buChar char="•"/>
            </a:pPr>
            <a:r>
              <a:rPr lang="en-US">
                <a:latin typeface="Calibri" charset="0"/>
              </a:rPr>
              <a:t>(a) the brain stem (which includes the medulla and the pons), the thalamus attached to the top of the brain stem, and the reticular formation that passes through both;</a:t>
            </a:r>
          </a:p>
          <a:p>
            <a:pPr marL="171450" indent="-171450">
              <a:buFontTx/>
              <a:buChar char="•"/>
            </a:pPr>
            <a:r>
              <a:rPr lang="en-US">
                <a:latin typeface="Calibri" charset="0"/>
              </a:rPr>
              <a:t> (b) the cerebellum, which extends from the back of the brainstem; and</a:t>
            </a:r>
          </a:p>
          <a:p>
            <a:pPr marL="171450" indent="-171450">
              <a:buFontTx/>
              <a:buChar char="•"/>
            </a:pPr>
            <a:r>
              <a:rPr lang="en-US">
                <a:latin typeface="Calibri" charset="0"/>
              </a:rPr>
              <a:t> (c) the basal ganglia that surround the thalamus.</a:t>
            </a:r>
          </a:p>
          <a:p>
            <a:pPr marL="171450" indent="-171450">
              <a:buFontTx/>
              <a:buChar char="•"/>
            </a:pPr>
            <a:r>
              <a:rPr lang="en-US">
                <a:latin typeface="Calibri" charset="0"/>
              </a:rPr>
              <a:t> The hippocampus and amygdala are limbic system structures.</a:t>
            </a:r>
          </a:p>
        </p:txBody>
      </p:sp>
      <p:sp>
        <p:nvSpPr>
          <p:cNvPr id="1320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3F9858B-E6CA-0D45-A782-8D85245B20CF}"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899551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553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The endocrine glandular system works with the autonomic nervous system in responding to stress. It also plays an important role in such basic behaviors as having sex and eating and in such normal bodily functions as metabolism, reproduction, and growth.</a:t>
            </a:r>
          </a:p>
        </p:txBody>
      </p:sp>
      <p:sp>
        <p:nvSpPr>
          <p:cNvPr id="6553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6F31789-3472-304A-B82B-38CD6D45A5E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648670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10793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40316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4EA774-E889-468F-93AF-1EFA691BB60C}" type="datetimeFigureOut">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463241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4EA774-E889-468F-93AF-1EFA691BB60C}" type="datetimeFigureOut">
              <a:rPr lang="en-GB" smtClean="0"/>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141685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84EA774-E889-468F-93AF-1EFA691BB60C}" type="datetimeFigureOut">
              <a:rPr lang="en-GB" smtClean="0"/>
              <a:t>11/11/2021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87857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84EA774-E889-468F-93AF-1EFA691BB60C}" type="datetimeFigureOut">
              <a:rPr lang="en-GB" smtClean="0"/>
              <a:t>11/11/2021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79713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EA774-E889-468F-93AF-1EFA691BB60C}" type="datetimeFigureOut">
              <a:rPr lang="en-GB" smtClean="0"/>
              <a:t>11/11/2021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97910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4EA774-E889-468F-93AF-1EFA691BB60C}" type="datetimeFigureOut">
              <a:rPr lang="en-GB" smtClean="0"/>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64199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4EA774-E889-468F-93AF-1EFA691BB60C}" type="datetimeFigureOut">
              <a:rPr lang="en-GB" smtClean="0"/>
              <a:t>11/11/2021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203801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828865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11/11/2021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5829836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E27E0-EE8E-4E4D-90DE-DBBDD16304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463D30-15CA-44BF-B929-E9FA596380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3DCBB7-BC33-442A-A4E4-CA49050CFBC9}"/>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721CC060-7682-4F6A-B0CD-1B73E7552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36E6D2-0A79-4FF8-897D-DF034D2FD08E}"/>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03336010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95C85-D8CA-4968-A1B8-9FE8F56E5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FDE790-890F-4D16-B9CB-33DBD590F3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B3CCD0-97A6-4B8B-A323-7A443BF73252}"/>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6CB75B5B-BCF8-486C-8AA8-6C962DAB3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E51977-644F-4072-ABBE-F38EBE5D7C7D}"/>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2901133939"/>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B227B-A68F-4DBE-B6FC-E8411F28AE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DF7352-13EF-473B-8FA4-2155B4BCDC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30C98D-88CD-49D0-BBC5-3EE4766418E9}"/>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246178A4-94EE-4EA9-A4FB-138797A68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B0163-4222-46F8-ACA7-AF28FA541394}"/>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1202742580"/>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54512-49E5-4AE3-AF99-BBDA25FFD5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BCC7DA-BE03-4CEF-8876-68A19F0ECD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8CD9EE-E003-4D3A-BB4C-215FD1A105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E02A3A-F13F-43CF-9C38-3AC6E8044AB6}"/>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6" name="Footer Placeholder 5">
            <a:extLst>
              <a:ext uri="{FF2B5EF4-FFF2-40B4-BE49-F238E27FC236}">
                <a16:creationId xmlns:a16="http://schemas.microsoft.com/office/drawing/2014/main" id="{A1DA048F-8062-48B6-B6B4-55DB894BEC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EDC42-475C-4335-9492-591F33DB07EF}"/>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1776095690"/>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CC8C-DDF9-4D27-BCB5-E983398226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9C751D-E249-4E70-B4F9-19DFE1ECE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FB3937-14B8-447B-9F63-C7051728A8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672E02-7407-471C-991C-652FB013C9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8A79FD-7903-4E6D-8CF3-18E8ADF2B3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5E3815-DB1D-42E4-BFFC-5812E3C37D24}"/>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8" name="Footer Placeholder 7">
            <a:extLst>
              <a:ext uri="{FF2B5EF4-FFF2-40B4-BE49-F238E27FC236}">
                <a16:creationId xmlns:a16="http://schemas.microsoft.com/office/drawing/2014/main" id="{A809E375-C2E5-4F37-8E74-539391D745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FDA3EB-D373-49B0-BB3B-246B9A1F1739}"/>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9570565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7E04-724A-40F2-B389-F521DF34DA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AE0D2-F0F0-40F6-8EF2-F5A17D6850C8}"/>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4" name="Footer Placeholder 3">
            <a:extLst>
              <a:ext uri="{FF2B5EF4-FFF2-40B4-BE49-F238E27FC236}">
                <a16:creationId xmlns:a16="http://schemas.microsoft.com/office/drawing/2014/main" id="{45BF79AF-CDE3-4218-B9D1-8FF232D7B0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529929-2A49-4395-803C-D70E9EF64EE4}"/>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1096235636"/>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EE77E3-5E1B-4D60-8BCE-B27B9FC1EB38}"/>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3" name="Footer Placeholder 2">
            <a:extLst>
              <a:ext uri="{FF2B5EF4-FFF2-40B4-BE49-F238E27FC236}">
                <a16:creationId xmlns:a16="http://schemas.microsoft.com/office/drawing/2014/main" id="{F0F1C7CC-B240-42D5-A367-5D4B28D091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6E145E-43CA-4D17-B925-46A73CBEA428}"/>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240964154"/>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13DF5-BC0C-442F-8BD1-C4076BFF8B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D867E4-BC49-4FEE-8739-8A26010DA7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9D738D-47BC-445A-91CF-1478B4A22C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E4EF5-0739-49F6-9FB1-AD55CB847ED3}"/>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6" name="Footer Placeholder 5">
            <a:extLst>
              <a:ext uri="{FF2B5EF4-FFF2-40B4-BE49-F238E27FC236}">
                <a16:creationId xmlns:a16="http://schemas.microsoft.com/office/drawing/2014/main" id="{019C4166-2DB6-44CC-8C11-7B6C86026B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2BA67-9D4C-444C-8C33-6B52C312A683}"/>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4218658548"/>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11DD1-F7F3-48BF-8D33-C348ECA85F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8C8364-0F56-452C-B838-431602F9B2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DFAE03-8030-422A-89CC-B5103082E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954E2D-296C-4058-9053-798F6924FD8C}"/>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6" name="Footer Placeholder 5">
            <a:extLst>
              <a:ext uri="{FF2B5EF4-FFF2-40B4-BE49-F238E27FC236}">
                <a16:creationId xmlns:a16="http://schemas.microsoft.com/office/drawing/2014/main" id="{ED257DCB-959B-4F72-BD8B-342CB11E61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80767A-0E30-4958-89DF-ED5F93BD0466}"/>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409264545"/>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BCE15-48D8-4087-842C-F3D752CF13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8E6570-0276-4518-B3CF-DCFA046E18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A76787-84FE-40F1-ACEC-7C1666533975}"/>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62D4155F-7461-4850-BEAB-1811FC556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BF006-A26D-4F70-AEA4-A010222A4271}"/>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4062452108"/>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67F33C-2FA0-414E-933C-983BA4BCEF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BA59AE-A9C2-4E18-B5A3-4DE0838819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130357-EEA5-416B-AF82-CBDE4AB8191A}"/>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A4A0CE16-7F54-4FDE-8EFC-A9868D231A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EC3B1-A575-490F-9DC6-E83EF06DB5E7}"/>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2461836190"/>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E27E0-EE8E-4E4D-90DE-DBBDD16304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463D30-15CA-44BF-B929-E9FA596380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43DCBB7-BC33-442A-A4E4-CA49050CFBC9}"/>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721CC060-7682-4F6A-B0CD-1B73E75520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36E6D2-0A79-4FF8-897D-DF034D2FD08E}"/>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76785275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95C85-D8CA-4968-A1B8-9FE8F56E5B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FDE790-890F-4D16-B9CB-33DBD590F3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B3CCD0-97A6-4B8B-A323-7A443BF73252}"/>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6CB75B5B-BCF8-486C-8AA8-6C962DAB3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E51977-644F-4072-ABBE-F38EBE5D7C7D}"/>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636004071"/>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B227B-A68F-4DBE-B6FC-E8411F28AE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DF7352-13EF-473B-8FA4-2155B4BCDC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30C98D-88CD-49D0-BBC5-3EE4766418E9}"/>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246178A4-94EE-4EA9-A4FB-138797A68D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7B0163-4222-46F8-ACA7-AF28FA541394}"/>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57126564"/>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54512-49E5-4AE3-AF99-BBDA25FFD5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BCC7DA-BE03-4CEF-8876-68A19F0ECD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8CD9EE-E003-4D3A-BB4C-215FD1A105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E02A3A-F13F-43CF-9C38-3AC6E8044AB6}"/>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6" name="Footer Placeholder 5">
            <a:extLst>
              <a:ext uri="{FF2B5EF4-FFF2-40B4-BE49-F238E27FC236}">
                <a16:creationId xmlns:a16="http://schemas.microsoft.com/office/drawing/2014/main" id="{A1DA048F-8062-48B6-B6B4-55DB894BEC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DEDC42-475C-4335-9492-591F33DB07EF}"/>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229127595"/>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CC8C-DDF9-4D27-BCB5-E983398226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9C751D-E249-4E70-B4F9-19DFE1ECE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FFB3937-14B8-447B-9F63-C7051728A81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B672E02-7407-471C-991C-652FB013C9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8A79FD-7903-4E6D-8CF3-18E8ADF2B37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5E3815-DB1D-42E4-BFFC-5812E3C37D24}"/>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8" name="Footer Placeholder 7">
            <a:extLst>
              <a:ext uri="{FF2B5EF4-FFF2-40B4-BE49-F238E27FC236}">
                <a16:creationId xmlns:a16="http://schemas.microsoft.com/office/drawing/2014/main" id="{A809E375-C2E5-4F37-8E74-539391D745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FDA3EB-D373-49B0-BB3B-246B9A1F1739}"/>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2939331265"/>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7E04-724A-40F2-B389-F521DF34DA0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AE0D2-F0F0-40F6-8EF2-F5A17D6850C8}"/>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4" name="Footer Placeholder 3">
            <a:extLst>
              <a:ext uri="{FF2B5EF4-FFF2-40B4-BE49-F238E27FC236}">
                <a16:creationId xmlns:a16="http://schemas.microsoft.com/office/drawing/2014/main" id="{45BF79AF-CDE3-4218-B9D1-8FF232D7B0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529929-2A49-4395-803C-D70E9EF64EE4}"/>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735794438"/>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EE77E3-5E1B-4D60-8BCE-B27B9FC1EB38}"/>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3" name="Footer Placeholder 2">
            <a:extLst>
              <a:ext uri="{FF2B5EF4-FFF2-40B4-BE49-F238E27FC236}">
                <a16:creationId xmlns:a16="http://schemas.microsoft.com/office/drawing/2014/main" id="{F0F1C7CC-B240-42D5-A367-5D4B28D091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16E145E-43CA-4D17-B925-46A73CBEA428}"/>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2178754779"/>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13DF5-BC0C-442F-8BD1-C4076BFF8B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D867E4-BC49-4FEE-8739-8A26010DA7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9D738D-47BC-445A-91CF-1478B4A22C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E4EF5-0739-49F6-9FB1-AD55CB847ED3}"/>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6" name="Footer Placeholder 5">
            <a:extLst>
              <a:ext uri="{FF2B5EF4-FFF2-40B4-BE49-F238E27FC236}">
                <a16:creationId xmlns:a16="http://schemas.microsoft.com/office/drawing/2014/main" id="{019C4166-2DB6-44CC-8C11-7B6C86026B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2BA67-9D4C-444C-8C33-6B52C312A683}"/>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202502277"/>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11DD1-F7F3-48BF-8D33-C348ECA85F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08C8364-0F56-452C-B838-431602F9B2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DFAE03-8030-422A-89CC-B5103082E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954E2D-296C-4058-9053-798F6924FD8C}"/>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6" name="Footer Placeholder 5">
            <a:extLst>
              <a:ext uri="{FF2B5EF4-FFF2-40B4-BE49-F238E27FC236}">
                <a16:creationId xmlns:a16="http://schemas.microsoft.com/office/drawing/2014/main" id="{ED257DCB-959B-4F72-BD8B-342CB11E61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80767A-0E30-4958-89DF-ED5F93BD0466}"/>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622256594"/>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BCE15-48D8-4087-842C-F3D752CF13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8E6570-0276-4518-B3CF-DCFA046E18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A76787-84FE-40F1-ACEC-7C1666533975}"/>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62D4155F-7461-4850-BEAB-1811FC556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BF006-A26D-4F70-AEA4-A010222A4271}"/>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3177737394"/>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A67F33C-2FA0-414E-933C-983BA4BCEF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BA59AE-A9C2-4E18-B5A3-4DE0838819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130357-EEA5-416B-AF82-CBDE4AB8191A}"/>
              </a:ext>
            </a:extLst>
          </p:cNvPr>
          <p:cNvSpPr>
            <a:spLocks noGrp="1"/>
          </p:cNvSpPr>
          <p:nvPr>
            <p:ph type="dt" sz="half" idx="10"/>
          </p:nvPr>
        </p:nvSpPr>
        <p:spPr/>
        <p:txBody>
          <a:bodyPr/>
          <a:lstStyle/>
          <a:p>
            <a:fld id="{0068A968-5B89-49B2-89E7-28CB7AD55859}" type="datetimeFigureOut">
              <a:rPr lang="en-GB" smtClean="0"/>
              <a:t>11/11/2021</a:t>
            </a:fld>
            <a:endParaRPr lang="en-GB"/>
          </a:p>
        </p:txBody>
      </p:sp>
      <p:sp>
        <p:nvSpPr>
          <p:cNvPr id="5" name="Footer Placeholder 4">
            <a:extLst>
              <a:ext uri="{FF2B5EF4-FFF2-40B4-BE49-F238E27FC236}">
                <a16:creationId xmlns:a16="http://schemas.microsoft.com/office/drawing/2014/main" id="{A4A0CE16-7F54-4FDE-8EFC-A9868D231A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5EC3B1-A575-490F-9DC6-E83EF06DB5E7}"/>
              </a:ext>
            </a:extLst>
          </p:cNvPr>
          <p:cNvSpPr>
            <a:spLocks noGrp="1"/>
          </p:cNvSpPr>
          <p:nvPr>
            <p:ph type="sldNum" sz="quarter" idx="12"/>
          </p:nvPr>
        </p:nvSpPr>
        <p:spPr/>
        <p:txBody>
          <a:bodyPr/>
          <a:lstStyle/>
          <a:p>
            <a:fld id="{ECA761E0-6799-477E-8A6F-A55C52E3D21F}" type="slidenum">
              <a:rPr lang="en-GB" smtClean="0"/>
              <a:t>‹#›</a:t>
            </a:fld>
            <a:endParaRPr lang="en-GB"/>
          </a:p>
        </p:txBody>
      </p:sp>
    </p:spTree>
    <p:extLst>
      <p:ext uri="{BB962C8B-B14F-4D97-AF65-F5344CB8AC3E}">
        <p14:creationId xmlns:p14="http://schemas.microsoft.com/office/powerpoint/2010/main" val="413819338"/>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4EA774-E889-468F-93AF-1EFA691BB60C}" type="datetimeFigureOut">
              <a:rPr lang="en-GB" smtClean="0"/>
              <a:t>11/11/2021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4283A-45FA-43B5-8A8E-17FDE8579278}" type="slidenum">
              <a:rPr lang="en-GB" smtClean="0"/>
              <a:t>‹#›</a:t>
            </a:fld>
            <a:endParaRPr lang="en-GB"/>
          </a:p>
        </p:txBody>
      </p:sp>
    </p:spTree>
    <p:extLst>
      <p:ext uri="{BB962C8B-B14F-4D97-AF65-F5344CB8AC3E}">
        <p14:creationId xmlns:p14="http://schemas.microsoft.com/office/powerpoint/2010/main" val="3514122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4C5524-BFF8-4E5D-8D8B-46545CEB85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D19A6-6F9E-4E02-9DDD-A02E512710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3156FD-BB9B-4037-9D01-7322E60597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4EA774-E889-468F-93AF-1EFA691BB60C}" type="datetimeFigureOut">
              <a:rPr lang="en-GB" smtClean="0"/>
              <a:t>11/11/2021</a:t>
            </a:fld>
            <a:endParaRPr lang="en-GB"/>
          </a:p>
        </p:txBody>
      </p:sp>
      <p:sp>
        <p:nvSpPr>
          <p:cNvPr id="5" name="Footer Placeholder 4">
            <a:extLst>
              <a:ext uri="{FF2B5EF4-FFF2-40B4-BE49-F238E27FC236}">
                <a16:creationId xmlns:a16="http://schemas.microsoft.com/office/drawing/2014/main" id="{74BE80A8-0D01-47FA-95F5-8717D9F198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2A07DE-048F-4C06-B8DB-379D707A99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4283A-45FA-43B5-8A8E-17FDE8579278}" type="slidenum">
              <a:rPr lang="en-GB" smtClean="0"/>
              <a:t>‹#›</a:t>
            </a:fld>
            <a:endParaRPr lang="en-GB"/>
          </a:p>
        </p:txBody>
      </p:sp>
    </p:spTree>
    <p:extLst>
      <p:ext uri="{BB962C8B-B14F-4D97-AF65-F5344CB8AC3E}">
        <p14:creationId xmlns:p14="http://schemas.microsoft.com/office/powerpoint/2010/main" val="3673983694"/>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ransition spd="med">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4C5524-BFF8-4E5D-8D8B-46545CEB85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D19A6-6F9E-4E02-9DDD-A02E512710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3156FD-BB9B-4037-9D01-7322E60597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4EA774-E889-468F-93AF-1EFA691BB60C}" type="datetimeFigureOut">
              <a:rPr lang="en-GB" smtClean="0"/>
              <a:t>11/11/2021</a:t>
            </a:fld>
            <a:endParaRPr lang="en-GB"/>
          </a:p>
        </p:txBody>
      </p:sp>
      <p:sp>
        <p:nvSpPr>
          <p:cNvPr id="5" name="Footer Placeholder 4">
            <a:extLst>
              <a:ext uri="{FF2B5EF4-FFF2-40B4-BE49-F238E27FC236}">
                <a16:creationId xmlns:a16="http://schemas.microsoft.com/office/drawing/2014/main" id="{74BE80A8-0D01-47FA-95F5-8717D9F198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2A07DE-048F-4C06-B8DB-379D707A99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4283A-45FA-43B5-8A8E-17FDE8579278}" type="slidenum">
              <a:rPr lang="en-GB" smtClean="0"/>
              <a:t>‹#›</a:t>
            </a:fld>
            <a:endParaRPr lang="en-GB"/>
          </a:p>
        </p:txBody>
      </p:sp>
    </p:spTree>
    <p:extLst>
      <p:ext uri="{BB962C8B-B14F-4D97-AF65-F5344CB8AC3E}">
        <p14:creationId xmlns:p14="http://schemas.microsoft.com/office/powerpoint/2010/main" val="245863560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spd="med">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6.xml"/><Relationship Id="rId1" Type="http://schemas.openxmlformats.org/officeDocument/2006/relationships/video" Target="https://www.youtube.com/embed/Z4CD6jyWw2A?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rsph.org.uk/our-work/resources/early-action-together-learning-network.html"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ted.com/talks/nadine_burke_harris_how_childhood_trauma_affects_health_across_a_lifetime"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xml"/><Relationship Id="rId1" Type="http://schemas.openxmlformats.org/officeDocument/2006/relationships/slideLayout" Target="../slideLayouts/slideLayout28.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rsph.org.uk/our-work/resources/early-action-together-learning-network.html" TargetMode="External"/><Relationship Id="rId2" Type="http://schemas.openxmlformats.org/officeDocument/2006/relationships/hyperlink" Target="https://www.cdc.gov/violenceprevention/aces/fastfact.html?CDC_AA_refVal=https%3A%2F%2Fwww.cdc.gov%2Fviolenceprevention%2Facestudy%2Ffastfact.html" TargetMode="External"/><Relationship Id="rId1" Type="http://schemas.openxmlformats.org/officeDocument/2006/relationships/slideLayout" Target="../slideLayouts/slideLayout2.xml"/><Relationship Id="rId5" Type="http://schemas.openxmlformats.org/officeDocument/2006/relationships/hyperlink" Target="https://pubmed.ncbi.nlm.nih.gov/9635069/" TargetMode="External"/><Relationship Id="rId4" Type="http://schemas.openxmlformats.org/officeDocument/2006/relationships/hyperlink" Target="https://www.hormone.org/"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www.cdc.gov/violenceprevention/childabuseandneglect/acestudy/ace-graphics.html"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hyperlink" Target="https://www.hormone.org/your-health-and-hormones/glands-and-hormones-a-to-z/glands/pineal-gland" TargetMode="External"/><Relationship Id="rId3" Type="http://schemas.openxmlformats.org/officeDocument/2006/relationships/hyperlink" Target="https://www.hormone.org/your-health-and-hormones/glands-and-hormones-a-to-z/glands/pituitary-gland" TargetMode="External"/><Relationship Id="rId7" Type="http://schemas.openxmlformats.org/officeDocument/2006/relationships/hyperlink" Target="https://www.hormone.org/your-health-and-hormones/glands-and-hormones-a-to-z/glands/adrenal-glands" TargetMode="External"/><Relationship Id="rId2" Type="http://schemas.openxmlformats.org/officeDocument/2006/relationships/hyperlink" Target="https://www.hormone.org/your-health-and-hormones/glands-and-hormones-a-to-z/glands/hypothalamus" TargetMode="External"/><Relationship Id="rId1" Type="http://schemas.openxmlformats.org/officeDocument/2006/relationships/slideLayout" Target="../slideLayouts/slideLayout2.xml"/><Relationship Id="rId6" Type="http://schemas.openxmlformats.org/officeDocument/2006/relationships/hyperlink" Target="https://www.hormone.org/your-health-and-hormones/glands-and-hormones-a-to-z/glands/thyroid" TargetMode="External"/><Relationship Id="rId5" Type="http://schemas.openxmlformats.org/officeDocument/2006/relationships/hyperlink" Target="https://www.hormone.org/your-health-and-hormones/glands-and-hormones-a-to-z/glands/pancreas" TargetMode="External"/><Relationship Id="rId10" Type="http://schemas.openxmlformats.org/officeDocument/2006/relationships/hyperlink" Target="https://www.hormone.org/your-health-and-hormones/glands-and-hormones-a-to-z/glands/testes" TargetMode="External"/><Relationship Id="rId4" Type="http://schemas.openxmlformats.org/officeDocument/2006/relationships/hyperlink" Target="https://www.hormone.org/your-health-and-hormones/glands-and-hormones-a-to-z/glands/parathyroid" TargetMode="External"/><Relationship Id="rId9" Type="http://schemas.openxmlformats.org/officeDocument/2006/relationships/hyperlink" Target="https://www.hormone.org/your-health-and-hormones/glands-and-hormones-a-to-z/glands/ovaries"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AC0AE56-B3F6-4753-A9BC-9DEEF057DFCD}"/>
              </a:ext>
            </a:extLst>
          </p:cNvPr>
          <p:cNvPicPr>
            <a:picLocks noChangeAspect="1"/>
          </p:cNvPicPr>
          <p:nvPr/>
        </p:nvPicPr>
        <p:blipFill rotWithShape="1">
          <a:blip r:embed="rId2"/>
          <a:src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0263" y="0"/>
            <a:ext cx="5331512"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Adverse</a:t>
            </a:r>
            <a:br>
              <a:rPr lang="en-GB" sz="5200" dirty="0">
                <a:solidFill>
                  <a:srgbClr val="FFFFFF"/>
                </a:solidFill>
              </a:rPr>
            </a:br>
            <a:r>
              <a:rPr lang="en-GB" sz="5200" dirty="0">
                <a:solidFill>
                  <a:srgbClr val="FFFFFF"/>
                </a:solidFill>
              </a:rPr>
              <a:t>Childhood Experiences</a:t>
            </a:r>
          </a:p>
        </p:txBody>
      </p:sp>
    </p:spTree>
    <p:extLst>
      <p:ext uri="{BB962C8B-B14F-4D97-AF65-F5344CB8AC3E}">
        <p14:creationId xmlns:p14="http://schemas.microsoft.com/office/powerpoint/2010/main" val="759100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838200" y="448721"/>
            <a:ext cx="4707671" cy="1225650"/>
          </a:xfrm>
        </p:spPr>
        <p:txBody>
          <a:bodyPr anchor="b">
            <a:normAutofit/>
          </a:bodyPr>
          <a:lstStyle/>
          <a:p>
            <a:r>
              <a:rPr lang="en-GB" sz="3800">
                <a:solidFill>
                  <a:schemeClr val="bg1"/>
                </a:solidFill>
              </a:rPr>
              <a:t>ACE?</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831873" y="2059962"/>
            <a:ext cx="5822627" cy="3647710"/>
          </a:xfrm>
        </p:spPr>
        <p:txBody>
          <a:bodyPr>
            <a:normAutofit fontScale="92500" lnSpcReduction="20000"/>
          </a:bodyPr>
          <a:lstStyle/>
          <a:p>
            <a:r>
              <a:rPr lang="en-GB" dirty="0">
                <a:solidFill>
                  <a:schemeClr val="bg1"/>
                </a:solidFill>
              </a:rPr>
              <a:t>What is an Adverse Childhood Experience?</a:t>
            </a:r>
          </a:p>
          <a:p>
            <a:r>
              <a:rPr lang="en-GB" dirty="0">
                <a:solidFill>
                  <a:schemeClr val="bg1"/>
                </a:solidFill>
              </a:rPr>
              <a:t>Who might suffer from ACEs?</a:t>
            </a:r>
          </a:p>
          <a:p>
            <a:r>
              <a:rPr lang="en-GB" dirty="0">
                <a:solidFill>
                  <a:schemeClr val="bg1"/>
                </a:solidFill>
              </a:rPr>
              <a:t>What might the main causes be?</a:t>
            </a:r>
          </a:p>
          <a:p>
            <a:r>
              <a:rPr lang="en-GB" dirty="0">
                <a:solidFill>
                  <a:schemeClr val="bg1"/>
                </a:solidFill>
              </a:rPr>
              <a:t>What effects might we see for those who suffer from ACEs?</a:t>
            </a:r>
          </a:p>
          <a:p>
            <a:r>
              <a:rPr lang="en-GB" dirty="0">
                <a:solidFill>
                  <a:schemeClr val="bg1"/>
                </a:solidFill>
              </a:rPr>
              <a:t>What can be done?</a:t>
            </a:r>
          </a:p>
          <a:p>
            <a:r>
              <a:rPr lang="en-GB" dirty="0">
                <a:solidFill>
                  <a:schemeClr val="bg1"/>
                </a:solidFill>
              </a:rPr>
              <a:t>What is being done?</a:t>
            </a:r>
          </a:p>
          <a:p>
            <a:r>
              <a:rPr lang="en-GB" dirty="0">
                <a:solidFill>
                  <a:schemeClr val="bg1"/>
                </a:solidFill>
              </a:rPr>
              <a:t>Are we doing enough?</a:t>
            </a:r>
          </a:p>
          <a:p>
            <a:endParaRPr lang="en-GB" sz="20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2"/>
          <a:stretch>
            <a:fillRect/>
          </a:stretch>
        </p:blipFill>
        <p:spPr>
          <a:xfrm>
            <a:off x="6525453" y="462221"/>
            <a:ext cx="5666547" cy="5933557"/>
          </a:xfrm>
          <a:prstGeom prst="rect">
            <a:avLst/>
          </a:prstGeom>
        </p:spPr>
      </p:pic>
    </p:spTree>
    <p:extLst>
      <p:ext uri="{BB962C8B-B14F-4D97-AF65-F5344CB8AC3E}">
        <p14:creationId xmlns:p14="http://schemas.microsoft.com/office/powerpoint/2010/main" val="152903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E085ED4-6A8C-441A-8FB1-FF628768C172}"/>
              </a:ext>
            </a:extLst>
          </p:cNvPr>
          <p:cNvPicPr>
            <a:picLocks noChangeAspect="1"/>
          </p:cNvPicPr>
          <p:nvPr/>
        </p:nvPicPr>
        <p:blipFill>
          <a:blip r:embed="rId2"/>
          <a:stretch>
            <a:fillRect/>
          </a:stretch>
        </p:blipFill>
        <p:spPr>
          <a:xfrm>
            <a:off x="3176206" y="457200"/>
            <a:ext cx="5839588" cy="5943600"/>
          </a:xfrm>
          <a:prstGeom prst="rect">
            <a:avLst/>
          </a:prstGeom>
        </p:spPr>
      </p:pic>
      <p:sp>
        <p:nvSpPr>
          <p:cNvPr id="2" name="TextBox 1">
            <a:extLst>
              <a:ext uri="{FF2B5EF4-FFF2-40B4-BE49-F238E27FC236}">
                <a16:creationId xmlns:a16="http://schemas.microsoft.com/office/drawing/2014/main" id="{21DBEF19-5B6F-4D72-B770-AC3F7EE326FD}"/>
              </a:ext>
            </a:extLst>
          </p:cNvPr>
          <p:cNvSpPr txBox="1"/>
          <p:nvPr/>
        </p:nvSpPr>
        <p:spPr>
          <a:xfrm>
            <a:off x="632035" y="3152207"/>
            <a:ext cx="2239347" cy="830997"/>
          </a:xfrm>
          <a:prstGeom prst="rect">
            <a:avLst/>
          </a:prstGeom>
          <a:noFill/>
        </p:spPr>
        <p:txBody>
          <a:bodyPr wrap="square" rtlCol="0">
            <a:spAutoFit/>
          </a:bodyPr>
          <a:lstStyle/>
          <a:p>
            <a:r>
              <a:rPr lang="en-GB" sz="2400" dirty="0">
                <a:solidFill>
                  <a:schemeClr val="bg1"/>
                </a:solidFill>
              </a:rPr>
              <a:t>Early Action Together 2021</a:t>
            </a:r>
          </a:p>
        </p:txBody>
      </p:sp>
    </p:spTree>
    <p:extLst>
      <p:ext uri="{BB962C8B-B14F-4D97-AF65-F5344CB8AC3E}">
        <p14:creationId xmlns:p14="http://schemas.microsoft.com/office/powerpoint/2010/main" val="3405820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13D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930886-953C-4A20-B83D-BBD8EB2CF742}"/>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anchor="ctr">
            <a:normAutofit/>
          </a:bodyPr>
          <a:lstStyle/>
          <a:p>
            <a:pPr algn="ctr"/>
            <a:r>
              <a:rPr lang="en-GB" sz="2600">
                <a:solidFill>
                  <a:srgbClr val="FFFFFF"/>
                </a:solidFill>
              </a:rPr>
              <a:t>ACE’s Create Toxic Stress</a:t>
            </a:r>
          </a:p>
        </p:txBody>
      </p:sp>
      <p:pic>
        <p:nvPicPr>
          <p:cNvPr id="3" name="Online Media 2" title="The Biology of Toxic Stress">
            <a:hlinkClick r:id="" action="ppaction://media"/>
            <a:extLst>
              <a:ext uri="{FF2B5EF4-FFF2-40B4-BE49-F238E27FC236}">
                <a16:creationId xmlns:a16="http://schemas.microsoft.com/office/drawing/2014/main" id="{BD529542-FE44-41A6-B466-154CEED0286B}"/>
              </a:ext>
            </a:extLst>
          </p:cNvPr>
          <p:cNvPicPr>
            <a:picLocks noRot="1" noChangeAspect="1"/>
          </p:cNvPicPr>
          <p:nvPr>
            <a:videoFile r:link="rId1"/>
          </p:nvPr>
        </p:nvPicPr>
        <p:blipFill>
          <a:blip r:embed="rId3"/>
          <a:stretch>
            <a:fillRect/>
          </a:stretch>
        </p:blipFill>
        <p:spPr>
          <a:xfrm>
            <a:off x="4038600" y="1405625"/>
            <a:ext cx="7188199" cy="4043361"/>
          </a:xfrm>
          <a:prstGeom prst="rect">
            <a:avLst/>
          </a:prstGeom>
        </p:spPr>
      </p:pic>
    </p:spTree>
    <p:extLst>
      <p:ext uri="{BB962C8B-B14F-4D97-AF65-F5344CB8AC3E}">
        <p14:creationId xmlns:p14="http://schemas.microsoft.com/office/powerpoint/2010/main" val="128522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a:t>ACEs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2055812"/>
            <a:ext cx="4825482" cy="4125531"/>
          </a:xfrm>
        </p:spPr>
        <p:txBody>
          <a:bodyPr>
            <a:normAutofit/>
          </a:bodyPr>
          <a:lstStyle/>
          <a:p>
            <a:r>
              <a:rPr lang="en-GB" dirty="0"/>
              <a:t>Adverse Childhood Experiences (ACEs) are traumatic events that affect children while growing up, such as suffering child maltreatment or living in a household affected by domestic violence, substance misuse or mental illness.</a:t>
            </a:r>
          </a:p>
          <a:p>
            <a:endParaRPr lang="en-GB" sz="2200" dirty="0"/>
          </a:p>
        </p:txBody>
      </p:sp>
      <p:pic>
        <p:nvPicPr>
          <p:cNvPr id="6" name="Picture 5">
            <a:extLst>
              <a:ext uri="{FF2B5EF4-FFF2-40B4-BE49-F238E27FC236}">
                <a16:creationId xmlns:a16="http://schemas.microsoft.com/office/drawing/2014/main" id="{A9A80853-C37D-4A62-9598-5E9AAAC56A01}"/>
              </a:ext>
            </a:extLst>
          </p:cNvPr>
          <p:cNvPicPr>
            <a:picLocks noChangeAspect="1"/>
          </p:cNvPicPr>
          <p:nvPr/>
        </p:nvPicPr>
        <p:blipFill>
          <a:blip r:embed="rId2"/>
          <a:stretch>
            <a:fillRect/>
          </a:stretch>
        </p:blipFill>
        <p:spPr>
          <a:xfrm>
            <a:off x="6313954" y="1161052"/>
            <a:ext cx="5224725" cy="5450296"/>
          </a:xfrm>
          <a:prstGeom prst="rect">
            <a:avLst/>
          </a:prstGeom>
        </p:spPr>
      </p:pic>
    </p:spTree>
    <p:extLst>
      <p:ext uri="{BB962C8B-B14F-4D97-AF65-F5344CB8AC3E}">
        <p14:creationId xmlns:p14="http://schemas.microsoft.com/office/powerpoint/2010/main" val="100715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437B41-D61B-41C8-9494-4FDFB099A28F}"/>
              </a:ext>
            </a:extLst>
          </p:cNvPr>
          <p:cNvPicPr>
            <a:picLocks noChangeAspect="1"/>
          </p:cNvPicPr>
          <p:nvPr/>
        </p:nvPicPr>
        <p:blipFill rotWithShape="1">
          <a:blip r:embed="rId2"/>
          <a:srcRect t="17600" r="-1" b="2381"/>
          <a:stretch/>
        </p:blipFill>
        <p:spPr>
          <a:xfrm>
            <a:off x="321733" y="321733"/>
            <a:ext cx="11548534" cy="6214534"/>
          </a:xfrm>
          <a:prstGeom prst="rect">
            <a:avLst/>
          </a:prstGeom>
        </p:spPr>
      </p:pic>
      <p:pic>
        <p:nvPicPr>
          <p:cNvPr id="5" name="Picture 4">
            <a:extLst>
              <a:ext uri="{FF2B5EF4-FFF2-40B4-BE49-F238E27FC236}">
                <a16:creationId xmlns:a16="http://schemas.microsoft.com/office/drawing/2014/main" id="{40B7F054-8271-479E-95C1-328C09F038E5}"/>
              </a:ext>
            </a:extLst>
          </p:cNvPr>
          <p:cNvPicPr>
            <a:picLocks noChangeAspect="1"/>
          </p:cNvPicPr>
          <p:nvPr/>
        </p:nvPicPr>
        <p:blipFill>
          <a:blip r:embed="rId3"/>
          <a:stretch>
            <a:fillRect/>
          </a:stretch>
        </p:blipFill>
        <p:spPr>
          <a:xfrm>
            <a:off x="0" y="0"/>
            <a:ext cx="6677025" cy="2695575"/>
          </a:xfrm>
          <a:prstGeom prst="rect">
            <a:avLst/>
          </a:prstGeom>
        </p:spPr>
      </p:pic>
      <p:pic>
        <p:nvPicPr>
          <p:cNvPr id="7" name="Picture 6">
            <a:extLst>
              <a:ext uri="{FF2B5EF4-FFF2-40B4-BE49-F238E27FC236}">
                <a16:creationId xmlns:a16="http://schemas.microsoft.com/office/drawing/2014/main" id="{59EC9E38-91DD-4B04-8E7B-C97D56A27336}"/>
              </a:ext>
            </a:extLst>
          </p:cNvPr>
          <p:cNvPicPr>
            <a:picLocks noChangeAspect="1"/>
          </p:cNvPicPr>
          <p:nvPr/>
        </p:nvPicPr>
        <p:blipFill>
          <a:blip r:embed="rId4"/>
          <a:stretch>
            <a:fillRect/>
          </a:stretch>
        </p:blipFill>
        <p:spPr>
          <a:xfrm>
            <a:off x="4635110" y="4245072"/>
            <a:ext cx="7556890" cy="2612928"/>
          </a:xfrm>
          <a:prstGeom prst="rect">
            <a:avLst/>
          </a:prstGeom>
        </p:spPr>
      </p:pic>
    </p:spTree>
    <p:extLst>
      <p:ext uri="{BB962C8B-B14F-4D97-AF65-F5344CB8AC3E}">
        <p14:creationId xmlns:p14="http://schemas.microsoft.com/office/powerpoint/2010/main" val="38354686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41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E6DBBE8-A27B-4CEE-86CE-1B51D8A6780D}"/>
              </a:ext>
            </a:extLst>
          </p:cNvPr>
          <p:cNvPicPr>
            <a:picLocks noChangeAspect="1"/>
          </p:cNvPicPr>
          <p:nvPr/>
        </p:nvPicPr>
        <p:blipFill>
          <a:blip r:embed="rId2"/>
          <a:stretch>
            <a:fillRect/>
          </a:stretch>
        </p:blipFill>
        <p:spPr>
          <a:xfrm>
            <a:off x="643467" y="1670559"/>
            <a:ext cx="10905066" cy="3516882"/>
          </a:xfrm>
          <a:prstGeom prst="rect">
            <a:avLst/>
          </a:prstGeom>
        </p:spPr>
      </p:pic>
    </p:spTree>
    <p:extLst>
      <p:ext uri="{BB962C8B-B14F-4D97-AF65-F5344CB8AC3E}">
        <p14:creationId xmlns:p14="http://schemas.microsoft.com/office/powerpoint/2010/main" val="4290649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84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898D0ED-B54A-4103-9544-D10D0F271C6B}"/>
              </a:ext>
            </a:extLst>
          </p:cNvPr>
          <p:cNvPicPr>
            <a:picLocks noChangeAspect="1"/>
          </p:cNvPicPr>
          <p:nvPr/>
        </p:nvPicPr>
        <p:blipFill>
          <a:blip r:embed="rId2"/>
          <a:stretch>
            <a:fillRect/>
          </a:stretch>
        </p:blipFill>
        <p:spPr>
          <a:xfrm>
            <a:off x="1810565" y="643467"/>
            <a:ext cx="8570870" cy="5571066"/>
          </a:xfrm>
          <a:prstGeom prst="rect">
            <a:avLst/>
          </a:prstGeom>
        </p:spPr>
      </p:pic>
    </p:spTree>
    <p:extLst>
      <p:ext uri="{BB962C8B-B14F-4D97-AF65-F5344CB8AC3E}">
        <p14:creationId xmlns:p14="http://schemas.microsoft.com/office/powerpoint/2010/main" val="651778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32A1B9-BF75-44B6-858B-B30BD2A95E5B}"/>
              </a:ext>
            </a:extLst>
          </p:cNvPr>
          <p:cNvPicPr>
            <a:picLocks noChangeAspect="1"/>
          </p:cNvPicPr>
          <p:nvPr/>
        </p:nvPicPr>
        <p:blipFill>
          <a:blip r:embed="rId2"/>
          <a:stretch>
            <a:fillRect/>
          </a:stretch>
        </p:blipFill>
        <p:spPr>
          <a:xfrm>
            <a:off x="1338262" y="404812"/>
            <a:ext cx="9515475" cy="60483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CBEFB3FF-D365-470A-B8E4-4418DB12A5A0}"/>
              </a:ext>
            </a:extLst>
          </p:cNvPr>
          <p:cNvSpPr txBox="1"/>
          <p:nvPr/>
        </p:nvSpPr>
        <p:spPr>
          <a:xfrm>
            <a:off x="11097087" y="5859262"/>
            <a:ext cx="994299" cy="646331"/>
          </a:xfrm>
          <a:prstGeom prst="rect">
            <a:avLst/>
          </a:prstGeom>
          <a:noFill/>
        </p:spPr>
        <p:txBody>
          <a:bodyPr wrap="square" rtlCol="0">
            <a:spAutoFit/>
          </a:bodyPr>
          <a:lstStyle/>
          <a:p>
            <a:r>
              <a:rPr lang="en-GB" dirty="0"/>
              <a:t>CDC 2021</a:t>
            </a:r>
          </a:p>
        </p:txBody>
      </p:sp>
    </p:spTree>
    <p:extLst>
      <p:ext uri="{BB962C8B-B14F-4D97-AF65-F5344CB8AC3E}">
        <p14:creationId xmlns:p14="http://schemas.microsoft.com/office/powerpoint/2010/main" val="1924606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403234-9E1F-4091-B6DB-7519B2DD57C9}"/>
              </a:ext>
            </a:extLst>
          </p:cNvPr>
          <p:cNvPicPr>
            <a:picLocks noChangeAspect="1"/>
          </p:cNvPicPr>
          <p:nvPr/>
        </p:nvPicPr>
        <p:blipFill>
          <a:blip r:embed="rId2"/>
          <a:stretch>
            <a:fillRect/>
          </a:stretch>
        </p:blipFill>
        <p:spPr>
          <a:xfrm>
            <a:off x="457200" y="1554099"/>
            <a:ext cx="11277600" cy="3749802"/>
          </a:xfrm>
          <a:prstGeom prst="rect">
            <a:avLst/>
          </a:prstGeom>
        </p:spPr>
      </p:pic>
    </p:spTree>
    <p:extLst>
      <p:ext uri="{BB962C8B-B14F-4D97-AF65-F5344CB8AC3E}">
        <p14:creationId xmlns:p14="http://schemas.microsoft.com/office/powerpoint/2010/main" val="1013046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247B145B-4D27-4FC9-9598-76CCDA5CA721}"/>
              </a:ext>
            </a:extLst>
          </p:cNvPr>
          <p:cNvPicPr>
            <a:picLocks noChangeAspect="1"/>
          </p:cNvPicPr>
          <p:nvPr/>
        </p:nvPicPr>
        <p:blipFill>
          <a:blip r:embed="rId3"/>
          <a:stretch>
            <a:fillRect/>
          </a:stretch>
        </p:blipFill>
        <p:spPr>
          <a:xfrm>
            <a:off x="0" y="398259"/>
            <a:ext cx="12192000" cy="6061481"/>
          </a:xfrm>
          <a:prstGeom prst="rect">
            <a:avLst/>
          </a:prstGeom>
        </p:spPr>
      </p:pic>
    </p:spTree>
    <p:extLst>
      <p:ext uri="{BB962C8B-B14F-4D97-AF65-F5344CB8AC3E}">
        <p14:creationId xmlns:p14="http://schemas.microsoft.com/office/powerpoint/2010/main" val="3058799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75BAED-6C80-45CE-8B49-53458AF47771}"/>
              </a:ext>
            </a:extLst>
          </p:cNvPr>
          <p:cNvPicPr>
            <a:picLocks noChangeAspect="1"/>
          </p:cNvPicPr>
          <p:nvPr/>
        </p:nvPicPr>
        <p:blipFill>
          <a:blip r:embed="rId2"/>
          <a:stretch>
            <a:fillRect/>
          </a:stretch>
        </p:blipFill>
        <p:spPr>
          <a:xfrm>
            <a:off x="1845906" y="0"/>
            <a:ext cx="8500188" cy="6941414"/>
          </a:xfrm>
          <a:prstGeom prst="rect">
            <a:avLst/>
          </a:prstGeom>
        </p:spPr>
      </p:pic>
      <p:sp>
        <p:nvSpPr>
          <p:cNvPr id="5" name="Rectangle 4">
            <a:extLst>
              <a:ext uri="{FF2B5EF4-FFF2-40B4-BE49-F238E27FC236}">
                <a16:creationId xmlns:a16="http://schemas.microsoft.com/office/drawing/2014/main" id="{CD20B2AF-B32E-4CD8-A188-25889BA9CEB4}"/>
              </a:ext>
            </a:extLst>
          </p:cNvPr>
          <p:cNvSpPr/>
          <p:nvPr/>
        </p:nvSpPr>
        <p:spPr>
          <a:xfrm>
            <a:off x="2396971" y="2210540"/>
            <a:ext cx="3604334" cy="4580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C4E9F1DA-FB31-4612-931F-BBF54DE30DB0}"/>
              </a:ext>
            </a:extLst>
          </p:cNvPr>
          <p:cNvSpPr/>
          <p:nvPr/>
        </p:nvSpPr>
        <p:spPr>
          <a:xfrm>
            <a:off x="6038295" y="2210539"/>
            <a:ext cx="3604334" cy="4580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424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5"/>
                                        </p:tgtEl>
                                      </p:cBhvr>
                                    </p:animEffect>
                                    <p:anim calcmode="lin" valueType="num">
                                      <p:cBhvr>
                                        <p:cTn id="7"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tgtEl>
                                        <p:attrNameLst>
                                          <p:attrName>ppt_h</p:attrName>
                                        </p:attrNameLst>
                                      </p:cBhvr>
                                      <p:tavLst>
                                        <p:tav tm="0">
                                          <p:val>
                                            <p:strVal val="ppt_h"/>
                                          </p:val>
                                        </p:tav>
                                        <p:tav tm="100000">
                                          <p:val>
                                            <p:strVal val="ppt_h"/>
                                          </p:val>
                                        </p:tav>
                                      </p:tavLst>
                                    </p:anim>
                                    <p:set>
                                      <p:cBhvr>
                                        <p:cTn id="9" dur="1" fill="hold">
                                          <p:stCondLst>
                                            <p:cond delay="1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7"/>
                                        </p:tgtEl>
                                      </p:cBhvr>
                                    </p:animEffect>
                                    <p:anim calcmode="lin" valueType="num">
                                      <p:cBhvr>
                                        <p:cTn id="14"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7"/>
                                        </p:tgtEl>
                                        <p:attrNameLst>
                                          <p:attrName>ppt_h</p:attrName>
                                        </p:attrNameLst>
                                      </p:cBhvr>
                                      <p:tavLst>
                                        <p:tav tm="0">
                                          <p:val>
                                            <p:strVal val="ppt_h"/>
                                          </p:val>
                                        </p:tav>
                                        <p:tav tm="100000">
                                          <p:val>
                                            <p:strVal val="ppt_h"/>
                                          </p:val>
                                        </p:tav>
                                      </p:tavLst>
                                    </p:anim>
                                    <p:set>
                                      <p:cBhvr>
                                        <p:cTn id="16"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9730B4-92BA-4C92-8B6C-8E8D1F3AF6FF}"/>
              </a:ext>
            </a:extLst>
          </p:cNvPr>
          <p:cNvPicPr>
            <a:picLocks noChangeAspect="1"/>
          </p:cNvPicPr>
          <p:nvPr/>
        </p:nvPicPr>
        <p:blipFill rotWithShape="1">
          <a:blip r:embed="rId2"/>
          <a:srcRect r="-1" b="3040"/>
          <a:stretch/>
        </p:blipFill>
        <p:spPr>
          <a:xfrm>
            <a:off x="321733" y="321733"/>
            <a:ext cx="11548534" cy="6214534"/>
          </a:xfrm>
          <a:prstGeom prst="rect">
            <a:avLst/>
          </a:prstGeom>
        </p:spPr>
      </p:pic>
    </p:spTree>
    <p:extLst>
      <p:ext uri="{BB962C8B-B14F-4D97-AF65-F5344CB8AC3E}">
        <p14:creationId xmlns:p14="http://schemas.microsoft.com/office/powerpoint/2010/main" val="214022308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2AD5C2-3C55-43C3-A0CD-DEFE376464F4}"/>
              </a:ext>
            </a:extLst>
          </p:cNvPr>
          <p:cNvPicPr>
            <a:picLocks noChangeAspect="1"/>
          </p:cNvPicPr>
          <p:nvPr/>
        </p:nvPicPr>
        <p:blipFill>
          <a:blip r:embed="rId2"/>
          <a:stretch>
            <a:fillRect/>
          </a:stretch>
        </p:blipFill>
        <p:spPr>
          <a:xfrm>
            <a:off x="607577" y="1088090"/>
            <a:ext cx="5869596" cy="4681819"/>
          </a:xfrm>
          <a:prstGeom prst="rect">
            <a:avLst/>
          </a:prstGeom>
        </p:spPr>
      </p:pic>
      <p:sp>
        <p:nvSpPr>
          <p:cNvPr id="4" name="TextBox 3">
            <a:extLst>
              <a:ext uri="{FF2B5EF4-FFF2-40B4-BE49-F238E27FC236}">
                <a16:creationId xmlns:a16="http://schemas.microsoft.com/office/drawing/2014/main" id="{D7483318-B578-4F52-B0EF-920C550E2147}"/>
              </a:ext>
            </a:extLst>
          </p:cNvPr>
          <p:cNvSpPr txBox="1"/>
          <p:nvPr/>
        </p:nvSpPr>
        <p:spPr>
          <a:xfrm>
            <a:off x="6560597" y="300359"/>
            <a:ext cx="5442011" cy="6124754"/>
          </a:xfrm>
          <a:prstGeom prst="rect">
            <a:avLst/>
          </a:prstGeom>
          <a:noFill/>
        </p:spPr>
        <p:txBody>
          <a:bodyPr wrap="square" rtlCol="0">
            <a:spAutoFit/>
          </a:bodyPr>
          <a:lstStyle/>
          <a:p>
            <a:pPr marL="457200" indent="-457200">
              <a:buFont typeface="Arial" panose="020B0604020202020204" pitchFamily="34" charset="0"/>
              <a:buChar char="•"/>
            </a:pPr>
            <a:r>
              <a:rPr lang="en-GB" sz="2800" dirty="0"/>
              <a:t>No single agency can cope with these huge issues alone</a:t>
            </a:r>
          </a:p>
          <a:p>
            <a:pPr marL="457200" indent="-457200">
              <a:buFont typeface="Arial" panose="020B0604020202020204" pitchFamily="34" charset="0"/>
              <a:buChar char="•"/>
            </a:pPr>
            <a:r>
              <a:rPr lang="en-GB" sz="2800" dirty="0"/>
              <a:t>Adverse Childhood Experiences represent the greatest set of issues faced by public services </a:t>
            </a:r>
          </a:p>
          <a:p>
            <a:pPr marL="457200" indent="-457200">
              <a:buFont typeface="Arial" panose="020B0604020202020204" pitchFamily="34" charset="0"/>
              <a:buChar char="•"/>
            </a:pPr>
            <a:r>
              <a:rPr lang="en-GB" sz="2800" dirty="0"/>
              <a:t>The most expensive aspect of public service delivery</a:t>
            </a:r>
          </a:p>
          <a:p>
            <a:pPr marL="457200" indent="-457200">
              <a:buFont typeface="Arial" panose="020B0604020202020204" pitchFamily="34" charset="0"/>
              <a:buChar char="•"/>
            </a:pPr>
            <a:r>
              <a:rPr lang="en-GB" sz="2800" dirty="0"/>
              <a:t>Partnership working is essential</a:t>
            </a:r>
          </a:p>
          <a:p>
            <a:pPr marL="457200" indent="-457200">
              <a:buFont typeface="Arial" panose="020B0604020202020204" pitchFamily="34" charset="0"/>
              <a:buChar char="•"/>
            </a:pPr>
            <a:r>
              <a:rPr lang="en-GB" sz="2800" dirty="0"/>
              <a:t>Collaboration between agencies is the only way we have any hope of making a sustainable difference</a:t>
            </a:r>
          </a:p>
          <a:p>
            <a:pPr marL="457200" indent="-457200">
              <a:buFont typeface="Arial" panose="020B0604020202020204" pitchFamily="34" charset="0"/>
              <a:buChar char="•"/>
            </a:pPr>
            <a:r>
              <a:rPr lang="en-GB" sz="2800" dirty="0"/>
              <a:t>Behaviour change: including parents and communities</a:t>
            </a:r>
          </a:p>
        </p:txBody>
      </p:sp>
      <p:sp>
        <p:nvSpPr>
          <p:cNvPr id="5" name="TextBox 4">
            <a:extLst>
              <a:ext uri="{FF2B5EF4-FFF2-40B4-BE49-F238E27FC236}">
                <a16:creationId xmlns:a16="http://schemas.microsoft.com/office/drawing/2014/main" id="{3B7B7A03-7DC4-4F5F-BC47-24874530A6BA}"/>
              </a:ext>
            </a:extLst>
          </p:cNvPr>
          <p:cNvSpPr txBox="1"/>
          <p:nvPr/>
        </p:nvSpPr>
        <p:spPr>
          <a:xfrm>
            <a:off x="453130" y="6191015"/>
            <a:ext cx="4323056" cy="461665"/>
          </a:xfrm>
          <a:prstGeom prst="rect">
            <a:avLst/>
          </a:prstGeom>
          <a:noFill/>
        </p:spPr>
        <p:txBody>
          <a:bodyPr wrap="square" rtlCol="0">
            <a:spAutoFit/>
          </a:bodyPr>
          <a:lstStyle/>
          <a:p>
            <a:r>
              <a:rPr lang="en-GB" sz="2400" dirty="0"/>
              <a:t>Early Action Together 2021</a:t>
            </a:r>
          </a:p>
        </p:txBody>
      </p:sp>
    </p:spTree>
    <p:extLst>
      <p:ext uri="{BB962C8B-B14F-4D97-AF65-F5344CB8AC3E}">
        <p14:creationId xmlns:p14="http://schemas.microsoft.com/office/powerpoint/2010/main" val="1100553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 calcmode="lin" valueType="num">
                                      <p:cBhvr additive="base">
                                        <p:cTn id="1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 calcmode="lin" valueType="num">
                                      <p:cBhvr additive="base">
                                        <p:cTn id="2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 calcmode="lin" valueType="num">
                                      <p:cBhvr additive="base">
                                        <p:cTn id="2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5F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12B8DB9-ACB8-412D-B840-01F7BAB94B19}"/>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6223134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F642E74C-FF66-4FBB-B9E8-28C38C1460EB}"/>
              </a:ext>
            </a:extLst>
          </p:cNvPr>
          <p:cNvPicPr>
            <a:picLocks noChangeAspect="1"/>
          </p:cNvPicPr>
          <p:nvPr/>
        </p:nvPicPr>
        <p:blipFill>
          <a:blip r:embed="rId3"/>
          <a:stretch>
            <a:fillRect/>
          </a:stretch>
        </p:blipFill>
        <p:spPr>
          <a:xfrm>
            <a:off x="685800" y="385762"/>
            <a:ext cx="10820400" cy="6086475"/>
          </a:xfrm>
          <a:prstGeom prst="rect">
            <a:avLst/>
          </a:prstGeom>
        </p:spPr>
      </p:pic>
    </p:spTree>
    <p:extLst>
      <p:ext uri="{BB962C8B-B14F-4D97-AF65-F5344CB8AC3E}">
        <p14:creationId xmlns:p14="http://schemas.microsoft.com/office/powerpoint/2010/main" val="3403881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92B7C262-8C7D-4E32-B990-AB580B73B86B}"/>
              </a:ext>
            </a:extLst>
          </p:cNvPr>
          <p:cNvPicPr>
            <a:picLocks noChangeAspect="1"/>
          </p:cNvPicPr>
          <p:nvPr/>
        </p:nvPicPr>
        <p:blipFill>
          <a:blip r:embed="rId2"/>
          <a:stretch>
            <a:fillRect/>
          </a:stretch>
        </p:blipFill>
        <p:spPr>
          <a:xfrm>
            <a:off x="4134612" y="457200"/>
            <a:ext cx="3922775" cy="5943600"/>
          </a:xfrm>
          <a:prstGeom prst="rect">
            <a:avLst/>
          </a:prstGeom>
        </p:spPr>
      </p:pic>
    </p:spTree>
    <p:extLst>
      <p:ext uri="{BB962C8B-B14F-4D97-AF65-F5344CB8AC3E}">
        <p14:creationId xmlns:p14="http://schemas.microsoft.com/office/powerpoint/2010/main" val="29931703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ree polar bears by a log on a beach">
            <a:extLst>
              <a:ext uri="{FF2B5EF4-FFF2-40B4-BE49-F238E27FC236}">
                <a16:creationId xmlns:a16="http://schemas.microsoft.com/office/drawing/2014/main" id="{A93F94BE-DA13-4F44-AFA3-6796EFB75787}"/>
              </a:ext>
            </a:extLst>
          </p:cNvPr>
          <p:cNvPicPr>
            <a:picLocks noChangeAspect="1"/>
          </p:cNvPicPr>
          <p:nvPr/>
        </p:nvPicPr>
        <p:blipFill rotWithShape="1">
          <a:blip r:embed="rId2">
            <a:alphaModFix amt="35000"/>
          </a:blip>
          <a:srcRect t="6055" b="6055"/>
          <a:stretch/>
        </p:blipFill>
        <p:spPr>
          <a:xfrm>
            <a:off x="20" y="1"/>
            <a:ext cx="12191980" cy="6857999"/>
          </a:xfrm>
          <a:prstGeom prst="rect">
            <a:avLst/>
          </a:prstGeom>
        </p:spPr>
      </p:pic>
      <p:sp>
        <p:nvSpPr>
          <p:cNvPr id="2" name="Title 1">
            <a:extLst>
              <a:ext uri="{FF2B5EF4-FFF2-40B4-BE49-F238E27FC236}">
                <a16:creationId xmlns:a16="http://schemas.microsoft.com/office/drawing/2014/main" id="{087029B1-DEBC-4AC6-802B-ED4622DA022C}"/>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Maladaptive stress response</a:t>
            </a:r>
          </a:p>
        </p:txBody>
      </p:sp>
      <p:cxnSp>
        <p:nvCxnSpPr>
          <p:cNvPr id="16" name="Straight Connector 15">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5676176-DECA-4F45-86D4-0E3F47673B33}"/>
              </a:ext>
            </a:extLst>
          </p:cNvPr>
          <p:cNvSpPr>
            <a:spLocks noGrp="1"/>
          </p:cNvSpPr>
          <p:nvPr>
            <p:ph idx="1"/>
          </p:nvPr>
        </p:nvSpPr>
        <p:spPr>
          <a:xfrm>
            <a:off x="5155380" y="832552"/>
            <a:ext cx="6829473" cy="5192895"/>
          </a:xfrm>
        </p:spPr>
        <p:txBody>
          <a:bodyPr anchor="ctr">
            <a:noAutofit/>
          </a:bodyPr>
          <a:lstStyle/>
          <a:p>
            <a:r>
              <a:rPr lang="en-GB" dirty="0">
                <a:solidFill>
                  <a:srgbClr val="FFFFFF"/>
                </a:solidFill>
              </a:rPr>
              <a:t>Fight or flight (or sometimes freeze)</a:t>
            </a:r>
          </a:p>
          <a:p>
            <a:pPr lvl="1"/>
            <a:r>
              <a:rPr lang="en-GB" sz="2800" dirty="0">
                <a:solidFill>
                  <a:srgbClr val="FFFFFF"/>
                </a:solidFill>
              </a:rPr>
              <a:t>Running from bears</a:t>
            </a:r>
          </a:p>
          <a:p>
            <a:pPr lvl="1"/>
            <a:r>
              <a:rPr lang="en-GB" sz="2800" dirty="0">
                <a:solidFill>
                  <a:srgbClr val="FFFFFF"/>
                </a:solidFill>
              </a:rPr>
              <a:t>Diving out of the road</a:t>
            </a:r>
          </a:p>
          <a:p>
            <a:pPr lvl="1"/>
            <a:r>
              <a:rPr lang="en-GB" sz="2800" dirty="0">
                <a:solidFill>
                  <a:srgbClr val="FFFFFF"/>
                </a:solidFill>
              </a:rPr>
              <a:t>Red car in a drive-by shooting</a:t>
            </a:r>
          </a:p>
          <a:p>
            <a:pPr lvl="1"/>
            <a:r>
              <a:rPr lang="en-GB" sz="2800" dirty="0">
                <a:solidFill>
                  <a:srgbClr val="FFFFFF"/>
                </a:solidFill>
              </a:rPr>
              <a:t>An attack in a pub</a:t>
            </a:r>
          </a:p>
          <a:p>
            <a:r>
              <a:rPr lang="en-GB" dirty="0">
                <a:solidFill>
                  <a:srgbClr val="FFFFFF"/>
                </a:solidFill>
              </a:rPr>
              <a:t>The danger is when we go from adaptive and lifesaving to maladaptive and life-damaging</a:t>
            </a:r>
          </a:p>
          <a:p>
            <a:r>
              <a:rPr lang="en-GB" dirty="0">
                <a:solidFill>
                  <a:srgbClr val="FFFFFF"/>
                </a:solidFill>
              </a:rPr>
              <a:t>Post Traumatic Stress Disorder (PTSD)</a:t>
            </a:r>
          </a:p>
          <a:p>
            <a:r>
              <a:rPr lang="en-GB" dirty="0">
                <a:solidFill>
                  <a:srgbClr val="FFFFFF"/>
                </a:solidFill>
              </a:rPr>
              <a:t>Our bodies confuse current stimuli with past experience and life becomes impossible</a:t>
            </a:r>
          </a:p>
        </p:txBody>
      </p:sp>
      <p:sp>
        <p:nvSpPr>
          <p:cNvPr id="4" name="TextBox 3">
            <a:extLst>
              <a:ext uri="{FF2B5EF4-FFF2-40B4-BE49-F238E27FC236}">
                <a16:creationId xmlns:a16="http://schemas.microsoft.com/office/drawing/2014/main" id="{7A420668-FF27-4283-805C-522C37A6A7B3}"/>
              </a:ext>
            </a:extLst>
          </p:cNvPr>
          <p:cNvSpPr txBox="1"/>
          <p:nvPr/>
        </p:nvSpPr>
        <p:spPr>
          <a:xfrm>
            <a:off x="461639" y="6143348"/>
            <a:ext cx="2467992" cy="369332"/>
          </a:xfrm>
          <a:prstGeom prst="rect">
            <a:avLst/>
          </a:prstGeom>
          <a:noFill/>
        </p:spPr>
        <p:txBody>
          <a:bodyPr wrap="square" rtlCol="0">
            <a:spAutoFit/>
          </a:bodyPr>
          <a:lstStyle/>
          <a:p>
            <a:r>
              <a:rPr lang="en-GB" dirty="0"/>
              <a:t>Burke-Harris 2020: 47</a:t>
            </a:r>
          </a:p>
        </p:txBody>
      </p:sp>
    </p:spTree>
    <p:extLst>
      <p:ext uri="{BB962C8B-B14F-4D97-AF65-F5344CB8AC3E}">
        <p14:creationId xmlns:p14="http://schemas.microsoft.com/office/powerpoint/2010/main" val="6029594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E8427AF-FC1E-4DBC-BA94-6B452ECF10BC}"/>
              </a:ext>
            </a:extLst>
          </p:cNvPr>
          <p:cNvPicPr>
            <a:picLocks noChangeAspect="1"/>
          </p:cNvPicPr>
          <p:nvPr/>
        </p:nvPicPr>
        <p:blipFill>
          <a:blip r:embed="rId2"/>
          <a:stretch>
            <a:fillRect/>
          </a:stretch>
        </p:blipFill>
        <p:spPr>
          <a:xfrm>
            <a:off x="115432" y="-674703"/>
            <a:ext cx="12026349" cy="8993695"/>
          </a:xfrm>
          <a:prstGeom prst="rect">
            <a:avLst/>
          </a:prstGeom>
        </p:spPr>
      </p:pic>
      <p:sp>
        <p:nvSpPr>
          <p:cNvPr id="2" name="Title 1">
            <a:extLst>
              <a:ext uri="{FF2B5EF4-FFF2-40B4-BE49-F238E27FC236}">
                <a16:creationId xmlns:a16="http://schemas.microsoft.com/office/drawing/2014/main" id="{34C20C60-BE4F-4BA4-91FC-F1C2A700B151}"/>
              </a:ext>
            </a:extLst>
          </p:cNvPr>
          <p:cNvSpPr>
            <a:spLocks noGrp="1"/>
          </p:cNvSpPr>
          <p:nvPr>
            <p:ph type="title"/>
          </p:nvPr>
        </p:nvSpPr>
        <p:spPr>
          <a:xfrm>
            <a:off x="364340" y="0"/>
            <a:ext cx="11777441" cy="1325563"/>
          </a:xfrm>
        </p:spPr>
        <p:txBody>
          <a:bodyPr>
            <a:normAutofit/>
          </a:bodyPr>
          <a:lstStyle/>
          <a:p>
            <a:r>
              <a:rPr lang="en-GB" sz="6600" dirty="0">
                <a:solidFill>
                  <a:schemeClr val="bg1"/>
                </a:solidFill>
              </a:rPr>
              <a:t>The mechanism of fear?</a:t>
            </a:r>
          </a:p>
        </p:txBody>
      </p:sp>
      <p:sp>
        <p:nvSpPr>
          <p:cNvPr id="3" name="Content Placeholder 2">
            <a:extLst>
              <a:ext uri="{FF2B5EF4-FFF2-40B4-BE49-F238E27FC236}">
                <a16:creationId xmlns:a16="http://schemas.microsoft.com/office/drawing/2014/main" id="{6A68D47B-03CC-4886-83B4-41E51E97D7A5}"/>
              </a:ext>
            </a:extLst>
          </p:cNvPr>
          <p:cNvSpPr>
            <a:spLocks noGrp="1"/>
          </p:cNvSpPr>
          <p:nvPr>
            <p:ph idx="1"/>
          </p:nvPr>
        </p:nvSpPr>
        <p:spPr>
          <a:xfrm>
            <a:off x="115432" y="4421080"/>
            <a:ext cx="6187691" cy="2436920"/>
          </a:xfrm>
          <a:solidFill>
            <a:schemeClr val="tx1"/>
          </a:solidFill>
        </p:spPr>
        <p:txBody>
          <a:bodyPr>
            <a:normAutofit/>
          </a:bodyPr>
          <a:lstStyle/>
          <a:p>
            <a:r>
              <a:rPr lang="en-GB" dirty="0">
                <a:solidFill>
                  <a:schemeClr val="bg1"/>
                </a:solidFill>
              </a:rPr>
              <a:t>The brain’s fear centre alerts the body</a:t>
            </a:r>
          </a:p>
          <a:p>
            <a:r>
              <a:rPr lang="en-GB" dirty="0">
                <a:solidFill>
                  <a:schemeClr val="bg1"/>
                </a:solidFill>
              </a:rPr>
              <a:t>Triggers our fight or flight system</a:t>
            </a:r>
          </a:p>
          <a:p>
            <a:r>
              <a:rPr lang="en-GB" dirty="0">
                <a:solidFill>
                  <a:schemeClr val="bg1"/>
                </a:solidFill>
              </a:rPr>
              <a:t>Tells the adrenal gland to make adrenal</a:t>
            </a:r>
          </a:p>
          <a:p>
            <a:r>
              <a:rPr lang="en-GB" dirty="0">
                <a:solidFill>
                  <a:schemeClr val="bg1"/>
                </a:solidFill>
              </a:rPr>
              <a:t>In the blinking of an eye we feel it and respond</a:t>
            </a:r>
          </a:p>
        </p:txBody>
      </p:sp>
      <p:sp>
        <p:nvSpPr>
          <p:cNvPr id="4" name="TextBox 3">
            <a:extLst>
              <a:ext uri="{FF2B5EF4-FFF2-40B4-BE49-F238E27FC236}">
                <a16:creationId xmlns:a16="http://schemas.microsoft.com/office/drawing/2014/main" id="{F6E4FC9C-9EBC-4F14-8A03-2E6EB448D760}"/>
              </a:ext>
            </a:extLst>
          </p:cNvPr>
          <p:cNvSpPr txBox="1"/>
          <p:nvPr/>
        </p:nvSpPr>
        <p:spPr>
          <a:xfrm>
            <a:off x="6311856" y="3733656"/>
            <a:ext cx="5764712" cy="3416320"/>
          </a:xfrm>
          <a:prstGeom prst="rect">
            <a:avLst/>
          </a:prstGeom>
          <a:solidFill>
            <a:schemeClr val="tx1"/>
          </a:solidFill>
        </p:spPr>
        <p:txBody>
          <a:bodyPr wrap="square" rtlCol="0">
            <a:spAutoFit/>
          </a:bodyPr>
          <a:lstStyle/>
          <a:p>
            <a:r>
              <a:rPr lang="en-GB" sz="2400" dirty="0">
                <a:solidFill>
                  <a:schemeClr val="bg1"/>
                </a:solidFill>
              </a:rPr>
              <a:t>The heart beats faster</a:t>
            </a:r>
          </a:p>
          <a:p>
            <a:r>
              <a:rPr lang="en-GB" sz="2400" dirty="0">
                <a:solidFill>
                  <a:schemeClr val="bg1"/>
                </a:solidFill>
              </a:rPr>
              <a:t>Airways open to increase the inflow of oxygen</a:t>
            </a:r>
          </a:p>
          <a:p>
            <a:r>
              <a:rPr lang="en-GB" sz="2400" dirty="0">
                <a:solidFill>
                  <a:schemeClr val="bg1"/>
                </a:solidFill>
              </a:rPr>
              <a:t>Blood rushes to where it is needed</a:t>
            </a:r>
          </a:p>
          <a:p>
            <a:r>
              <a:rPr lang="en-GB" sz="2400" dirty="0">
                <a:solidFill>
                  <a:schemeClr val="bg1"/>
                </a:solidFill>
              </a:rPr>
              <a:t>Blood pressure rises so blood is forced to our skeletal muscles</a:t>
            </a:r>
          </a:p>
          <a:p>
            <a:r>
              <a:rPr lang="en-GB" sz="2400" dirty="0">
                <a:solidFill>
                  <a:schemeClr val="bg1"/>
                </a:solidFill>
              </a:rPr>
              <a:t>Blood flows away from other areas (bladder control)</a:t>
            </a:r>
          </a:p>
          <a:p>
            <a:endParaRPr lang="en-GB" sz="2400" dirty="0">
              <a:solidFill>
                <a:schemeClr val="bg1"/>
              </a:solidFill>
            </a:endParaRPr>
          </a:p>
        </p:txBody>
      </p:sp>
    </p:spTree>
    <p:extLst>
      <p:ext uri="{BB962C8B-B14F-4D97-AF65-F5344CB8AC3E}">
        <p14:creationId xmlns:p14="http://schemas.microsoft.com/office/powerpoint/2010/main" val="65328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 calcmode="lin" valueType="num">
                                      <p:cBhvr additive="base">
                                        <p:cTn id="4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anim calcmode="lin" valueType="num">
                                      <p:cBhvr additive="base">
                                        <p:cTn id="5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xEl>
                                              <p:pRg st="3" end="3"/>
                                            </p:txEl>
                                          </p:spTgt>
                                        </p:tgtEl>
                                        <p:attrNameLst>
                                          <p:attrName>style.visibility</p:attrName>
                                        </p:attrNameLst>
                                      </p:cBhvr>
                                      <p:to>
                                        <p:strVal val="visible"/>
                                      </p:to>
                                    </p:set>
                                    <p:anim calcmode="lin" valueType="num">
                                      <p:cBhvr additive="base">
                                        <p:cTn id="5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3" end="3"/>
                                            </p:txEl>
                                          </p:spTgt>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4">
                                            <p:txEl>
                                              <p:pRg st="4" end="4"/>
                                            </p:txEl>
                                          </p:spTgt>
                                        </p:tgtEl>
                                        <p:attrNameLst>
                                          <p:attrName>style.visibility</p:attrName>
                                        </p:attrNameLst>
                                      </p:cBhvr>
                                      <p:to>
                                        <p:strVal val="visible"/>
                                      </p:to>
                                    </p:set>
                                    <p:anim calcmode="lin" valueType="num">
                                      <p:cBhvr additive="base">
                                        <p:cTn id="5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2A479D-B7C1-4621-8773-EBD6C6C5A89B}"/>
              </a:ext>
            </a:extLst>
          </p:cNvPr>
          <p:cNvPicPr>
            <a:picLocks noChangeAspect="1"/>
          </p:cNvPicPr>
          <p:nvPr/>
        </p:nvPicPr>
        <p:blipFill rotWithShape="1">
          <a:blip r:embed="rId2">
            <a:alphaModFix amt="35000"/>
          </a:blip>
          <a:srcRect t="3211" b="21539"/>
          <a:stretch/>
        </p:blipFill>
        <p:spPr>
          <a:xfrm>
            <a:off x="20" y="1"/>
            <a:ext cx="12191980" cy="6857999"/>
          </a:xfrm>
          <a:prstGeom prst="rect">
            <a:avLst/>
          </a:prstGeom>
        </p:spPr>
      </p:pic>
      <p:sp>
        <p:nvSpPr>
          <p:cNvPr id="2" name="Title 1">
            <a:extLst>
              <a:ext uri="{FF2B5EF4-FFF2-40B4-BE49-F238E27FC236}">
                <a16:creationId xmlns:a16="http://schemas.microsoft.com/office/drawing/2014/main" id="{34C20C60-BE4F-4BA4-91FC-F1C2A700B151}"/>
              </a:ext>
            </a:extLst>
          </p:cNvPr>
          <p:cNvSpPr>
            <a:spLocks noGrp="1"/>
          </p:cNvSpPr>
          <p:nvPr>
            <p:ph type="title"/>
          </p:nvPr>
        </p:nvSpPr>
        <p:spPr>
          <a:xfrm>
            <a:off x="749423" y="0"/>
            <a:ext cx="10515600" cy="1325563"/>
          </a:xfrm>
        </p:spPr>
        <p:txBody>
          <a:bodyPr>
            <a:normAutofit/>
          </a:bodyPr>
          <a:lstStyle/>
          <a:p>
            <a:r>
              <a:rPr lang="en-GB" sz="4000" dirty="0">
                <a:solidFill>
                  <a:srgbClr val="FFFFFF"/>
                </a:solidFill>
              </a:rPr>
              <a:t>Biological response</a:t>
            </a:r>
          </a:p>
        </p:txBody>
      </p:sp>
      <p:sp>
        <p:nvSpPr>
          <p:cNvPr id="3" name="Content Placeholder 2">
            <a:extLst>
              <a:ext uri="{FF2B5EF4-FFF2-40B4-BE49-F238E27FC236}">
                <a16:creationId xmlns:a16="http://schemas.microsoft.com/office/drawing/2014/main" id="{6A68D47B-03CC-4886-83B4-41E51E97D7A5}"/>
              </a:ext>
            </a:extLst>
          </p:cNvPr>
          <p:cNvSpPr>
            <a:spLocks noGrp="1"/>
          </p:cNvSpPr>
          <p:nvPr>
            <p:ph idx="4294967295"/>
          </p:nvPr>
        </p:nvSpPr>
        <p:spPr>
          <a:xfrm>
            <a:off x="6241002" y="509587"/>
            <a:ext cx="5846762" cy="5838825"/>
          </a:xfrm>
        </p:spPr>
        <p:txBody>
          <a:bodyPr anchor="ctr">
            <a:noAutofit/>
          </a:bodyPr>
          <a:lstStyle/>
          <a:p>
            <a:r>
              <a:rPr lang="en-GB" b="1" dirty="0">
                <a:solidFill>
                  <a:srgbClr val="FFFFFF"/>
                </a:solidFill>
              </a:rPr>
              <a:t>Hippocampus</a:t>
            </a:r>
            <a:r>
              <a:rPr lang="en-GB" dirty="0">
                <a:solidFill>
                  <a:srgbClr val="FFFFFF"/>
                </a:solidFill>
              </a:rPr>
              <a:t>: processes emotional information (consolidates memories)</a:t>
            </a:r>
          </a:p>
          <a:p>
            <a:r>
              <a:rPr lang="en-GB" b="1" dirty="0">
                <a:solidFill>
                  <a:srgbClr val="FFFFFF"/>
                </a:solidFill>
              </a:rPr>
              <a:t>Noradrenergic nucleus </a:t>
            </a:r>
            <a:r>
              <a:rPr lang="en-GB" dirty="0">
                <a:solidFill>
                  <a:srgbClr val="FFFFFF"/>
                </a:solidFill>
              </a:rPr>
              <a:t>in the locus coeruleus: within-the-brain response system that regulates mood, irritability, locomotion, arousal, attention and the startle response</a:t>
            </a:r>
          </a:p>
          <a:p>
            <a:endParaRPr lang="en-GB" dirty="0">
              <a:solidFill>
                <a:srgbClr val="FFFFFF"/>
              </a:solidFill>
            </a:endParaRPr>
          </a:p>
          <a:p>
            <a:pPr marL="0" indent="0">
              <a:buNone/>
            </a:pPr>
            <a:endParaRPr lang="en-GB" dirty="0">
              <a:solidFill>
                <a:srgbClr val="FFFFFF"/>
              </a:solidFill>
            </a:endParaRPr>
          </a:p>
          <a:p>
            <a:pPr marL="0" indent="0" algn="ctr">
              <a:buNone/>
            </a:pPr>
            <a:r>
              <a:rPr lang="en-GB" b="1" u="sng" dirty="0">
                <a:solidFill>
                  <a:srgbClr val="FFFFFF"/>
                </a:solidFill>
              </a:rPr>
              <a:t>The stress response is designed to switch off SAM &amp; HPA when the danger is over</a:t>
            </a:r>
          </a:p>
        </p:txBody>
      </p:sp>
      <p:sp>
        <p:nvSpPr>
          <p:cNvPr id="7" name="TextBox 6">
            <a:extLst>
              <a:ext uri="{FF2B5EF4-FFF2-40B4-BE49-F238E27FC236}">
                <a16:creationId xmlns:a16="http://schemas.microsoft.com/office/drawing/2014/main" id="{CE927491-BD07-41A9-B1BF-43E989118C03}"/>
              </a:ext>
            </a:extLst>
          </p:cNvPr>
          <p:cNvSpPr txBox="1"/>
          <p:nvPr/>
        </p:nvSpPr>
        <p:spPr>
          <a:xfrm>
            <a:off x="461639" y="6143348"/>
            <a:ext cx="2467992" cy="369332"/>
          </a:xfrm>
          <a:prstGeom prst="rect">
            <a:avLst/>
          </a:prstGeom>
          <a:noFill/>
        </p:spPr>
        <p:txBody>
          <a:bodyPr wrap="square" rtlCol="0">
            <a:spAutoFit/>
          </a:bodyPr>
          <a:lstStyle/>
          <a:p>
            <a:r>
              <a:rPr lang="en-GB" dirty="0"/>
              <a:t>Burke-Harris 2020: 47</a:t>
            </a:r>
          </a:p>
        </p:txBody>
      </p:sp>
      <p:sp>
        <p:nvSpPr>
          <p:cNvPr id="8" name="Content Placeholder 2">
            <a:extLst>
              <a:ext uri="{FF2B5EF4-FFF2-40B4-BE49-F238E27FC236}">
                <a16:creationId xmlns:a16="http://schemas.microsoft.com/office/drawing/2014/main" id="{97B0863F-9841-4A39-837D-41A2441B63AE}"/>
              </a:ext>
            </a:extLst>
          </p:cNvPr>
          <p:cNvSpPr txBox="1">
            <a:spLocks/>
          </p:cNvSpPr>
          <p:nvPr/>
        </p:nvSpPr>
        <p:spPr>
          <a:xfrm>
            <a:off x="248816" y="1325563"/>
            <a:ext cx="5992186" cy="4711253"/>
          </a:xfrm>
          <a:prstGeom prst="rect">
            <a:avLst/>
          </a:prstGeom>
          <a:noFill/>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ysClr val="window" lastClr="FFFFFF"/>
                </a:solidFill>
                <a:effectLst/>
                <a:uLnTx/>
                <a:uFillTx/>
                <a:latin typeface="Calibri" panose="020F0502020204030204"/>
              </a:rPr>
              <a:t>The </a:t>
            </a:r>
            <a:r>
              <a:rPr kumimoji="0" lang="en-GB" sz="3000" b="1" i="0" u="none" strike="noStrike" kern="1200" cap="none" spc="0" normalizeH="0" baseline="0" noProof="0" dirty="0">
                <a:ln>
                  <a:noFill/>
                </a:ln>
                <a:solidFill>
                  <a:sysClr val="window" lastClr="FFFFFF"/>
                </a:solidFill>
                <a:effectLst/>
                <a:uLnTx/>
                <a:uFillTx/>
                <a:latin typeface="Calibri" panose="020F0502020204030204"/>
              </a:rPr>
              <a:t>amygdala</a:t>
            </a:r>
            <a:r>
              <a:rPr kumimoji="0" lang="en-GB" sz="3000" b="0" i="0" u="none" strike="noStrike" kern="1200" cap="none" spc="0" normalizeH="0" baseline="0" noProof="0" dirty="0">
                <a:ln>
                  <a:noFill/>
                </a:ln>
                <a:solidFill>
                  <a:sysClr val="window" lastClr="FFFFFF"/>
                </a:solidFill>
                <a:effectLst/>
                <a:uLnTx/>
                <a:uFillTx/>
                <a:latin typeface="Calibri" panose="020F0502020204030204"/>
              </a:rPr>
              <a:t>: the brain’s fear centre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3000" b="1" i="0" u="none" strike="noStrike" kern="1200" cap="none" spc="0" normalizeH="0" baseline="0" noProof="0" dirty="0">
                <a:ln>
                  <a:noFill/>
                </a:ln>
                <a:solidFill>
                  <a:sysClr val="window" lastClr="FFFFFF"/>
                </a:solidFill>
                <a:effectLst/>
                <a:uLnTx/>
                <a:uFillTx/>
                <a:latin typeface="Calibri" panose="020F0502020204030204"/>
              </a:rPr>
              <a:t>Prefrontal cortex</a:t>
            </a:r>
            <a:r>
              <a:rPr kumimoji="0" lang="en-GB" sz="3000" b="0" i="0" u="none" strike="noStrike" kern="1200" cap="none" spc="0" normalizeH="0" baseline="0" noProof="0" dirty="0">
                <a:ln>
                  <a:noFill/>
                </a:ln>
                <a:solidFill>
                  <a:sysClr val="window" lastClr="FFFFFF"/>
                </a:solidFill>
                <a:effectLst/>
                <a:uLnTx/>
                <a:uFillTx/>
                <a:latin typeface="Calibri" panose="020F0502020204030204"/>
              </a:rPr>
              <a:t>: regulates cognitive and executive function (judgement, mood, emotions)</a:t>
            </a:r>
          </a:p>
          <a:p>
            <a:pPr lvl="0"/>
            <a:r>
              <a:rPr kumimoji="0" lang="en-GB" sz="3000" b="1" i="0" u="none" strike="noStrike" kern="1200" cap="none" spc="0" normalizeH="0" baseline="0" noProof="0" dirty="0">
                <a:ln>
                  <a:noFill/>
                </a:ln>
                <a:solidFill>
                  <a:sysClr val="window" lastClr="FFFFFF"/>
                </a:solidFill>
                <a:effectLst/>
                <a:uLnTx/>
                <a:uFillTx/>
                <a:latin typeface="Calibri" panose="020F0502020204030204"/>
              </a:rPr>
              <a:t>HPA </a:t>
            </a:r>
            <a:r>
              <a:rPr lang="en-GB" sz="3000" b="1" dirty="0">
                <a:solidFill>
                  <a:sysClr val="window" lastClr="FFFFFF"/>
                </a:solidFill>
              </a:rPr>
              <a:t>axis  </a:t>
            </a:r>
            <a:r>
              <a:rPr lang="en-GB" sz="3000" dirty="0">
                <a:solidFill>
                  <a:sysClr val="window" lastClr="FFFFFF"/>
                </a:solidFill>
              </a:rPr>
              <a:t>(</a:t>
            </a:r>
            <a:r>
              <a:rPr lang="en-GB" sz="3000" dirty="0" err="1">
                <a:solidFill>
                  <a:sysClr val="window" lastClr="FFFFFF"/>
                </a:solidFill>
              </a:rPr>
              <a:t>Hypothalmic</a:t>
            </a:r>
            <a:r>
              <a:rPr lang="en-GB" sz="3000" dirty="0">
                <a:solidFill>
                  <a:sysClr val="window" lastClr="FFFFFF"/>
                </a:solidFill>
              </a:rPr>
              <a:t>-pituitary-adrenal): </a:t>
            </a:r>
            <a:r>
              <a:rPr kumimoji="0" lang="en-GB" sz="3000" b="0" i="0" u="none" strike="noStrike" kern="1200" cap="none" spc="0" normalizeH="0" baseline="0" noProof="0" dirty="0">
                <a:ln>
                  <a:noFill/>
                </a:ln>
                <a:solidFill>
                  <a:sysClr val="window" lastClr="FFFFFF"/>
                </a:solidFill>
                <a:effectLst/>
                <a:uLnTx/>
                <a:uFillTx/>
                <a:latin typeface="Calibri" panose="020F0502020204030204"/>
              </a:rPr>
              <a:t>production of cortisol (longer-acting stress hormone) by the adrenal glands</a:t>
            </a:r>
          </a:p>
          <a:p>
            <a:r>
              <a:rPr lang="en-GB" sz="3000" b="1" dirty="0">
                <a:solidFill>
                  <a:srgbClr val="FFFFFF"/>
                </a:solidFill>
              </a:rPr>
              <a:t>SAM axis </a:t>
            </a:r>
            <a:r>
              <a:rPr lang="en-GB" sz="3000" dirty="0">
                <a:solidFill>
                  <a:srgbClr val="FFFFFF"/>
                </a:solidFill>
              </a:rPr>
              <a:t>(</a:t>
            </a:r>
            <a:r>
              <a:rPr lang="en-GB" sz="3000" dirty="0" err="1">
                <a:solidFill>
                  <a:srgbClr val="FFFFFF"/>
                </a:solidFill>
              </a:rPr>
              <a:t>Sympatho</a:t>
            </a:r>
            <a:r>
              <a:rPr lang="en-GB" sz="3000" dirty="0">
                <a:solidFill>
                  <a:srgbClr val="FFFFFF"/>
                </a:solidFill>
              </a:rPr>
              <a:t>-adrenomedullary): production of adrenaline and noradrenaline (short-acting stress hormones) by the adrenal glands and the brain</a:t>
            </a:r>
          </a:p>
          <a:p>
            <a:pPr lvl="0"/>
            <a:endParaRPr kumimoji="0" lang="en-GB" sz="2800" b="0" i="0" u="none" strike="noStrike" kern="1200" cap="none" spc="0" normalizeH="0" baseline="0" noProof="0" dirty="0">
              <a:ln>
                <a:noFill/>
              </a:ln>
              <a:solidFill>
                <a:sysClr val="window" lastClr="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99871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Griggs4e_fig_02_06a-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7170" y="324439"/>
            <a:ext cx="6563892" cy="5002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4477349" y="2481943"/>
            <a:ext cx="7107481" cy="414308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21" name="Rectangle 20"/>
          <p:cNvSpPr/>
          <p:nvPr/>
        </p:nvSpPr>
        <p:spPr bwMode="auto">
          <a:xfrm>
            <a:off x="4944602" y="104770"/>
            <a:ext cx="2693411" cy="2157504"/>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dirty="0">
              <a:ln>
                <a:noFill/>
              </a:ln>
              <a:solidFill>
                <a:srgbClr val="000000"/>
              </a:solidFill>
              <a:effectLst/>
              <a:uLnTx/>
              <a:uFillTx/>
              <a:latin typeface="Arial" charset="0"/>
              <a:ea typeface="ＭＳ Ｐゴシック" charset="0"/>
              <a:cs typeface="+mn-cs"/>
            </a:endParaRPr>
          </a:p>
        </p:txBody>
      </p:sp>
      <p:sp>
        <p:nvSpPr>
          <p:cNvPr id="22" name="Rectangle 21"/>
          <p:cNvSpPr/>
          <p:nvPr/>
        </p:nvSpPr>
        <p:spPr bwMode="auto">
          <a:xfrm>
            <a:off x="767406" y="2481943"/>
            <a:ext cx="3242992" cy="3105382"/>
          </a:xfrm>
          <a:prstGeom prst="rect">
            <a:avLst/>
          </a:prstGeom>
          <a:solidFill>
            <a:schemeClr val="bg1"/>
          </a:solidFill>
          <a:ln w="9525" cap="flat" cmpd="sng" algn="ctr">
            <a:no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107796665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1"/>
                                        </p:tgtEl>
                                        <p:attrNameLst>
                                          <p:attrName>ppt_x</p:attrName>
                                        </p:attrNameLst>
                                      </p:cBhvr>
                                      <p:tavLst>
                                        <p:tav tm="0">
                                          <p:val>
                                            <p:strVal val="ppt_x"/>
                                          </p:val>
                                        </p:tav>
                                        <p:tav tm="100000">
                                          <p:val>
                                            <p:strVal val="ppt_x"/>
                                          </p:val>
                                        </p:tav>
                                      </p:tavLst>
                                    </p:anim>
                                    <p:anim calcmode="lin" valueType="num">
                                      <p:cBhvr additive="base">
                                        <p:cTn id="7" dur="500"/>
                                        <p:tgtEl>
                                          <p:spTgt spid="21"/>
                                        </p:tgtEl>
                                        <p:attrNameLst>
                                          <p:attrName>ppt_y</p:attrName>
                                        </p:attrNameLst>
                                      </p:cBhvr>
                                      <p:tavLst>
                                        <p:tav tm="0">
                                          <p:val>
                                            <p:strVal val="ppt_y"/>
                                          </p:val>
                                        </p:tav>
                                        <p:tav tm="100000">
                                          <p:val>
                                            <p:strVal val="1+ppt_h/2"/>
                                          </p:val>
                                        </p:tav>
                                      </p:tavLst>
                                    </p:anim>
                                    <p:set>
                                      <p:cBhvr>
                                        <p:cTn id="8" dur="1" fill="hold">
                                          <p:stCondLst>
                                            <p:cond delay="499"/>
                                          </p:stCondLst>
                                        </p:cTn>
                                        <p:tgtEl>
                                          <p:spTgt spid="21"/>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22"/>
                                        </p:tgtEl>
                                        <p:attrNameLst>
                                          <p:attrName>ppt_x</p:attrName>
                                        </p:attrNameLst>
                                      </p:cBhvr>
                                      <p:tavLst>
                                        <p:tav tm="0">
                                          <p:val>
                                            <p:strVal val="ppt_x"/>
                                          </p:val>
                                        </p:tav>
                                        <p:tav tm="100000">
                                          <p:val>
                                            <p:strVal val="ppt_x"/>
                                          </p:val>
                                        </p:tav>
                                      </p:tavLst>
                                    </p:anim>
                                    <p:anim calcmode="lin" valueType="num">
                                      <p:cBhvr additive="base">
                                        <p:cTn id="13" dur="500"/>
                                        <p:tgtEl>
                                          <p:spTgt spid="22"/>
                                        </p:tgtEl>
                                        <p:attrNameLst>
                                          <p:attrName>ppt_y</p:attrName>
                                        </p:attrNameLst>
                                      </p:cBhvr>
                                      <p:tavLst>
                                        <p:tav tm="0">
                                          <p:val>
                                            <p:strVal val="ppt_y"/>
                                          </p:val>
                                        </p:tav>
                                        <p:tav tm="100000">
                                          <p:val>
                                            <p:strVal val="1+ppt_h/2"/>
                                          </p:val>
                                        </p:tav>
                                      </p:tavLst>
                                    </p:anim>
                                    <p:set>
                                      <p:cBhvr>
                                        <p:cTn id="14" dur="1" fill="hold">
                                          <p:stCondLst>
                                            <p:cond delay="499"/>
                                          </p:stCondLst>
                                        </p:cTn>
                                        <p:tgtEl>
                                          <p:spTgt spid="22"/>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6"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wipe(down)">
                                      <p:cBhvr>
                                        <p:cTn id="19" dur="580">
                                          <p:stCondLst>
                                            <p:cond delay="0"/>
                                          </p:stCondLst>
                                        </p:cTn>
                                        <p:tgtEl>
                                          <p:spTgt spid="2"/>
                                        </p:tgtEl>
                                      </p:cBhvr>
                                    </p:animEffect>
                                    <p:anim calcmode="lin" valueType="num">
                                      <p:cBhvr>
                                        <p:cTn id="20"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5" dur="26">
                                          <p:stCondLst>
                                            <p:cond delay="650"/>
                                          </p:stCondLst>
                                        </p:cTn>
                                        <p:tgtEl>
                                          <p:spTgt spid="2"/>
                                        </p:tgtEl>
                                      </p:cBhvr>
                                      <p:to x="100000" y="60000"/>
                                    </p:animScale>
                                    <p:animScale>
                                      <p:cBhvr>
                                        <p:cTn id="26" dur="166" decel="50000">
                                          <p:stCondLst>
                                            <p:cond delay="676"/>
                                          </p:stCondLst>
                                        </p:cTn>
                                        <p:tgtEl>
                                          <p:spTgt spid="2"/>
                                        </p:tgtEl>
                                      </p:cBhvr>
                                      <p:to x="100000" y="100000"/>
                                    </p:animScale>
                                    <p:animScale>
                                      <p:cBhvr>
                                        <p:cTn id="27" dur="26">
                                          <p:stCondLst>
                                            <p:cond delay="1312"/>
                                          </p:stCondLst>
                                        </p:cTn>
                                        <p:tgtEl>
                                          <p:spTgt spid="2"/>
                                        </p:tgtEl>
                                      </p:cBhvr>
                                      <p:to x="100000" y="80000"/>
                                    </p:animScale>
                                    <p:animScale>
                                      <p:cBhvr>
                                        <p:cTn id="28" dur="166" decel="50000">
                                          <p:stCondLst>
                                            <p:cond delay="1338"/>
                                          </p:stCondLst>
                                        </p:cTn>
                                        <p:tgtEl>
                                          <p:spTgt spid="2"/>
                                        </p:tgtEl>
                                      </p:cBhvr>
                                      <p:to x="100000" y="100000"/>
                                    </p:animScale>
                                    <p:animScale>
                                      <p:cBhvr>
                                        <p:cTn id="29" dur="26">
                                          <p:stCondLst>
                                            <p:cond delay="1642"/>
                                          </p:stCondLst>
                                        </p:cTn>
                                        <p:tgtEl>
                                          <p:spTgt spid="2"/>
                                        </p:tgtEl>
                                      </p:cBhvr>
                                      <p:to x="100000" y="90000"/>
                                    </p:animScale>
                                    <p:animScale>
                                      <p:cBhvr>
                                        <p:cTn id="30" dur="166" decel="50000">
                                          <p:stCondLst>
                                            <p:cond delay="1668"/>
                                          </p:stCondLst>
                                        </p:cTn>
                                        <p:tgtEl>
                                          <p:spTgt spid="2"/>
                                        </p:tgtEl>
                                      </p:cBhvr>
                                      <p:to x="100000" y="100000"/>
                                    </p:animScale>
                                    <p:animScale>
                                      <p:cBhvr>
                                        <p:cTn id="31" dur="26">
                                          <p:stCondLst>
                                            <p:cond delay="1808"/>
                                          </p:stCondLst>
                                        </p:cTn>
                                        <p:tgtEl>
                                          <p:spTgt spid="2"/>
                                        </p:tgtEl>
                                      </p:cBhvr>
                                      <p:to x="100000" y="95000"/>
                                    </p:animScale>
                                    <p:animScale>
                                      <p:cBhvr>
                                        <p:cTn id="32"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C232B152-3720-4D3B-97ED-45CE5483F1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11BAB570-FF10-4E96-8A3F-FA9804702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693698" cy="6858000"/>
          </a:xfrm>
          <a:custGeom>
            <a:avLst/>
            <a:gdLst>
              <a:gd name="connsiteX0" fmla="*/ 0 w 4693698"/>
              <a:gd name="connsiteY0" fmla="*/ 0 h 6858000"/>
              <a:gd name="connsiteX1" fmla="*/ 420914 w 4693698"/>
              <a:gd name="connsiteY1" fmla="*/ 0 h 6858000"/>
              <a:gd name="connsiteX2" fmla="*/ 1582057 w 4693698"/>
              <a:gd name="connsiteY2" fmla="*/ 0 h 6858000"/>
              <a:gd name="connsiteX3" fmla="*/ 4503903 w 4693698"/>
              <a:gd name="connsiteY3" fmla="*/ 0 h 6858000"/>
              <a:gd name="connsiteX4" fmla="*/ 4508943 w 4693698"/>
              <a:gd name="connsiteY4" fmla="*/ 66675 h 6858000"/>
              <a:gd name="connsiteX5" fmla="*/ 4517340 w 4693698"/>
              <a:gd name="connsiteY5" fmla="*/ 122237 h 6858000"/>
              <a:gd name="connsiteX6" fmla="*/ 4527418 w 4693698"/>
              <a:gd name="connsiteY6" fmla="*/ 174625 h 6858000"/>
              <a:gd name="connsiteX7" fmla="*/ 4544214 w 4693698"/>
              <a:gd name="connsiteY7" fmla="*/ 217487 h 6858000"/>
              <a:gd name="connsiteX8" fmla="*/ 4561010 w 4693698"/>
              <a:gd name="connsiteY8" fmla="*/ 260350 h 6858000"/>
              <a:gd name="connsiteX9" fmla="*/ 4581165 w 4693698"/>
              <a:gd name="connsiteY9" fmla="*/ 296862 h 6858000"/>
              <a:gd name="connsiteX10" fmla="*/ 4601320 w 4693698"/>
              <a:gd name="connsiteY10" fmla="*/ 334962 h 6858000"/>
              <a:gd name="connsiteX11" fmla="*/ 4619796 w 4693698"/>
              <a:gd name="connsiteY11" fmla="*/ 369887 h 6858000"/>
              <a:gd name="connsiteX12" fmla="*/ 4638271 w 4693698"/>
              <a:gd name="connsiteY12" fmla="*/ 409575 h 6858000"/>
              <a:gd name="connsiteX13" fmla="*/ 4655067 w 4693698"/>
              <a:gd name="connsiteY13" fmla="*/ 450850 h 6858000"/>
              <a:gd name="connsiteX14" fmla="*/ 4670184 w 4693698"/>
              <a:gd name="connsiteY14" fmla="*/ 496887 h 6858000"/>
              <a:gd name="connsiteX15" fmla="*/ 4681941 w 4693698"/>
              <a:gd name="connsiteY15" fmla="*/ 546100 h 6858000"/>
              <a:gd name="connsiteX16" fmla="*/ 4690339 w 4693698"/>
              <a:gd name="connsiteY16" fmla="*/ 606425 h 6858000"/>
              <a:gd name="connsiteX17" fmla="*/ 4693698 w 4693698"/>
              <a:gd name="connsiteY17" fmla="*/ 673100 h 6858000"/>
              <a:gd name="connsiteX18" fmla="*/ 4690339 w 4693698"/>
              <a:gd name="connsiteY18" fmla="*/ 744537 h 6858000"/>
              <a:gd name="connsiteX19" fmla="*/ 4681941 w 4693698"/>
              <a:gd name="connsiteY19" fmla="*/ 801687 h 6858000"/>
              <a:gd name="connsiteX20" fmla="*/ 4670184 w 4693698"/>
              <a:gd name="connsiteY20" fmla="*/ 854075 h 6858000"/>
              <a:gd name="connsiteX21" fmla="*/ 4655067 w 4693698"/>
              <a:gd name="connsiteY21" fmla="*/ 901700 h 6858000"/>
              <a:gd name="connsiteX22" fmla="*/ 4638271 w 4693698"/>
              <a:gd name="connsiteY22" fmla="*/ 942975 h 6858000"/>
              <a:gd name="connsiteX23" fmla="*/ 4618116 w 4693698"/>
              <a:gd name="connsiteY23" fmla="*/ 981075 h 6858000"/>
              <a:gd name="connsiteX24" fmla="*/ 4597961 w 4693698"/>
              <a:gd name="connsiteY24" fmla="*/ 1017587 h 6858000"/>
              <a:gd name="connsiteX25" fmla="*/ 4577806 w 4693698"/>
              <a:gd name="connsiteY25" fmla="*/ 1055687 h 6858000"/>
              <a:gd name="connsiteX26" fmla="*/ 4559330 w 4693698"/>
              <a:gd name="connsiteY26" fmla="*/ 1095375 h 6858000"/>
              <a:gd name="connsiteX27" fmla="*/ 4540854 w 4693698"/>
              <a:gd name="connsiteY27" fmla="*/ 1136650 h 6858000"/>
              <a:gd name="connsiteX28" fmla="*/ 4525739 w 4693698"/>
              <a:gd name="connsiteY28" fmla="*/ 1182687 h 6858000"/>
              <a:gd name="connsiteX29" fmla="*/ 4515661 w 4693698"/>
              <a:gd name="connsiteY29" fmla="*/ 1235075 h 6858000"/>
              <a:gd name="connsiteX30" fmla="*/ 4505583 w 4693698"/>
              <a:gd name="connsiteY30" fmla="*/ 1295400 h 6858000"/>
              <a:gd name="connsiteX31" fmla="*/ 4503903 w 4693698"/>
              <a:gd name="connsiteY31" fmla="*/ 1363662 h 6858000"/>
              <a:gd name="connsiteX32" fmla="*/ 4505583 w 4693698"/>
              <a:gd name="connsiteY32" fmla="*/ 1431925 h 6858000"/>
              <a:gd name="connsiteX33" fmla="*/ 4515661 w 4693698"/>
              <a:gd name="connsiteY33" fmla="*/ 1492250 h 6858000"/>
              <a:gd name="connsiteX34" fmla="*/ 4525739 w 4693698"/>
              <a:gd name="connsiteY34" fmla="*/ 1544637 h 6858000"/>
              <a:gd name="connsiteX35" fmla="*/ 4540854 w 4693698"/>
              <a:gd name="connsiteY35" fmla="*/ 1589087 h 6858000"/>
              <a:gd name="connsiteX36" fmla="*/ 4559330 w 4693698"/>
              <a:gd name="connsiteY36" fmla="*/ 1631950 h 6858000"/>
              <a:gd name="connsiteX37" fmla="*/ 4577806 w 4693698"/>
              <a:gd name="connsiteY37" fmla="*/ 1671637 h 6858000"/>
              <a:gd name="connsiteX38" fmla="*/ 4597961 w 4693698"/>
              <a:gd name="connsiteY38" fmla="*/ 1708150 h 6858000"/>
              <a:gd name="connsiteX39" fmla="*/ 4618116 w 4693698"/>
              <a:gd name="connsiteY39" fmla="*/ 1743075 h 6858000"/>
              <a:gd name="connsiteX40" fmla="*/ 4638271 w 4693698"/>
              <a:gd name="connsiteY40" fmla="*/ 1782762 h 6858000"/>
              <a:gd name="connsiteX41" fmla="*/ 4655067 w 4693698"/>
              <a:gd name="connsiteY41" fmla="*/ 1824037 h 6858000"/>
              <a:gd name="connsiteX42" fmla="*/ 4670184 w 4693698"/>
              <a:gd name="connsiteY42" fmla="*/ 1870075 h 6858000"/>
              <a:gd name="connsiteX43" fmla="*/ 4681941 w 4693698"/>
              <a:gd name="connsiteY43" fmla="*/ 1922462 h 6858000"/>
              <a:gd name="connsiteX44" fmla="*/ 4690339 w 4693698"/>
              <a:gd name="connsiteY44" fmla="*/ 1982787 h 6858000"/>
              <a:gd name="connsiteX45" fmla="*/ 4693698 w 4693698"/>
              <a:gd name="connsiteY45" fmla="*/ 2051050 h 6858000"/>
              <a:gd name="connsiteX46" fmla="*/ 4690339 w 4693698"/>
              <a:gd name="connsiteY46" fmla="*/ 2119312 h 6858000"/>
              <a:gd name="connsiteX47" fmla="*/ 4681941 w 4693698"/>
              <a:gd name="connsiteY47" fmla="*/ 2179637 h 6858000"/>
              <a:gd name="connsiteX48" fmla="*/ 4670184 w 4693698"/>
              <a:gd name="connsiteY48" fmla="*/ 2232025 h 6858000"/>
              <a:gd name="connsiteX49" fmla="*/ 4655067 w 4693698"/>
              <a:gd name="connsiteY49" fmla="*/ 2278062 h 6858000"/>
              <a:gd name="connsiteX50" fmla="*/ 4638271 w 4693698"/>
              <a:gd name="connsiteY50" fmla="*/ 2319337 h 6858000"/>
              <a:gd name="connsiteX51" fmla="*/ 4618116 w 4693698"/>
              <a:gd name="connsiteY51" fmla="*/ 2359025 h 6858000"/>
              <a:gd name="connsiteX52" fmla="*/ 4597961 w 4693698"/>
              <a:gd name="connsiteY52" fmla="*/ 2395537 h 6858000"/>
              <a:gd name="connsiteX53" fmla="*/ 4577806 w 4693698"/>
              <a:gd name="connsiteY53" fmla="*/ 2433637 h 6858000"/>
              <a:gd name="connsiteX54" fmla="*/ 4559330 w 4693698"/>
              <a:gd name="connsiteY54" fmla="*/ 2471737 h 6858000"/>
              <a:gd name="connsiteX55" fmla="*/ 4540854 w 4693698"/>
              <a:gd name="connsiteY55" fmla="*/ 2513012 h 6858000"/>
              <a:gd name="connsiteX56" fmla="*/ 4525739 w 4693698"/>
              <a:gd name="connsiteY56" fmla="*/ 2560637 h 6858000"/>
              <a:gd name="connsiteX57" fmla="*/ 4515661 w 4693698"/>
              <a:gd name="connsiteY57" fmla="*/ 2613025 h 6858000"/>
              <a:gd name="connsiteX58" fmla="*/ 4505583 w 4693698"/>
              <a:gd name="connsiteY58" fmla="*/ 2671762 h 6858000"/>
              <a:gd name="connsiteX59" fmla="*/ 4503903 w 4693698"/>
              <a:gd name="connsiteY59" fmla="*/ 2741612 h 6858000"/>
              <a:gd name="connsiteX60" fmla="*/ 4505583 w 4693698"/>
              <a:gd name="connsiteY60" fmla="*/ 2809875 h 6858000"/>
              <a:gd name="connsiteX61" fmla="*/ 4515661 w 4693698"/>
              <a:gd name="connsiteY61" fmla="*/ 2868612 h 6858000"/>
              <a:gd name="connsiteX62" fmla="*/ 4525739 w 4693698"/>
              <a:gd name="connsiteY62" fmla="*/ 2922587 h 6858000"/>
              <a:gd name="connsiteX63" fmla="*/ 4540854 w 4693698"/>
              <a:gd name="connsiteY63" fmla="*/ 2967037 h 6858000"/>
              <a:gd name="connsiteX64" fmla="*/ 4559330 w 4693698"/>
              <a:gd name="connsiteY64" fmla="*/ 3009900 h 6858000"/>
              <a:gd name="connsiteX65" fmla="*/ 4577806 w 4693698"/>
              <a:gd name="connsiteY65" fmla="*/ 3046412 h 6858000"/>
              <a:gd name="connsiteX66" fmla="*/ 4597961 w 4693698"/>
              <a:gd name="connsiteY66" fmla="*/ 3084512 h 6858000"/>
              <a:gd name="connsiteX67" fmla="*/ 4618116 w 4693698"/>
              <a:gd name="connsiteY67" fmla="*/ 3121025 h 6858000"/>
              <a:gd name="connsiteX68" fmla="*/ 4638271 w 4693698"/>
              <a:gd name="connsiteY68" fmla="*/ 3160712 h 6858000"/>
              <a:gd name="connsiteX69" fmla="*/ 4655067 w 4693698"/>
              <a:gd name="connsiteY69" fmla="*/ 3201987 h 6858000"/>
              <a:gd name="connsiteX70" fmla="*/ 4670184 w 4693698"/>
              <a:gd name="connsiteY70" fmla="*/ 3248025 h 6858000"/>
              <a:gd name="connsiteX71" fmla="*/ 4681941 w 4693698"/>
              <a:gd name="connsiteY71" fmla="*/ 3300412 h 6858000"/>
              <a:gd name="connsiteX72" fmla="*/ 4690339 w 4693698"/>
              <a:gd name="connsiteY72" fmla="*/ 3360737 h 6858000"/>
              <a:gd name="connsiteX73" fmla="*/ 4693698 w 4693698"/>
              <a:gd name="connsiteY73" fmla="*/ 3427412 h 6858000"/>
              <a:gd name="connsiteX74" fmla="*/ 4690339 w 4693698"/>
              <a:gd name="connsiteY74" fmla="*/ 3497262 h 6858000"/>
              <a:gd name="connsiteX75" fmla="*/ 4681941 w 4693698"/>
              <a:gd name="connsiteY75" fmla="*/ 3557587 h 6858000"/>
              <a:gd name="connsiteX76" fmla="*/ 4670184 w 4693698"/>
              <a:gd name="connsiteY76" fmla="*/ 3609975 h 6858000"/>
              <a:gd name="connsiteX77" fmla="*/ 4655067 w 4693698"/>
              <a:gd name="connsiteY77" fmla="*/ 3656012 h 6858000"/>
              <a:gd name="connsiteX78" fmla="*/ 4638271 w 4693698"/>
              <a:gd name="connsiteY78" fmla="*/ 3697287 h 6858000"/>
              <a:gd name="connsiteX79" fmla="*/ 4618116 w 4693698"/>
              <a:gd name="connsiteY79" fmla="*/ 3736975 h 6858000"/>
              <a:gd name="connsiteX80" fmla="*/ 4577806 w 4693698"/>
              <a:gd name="connsiteY80" fmla="*/ 3811587 h 6858000"/>
              <a:gd name="connsiteX81" fmla="*/ 4559330 w 4693698"/>
              <a:gd name="connsiteY81" fmla="*/ 3848100 h 6858000"/>
              <a:gd name="connsiteX82" fmla="*/ 4540854 w 4693698"/>
              <a:gd name="connsiteY82" fmla="*/ 3890962 h 6858000"/>
              <a:gd name="connsiteX83" fmla="*/ 4525739 w 4693698"/>
              <a:gd name="connsiteY83" fmla="*/ 3935412 h 6858000"/>
              <a:gd name="connsiteX84" fmla="*/ 4515661 w 4693698"/>
              <a:gd name="connsiteY84" fmla="*/ 3987800 h 6858000"/>
              <a:gd name="connsiteX85" fmla="*/ 4505583 w 4693698"/>
              <a:gd name="connsiteY85" fmla="*/ 4048125 h 6858000"/>
              <a:gd name="connsiteX86" fmla="*/ 4503903 w 4693698"/>
              <a:gd name="connsiteY86" fmla="*/ 4116387 h 6858000"/>
              <a:gd name="connsiteX87" fmla="*/ 4505583 w 4693698"/>
              <a:gd name="connsiteY87" fmla="*/ 4186237 h 6858000"/>
              <a:gd name="connsiteX88" fmla="*/ 4515661 w 4693698"/>
              <a:gd name="connsiteY88" fmla="*/ 4244975 h 6858000"/>
              <a:gd name="connsiteX89" fmla="*/ 4525739 w 4693698"/>
              <a:gd name="connsiteY89" fmla="*/ 4297362 h 6858000"/>
              <a:gd name="connsiteX90" fmla="*/ 4540854 w 4693698"/>
              <a:gd name="connsiteY90" fmla="*/ 4343400 h 6858000"/>
              <a:gd name="connsiteX91" fmla="*/ 4559330 w 4693698"/>
              <a:gd name="connsiteY91" fmla="*/ 4386262 h 6858000"/>
              <a:gd name="connsiteX92" fmla="*/ 4577806 w 4693698"/>
              <a:gd name="connsiteY92" fmla="*/ 4424362 h 6858000"/>
              <a:gd name="connsiteX93" fmla="*/ 4618116 w 4693698"/>
              <a:gd name="connsiteY93" fmla="*/ 4498975 h 6858000"/>
              <a:gd name="connsiteX94" fmla="*/ 4638271 w 4693698"/>
              <a:gd name="connsiteY94" fmla="*/ 4537075 h 6858000"/>
              <a:gd name="connsiteX95" fmla="*/ 4655067 w 4693698"/>
              <a:gd name="connsiteY95" fmla="*/ 4579937 h 6858000"/>
              <a:gd name="connsiteX96" fmla="*/ 4670184 w 4693698"/>
              <a:gd name="connsiteY96" fmla="*/ 4625975 h 6858000"/>
              <a:gd name="connsiteX97" fmla="*/ 4681941 w 4693698"/>
              <a:gd name="connsiteY97" fmla="*/ 4678362 h 6858000"/>
              <a:gd name="connsiteX98" fmla="*/ 4690339 w 4693698"/>
              <a:gd name="connsiteY98" fmla="*/ 4738687 h 6858000"/>
              <a:gd name="connsiteX99" fmla="*/ 4693698 w 4693698"/>
              <a:gd name="connsiteY99" fmla="*/ 4806950 h 6858000"/>
              <a:gd name="connsiteX100" fmla="*/ 4690339 w 4693698"/>
              <a:gd name="connsiteY100" fmla="*/ 4875212 h 6858000"/>
              <a:gd name="connsiteX101" fmla="*/ 4681941 w 4693698"/>
              <a:gd name="connsiteY101" fmla="*/ 4935537 h 6858000"/>
              <a:gd name="connsiteX102" fmla="*/ 4670184 w 4693698"/>
              <a:gd name="connsiteY102" fmla="*/ 4987925 h 6858000"/>
              <a:gd name="connsiteX103" fmla="*/ 4655067 w 4693698"/>
              <a:gd name="connsiteY103" fmla="*/ 5033962 h 6858000"/>
              <a:gd name="connsiteX104" fmla="*/ 4638271 w 4693698"/>
              <a:gd name="connsiteY104" fmla="*/ 5075237 h 6858000"/>
              <a:gd name="connsiteX105" fmla="*/ 4618116 w 4693698"/>
              <a:gd name="connsiteY105" fmla="*/ 5114925 h 6858000"/>
              <a:gd name="connsiteX106" fmla="*/ 4597961 w 4693698"/>
              <a:gd name="connsiteY106" fmla="*/ 5149850 h 6858000"/>
              <a:gd name="connsiteX107" fmla="*/ 4577806 w 4693698"/>
              <a:gd name="connsiteY107" fmla="*/ 5186362 h 6858000"/>
              <a:gd name="connsiteX108" fmla="*/ 4559330 w 4693698"/>
              <a:gd name="connsiteY108" fmla="*/ 5226050 h 6858000"/>
              <a:gd name="connsiteX109" fmla="*/ 4540854 w 4693698"/>
              <a:gd name="connsiteY109" fmla="*/ 5268912 h 6858000"/>
              <a:gd name="connsiteX110" fmla="*/ 4525739 w 4693698"/>
              <a:gd name="connsiteY110" fmla="*/ 5313362 h 6858000"/>
              <a:gd name="connsiteX111" fmla="*/ 4515661 w 4693698"/>
              <a:gd name="connsiteY111" fmla="*/ 5365750 h 6858000"/>
              <a:gd name="connsiteX112" fmla="*/ 4505583 w 4693698"/>
              <a:gd name="connsiteY112" fmla="*/ 5426075 h 6858000"/>
              <a:gd name="connsiteX113" fmla="*/ 4503903 w 4693698"/>
              <a:gd name="connsiteY113" fmla="*/ 5494337 h 6858000"/>
              <a:gd name="connsiteX114" fmla="*/ 4505583 w 4693698"/>
              <a:gd name="connsiteY114" fmla="*/ 5562600 h 6858000"/>
              <a:gd name="connsiteX115" fmla="*/ 4515661 w 4693698"/>
              <a:gd name="connsiteY115" fmla="*/ 5622925 h 6858000"/>
              <a:gd name="connsiteX116" fmla="*/ 4525739 w 4693698"/>
              <a:gd name="connsiteY116" fmla="*/ 5675312 h 6858000"/>
              <a:gd name="connsiteX117" fmla="*/ 4540854 w 4693698"/>
              <a:gd name="connsiteY117" fmla="*/ 5721350 h 6858000"/>
              <a:gd name="connsiteX118" fmla="*/ 4559330 w 4693698"/>
              <a:gd name="connsiteY118" fmla="*/ 5762625 h 6858000"/>
              <a:gd name="connsiteX119" fmla="*/ 4577806 w 4693698"/>
              <a:gd name="connsiteY119" fmla="*/ 5802312 h 6858000"/>
              <a:gd name="connsiteX120" fmla="*/ 4597961 w 4693698"/>
              <a:gd name="connsiteY120" fmla="*/ 5840412 h 6858000"/>
              <a:gd name="connsiteX121" fmla="*/ 4618116 w 4693698"/>
              <a:gd name="connsiteY121" fmla="*/ 5876925 h 6858000"/>
              <a:gd name="connsiteX122" fmla="*/ 4638271 w 4693698"/>
              <a:gd name="connsiteY122" fmla="*/ 5915025 h 6858000"/>
              <a:gd name="connsiteX123" fmla="*/ 4655067 w 4693698"/>
              <a:gd name="connsiteY123" fmla="*/ 5956300 h 6858000"/>
              <a:gd name="connsiteX124" fmla="*/ 4670184 w 4693698"/>
              <a:gd name="connsiteY124" fmla="*/ 6003925 h 6858000"/>
              <a:gd name="connsiteX125" fmla="*/ 4681941 w 4693698"/>
              <a:gd name="connsiteY125" fmla="*/ 6056312 h 6858000"/>
              <a:gd name="connsiteX126" fmla="*/ 4690339 w 4693698"/>
              <a:gd name="connsiteY126" fmla="*/ 6113462 h 6858000"/>
              <a:gd name="connsiteX127" fmla="*/ 4693698 w 4693698"/>
              <a:gd name="connsiteY127" fmla="*/ 6183312 h 6858000"/>
              <a:gd name="connsiteX128" fmla="*/ 4690339 w 4693698"/>
              <a:gd name="connsiteY128" fmla="*/ 6251575 h 6858000"/>
              <a:gd name="connsiteX129" fmla="*/ 4681941 w 4693698"/>
              <a:gd name="connsiteY129" fmla="*/ 6311900 h 6858000"/>
              <a:gd name="connsiteX130" fmla="*/ 4670184 w 4693698"/>
              <a:gd name="connsiteY130" fmla="*/ 6361112 h 6858000"/>
              <a:gd name="connsiteX131" fmla="*/ 4655067 w 4693698"/>
              <a:gd name="connsiteY131" fmla="*/ 6407150 h 6858000"/>
              <a:gd name="connsiteX132" fmla="*/ 4638271 w 4693698"/>
              <a:gd name="connsiteY132" fmla="*/ 6448425 h 6858000"/>
              <a:gd name="connsiteX133" fmla="*/ 4619796 w 4693698"/>
              <a:gd name="connsiteY133" fmla="*/ 6488112 h 6858000"/>
              <a:gd name="connsiteX134" fmla="*/ 4601320 w 4693698"/>
              <a:gd name="connsiteY134" fmla="*/ 6523037 h 6858000"/>
              <a:gd name="connsiteX135" fmla="*/ 4581165 w 4693698"/>
              <a:gd name="connsiteY135" fmla="*/ 6561137 h 6858000"/>
              <a:gd name="connsiteX136" fmla="*/ 4561010 w 4693698"/>
              <a:gd name="connsiteY136" fmla="*/ 6597650 h 6858000"/>
              <a:gd name="connsiteX137" fmla="*/ 4544214 w 4693698"/>
              <a:gd name="connsiteY137" fmla="*/ 6640512 h 6858000"/>
              <a:gd name="connsiteX138" fmla="*/ 4527418 w 4693698"/>
              <a:gd name="connsiteY138" fmla="*/ 6683375 h 6858000"/>
              <a:gd name="connsiteX139" fmla="*/ 4517340 w 4693698"/>
              <a:gd name="connsiteY139" fmla="*/ 6735762 h 6858000"/>
              <a:gd name="connsiteX140" fmla="*/ 4508943 w 4693698"/>
              <a:gd name="connsiteY140" fmla="*/ 6791325 h 6858000"/>
              <a:gd name="connsiteX141" fmla="*/ 4503903 w 4693698"/>
              <a:gd name="connsiteY141" fmla="*/ 6858000 h 6858000"/>
              <a:gd name="connsiteX142" fmla="*/ 1582057 w 4693698"/>
              <a:gd name="connsiteY142" fmla="*/ 6858000 h 6858000"/>
              <a:gd name="connsiteX143" fmla="*/ 420914 w 4693698"/>
              <a:gd name="connsiteY143" fmla="*/ 6858000 h 6858000"/>
              <a:gd name="connsiteX144" fmla="*/ 0 w 4693698"/>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693698" h="6858000">
                <a:moveTo>
                  <a:pt x="0" y="0"/>
                </a:moveTo>
                <a:lnTo>
                  <a:pt x="420914" y="0"/>
                </a:lnTo>
                <a:lnTo>
                  <a:pt x="1582057" y="0"/>
                </a:lnTo>
                <a:lnTo>
                  <a:pt x="4503903" y="0"/>
                </a:lnTo>
                <a:lnTo>
                  <a:pt x="4508943" y="66675"/>
                </a:lnTo>
                <a:lnTo>
                  <a:pt x="4517340" y="122237"/>
                </a:lnTo>
                <a:lnTo>
                  <a:pt x="4527418" y="174625"/>
                </a:lnTo>
                <a:lnTo>
                  <a:pt x="4544214" y="217487"/>
                </a:lnTo>
                <a:lnTo>
                  <a:pt x="4561010" y="260350"/>
                </a:lnTo>
                <a:lnTo>
                  <a:pt x="4581165" y="296862"/>
                </a:lnTo>
                <a:lnTo>
                  <a:pt x="4601320" y="334962"/>
                </a:lnTo>
                <a:lnTo>
                  <a:pt x="4619796" y="369887"/>
                </a:lnTo>
                <a:lnTo>
                  <a:pt x="4638271" y="409575"/>
                </a:lnTo>
                <a:lnTo>
                  <a:pt x="4655067" y="450850"/>
                </a:lnTo>
                <a:lnTo>
                  <a:pt x="4670184" y="496887"/>
                </a:lnTo>
                <a:lnTo>
                  <a:pt x="4681941" y="546100"/>
                </a:lnTo>
                <a:lnTo>
                  <a:pt x="4690339" y="606425"/>
                </a:lnTo>
                <a:lnTo>
                  <a:pt x="4693698" y="673100"/>
                </a:lnTo>
                <a:lnTo>
                  <a:pt x="4690339" y="744537"/>
                </a:lnTo>
                <a:lnTo>
                  <a:pt x="4681941" y="801687"/>
                </a:lnTo>
                <a:lnTo>
                  <a:pt x="4670184" y="854075"/>
                </a:lnTo>
                <a:lnTo>
                  <a:pt x="4655067" y="901700"/>
                </a:lnTo>
                <a:lnTo>
                  <a:pt x="4638271" y="942975"/>
                </a:lnTo>
                <a:lnTo>
                  <a:pt x="4618116" y="981075"/>
                </a:lnTo>
                <a:lnTo>
                  <a:pt x="4597961" y="1017587"/>
                </a:lnTo>
                <a:lnTo>
                  <a:pt x="4577806" y="1055687"/>
                </a:lnTo>
                <a:lnTo>
                  <a:pt x="4559330" y="1095375"/>
                </a:lnTo>
                <a:lnTo>
                  <a:pt x="4540854" y="1136650"/>
                </a:lnTo>
                <a:lnTo>
                  <a:pt x="4525739" y="1182687"/>
                </a:lnTo>
                <a:lnTo>
                  <a:pt x="4515661" y="1235075"/>
                </a:lnTo>
                <a:lnTo>
                  <a:pt x="4505583" y="1295400"/>
                </a:lnTo>
                <a:lnTo>
                  <a:pt x="4503903" y="1363662"/>
                </a:lnTo>
                <a:lnTo>
                  <a:pt x="4505583" y="1431925"/>
                </a:lnTo>
                <a:lnTo>
                  <a:pt x="4515661" y="1492250"/>
                </a:lnTo>
                <a:lnTo>
                  <a:pt x="4525739" y="1544637"/>
                </a:lnTo>
                <a:lnTo>
                  <a:pt x="4540854" y="1589087"/>
                </a:lnTo>
                <a:lnTo>
                  <a:pt x="4559330" y="1631950"/>
                </a:lnTo>
                <a:lnTo>
                  <a:pt x="4577806" y="1671637"/>
                </a:lnTo>
                <a:lnTo>
                  <a:pt x="4597961" y="1708150"/>
                </a:lnTo>
                <a:lnTo>
                  <a:pt x="4618116" y="1743075"/>
                </a:lnTo>
                <a:lnTo>
                  <a:pt x="4638271" y="1782762"/>
                </a:lnTo>
                <a:lnTo>
                  <a:pt x="4655067" y="1824037"/>
                </a:lnTo>
                <a:lnTo>
                  <a:pt x="4670184" y="1870075"/>
                </a:lnTo>
                <a:lnTo>
                  <a:pt x="4681941" y="1922462"/>
                </a:lnTo>
                <a:lnTo>
                  <a:pt x="4690339" y="1982787"/>
                </a:lnTo>
                <a:lnTo>
                  <a:pt x="4693698" y="2051050"/>
                </a:lnTo>
                <a:lnTo>
                  <a:pt x="4690339" y="2119312"/>
                </a:lnTo>
                <a:lnTo>
                  <a:pt x="4681941" y="2179637"/>
                </a:lnTo>
                <a:lnTo>
                  <a:pt x="4670184" y="2232025"/>
                </a:lnTo>
                <a:lnTo>
                  <a:pt x="4655067" y="2278062"/>
                </a:lnTo>
                <a:lnTo>
                  <a:pt x="4638271" y="2319337"/>
                </a:lnTo>
                <a:lnTo>
                  <a:pt x="4618116" y="2359025"/>
                </a:lnTo>
                <a:lnTo>
                  <a:pt x="4597961" y="2395537"/>
                </a:lnTo>
                <a:lnTo>
                  <a:pt x="4577806" y="2433637"/>
                </a:lnTo>
                <a:lnTo>
                  <a:pt x="4559330" y="2471737"/>
                </a:lnTo>
                <a:lnTo>
                  <a:pt x="4540854" y="2513012"/>
                </a:lnTo>
                <a:lnTo>
                  <a:pt x="4525739" y="2560637"/>
                </a:lnTo>
                <a:lnTo>
                  <a:pt x="4515661" y="2613025"/>
                </a:lnTo>
                <a:lnTo>
                  <a:pt x="4505583" y="2671762"/>
                </a:lnTo>
                <a:lnTo>
                  <a:pt x="4503903" y="2741612"/>
                </a:lnTo>
                <a:lnTo>
                  <a:pt x="4505583" y="2809875"/>
                </a:lnTo>
                <a:lnTo>
                  <a:pt x="4515661" y="2868612"/>
                </a:lnTo>
                <a:lnTo>
                  <a:pt x="4525739" y="2922587"/>
                </a:lnTo>
                <a:lnTo>
                  <a:pt x="4540854" y="2967037"/>
                </a:lnTo>
                <a:lnTo>
                  <a:pt x="4559330" y="3009900"/>
                </a:lnTo>
                <a:lnTo>
                  <a:pt x="4577806" y="3046412"/>
                </a:lnTo>
                <a:lnTo>
                  <a:pt x="4597961" y="3084512"/>
                </a:lnTo>
                <a:lnTo>
                  <a:pt x="4618116" y="3121025"/>
                </a:lnTo>
                <a:lnTo>
                  <a:pt x="4638271" y="3160712"/>
                </a:lnTo>
                <a:lnTo>
                  <a:pt x="4655067" y="3201987"/>
                </a:lnTo>
                <a:lnTo>
                  <a:pt x="4670184" y="3248025"/>
                </a:lnTo>
                <a:lnTo>
                  <a:pt x="4681941" y="3300412"/>
                </a:lnTo>
                <a:lnTo>
                  <a:pt x="4690339" y="3360737"/>
                </a:lnTo>
                <a:lnTo>
                  <a:pt x="4693698" y="3427412"/>
                </a:lnTo>
                <a:lnTo>
                  <a:pt x="4690339" y="3497262"/>
                </a:lnTo>
                <a:lnTo>
                  <a:pt x="4681941" y="3557587"/>
                </a:lnTo>
                <a:lnTo>
                  <a:pt x="4670184" y="3609975"/>
                </a:lnTo>
                <a:lnTo>
                  <a:pt x="4655067" y="3656012"/>
                </a:lnTo>
                <a:lnTo>
                  <a:pt x="4638271" y="3697287"/>
                </a:lnTo>
                <a:lnTo>
                  <a:pt x="4618116" y="3736975"/>
                </a:lnTo>
                <a:lnTo>
                  <a:pt x="4577806" y="3811587"/>
                </a:lnTo>
                <a:lnTo>
                  <a:pt x="4559330" y="3848100"/>
                </a:lnTo>
                <a:lnTo>
                  <a:pt x="4540854" y="3890962"/>
                </a:lnTo>
                <a:lnTo>
                  <a:pt x="4525739" y="3935412"/>
                </a:lnTo>
                <a:lnTo>
                  <a:pt x="4515661" y="3987800"/>
                </a:lnTo>
                <a:lnTo>
                  <a:pt x="4505583" y="4048125"/>
                </a:lnTo>
                <a:lnTo>
                  <a:pt x="4503903" y="4116387"/>
                </a:lnTo>
                <a:lnTo>
                  <a:pt x="4505583" y="4186237"/>
                </a:lnTo>
                <a:lnTo>
                  <a:pt x="4515661" y="4244975"/>
                </a:lnTo>
                <a:lnTo>
                  <a:pt x="4525739" y="4297362"/>
                </a:lnTo>
                <a:lnTo>
                  <a:pt x="4540854" y="4343400"/>
                </a:lnTo>
                <a:lnTo>
                  <a:pt x="4559330" y="4386262"/>
                </a:lnTo>
                <a:lnTo>
                  <a:pt x="4577806" y="4424362"/>
                </a:lnTo>
                <a:lnTo>
                  <a:pt x="4618116" y="4498975"/>
                </a:lnTo>
                <a:lnTo>
                  <a:pt x="4638271" y="4537075"/>
                </a:lnTo>
                <a:lnTo>
                  <a:pt x="4655067" y="4579937"/>
                </a:lnTo>
                <a:lnTo>
                  <a:pt x="4670184" y="4625975"/>
                </a:lnTo>
                <a:lnTo>
                  <a:pt x="4681941" y="4678362"/>
                </a:lnTo>
                <a:lnTo>
                  <a:pt x="4690339" y="4738687"/>
                </a:lnTo>
                <a:lnTo>
                  <a:pt x="4693698" y="4806950"/>
                </a:lnTo>
                <a:lnTo>
                  <a:pt x="4690339" y="4875212"/>
                </a:lnTo>
                <a:lnTo>
                  <a:pt x="4681941" y="4935537"/>
                </a:lnTo>
                <a:lnTo>
                  <a:pt x="4670184" y="4987925"/>
                </a:lnTo>
                <a:lnTo>
                  <a:pt x="4655067" y="5033962"/>
                </a:lnTo>
                <a:lnTo>
                  <a:pt x="4638271" y="5075237"/>
                </a:lnTo>
                <a:lnTo>
                  <a:pt x="4618116" y="5114925"/>
                </a:lnTo>
                <a:lnTo>
                  <a:pt x="4597961" y="5149850"/>
                </a:lnTo>
                <a:lnTo>
                  <a:pt x="4577806" y="5186362"/>
                </a:lnTo>
                <a:lnTo>
                  <a:pt x="4559330" y="5226050"/>
                </a:lnTo>
                <a:lnTo>
                  <a:pt x="4540854" y="5268912"/>
                </a:lnTo>
                <a:lnTo>
                  <a:pt x="4525739" y="5313362"/>
                </a:lnTo>
                <a:lnTo>
                  <a:pt x="4515661" y="5365750"/>
                </a:lnTo>
                <a:lnTo>
                  <a:pt x="4505583" y="5426075"/>
                </a:lnTo>
                <a:lnTo>
                  <a:pt x="4503903" y="5494337"/>
                </a:lnTo>
                <a:lnTo>
                  <a:pt x="4505583" y="5562600"/>
                </a:lnTo>
                <a:lnTo>
                  <a:pt x="4515661" y="5622925"/>
                </a:lnTo>
                <a:lnTo>
                  <a:pt x="4525739" y="5675312"/>
                </a:lnTo>
                <a:lnTo>
                  <a:pt x="4540854" y="5721350"/>
                </a:lnTo>
                <a:lnTo>
                  <a:pt x="4559330" y="5762625"/>
                </a:lnTo>
                <a:lnTo>
                  <a:pt x="4577806" y="5802312"/>
                </a:lnTo>
                <a:lnTo>
                  <a:pt x="4597961" y="5840412"/>
                </a:lnTo>
                <a:lnTo>
                  <a:pt x="4618116" y="5876925"/>
                </a:lnTo>
                <a:lnTo>
                  <a:pt x="4638271" y="5915025"/>
                </a:lnTo>
                <a:lnTo>
                  <a:pt x="4655067" y="5956300"/>
                </a:lnTo>
                <a:lnTo>
                  <a:pt x="4670184" y="6003925"/>
                </a:lnTo>
                <a:lnTo>
                  <a:pt x="4681941" y="6056312"/>
                </a:lnTo>
                <a:lnTo>
                  <a:pt x="4690339" y="6113462"/>
                </a:lnTo>
                <a:lnTo>
                  <a:pt x="4693698" y="6183312"/>
                </a:lnTo>
                <a:lnTo>
                  <a:pt x="4690339" y="6251575"/>
                </a:lnTo>
                <a:lnTo>
                  <a:pt x="4681941" y="6311900"/>
                </a:lnTo>
                <a:lnTo>
                  <a:pt x="4670184" y="6361112"/>
                </a:lnTo>
                <a:lnTo>
                  <a:pt x="4655067" y="6407150"/>
                </a:lnTo>
                <a:lnTo>
                  <a:pt x="4638271" y="6448425"/>
                </a:lnTo>
                <a:lnTo>
                  <a:pt x="4619796" y="6488112"/>
                </a:lnTo>
                <a:lnTo>
                  <a:pt x="4601320" y="6523037"/>
                </a:lnTo>
                <a:lnTo>
                  <a:pt x="4581165" y="6561137"/>
                </a:lnTo>
                <a:lnTo>
                  <a:pt x="4561010" y="6597650"/>
                </a:lnTo>
                <a:lnTo>
                  <a:pt x="4544214" y="6640512"/>
                </a:lnTo>
                <a:lnTo>
                  <a:pt x="4527418" y="6683375"/>
                </a:lnTo>
                <a:lnTo>
                  <a:pt x="4517340" y="6735762"/>
                </a:lnTo>
                <a:lnTo>
                  <a:pt x="4508943" y="6791325"/>
                </a:lnTo>
                <a:lnTo>
                  <a:pt x="4503903" y="6858000"/>
                </a:lnTo>
                <a:lnTo>
                  <a:pt x="1582057" y="6858000"/>
                </a:lnTo>
                <a:lnTo>
                  <a:pt x="420914" y="6858000"/>
                </a:lnTo>
                <a:lnTo>
                  <a:pt x="0" y="6858000"/>
                </a:lnTo>
                <a:close/>
              </a:path>
            </a:pathLst>
          </a:custGeom>
          <a:solidFill>
            <a:schemeClr val="tx1"/>
          </a:solidFill>
          <a:ln w="0">
            <a:noFill/>
            <a:prstDash val="solid"/>
            <a:round/>
            <a:headEnd/>
            <a:tailEnd/>
          </a:ln>
        </p:spPr>
        <p:txBody>
          <a:bodyPr wrap="square">
            <a:noAutofit/>
          </a:bodyPr>
          <a:lstStyle/>
          <a:p>
            <a:endParaRPr lang="en-US" dirty="0"/>
          </a:p>
        </p:txBody>
      </p:sp>
      <p:sp>
        <p:nvSpPr>
          <p:cNvPr id="74" name="Freeform: Shape 73">
            <a:extLst>
              <a:ext uri="{FF2B5EF4-FFF2-40B4-BE49-F238E27FC236}">
                <a16:creationId xmlns:a16="http://schemas.microsoft.com/office/drawing/2014/main" id="{4B9FAFB2-BEB5-4848-8018-BCAD99E2E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838076" cy="6858000"/>
          </a:xfrm>
          <a:custGeom>
            <a:avLst/>
            <a:gdLst>
              <a:gd name="connsiteX0" fmla="*/ 4838076 w 4838076"/>
              <a:gd name="connsiteY0" fmla="*/ 0 h 6858000"/>
              <a:gd name="connsiteX1" fmla="*/ 4417162 w 4838076"/>
              <a:gd name="connsiteY1" fmla="*/ 0 h 6858000"/>
              <a:gd name="connsiteX2" fmla="*/ 3459219 w 4838076"/>
              <a:gd name="connsiteY2" fmla="*/ 0 h 6858000"/>
              <a:gd name="connsiteX3" fmla="*/ 334174 w 4838076"/>
              <a:gd name="connsiteY3" fmla="*/ 0 h 6858000"/>
              <a:gd name="connsiteX4" fmla="*/ 334173 w 4838076"/>
              <a:gd name="connsiteY4" fmla="*/ 0 h 6858000"/>
              <a:gd name="connsiteX5" fmla="*/ 189795 w 4838076"/>
              <a:gd name="connsiteY5" fmla="*/ 0 h 6858000"/>
              <a:gd name="connsiteX6" fmla="*/ 184756 w 4838076"/>
              <a:gd name="connsiteY6" fmla="*/ 66675 h 6858000"/>
              <a:gd name="connsiteX7" fmla="*/ 176358 w 4838076"/>
              <a:gd name="connsiteY7" fmla="*/ 122237 h 6858000"/>
              <a:gd name="connsiteX8" fmla="*/ 166281 w 4838076"/>
              <a:gd name="connsiteY8" fmla="*/ 174625 h 6858000"/>
              <a:gd name="connsiteX9" fmla="*/ 149485 w 4838076"/>
              <a:gd name="connsiteY9" fmla="*/ 217487 h 6858000"/>
              <a:gd name="connsiteX10" fmla="*/ 132689 w 4838076"/>
              <a:gd name="connsiteY10" fmla="*/ 260350 h 6858000"/>
              <a:gd name="connsiteX11" fmla="*/ 112534 w 4838076"/>
              <a:gd name="connsiteY11" fmla="*/ 296862 h 6858000"/>
              <a:gd name="connsiteX12" fmla="*/ 92379 w 4838076"/>
              <a:gd name="connsiteY12" fmla="*/ 334962 h 6858000"/>
              <a:gd name="connsiteX13" fmla="*/ 73903 w 4838076"/>
              <a:gd name="connsiteY13" fmla="*/ 369887 h 6858000"/>
              <a:gd name="connsiteX14" fmla="*/ 55427 w 4838076"/>
              <a:gd name="connsiteY14" fmla="*/ 409575 h 6858000"/>
              <a:gd name="connsiteX15" fmla="*/ 38632 w 4838076"/>
              <a:gd name="connsiteY15" fmla="*/ 450850 h 6858000"/>
              <a:gd name="connsiteX16" fmla="*/ 23515 w 4838076"/>
              <a:gd name="connsiteY16" fmla="*/ 496887 h 6858000"/>
              <a:gd name="connsiteX17" fmla="*/ 11758 w 4838076"/>
              <a:gd name="connsiteY17" fmla="*/ 546100 h 6858000"/>
              <a:gd name="connsiteX18" fmla="*/ 3359 w 4838076"/>
              <a:gd name="connsiteY18" fmla="*/ 606425 h 6858000"/>
              <a:gd name="connsiteX19" fmla="*/ 0 w 4838076"/>
              <a:gd name="connsiteY19" fmla="*/ 673100 h 6858000"/>
              <a:gd name="connsiteX20" fmla="*/ 3359 w 4838076"/>
              <a:gd name="connsiteY20" fmla="*/ 744537 h 6858000"/>
              <a:gd name="connsiteX21" fmla="*/ 11758 w 4838076"/>
              <a:gd name="connsiteY21" fmla="*/ 801687 h 6858000"/>
              <a:gd name="connsiteX22" fmla="*/ 23515 w 4838076"/>
              <a:gd name="connsiteY22" fmla="*/ 854075 h 6858000"/>
              <a:gd name="connsiteX23" fmla="*/ 38632 w 4838076"/>
              <a:gd name="connsiteY23" fmla="*/ 901700 h 6858000"/>
              <a:gd name="connsiteX24" fmla="*/ 55427 w 4838076"/>
              <a:gd name="connsiteY24" fmla="*/ 942975 h 6858000"/>
              <a:gd name="connsiteX25" fmla="*/ 75583 w 4838076"/>
              <a:gd name="connsiteY25" fmla="*/ 981075 h 6858000"/>
              <a:gd name="connsiteX26" fmla="*/ 95738 w 4838076"/>
              <a:gd name="connsiteY26" fmla="*/ 1017587 h 6858000"/>
              <a:gd name="connsiteX27" fmla="*/ 115893 w 4838076"/>
              <a:gd name="connsiteY27" fmla="*/ 1055687 h 6858000"/>
              <a:gd name="connsiteX28" fmla="*/ 134368 w 4838076"/>
              <a:gd name="connsiteY28" fmla="*/ 1095375 h 6858000"/>
              <a:gd name="connsiteX29" fmla="*/ 152844 w 4838076"/>
              <a:gd name="connsiteY29" fmla="*/ 1136650 h 6858000"/>
              <a:gd name="connsiteX30" fmla="*/ 167960 w 4838076"/>
              <a:gd name="connsiteY30" fmla="*/ 1182687 h 6858000"/>
              <a:gd name="connsiteX31" fmla="*/ 178038 w 4838076"/>
              <a:gd name="connsiteY31" fmla="*/ 1235075 h 6858000"/>
              <a:gd name="connsiteX32" fmla="*/ 188115 w 4838076"/>
              <a:gd name="connsiteY32" fmla="*/ 1295400 h 6858000"/>
              <a:gd name="connsiteX33" fmla="*/ 189795 w 4838076"/>
              <a:gd name="connsiteY33" fmla="*/ 1363662 h 6858000"/>
              <a:gd name="connsiteX34" fmla="*/ 188115 w 4838076"/>
              <a:gd name="connsiteY34" fmla="*/ 1431925 h 6858000"/>
              <a:gd name="connsiteX35" fmla="*/ 178038 w 4838076"/>
              <a:gd name="connsiteY35" fmla="*/ 1492250 h 6858000"/>
              <a:gd name="connsiteX36" fmla="*/ 167960 w 4838076"/>
              <a:gd name="connsiteY36" fmla="*/ 1544637 h 6858000"/>
              <a:gd name="connsiteX37" fmla="*/ 152844 w 4838076"/>
              <a:gd name="connsiteY37" fmla="*/ 1589087 h 6858000"/>
              <a:gd name="connsiteX38" fmla="*/ 134368 w 4838076"/>
              <a:gd name="connsiteY38" fmla="*/ 1631950 h 6858000"/>
              <a:gd name="connsiteX39" fmla="*/ 115893 w 4838076"/>
              <a:gd name="connsiteY39" fmla="*/ 1671637 h 6858000"/>
              <a:gd name="connsiteX40" fmla="*/ 95738 w 4838076"/>
              <a:gd name="connsiteY40" fmla="*/ 1708150 h 6858000"/>
              <a:gd name="connsiteX41" fmla="*/ 75583 w 4838076"/>
              <a:gd name="connsiteY41" fmla="*/ 1743075 h 6858000"/>
              <a:gd name="connsiteX42" fmla="*/ 55427 w 4838076"/>
              <a:gd name="connsiteY42" fmla="*/ 1782762 h 6858000"/>
              <a:gd name="connsiteX43" fmla="*/ 38632 w 4838076"/>
              <a:gd name="connsiteY43" fmla="*/ 1824037 h 6858000"/>
              <a:gd name="connsiteX44" fmla="*/ 23515 w 4838076"/>
              <a:gd name="connsiteY44" fmla="*/ 1870075 h 6858000"/>
              <a:gd name="connsiteX45" fmla="*/ 11758 w 4838076"/>
              <a:gd name="connsiteY45" fmla="*/ 1922462 h 6858000"/>
              <a:gd name="connsiteX46" fmla="*/ 3359 w 4838076"/>
              <a:gd name="connsiteY46" fmla="*/ 1982787 h 6858000"/>
              <a:gd name="connsiteX47" fmla="*/ 0 w 4838076"/>
              <a:gd name="connsiteY47" fmla="*/ 2051050 h 6858000"/>
              <a:gd name="connsiteX48" fmla="*/ 3359 w 4838076"/>
              <a:gd name="connsiteY48" fmla="*/ 2119312 h 6858000"/>
              <a:gd name="connsiteX49" fmla="*/ 11758 w 4838076"/>
              <a:gd name="connsiteY49" fmla="*/ 2179637 h 6858000"/>
              <a:gd name="connsiteX50" fmla="*/ 23515 w 4838076"/>
              <a:gd name="connsiteY50" fmla="*/ 2232025 h 6858000"/>
              <a:gd name="connsiteX51" fmla="*/ 38632 w 4838076"/>
              <a:gd name="connsiteY51" fmla="*/ 2278062 h 6858000"/>
              <a:gd name="connsiteX52" fmla="*/ 55427 w 4838076"/>
              <a:gd name="connsiteY52" fmla="*/ 2319337 h 6858000"/>
              <a:gd name="connsiteX53" fmla="*/ 75583 w 4838076"/>
              <a:gd name="connsiteY53" fmla="*/ 2359025 h 6858000"/>
              <a:gd name="connsiteX54" fmla="*/ 95738 w 4838076"/>
              <a:gd name="connsiteY54" fmla="*/ 2395537 h 6858000"/>
              <a:gd name="connsiteX55" fmla="*/ 115893 w 4838076"/>
              <a:gd name="connsiteY55" fmla="*/ 2433637 h 6858000"/>
              <a:gd name="connsiteX56" fmla="*/ 134368 w 4838076"/>
              <a:gd name="connsiteY56" fmla="*/ 2471737 h 6858000"/>
              <a:gd name="connsiteX57" fmla="*/ 152844 w 4838076"/>
              <a:gd name="connsiteY57" fmla="*/ 2513012 h 6858000"/>
              <a:gd name="connsiteX58" fmla="*/ 167960 w 4838076"/>
              <a:gd name="connsiteY58" fmla="*/ 2560637 h 6858000"/>
              <a:gd name="connsiteX59" fmla="*/ 178038 w 4838076"/>
              <a:gd name="connsiteY59" fmla="*/ 2613025 h 6858000"/>
              <a:gd name="connsiteX60" fmla="*/ 188115 w 4838076"/>
              <a:gd name="connsiteY60" fmla="*/ 2671762 h 6858000"/>
              <a:gd name="connsiteX61" fmla="*/ 189795 w 4838076"/>
              <a:gd name="connsiteY61" fmla="*/ 2741612 h 6858000"/>
              <a:gd name="connsiteX62" fmla="*/ 188115 w 4838076"/>
              <a:gd name="connsiteY62" fmla="*/ 2809875 h 6858000"/>
              <a:gd name="connsiteX63" fmla="*/ 178038 w 4838076"/>
              <a:gd name="connsiteY63" fmla="*/ 2868612 h 6858000"/>
              <a:gd name="connsiteX64" fmla="*/ 167960 w 4838076"/>
              <a:gd name="connsiteY64" fmla="*/ 2922587 h 6858000"/>
              <a:gd name="connsiteX65" fmla="*/ 152844 w 4838076"/>
              <a:gd name="connsiteY65" fmla="*/ 2967037 h 6858000"/>
              <a:gd name="connsiteX66" fmla="*/ 134368 w 4838076"/>
              <a:gd name="connsiteY66" fmla="*/ 3009900 h 6858000"/>
              <a:gd name="connsiteX67" fmla="*/ 115893 w 4838076"/>
              <a:gd name="connsiteY67" fmla="*/ 3046412 h 6858000"/>
              <a:gd name="connsiteX68" fmla="*/ 95738 w 4838076"/>
              <a:gd name="connsiteY68" fmla="*/ 3084512 h 6858000"/>
              <a:gd name="connsiteX69" fmla="*/ 75583 w 4838076"/>
              <a:gd name="connsiteY69" fmla="*/ 3121025 h 6858000"/>
              <a:gd name="connsiteX70" fmla="*/ 55427 w 4838076"/>
              <a:gd name="connsiteY70" fmla="*/ 3160712 h 6858000"/>
              <a:gd name="connsiteX71" fmla="*/ 38632 w 4838076"/>
              <a:gd name="connsiteY71" fmla="*/ 3201987 h 6858000"/>
              <a:gd name="connsiteX72" fmla="*/ 23515 w 4838076"/>
              <a:gd name="connsiteY72" fmla="*/ 3248025 h 6858000"/>
              <a:gd name="connsiteX73" fmla="*/ 11758 w 4838076"/>
              <a:gd name="connsiteY73" fmla="*/ 3300412 h 6858000"/>
              <a:gd name="connsiteX74" fmla="*/ 3359 w 4838076"/>
              <a:gd name="connsiteY74" fmla="*/ 3360737 h 6858000"/>
              <a:gd name="connsiteX75" fmla="*/ 0 w 4838076"/>
              <a:gd name="connsiteY75" fmla="*/ 3427412 h 6858000"/>
              <a:gd name="connsiteX76" fmla="*/ 3359 w 4838076"/>
              <a:gd name="connsiteY76" fmla="*/ 3497262 h 6858000"/>
              <a:gd name="connsiteX77" fmla="*/ 11758 w 4838076"/>
              <a:gd name="connsiteY77" fmla="*/ 3557587 h 6858000"/>
              <a:gd name="connsiteX78" fmla="*/ 23515 w 4838076"/>
              <a:gd name="connsiteY78" fmla="*/ 3609975 h 6858000"/>
              <a:gd name="connsiteX79" fmla="*/ 38632 w 4838076"/>
              <a:gd name="connsiteY79" fmla="*/ 3656012 h 6858000"/>
              <a:gd name="connsiteX80" fmla="*/ 55427 w 4838076"/>
              <a:gd name="connsiteY80" fmla="*/ 3697287 h 6858000"/>
              <a:gd name="connsiteX81" fmla="*/ 75583 w 4838076"/>
              <a:gd name="connsiteY81" fmla="*/ 3736975 h 6858000"/>
              <a:gd name="connsiteX82" fmla="*/ 115893 w 4838076"/>
              <a:gd name="connsiteY82" fmla="*/ 3811587 h 6858000"/>
              <a:gd name="connsiteX83" fmla="*/ 134368 w 4838076"/>
              <a:gd name="connsiteY83" fmla="*/ 3848100 h 6858000"/>
              <a:gd name="connsiteX84" fmla="*/ 152844 w 4838076"/>
              <a:gd name="connsiteY84" fmla="*/ 3890962 h 6858000"/>
              <a:gd name="connsiteX85" fmla="*/ 167960 w 4838076"/>
              <a:gd name="connsiteY85" fmla="*/ 3935412 h 6858000"/>
              <a:gd name="connsiteX86" fmla="*/ 178038 w 4838076"/>
              <a:gd name="connsiteY86" fmla="*/ 3987800 h 6858000"/>
              <a:gd name="connsiteX87" fmla="*/ 188115 w 4838076"/>
              <a:gd name="connsiteY87" fmla="*/ 4048125 h 6858000"/>
              <a:gd name="connsiteX88" fmla="*/ 189795 w 4838076"/>
              <a:gd name="connsiteY88" fmla="*/ 4116387 h 6858000"/>
              <a:gd name="connsiteX89" fmla="*/ 188115 w 4838076"/>
              <a:gd name="connsiteY89" fmla="*/ 4186237 h 6858000"/>
              <a:gd name="connsiteX90" fmla="*/ 178038 w 4838076"/>
              <a:gd name="connsiteY90" fmla="*/ 4244975 h 6858000"/>
              <a:gd name="connsiteX91" fmla="*/ 167960 w 4838076"/>
              <a:gd name="connsiteY91" fmla="*/ 4297362 h 6858000"/>
              <a:gd name="connsiteX92" fmla="*/ 152844 w 4838076"/>
              <a:gd name="connsiteY92" fmla="*/ 4343400 h 6858000"/>
              <a:gd name="connsiteX93" fmla="*/ 134368 w 4838076"/>
              <a:gd name="connsiteY93" fmla="*/ 4386262 h 6858000"/>
              <a:gd name="connsiteX94" fmla="*/ 115893 w 4838076"/>
              <a:gd name="connsiteY94" fmla="*/ 4424362 h 6858000"/>
              <a:gd name="connsiteX95" fmla="*/ 75583 w 4838076"/>
              <a:gd name="connsiteY95" fmla="*/ 4498975 h 6858000"/>
              <a:gd name="connsiteX96" fmla="*/ 55427 w 4838076"/>
              <a:gd name="connsiteY96" fmla="*/ 4537075 h 6858000"/>
              <a:gd name="connsiteX97" fmla="*/ 38632 w 4838076"/>
              <a:gd name="connsiteY97" fmla="*/ 4579937 h 6858000"/>
              <a:gd name="connsiteX98" fmla="*/ 23515 w 4838076"/>
              <a:gd name="connsiteY98" fmla="*/ 4625975 h 6858000"/>
              <a:gd name="connsiteX99" fmla="*/ 11758 w 4838076"/>
              <a:gd name="connsiteY99" fmla="*/ 4678362 h 6858000"/>
              <a:gd name="connsiteX100" fmla="*/ 3359 w 4838076"/>
              <a:gd name="connsiteY100" fmla="*/ 4738687 h 6858000"/>
              <a:gd name="connsiteX101" fmla="*/ 0 w 4838076"/>
              <a:gd name="connsiteY101" fmla="*/ 4806950 h 6858000"/>
              <a:gd name="connsiteX102" fmla="*/ 3359 w 4838076"/>
              <a:gd name="connsiteY102" fmla="*/ 4875212 h 6858000"/>
              <a:gd name="connsiteX103" fmla="*/ 11758 w 4838076"/>
              <a:gd name="connsiteY103" fmla="*/ 4935537 h 6858000"/>
              <a:gd name="connsiteX104" fmla="*/ 23515 w 4838076"/>
              <a:gd name="connsiteY104" fmla="*/ 4987925 h 6858000"/>
              <a:gd name="connsiteX105" fmla="*/ 38632 w 4838076"/>
              <a:gd name="connsiteY105" fmla="*/ 5033962 h 6858000"/>
              <a:gd name="connsiteX106" fmla="*/ 55427 w 4838076"/>
              <a:gd name="connsiteY106" fmla="*/ 5075237 h 6858000"/>
              <a:gd name="connsiteX107" fmla="*/ 75583 w 4838076"/>
              <a:gd name="connsiteY107" fmla="*/ 5114925 h 6858000"/>
              <a:gd name="connsiteX108" fmla="*/ 95738 w 4838076"/>
              <a:gd name="connsiteY108" fmla="*/ 5149850 h 6858000"/>
              <a:gd name="connsiteX109" fmla="*/ 115893 w 4838076"/>
              <a:gd name="connsiteY109" fmla="*/ 5186362 h 6858000"/>
              <a:gd name="connsiteX110" fmla="*/ 134368 w 4838076"/>
              <a:gd name="connsiteY110" fmla="*/ 5226050 h 6858000"/>
              <a:gd name="connsiteX111" fmla="*/ 152844 w 4838076"/>
              <a:gd name="connsiteY111" fmla="*/ 5268912 h 6858000"/>
              <a:gd name="connsiteX112" fmla="*/ 167960 w 4838076"/>
              <a:gd name="connsiteY112" fmla="*/ 5313362 h 6858000"/>
              <a:gd name="connsiteX113" fmla="*/ 178038 w 4838076"/>
              <a:gd name="connsiteY113" fmla="*/ 5365750 h 6858000"/>
              <a:gd name="connsiteX114" fmla="*/ 188115 w 4838076"/>
              <a:gd name="connsiteY114" fmla="*/ 5426075 h 6858000"/>
              <a:gd name="connsiteX115" fmla="*/ 189795 w 4838076"/>
              <a:gd name="connsiteY115" fmla="*/ 5494337 h 6858000"/>
              <a:gd name="connsiteX116" fmla="*/ 188115 w 4838076"/>
              <a:gd name="connsiteY116" fmla="*/ 5562600 h 6858000"/>
              <a:gd name="connsiteX117" fmla="*/ 178038 w 4838076"/>
              <a:gd name="connsiteY117" fmla="*/ 5622925 h 6858000"/>
              <a:gd name="connsiteX118" fmla="*/ 167960 w 4838076"/>
              <a:gd name="connsiteY118" fmla="*/ 5675312 h 6858000"/>
              <a:gd name="connsiteX119" fmla="*/ 152844 w 4838076"/>
              <a:gd name="connsiteY119" fmla="*/ 5721350 h 6858000"/>
              <a:gd name="connsiteX120" fmla="*/ 134368 w 4838076"/>
              <a:gd name="connsiteY120" fmla="*/ 5762625 h 6858000"/>
              <a:gd name="connsiteX121" fmla="*/ 115893 w 4838076"/>
              <a:gd name="connsiteY121" fmla="*/ 5802312 h 6858000"/>
              <a:gd name="connsiteX122" fmla="*/ 95738 w 4838076"/>
              <a:gd name="connsiteY122" fmla="*/ 5840412 h 6858000"/>
              <a:gd name="connsiteX123" fmla="*/ 75583 w 4838076"/>
              <a:gd name="connsiteY123" fmla="*/ 5876925 h 6858000"/>
              <a:gd name="connsiteX124" fmla="*/ 55427 w 4838076"/>
              <a:gd name="connsiteY124" fmla="*/ 5915025 h 6858000"/>
              <a:gd name="connsiteX125" fmla="*/ 38632 w 4838076"/>
              <a:gd name="connsiteY125" fmla="*/ 5956300 h 6858000"/>
              <a:gd name="connsiteX126" fmla="*/ 23515 w 4838076"/>
              <a:gd name="connsiteY126" fmla="*/ 6003925 h 6858000"/>
              <a:gd name="connsiteX127" fmla="*/ 11758 w 4838076"/>
              <a:gd name="connsiteY127" fmla="*/ 6056312 h 6858000"/>
              <a:gd name="connsiteX128" fmla="*/ 3359 w 4838076"/>
              <a:gd name="connsiteY128" fmla="*/ 6113462 h 6858000"/>
              <a:gd name="connsiteX129" fmla="*/ 0 w 4838076"/>
              <a:gd name="connsiteY129" fmla="*/ 6183312 h 6858000"/>
              <a:gd name="connsiteX130" fmla="*/ 3359 w 4838076"/>
              <a:gd name="connsiteY130" fmla="*/ 6251575 h 6858000"/>
              <a:gd name="connsiteX131" fmla="*/ 11758 w 4838076"/>
              <a:gd name="connsiteY131" fmla="*/ 6311900 h 6858000"/>
              <a:gd name="connsiteX132" fmla="*/ 23515 w 4838076"/>
              <a:gd name="connsiteY132" fmla="*/ 6361112 h 6858000"/>
              <a:gd name="connsiteX133" fmla="*/ 38632 w 4838076"/>
              <a:gd name="connsiteY133" fmla="*/ 6407150 h 6858000"/>
              <a:gd name="connsiteX134" fmla="*/ 55427 w 4838076"/>
              <a:gd name="connsiteY134" fmla="*/ 6448425 h 6858000"/>
              <a:gd name="connsiteX135" fmla="*/ 73903 w 4838076"/>
              <a:gd name="connsiteY135" fmla="*/ 6488112 h 6858000"/>
              <a:gd name="connsiteX136" fmla="*/ 92379 w 4838076"/>
              <a:gd name="connsiteY136" fmla="*/ 6523037 h 6858000"/>
              <a:gd name="connsiteX137" fmla="*/ 112534 w 4838076"/>
              <a:gd name="connsiteY137" fmla="*/ 6561137 h 6858000"/>
              <a:gd name="connsiteX138" fmla="*/ 132689 w 4838076"/>
              <a:gd name="connsiteY138" fmla="*/ 6597650 h 6858000"/>
              <a:gd name="connsiteX139" fmla="*/ 149485 w 4838076"/>
              <a:gd name="connsiteY139" fmla="*/ 6640512 h 6858000"/>
              <a:gd name="connsiteX140" fmla="*/ 166281 w 4838076"/>
              <a:gd name="connsiteY140" fmla="*/ 6683375 h 6858000"/>
              <a:gd name="connsiteX141" fmla="*/ 176358 w 4838076"/>
              <a:gd name="connsiteY141" fmla="*/ 6735762 h 6858000"/>
              <a:gd name="connsiteX142" fmla="*/ 184756 w 4838076"/>
              <a:gd name="connsiteY142" fmla="*/ 6791325 h 6858000"/>
              <a:gd name="connsiteX143" fmla="*/ 189795 w 4838076"/>
              <a:gd name="connsiteY143" fmla="*/ 6858000 h 6858000"/>
              <a:gd name="connsiteX144" fmla="*/ 334173 w 4838076"/>
              <a:gd name="connsiteY144" fmla="*/ 6858000 h 6858000"/>
              <a:gd name="connsiteX145" fmla="*/ 334174 w 4838076"/>
              <a:gd name="connsiteY145" fmla="*/ 6858000 h 6858000"/>
              <a:gd name="connsiteX146" fmla="*/ 3459219 w 4838076"/>
              <a:gd name="connsiteY146" fmla="*/ 6858000 h 6858000"/>
              <a:gd name="connsiteX147" fmla="*/ 4417162 w 4838076"/>
              <a:gd name="connsiteY147" fmla="*/ 6858000 h 6858000"/>
              <a:gd name="connsiteX148" fmla="*/ 4838076 w 4838076"/>
              <a:gd name="connsiteY14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4838076" h="6858000">
                <a:moveTo>
                  <a:pt x="4838076" y="0"/>
                </a:moveTo>
                <a:lnTo>
                  <a:pt x="4417162" y="0"/>
                </a:lnTo>
                <a:lnTo>
                  <a:pt x="3459219" y="0"/>
                </a:ln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3459219" y="6858000"/>
                </a:lnTo>
                <a:lnTo>
                  <a:pt x="4417162" y="6858000"/>
                </a:lnTo>
                <a:lnTo>
                  <a:pt x="4838076"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4513" name="Rectangle 4"/>
          <p:cNvSpPr>
            <a:spLocks noGrp="1" noChangeArrowheads="1"/>
          </p:cNvSpPr>
          <p:nvPr>
            <p:ph type="title"/>
          </p:nvPr>
        </p:nvSpPr>
        <p:spPr>
          <a:xfrm>
            <a:off x="765051" y="662400"/>
            <a:ext cx="3384000" cy="1492132"/>
          </a:xfrm>
        </p:spPr>
        <p:txBody>
          <a:bodyPr vert="horz" lIns="91440" tIns="45720" rIns="91440" bIns="45720" rtlCol="0" anchor="t">
            <a:normAutofit/>
          </a:bodyPr>
          <a:lstStyle/>
          <a:p>
            <a:r>
              <a:rPr lang="en-US" sz="3400" kern="1200">
                <a:solidFill>
                  <a:schemeClr val="bg1"/>
                </a:solidFill>
                <a:latin typeface="+mj-lt"/>
                <a:ea typeface="+mj-ea"/>
                <a:cs typeface="+mj-cs"/>
              </a:rPr>
              <a:t>The Endocrine Glandular System</a:t>
            </a:r>
          </a:p>
        </p:txBody>
      </p:sp>
      <p:sp>
        <p:nvSpPr>
          <p:cNvPr id="2" name="TextBox 1"/>
          <p:cNvSpPr txBox="1"/>
          <p:nvPr/>
        </p:nvSpPr>
        <p:spPr>
          <a:xfrm>
            <a:off x="531843" y="1922180"/>
            <a:ext cx="3825551" cy="4273420"/>
          </a:xfrm>
          <a:prstGeom prst="rect">
            <a:avLst/>
          </a:prstGeom>
        </p:spPr>
        <p:txBody>
          <a:bodyPr vert="horz" lIns="91440" tIns="45720" rIns="91440" bIns="45720" rtlCol="0">
            <a:normAutofit lnSpcReduction="10000"/>
          </a:bodyPr>
          <a:lstStyle/>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solidFill>
                  <a:schemeClr val="bg1">
                    <a:alpha val="60000"/>
                  </a:schemeClr>
                </a:solidFill>
                <a:effectLst/>
                <a:uLnTx/>
                <a:uFillTx/>
              </a:rPr>
              <a:t>The body’s major communication system. </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solidFill>
                <a:schemeClr val="bg1">
                  <a:alpha val="60000"/>
                </a:schemeClr>
              </a:solidFill>
              <a:effectLst/>
              <a:uLnTx/>
              <a:uFillTx/>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solidFill>
                  <a:schemeClr val="bg1">
                    <a:alpha val="60000"/>
                  </a:schemeClr>
                </a:solidFill>
                <a:effectLst/>
                <a:uLnTx/>
                <a:uFillTx/>
              </a:rPr>
              <a:t>Hormones are secreted by the endocrine glands and travel through the bloodstream </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800" b="0" i="0" u="none" strike="noStrike" cap="none" spc="0" normalizeH="0" baseline="0" noProof="0" dirty="0">
              <a:ln>
                <a:noFill/>
              </a:ln>
              <a:solidFill>
                <a:schemeClr val="bg1">
                  <a:alpha val="60000"/>
                </a:schemeClr>
              </a:solidFill>
              <a:effectLst/>
              <a:uLnTx/>
              <a:uFillTx/>
            </a:endParaRPr>
          </a:p>
          <a:p>
            <a:pPr marL="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2800" b="0" i="0" u="none" strike="noStrike" cap="none" spc="0" normalizeH="0" baseline="0" noProof="0" dirty="0">
                <a:ln>
                  <a:noFill/>
                </a:ln>
                <a:solidFill>
                  <a:schemeClr val="bg1">
                    <a:alpha val="60000"/>
                  </a:schemeClr>
                </a:solidFill>
                <a:effectLst/>
                <a:uLnTx/>
                <a:uFillTx/>
              </a:rPr>
              <a:t>Hormones are our chemical messengers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cap="none" spc="0" normalizeH="0" baseline="0" noProof="0" dirty="0">
              <a:ln>
                <a:noFill/>
              </a:ln>
              <a:solidFill>
                <a:schemeClr val="bg1">
                  <a:alpha val="60000"/>
                </a:schemeClr>
              </a:solidFill>
              <a:effectLst/>
              <a:uLnTx/>
              <a:uFillTx/>
            </a:endParaRPr>
          </a:p>
        </p:txBody>
      </p:sp>
      <p:pic>
        <p:nvPicPr>
          <p:cNvPr id="4" name="Picture 1" descr="Griggs4e_fig_02_04.jpg"/>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369919" y="767685"/>
            <a:ext cx="6261917" cy="5322629"/>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0715131"/>
      </p:ext>
    </p:extLst>
  </p:cSld>
  <p:clrMapOvr>
    <a:masterClrMapping/>
  </p:clrMapOvr>
  <p:transition spd="med">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EB212E7-62E7-4AF6-99F7-5ECE6030D560}"/>
              </a:ext>
            </a:extLst>
          </p:cNvPr>
          <p:cNvPicPr>
            <a:picLocks noChangeAspect="1"/>
          </p:cNvPicPr>
          <p:nvPr/>
        </p:nvPicPr>
        <p:blipFill>
          <a:blip r:embed="rId2"/>
          <a:stretch>
            <a:fillRect/>
          </a:stretch>
        </p:blipFill>
        <p:spPr>
          <a:xfrm>
            <a:off x="0" y="381000"/>
            <a:ext cx="12192000" cy="6096000"/>
          </a:xfrm>
          <a:prstGeom prst="rect">
            <a:avLst/>
          </a:prstGeom>
        </p:spPr>
      </p:pic>
      <p:sp>
        <p:nvSpPr>
          <p:cNvPr id="2" name="Title 1">
            <a:extLst>
              <a:ext uri="{FF2B5EF4-FFF2-40B4-BE49-F238E27FC236}">
                <a16:creationId xmlns:a16="http://schemas.microsoft.com/office/drawing/2014/main" id="{DED6C8AD-6C84-480B-B735-E7D172987C41}"/>
              </a:ext>
            </a:extLst>
          </p:cNvPr>
          <p:cNvSpPr>
            <a:spLocks noGrp="1"/>
          </p:cNvSpPr>
          <p:nvPr>
            <p:ph type="title"/>
          </p:nvPr>
        </p:nvSpPr>
        <p:spPr>
          <a:xfrm>
            <a:off x="8620216" y="365125"/>
            <a:ext cx="3133819" cy="1658984"/>
          </a:xfrm>
        </p:spPr>
        <p:txBody>
          <a:bodyPr/>
          <a:lstStyle/>
          <a:p>
            <a:pPr algn="r"/>
            <a:r>
              <a:rPr lang="en-GB" dirty="0">
                <a:solidFill>
                  <a:schemeClr val="bg1"/>
                </a:solidFill>
              </a:rPr>
              <a:t>Endocrine System</a:t>
            </a:r>
          </a:p>
        </p:txBody>
      </p:sp>
      <p:sp>
        <p:nvSpPr>
          <p:cNvPr id="3" name="Content Placeholder 2">
            <a:extLst>
              <a:ext uri="{FF2B5EF4-FFF2-40B4-BE49-F238E27FC236}">
                <a16:creationId xmlns:a16="http://schemas.microsoft.com/office/drawing/2014/main" id="{6C0C9CD2-76D5-425C-AFFE-27EAD8D35231}"/>
              </a:ext>
            </a:extLst>
          </p:cNvPr>
          <p:cNvSpPr>
            <a:spLocks noGrp="1"/>
          </p:cNvSpPr>
          <p:nvPr>
            <p:ph idx="1"/>
          </p:nvPr>
        </p:nvSpPr>
        <p:spPr>
          <a:xfrm>
            <a:off x="127245" y="2024109"/>
            <a:ext cx="2734325" cy="4161732"/>
          </a:xfrm>
        </p:spPr>
        <p:txBody>
          <a:bodyPr>
            <a:normAutofit/>
          </a:bodyPr>
          <a:lstStyle/>
          <a:p>
            <a:r>
              <a:rPr lang="en-US" dirty="0">
                <a:solidFill>
                  <a:schemeClr val="bg1"/>
                </a:solidFill>
              </a:rPr>
              <a:t>Series of glands that produce and secrete hormones that the body uses for a wide range of functions.</a:t>
            </a:r>
          </a:p>
        </p:txBody>
      </p:sp>
      <p:sp>
        <p:nvSpPr>
          <p:cNvPr id="7" name="TextBox 6">
            <a:extLst>
              <a:ext uri="{FF2B5EF4-FFF2-40B4-BE49-F238E27FC236}">
                <a16:creationId xmlns:a16="http://schemas.microsoft.com/office/drawing/2014/main" id="{0B0540D9-D8EF-42AF-BEA4-F545CBF59506}"/>
              </a:ext>
            </a:extLst>
          </p:cNvPr>
          <p:cNvSpPr txBox="1"/>
          <p:nvPr/>
        </p:nvSpPr>
        <p:spPr>
          <a:xfrm>
            <a:off x="9330431" y="2024109"/>
            <a:ext cx="2734324" cy="3468642"/>
          </a:xfrm>
          <a:prstGeom prst="rect">
            <a:avLst/>
          </a:prstGeom>
          <a:noFill/>
        </p:spPr>
        <p:txBody>
          <a:bodyPr wrap="square">
            <a:spAutoFit/>
          </a:bodyP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Respiration</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Metabolism</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Reproduction</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Sensory perception</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Movement</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Sexual development</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Growth</a:t>
            </a:r>
          </a:p>
        </p:txBody>
      </p:sp>
    </p:spTree>
    <p:extLst>
      <p:ext uri="{BB962C8B-B14F-4D97-AF65-F5344CB8AC3E}">
        <p14:creationId xmlns:p14="http://schemas.microsoft.com/office/powerpoint/2010/main" val="2788836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E1730-5012-4CA8-AF76-A11FF96A14F7}"/>
              </a:ext>
            </a:extLst>
          </p:cNvPr>
          <p:cNvSpPr>
            <a:spLocks noGrp="1"/>
          </p:cNvSpPr>
          <p:nvPr>
            <p:ph type="title"/>
          </p:nvPr>
        </p:nvSpPr>
        <p:spPr>
          <a:xfrm>
            <a:off x="754602" y="581723"/>
            <a:ext cx="11185124" cy="1002036"/>
          </a:xfrm>
        </p:spPr>
        <p:txBody>
          <a:bodyPr/>
          <a:lstStyle/>
          <a:p>
            <a:r>
              <a:rPr lang="en-GB" dirty="0"/>
              <a:t>Hormones</a:t>
            </a:r>
          </a:p>
        </p:txBody>
      </p:sp>
      <p:sp>
        <p:nvSpPr>
          <p:cNvPr id="3" name="Content Placeholder 2">
            <a:extLst>
              <a:ext uri="{FF2B5EF4-FFF2-40B4-BE49-F238E27FC236}">
                <a16:creationId xmlns:a16="http://schemas.microsoft.com/office/drawing/2014/main" id="{DAE74B27-F859-49C9-BF4F-D2624FED962B}"/>
              </a:ext>
            </a:extLst>
          </p:cNvPr>
          <p:cNvSpPr>
            <a:spLocks noGrp="1"/>
          </p:cNvSpPr>
          <p:nvPr>
            <p:ph idx="1"/>
          </p:nvPr>
        </p:nvSpPr>
        <p:spPr>
          <a:xfrm>
            <a:off x="905522" y="1587320"/>
            <a:ext cx="6010183" cy="4688957"/>
          </a:xfrm>
        </p:spPr>
        <p:txBody>
          <a:bodyPr>
            <a:normAutofit/>
          </a:bodyPr>
          <a:lstStyle/>
          <a:p>
            <a:r>
              <a:rPr lang="en-GB" b="1" dirty="0"/>
              <a:t>Adrenaline (epinephrine) and noradrenaline </a:t>
            </a:r>
            <a:r>
              <a:rPr lang="en-GB" dirty="0"/>
              <a:t>are powerful stimulants which help us to think more clearly – what is the quickest path to safety?</a:t>
            </a:r>
          </a:p>
          <a:p>
            <a:r>
              <a:rPr lang="en-GB" dirty="0"/>
              <a:t>Blood pressure increases, blood sugar, inhibits clear thinking, destabilises mood</a:t>
            </a:r>
          </a:p>
          <a:p>
            <a:r>
              <a:rPr lang="en-GB" dirty="0"/>
              <a:t>Creates feelings of euphoria</a:t>
            </a:r>
          </a:p>
          <a:p>
            <a:r>
              <a:rPr lang="en-GB" dirty="0"/>
              <a:t>Balance is key: just enough is great, too much means we cannot focus</a:t>
            </a:r>
          </a:p>
          <a:p>
            <a:endParaRPr lang="en-GB" dirty="0"/>
          </a:p>
        </p:txBody>
      </p:sp>
      <p:sp>
        <p:nvSpPr>
          <p:cNvPr id="4" name="TextBox 3">
            <a:extLst>
              <a:ext uri="{FF2B5EF4-FFF2-40B4-BE49-F238E27FC236}">
                <a16:creationId xmlns:a16="http://schemas.microsoft.com/office/drawing/2014/main" id="{AF4C354D-EDF3-4E03-97C0-2472F8718031}"/>
              </a:ext>
            </a:extLst>
          </p:cNvPr>
          <p:cNvSpPr txBox="1"/>
          <p:nvPr/>
        </p:nvSpPr>
        <p:spPr>
          <a:xfrm>
            <a:off x="905522" y="6091611"/>
            <a:ext cx="2467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Burke-Harris 2020</a:t>
            </a:r>
          </a:p>
        </p:txBody>
      </p:sp>
      <p:pic>
        <p:nvPicPr>
          <p:cNvPr id="6" name="Picture 5">
            <a:extLst>
              <a:ext uri="{FF2B5EF4-FFF2-40B4-BE49-F238E27FC236}">
                <a16:creationId xmlns:a16="http://schemas.microsoft.com/office/drawing/2014/main" id="{626F3D7A-13A9-4D45-8EF5-A82718610C42}"/>
              </a:ext>
            </a:extLst>
          </p:cNvPr>
          <p:cNvPicPr>
            <a:picLocks noChangeAspect="1"/>
          </p:cNvPicPr>
          <p:nvPr/>
        </p:nvPicPr>
        <p:blipFill>
          <a:blip r:embed="rId2"/>
          <a:stretch>
            <a:fillRect/>
          </a:stretch>
        </p:blipFill>
        <p:spPr>
          <a:xfrm>
            <a:off x="7046563" y="0"/>
            <a:ext cx="5145437" cy="6858000"/>
          </a:xfrm>
          <a:prstGeom prst="rect">
            <a:avLst/>
          </a:prstGeom>
        </p:spPr>
      </p:pic>
    </p:spTree>
    <p:extLst>
      <p:ext uri="{BB962C8B-B14F-4D97-AF65-F5344CB8AC3E}">
        <p14:creationId xmlns:p14="http://schemas.microsoft.com/office/powerpoint/2010/main" val="227661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04E9F-34E5-45C3-B91B-2679A3BF3EAF}"/>
              </a:ext>
            </a:extLst>
          </p:cNvPr>
          <p:cNvSpPr>
            <a:spLocks noGrp="1"/>
          </p:cNvSpPr>
          <p:nvPr>
            <p:ph type="title"/>
          </p:nvPr>
        </p:nvSpPr>
        <p:spPr>
          <a:xfrm>
            <a:off x="838200" y="555506"/>
            <a:ext cx="10515600" cy="1115180"/>
          </a:xfrm>
        </p:spPr>
        <p:txBody>
          <a:bodyPr/>
          <a:lstStyle/>
          <a:p>
            <a:r>
              <a:rPr lang="en-GB" dirty="0"/>
              <a:t>Hormones</a:t>
            </a:r>
          </a:p>
        </p:txBody>
      </p:sp>
      <p:sp>
        <p:nvSpPr>
          <p:cNvPr id="3" name="Content Placeholder 2">
            <a:extLst>
              <a:ext uri="{FF2B5EF4-FFF2-40B4-BE49-F238E27FC236}">
                <a16:creationId xmlns:a16="http://schemas.microsoft.com/office/drawing/2014/main" id="{3E59D486-F032-4353-8DE0-292738FBE1ED}"/>
              </a:ext>
            </a:extLst>
          </p:cNvPr>
          <p:cNvSpPr>
            <a:spLocks noGrp="1"/>
          </p:cNvSpPr>
          <p:nvPr>
            <p:ph idx="1"/>
          </p:nvPr>
        </p:nvSpPr>
        <p:spPr>
          <a:xfrm>
            <a:off x="559294" y="1670686"/>
            <a:ext cx="5972934" cy="4481311"/>
          </a:xfrm>
        </p:spPr>
        <p:txBody>
          <a:bodyPr>
            <a:normAutofit fontScale="92500"/>
          </a:bodyPr>
          <a:lstStyle/>
          <a:p>
            <a:r>
              <a:rPr lang="en-GB" b="1" dirty="0"/>
              <a:t>Cortisol</a:t>
            </a:r>
            <a:r>
              <a:rPr lang="en-GB" dirty="0"/>
              <a:t> – one of the long-term stress hormones</a:t>
            </a:r>
          </a:p>
          <a:p>
            <a:r>
              <a:rPr lang="en-GB" dirty="0"/>
              <a:t>If we live in a forest with lots of bears we need to become more efficient at dealing with them</a:t>
            </a:r>
          </a:p>
          <a:p>
            <a:r>
              <a:rPr lang="en-GB" dirty="0"/>
              <a:t>Similar effects to adrenaline, also disrupts sleep, stimulates fat accumulation – we crave high-sugar, high-fat foods, can inhibit reproductive functions</a:t>
            </a:r>
          </a:p>
          <a:p>
            <a:r>
              <a:rPr lang="en-GB" dirty="0"/>
              <a:t>How do we feel when relationships end?</a:t>
            </a:r>
          </a:p>
          <a:p>
            <a:endParaRPr lang="en-GB" dirty="0"/>
          </a:p>
          <a:p>
            <a:endParaRPr lang="en-GB" dirty="0"/>
          </a:p>
        </p:txBody>
      </p:sp>
      <p:sp>
        <p:nvSpPr>
          <p:cNvPr id="4" name="TextBox 3">
            <a:extLst>
              <a:ext uri="{FF2B5EF4-FFF2-40B4-BE49-F238E27FC236}">
                <a16:creationId xmlns:a16="http://schemas.microsoft.com/office/drawing/2014/main" id="{C01DE136-60E8-468D-B095-DA570076D082}"/>
              </a:ext>
            </a:extLst>
          </p:cNvPr>
          <p:cNvSpPr txBox="1"/>
          <p:nvPr/>
        </p:nvSpPr>
        <p:spPr>
          <a:xfrm>
            <a:off x="255716" y="6365221"/>
            <a:ext cx="2467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Burke-Harris 2020</a:t>
            </a:r>
          </a:p>
        </p:txBody>
      </p:sp>
      <p:pic>
        <p:nvPicPr>
          <p:cNvPr id="6" name="Picture 5">
            <a:extLst>
              <a:ext uri="{FF2B5EF4-FFF2-40B4-BE49-F238E27FC236}">
                <a16:creationId xmlns:a16="http://schemas.microsoft.com/office/drawing/2014/main" id="{C0F8367F-FDE1-4FDF-9E9C-3BC391ECD91C}"/>
              </a:ext>
            </a:extLst>
          </p:cNvPr>
          <p:cNvPicPr>
            <a:picLocks noChangeAspect="1"/>
          </p:cNvPicPr>
          <p:nvPr/>
        </p:nvPicPr>
        <p:blipFill>
          <a:blip r:embed="rId2"/>
          <a:stretch>
            <a:fillRect/>
          </a:stretch>
        </p:blipFill>
        <p:spPr>
          <a:xfrm>
            <a:off x="6878456" y="0"/>
            <a:ext cx="5075583" cy="6858000"/>
          </a:xfrm>
          <a:prstGeom prst="rect">
            <a:avLst/>
          </a:prstGeom>
        </p:spPr>
      </p:pic>
    </p:spTree>
    <p:extLst>
      <p:ext uri="{BB962C8B-B14F-4D97-AF65-F5344CB8AC3E}">
        <p14:creationId xmlns:p14="http://schemas.microsoft.com/office/powerpoint/2010/main" val="1533766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74DA6-DAFA-4875-8A7F-7CAE8AB6634E}"/>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Different kinds of stress responses</a:t>
            </a:r>
          </a:p>
        </p:txBody>
      </p:sp>
      <p:graphicFrame>
        <p:nvGraphicFramePr>
          <p:cNvPr id="5" name="Content Placeholder 2">
            <a:extLst>
              <a:ext uri="{FF2B5EF4-FFF2-40B4-BE49-F238E27FC236}">
                <a16:creationId xmlns:a16="http://schemas.microsoft.com/office/drawing/2014/main" id="{B3487202-E050-4F09-AEF1-2F28153320D0}"/>
              </a:ext>
            </a:extLst>
          </p:cNvPr>
          <p:cNvGraphicFramePr>
            <a:graphicFrameLocks noGrp="1"/>
          </p:cNvGraphicFramePr>
          <p:nvPr>
            <p:ph idx="1"/>
            <p:extLst>
              <p:ext uri="{D42A27DB-BD31-4B8C-83A1-F6EECF244321}">
                <p14:modId xmlns:p14="http://schemas.microsoft.com/office/powerpoint/2010/main" val="144568487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E9A8364-7CCE-40BD-8DFD-E2A8D86FCA8A}"/>
              </a:ext>
            </a:extLst>
          </p:cNvPr>
          <p:cNvSpPr txBox="1"/>
          <p:nvPr/>
        </p:nvSpPr>
        <p:spPr>
          <a:xfrm>
            <a:off x="461639" y="6143348"/>
            <a:ext cx="2467992" cy="369332"/>
          </a:xfrm>
          <a:prstGeom prst="rect">
            <a:avLst/>
          </a:prstGeom>
          <a:noFill/>
        </p:spPr>
        <p:txBody>
          <a:bodyPr wrap="square" rtlCol="0">
            <a:spAutoFit/>
          </a:bodyPr>
          <a:lstStyle/>
          <a:p>
            <a:r>
              <a:rPr lang="en-GB" dirty="0"/>
              <a:t>Burke-Harris 2020: 54</a:t>
            </a:r>
          </a:p>
        </p:txBody>
      </p:sp>
    </p:spTree>
    <p:extLst>
      <p:ext uri="{BB962C8B-B14F-4D97-AF65-F5344CB8AC3E}">
        <p14:creationId xmlns:p14="http://schemas.microsoft.com/office/powerpoint/2010/main" val="1729457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18EB38B2-7FF6-4476-9A6C-72F9CF9F510E}"/>
                                            </p:graphicEl>
                                          </p:spTgt>
                                        </p:tgtEl>
                                        <p:attrNameLst>
                                          <p:attrName>style.visibility</p:attrName>
                                        </p:attrNameLst>
                                      </p:cBhvr>
                                      <p:to>
                                        <p:strVal val="visible"/>
                                      </p:to>
                                    </p:set>
                                    <p:anim calcmode="lin" valueType="num">
                                      <p:cBhvr additive="base">
                                        <p:cTn id="7" dur="500" fill="hold"/>
                                        <p:tgtEl>
                                          <p:spTgt spid="5">
                                            <p:graphicEl>
                                              <a:dgm id="{18EB38B2-7FF6-4476-9A6C-72F9CF9F510E}"/>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18EB38B2-7FF6-4476-9A6C-72F9CF9F510E}"/>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5D397D3E-EE99-4D5C-A226-37A2AD84016F}"/>
                                            </p:graphicEl>
                                          </p:spTgt>
                                        </p:tgtEl>
                                        <p:attrNameLst>
                                          <p:attrName>style.visibility</p:attrName>
                                        </p:attrNameLst>
                                      </p:cBhvr>
                                      <p:to>
                                        <p:strVal val="visible"/>
                                      </p:to>
                                    </p:set>
                                    <p:anim calcmode="lin" valueType="num">
                                      <p:cBhvr additive="base">
                                        <p:cTn id="11" dur="500" fill="hold"/>
                                        <p:tgtEl>
                                          <p:spTgt spid="5">
                                            <p:graphicEl>
                                              <a:dgm id="{5D397D3E-EE99-4D5C-A226-37A2AD84016F}"/>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5D397D3E-EE99-4D5C-A226-37A2AD84016F}"/>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3D26C32C-3E39-4351-AEAF-13D1AFBEE425}"/>
                                            </p:graphicEl>
                                          </p:spTgt>
                                        </p:tgtEl>
                                        <p:attrNameLst>
                                          <p:attrName>style.visibility</p:attrName>
                                        </p:attrNameLst>
                                      </p:cBhvr>
                                      <p:to>
                                        <p:strVal val="visible"/>
                                      </p:to>
                                    </p:set>
                                    <p:anim calcmode="lin" valueType="num">
                                      <p:cBhvr additive="base">
                                        <p:cTn id="15" dur="500" fill="hold"/>
                                        <p:tgtEl>
                                          <p:spTgt spid="5">
                                            <p:graphicEl>
                                              <a:dgm id="{3D26C32C-3E39-4351-AEAF-13D1AFBEE425}"/>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3D26C32C-3E39-4351-AEAF-13D1AFBEE425}"/>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FBBC6311-0B25-4B88-8CA4-1F03EBB8D579}"/>
                                            </p:graphicEl>
                                          </p:spTgt>
                                        </p:tgtEl>
                                        <p:attrNameLst>
                                          <p:attrName>style.visibility</p:attrName>
                                        </p:attrNameLst>
                                      </p:cBhvr>
                                      <p:to>
                                        <p:strVal val="visible"/>
                                      </p:to>
                                    </p:set>
                                    <p:anim calcmode="lin" valueType="num">
                                      <p:cBhvr additive="base">
                                        <p:cTn id="21" dur="500" fill="hold"/>
                                        <p:tgtEl>
                                          <p:spTgt spid="5">
                                            <p:graphicEl>
                                              <a:dgm id="{FBBC6311-0B25-4B88-8CA4-1F03EBB8D579}"/>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FBBC6311-0B25-4B88-8CA4-1F03EBB8D579}"/>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B4CE0F44-526E-4490-886B-CEB1D71791A2}"/>
                                            </p:graphicEl>
                                          </p:spTgt>
                                        </p:tgtEl>
                                        <p:attrNameLst>
                                          <p:attrName>style.visibility</p:attrName>
                                        </p:attrNameLst>
                                      </p:cBhvr>
                                      <p:to>
                                        <p:strVal val="visible"/>
                                      </p:to>
                                    </p:set>
                                    <p:anim calcmode="lin" valueType="num">
                                      <p:cBhvr additive="base">
                                        <p:cTn id="25" dur="500" fill="hold"/>
                                        <p:tgtEl>
                                          <p:spTgt spid="5">
                                            <p:graphicEl>
                                              <a:dgm id="{B4CE0F44-526E-4490-886B-CEB1D71791A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B4CE0F44-526E-4490-886B-CEB1D71791A2}"/>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0F220C9D-5DA4-47CF-99CC-0473E21891A0}"/>
                                            </p:graphicEl>
                                          </p:spTgt>
                                        </p:tgtEl>
                                        <p:attrNameLst>
                                          <p:attrName>style.visibility</p:attrName>
                                        </p:attrNameLst>
                                      </p:cBhvr>
                                      <p:to>
                                        <p:strVal val="visible"/>
                                      </p:to>
                                    </p:set>
                                    <p:anim calcmode="lin" valueType="num">
                                      <p:cBhvr additive="base">
                                        <p:cTn id="29" dur="500" fill="hold"/>
                                        <p:tgtEl>
                                          <p:spTgt spid="5">
                                            <p:graphicEl>
                                              <a:dgm id="{0F220C9D-5DA4-47CF-99CC-0473E21891A0}"/>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0F220C9D-5DA4-47CF-99CC-0473E21891A0}"/>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graphicEl>
                                              <a:dgm id="{C7CA23BD-EF79-4FE3-8EBC-A2ECC804A9AB}"/>
                                            </p:graphicEl>
                                          </p:spTgt>
                                        </p:tgtEl>
                                        <p:attrNameLst>
                                          <p:attrName>style.visibility</p:attrName>
                                        </p:attrNameLst>
                                      </p:cBhvr>
                                      <p:to>
                                        <p:strVal val="visible"/>
                                      </p:to>
                                    </p:set>
                                    <p:anim calcmode="lin" valueType="num">
                                      <p:cBhvr additive="base">
                                        <p:cTn id="35" dur="500" fill="hold"/>
                                        <p:tgtEl>
                                          <p:spTgt spid="5">
                                            <p:graphicEl>
                                              <a:dgm id="{C7CA23BD-EF79-4FE3-8EBC-A2ECC804A9AB}"/>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C7CA23BD-EF79-4FE3-8EBC-A2ECC804A9AB}"/>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graphicEl>
                                              <a:dgm id="{1DD3E4E1-C1C8-486E-BD3C-5F1732C4E450}"/>
                                            </p:graphicEl>
                                          </p:spTgt>
                                        </p:tgtEl>
                                        <p:attrNameLst>
                                          <p:attrName>style.visibility</p:attrName>
                                        </p:attrNameLst>
                                      </p:cBhvr>
                                      <p:to>
                                        <p:strVal val="visible"/>
                                      </p:to>
                                    </p:set>
                                    <p:anim calcmode="lin" valueType="num">
                                      <p:cBhvr additive="base">
                                        <p:cTn id="39" dur="500" fill="hold"/>
                                        <p:tgtEl>
                                          <p:spTgt spid="5">
                                            <p:graphicEl>
                                              <a:dgm id="{1DD3E4E1-C1C8-486E-BD3C-5F1732C4E450}"/>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graphicEl>
                                              <a:dgm id="{1DD3E4E1-C1C8-486E-BD3C-5F1732C4E450}"/>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graphicEl>
                                              <a:dgm id="{244B4D61-D63E-4932-BDF9-96FC1951EB92}"/>
                                            </p:graphicEl>
                                          </p:spTgt>
                                        </p:tgtEl>
                                        <p:attrNameLst>
                                          <p:attrName>style.visibility</p:attrName>
                                        </p:attrNameLst>
                                      </p:cBhvr>
                                      <p:to>
                                        <p:strVal val="visible"/>
                                      </p:to>
                                    </p:set>
                                    <p:anim calcmode="lin" valueType="num">
                                      <p:cBhvr additive="base">
                                        <p:cTn id="43" dur="500" fill="hold"/>
                                        <p:tgtEl>
                                          <p:spTgt spid="5">
                                            <p:graphicEl>
                                              <a:dgm id="{244B4D61-D63E-4932-BDF9-96FC1951EB92}"/>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244B4D61-D63E-4932-BDF9-96FC1951EB92}"/>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B0664F-B18A-4354-9FAB-56D56997AECC}"/>
              </a:ext>
            </a:extLst>
          </p:cNvPr>
          <p:cNvPicPr>
            <a:picLocks noChangeAspect="1"/>
          </p:cNvPicPr>
          <p:nvPr/>
        </p:nvPicPr>
        <p:blipFill>
          <a:blip r:embed="rId2"/>
          <a:stretch>
            <a:fillRect/>
          </a:stretch>
        </p:blipFill>
        <p:spPr>
          <a:xfrm>
            <a:off x="0" y="409397"/>
            <a:ext cx="12573000" cy="6286500"/>
          </a:xfrm>
          <a:prstGeom prst="rect">
            <a:avLst/>
          </a:prstGeom>
        </p:spPr>
      </p:pic>
      <p:sp>
        <p:nvSpPr>
          <p:cNvPr id="2" name="Title 1">
            <a:extLst>
              <a:ext uri="{FF2B5EF4-FFF2-40B4-BE49-F238E27FC236}">
                <a16:creationId xmlns:a16="http://schemas.microsoft.com/office/drawing/2014/main" id="{658AF9AC-1CDA-4583-ABFE-1C49924C6310}"/>
              </a:ext>
            </a:extLst>
          </p:cNvPr>
          <p:cNvSpPr>
            <a:spLocks noGrp="1"/>
          </p:cNvSpPr>
          <p:nvPr>
            <p:ph type="title"/>
          </p:nvPr>
        </p:nvSpPr>
        <p:spPr>
          <a:xfrm>
            <a:off x="837462" y="672144"/>
            <a:ext cx="6442228" cy="2091971"/>
          </a:xfrm>
        </p:spPr>
        <p:txBody>
          <a:bodyPr>
            <a:normAutofit/>
          </a:bodyPr>
          <a:lstStyle/>
          <a:p>
            <a:r>
              <a:rPr lang="en-GB" sz="6000" dirty="0">
                <a:solidFill>
                  <a:schemeClr val="bg1"/>
                </a:solidFill>
              </a:rPr>
              <a:t>Living with the bear</a:t>
            </a:r>
          </a:p>
        </p:txBody>
      </p:sp>
      <p:sp>
        <p:nvSpPr>
          <p:cNvPr id="3" name="Content Placeholder 2">
            <a:extLst>
              <a:ext uri="{FF2B5EF4-FFF2-40B4-BE49-F238E27FC236}">
                <a16:creationId xmlns:a16="http://schemas.microsoft.com/office/drawing/2014/main" id="{99A214AB-5215-40A7-B4D8-D8C1F007D214}"/>
              </a:ext>
            </a:extLst>
          </p:cNvPr>
          <p:cNvSpPr>
            <a:spLocks noGrp="1"/>
          </p:cNvSpPr>
          <p:nvPr>
            <p:ph idx="1"/>
          </p:nvPr>
        </p:nvSpPr>
        <p:spPr>
          <a:xfrm>
            <a:off x="323296" y="2506662"/>
            <a:ext cx="6343835" cy="4351338"/>
          </a:xfrm>
        </p:spPr>
        <p:txBody>
          <a:bodyPr/>
          <a:lstStyle/>
          <a:p>
            <a:r>
              <a:rPr lang="en-GB" dirty="0">
                <a:solidFill>
                  <a:schemeClr val="bg1"/>
                </a:solidFill>
              </a:rPr>
              <a:t>What if the bear is in your own home</a:t>
            </a:r>
          </a:p>
          <a:p>
            <a:r>
              <a:rPr lang="en-GB" dirty="0">
                <a:solidFill>
                  <a:schemeClr val="bg1"/>
                </a:solidFill>
              </a:rPr>
              <a:t>What if your are terrified of the community you live in after being hit by a stray bullet, or being attacked in the street?</a:t>
            </a:r>
          </a:p>
          <a:p>
            <a:r>
              <a:rPr lang="en-GB" dirty="0">
                <a:solidFill>
                  <a:schemeClr val="bg1"/>
                </a:solidFill>
              </a:rPr>
              <a:t>The stress response can be activated many times a day, every day</a:t>
            </a:r>
          </a:p>
          <a:p>
            <a:r>
              <a:rPr lang="en-GB" dirty="0">
                <a:solidFill>
                  <a:schemeClr val="bg1"/>
                </a:solidFill>
              </a:rPr>
              <a:t>We have dysregulated  cortisol levels</a:t>
            </a:r>
          </a:p>
        </p:txBody>
      </p:sp>
      <p:sp>
        <p:nvSpPr>
          <p:cNvPr id="4" name="TextBox 3">
            <a:extLst>
              <a:ext uri="{FF2B5EF4-FFF2-40B4-BE49-F238E27FC236}">
                <a16:creationId xmlns:a16="http://schemas.microsoft.com/office/drawing/2014/main" id="{6FFA0F23-F931-4290-81BF-C52616F3CBB9}"/>
              </a:ext>
            </a:extLst>
          </p:cNvPr>
          <p:cNvSpPr txBox="1"/>
          <p:nvPr/>
        </p:nvSpPr>
        <p:spPr>
          <a:xfrm>
            <a:off x="9818703" y="6253611"/>
            <a:ext cx="2467992" cy="369332"/>
          </a:xfrm>
          <a:prstGeom prst="rect">
            <a:avLst/>
          </a:prstGeom>
          <a:noFill/>
        </p:spPr>
        <p:txBody>
          <a:bodyPr wrap="square" rtlCol="0">
            <a:spAutoFit/>
          </a:bodyPr>
          <a:lstStyle/>
          <a:p>
            <a:r>
              <a:rPr lang="en-GB" dirty="0">
                <a:solidFill>
                  <a:schemeClr val="bg1"/>
                </a:solidFill>
              </a:rPr>
              <a:t>Burke-Harris 2020</a:t>
            </a:r>
          </a:p>
        </p:txBody>
      </p:sp>
    </p:spTree>
    <p:extLst>
      <p:ext uri="{BB962C8B-B14F-4D97-AF65-F5344CB8AC3E}">
        <p14:creationId xmlns:p14="http://schemas.microsoft.com/office/powerpoint/2010/main" val="32641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BA0FE-14A6-4DAD-8E29-5FAF066AAB4C}"/>
              </a:ext>
            </a:extLst>
          </p:cNvPr>
          <p:cNvSpPr>
            <a:spLocks noGrp="1"/>
          </p:cNvSpPr>
          <p:nvPr>
            <p:ph type="title"/>
          </p:nvPr>
        </p:nvSpPr>
        <p:spPr>
          <a:xfrm>
            <a:off x="838200" y="365125"/>
            <a:ext cx="10515600" cy="2723308"/>
          </a:xfrm>
        </p:spPr>
        <p:txBody>
          <a:bodyPr>
            <a:normAutofit/>
          </a:bodyPr>
          <a:lstStyle/>
          <a:p>
            <a:r>
              <a:rPr lang="en-GB" dirty="0"/>
              <a:t>Man hands on misery to man …</a:t>
            </a:r>
            <a:br>
              <a:rPr lang="en-GB" dirty="0"/>
            </a:br>
            <a:br>
              <a:rPr lang="en-GB" dirty="0"/>
            </a:br>
            <a:r>
              <a:rPr lang="en-GB" dirty="0"/>
              <a:t>We have opportunities to intervene early and prevent human misery</a:t>
            </a:r>
          </a:p>
        </p:txBody>
      </p:sp>
      <p:pic>
        <p:nvPicPr>
          <p:cNvPr id="5" name="Picture 4">
            <a:extLst>
              <a:ext uri="{FF2B5EF4-FFF2-40B4-BE49-F238E27FC236}">
                <a16:creationId xmlns:a16="http://schemas.microsoft.com/office/drawing/2014/main" id="{9284AB81-262A-4870-9162-9A0A81FA8442}"/>
              </a:ext>
            </a:extLst>
          </p:cNvPr>
          <p:cNvPicPr>
            <a:picLocks noChangeAspect="1"/>
          </p:cNvPicPr>
          <p:nvPr/>
        </p:nvPicPr>
        <p:blipFill>
          <a:blip r:embed="rId2"/>
          <a:stretch>
            <a:fillRect/>
          </a:stretch>
        </p:blipFill>
        <p:spPr>
          <a:xfrm>
            <a:off x="899335" y="3205745"/>
            <a:ext cx="10393329" cy="3446981"/>
          </a:xfrm>
          <a:prstGeom prst="rect">
            <a:avLst/>
          </a:prstGeom>
        </p:spPr>
      </p:pic>
    </p:spTree>
    <p:extLst>
      <p:ext uri="{BB962C8B-B14F-4D97-AF65-F5344CB8AC3E}">
        <p14:creationId xmlns:p14="http://schemas.microsoft.com/office/powerpoint/2010/main" val="609981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C135-D311-44B6-8A2C-4C2BA49983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EEB2724-4711-47B3-8D84-C18582F4395D}"/>
              </a:ext>
            </a:extLst>
          </p:cNvPr>
          <p:cNvSpPr>
            <a:spLocks noGrp="1"/>
          </p:cNvSpPr>
          <p:nvPr>
            <p:ph idx="1"/>
          </p:nvPr>
        </p:nvSpPr>
        <p:spPr>
          <a:xfrm>
            <a:off x="838200" y="1328476"/>
            <a:ext cx="10578483" cy="5232122"/>
          </a:xfrm>
        </p:spPr>
        <p:txBody>
          <a:bodyPr>
            <a:noAutofit/>
          </a:bodyPr>
          <a:lstStyle/>
          <a:p>
            <a:r>
              <a:rPr lang="en-GB" sz="2000" dirty="0"/>
              <a:t>Burke-Harris, N. (2020) Toxic Childhood Stress: the legacy of early childhood trauma and how to heal. London: Bluebird Books.</a:t>
            </a:r>
          </a:p>
          <a:p>
            <a:r>
              <a:rPr lang="en-US" sz="2000" dirty="0" err="1"/>
              <a:t>Centres</a:t>
            </a:r>
            <a:r>
              <a:rPr lang="en-US" sz="2000" dirty="0"/>
              <a:t> for Disease Control and Prevention (2021) Preventing Adverse Childhood Experiences, available at </a:t>
            </a:r>
            <a:r>
              <a:rPr lang="en-US" sz="2000" dirty="0">
                <a:hlinkClick r:id="rId2"/>
              </a:rPr>
              <a:t>https://www.cdc.gov/violenceprevention/aces/fastfact.html?CDC_AA_refVal=https%3A%2F%2Fwww.cdc.gov%2Fviolenceprevention%2Facestudy%2Ffastfact.html</a:t>
            </a:r>
            <a:r>
              <a:rPr lang="en-US" sz="2000" dirty="0"/>
              <a:t>  </a:t>
            </a:r>
          </a:p>
          <a:p>
            <a:r>
              <a:rPr lang="en-GB" sz="2000" dirty="0"/>
              <a:t>Early Action Together (2020), available at </a:t>
            </a:r>
            <a:r>
              <a:rPr lang="en-GB" sz="2000" dirty="0">
                <a:hlinkClick r:id="rId3"/>
              </a:rPr>
              <a:t>https://www.rsph.org.uk/our-work/resources/early-action-together-learning-network.html</a:t>
            </a:r>
            <a:r>
              <a:rPr lang="en-GB" sz="2000" dirty="0"/>
              <a:t> </a:t>
            </a:r>
          </a:p>
          <a:p>
            <a:r>
              <a:rPr lang="en-GB" sz="2000" dirty="0" err="1"/>
              <a:t>Felitti</a:t>
            </a:r>
            <a:r>
              <a:rPr lang="en-GB" sz="2000" dirty="0"/>
              <a:t> VJ, Anda RF, Nordenberg D, Williamson DF, Spitz AM, Edwards V, Koss MP,  Marks JS (1998) </a:t>
            </a:r>
            <a:r>
              <a:rPr lang="en-US" sz="2000" i="1" dirty="0"/>
              <a:t>Relationship of childhood abuse and household dysfunction to many of the leading causes of death in adults. The Adverse Childhood Experiences (ACE) Study, American </a:t>
            </a:r>
            <a:r>
              <a:rPr lang="en-US" sz="2000" dirty="0"/>
              <a:t>Journal of Preventative Medicine, 1998 May;14(4):245-58</a:t>
            </a:r>
            <a:endParaRPr lang="en-GB" sz="2000" dirty="0"/>
          </a:p>
          <a:p>
            <a:r>
              <a:rPr lang="en-GB" sz="2000" dirty="0"/>
              <a:t>Hormone Health Network (2021) Hormones, available at </a:t>
            </a:r>
            <a:r>
              <a:rPr lang="en-GB" sz="2000" dirty="0">
                <a:hlinkClick r:id="rId4"/>
              </a:rPr>
              <a:t>https://www.hormone.org/</a:t>
            </a:r>
            <a:r>
              <a:rPr lang="en-GB" sz="2000" dirty="0"/>
              <a:t> </a:t>
            </a:r>
          </a:p>
          <a:p>
            <a:r>
              <a:rPr lang="en-GB" sz="2000" dirty="0"/>
              <a:t>National Library of Medicine (2020) Resources for Adverse Childhood Experience, available at </a:t>
            </a:r>
            <a:r>
              <a:rPr lang="en-GB" sz="2000" dirty="0">
                <a:hlinkClick r:id="rId5"/>
              </a:rPr>
              <a:t>https://pubmed.ncbi.nlm.nih.gov/9635069/</a:t>
            </a:r>
            <a:r>
              <a:rPr lang="en-GB" sz="2000" dirty="0"/>
              <a:t> </a:t>
            </a:r>
          </a:p>
        </p:txBody>
      </p:sp>
    </p:spTree>
    <p:extLst>
      <p:ext uri="{BB962C8B-B14F-4D97-AF65-F5344CB8AC3E}">
        <p14:creationId xmlns:p14="http://schemas.microsoft.com/office/powerpoint/2010/main" val="3437069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A7744-6B4E-433F-A14D-3D72B8F01C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B5B0BB-7991-494A-900F-5DD6D51F5329}"/>
              </a:ext>
            </a:extLst>
          </p:cNvPr>
          <p:cNvSpPr>
            <a:spLocks noGrp="1"/>
          </p:cNvSpPr>
          <p:nvPr>
            <p:ph idx="1"/>
          </p:nvPr>
        </p:nvSpPr>
        <p:spPr/>
        <p:txBody>
          <a:bodyPr/>
          <a:lstStyle/>
          <a:p>
            <a:r>
              <a:rPr lang="en-GB" dirty="0"/>
              <a:t>Ends</a:t>
            </a:r>
          </a:p>
        </p:txBody>
      </p:sp>
    </p:spTree>
    <p:extLst>
      <p:ext uri="{BB962C8B-B14F-4D97-AF65-F5344CB8AC3E}">
        <p14:creationId xmlns:p14="http://schemas.microsoft.com/office/powerpoint/2010/main" val="2819276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02080" y="6278803"/>
            <a:ext cx="9351264" cy="369332"/>
          </a:xfrm>
          <a:prstGeom prst="rect">
            <a:avLst/>
          </a:prstGeom>
        </p:spPr>
        <p:txBody>
          <a:bodyPr wrap="square">
            <a:spAutoFit/>
          </a:bodyPr>
          <a:lstStyle/>
          <a:p>
            <a:r>
              <a:rPr lang="en-GB" dirty="0">
                <a:hlinkClick r:id="rId2"/>
              </a:rPr>
              <a:t>https://www.cdc.gov/violenceprevention/childabuseandneglect/acestudy/ace-graphics.html</a:t>
            </a:r>
            <a:r>
              <a:rPr lang="en-GB" dirty="0"/>
              <a:t> </a:t>
            </a:r>
          </a:p>
        </p:txBody>
      </p:sp>
      <p:pic>
        <p:nvPicPr>
          <p:cNvPr id="4" name="Picture 3"/>
          <p:cNvPicPr>
            <a:picLocks noChangeAspect="1"/>
          </p:cNvPicPr>
          <p:nvPr/>
        </p:nvPicPr>
        <p:blipFill>
          <a:blip r:embed="rId3"/>
          <a:stretch>
            <a:fillRect/>
          </a:stretch>
        </p:blipFill>
        <p:spPr>
          <a:xfrm>
            <a:off x="0" y="777949"/>
            <a:ext cx="12192000" cy="5302102"/>
          </a:xfrm>
          <a:prstGeom prst="rect">
            <a:avLst/>
          </a:prstGeom>
        </p:spPr>
      </p:pic>
    </p:spTree>
    <p:extLst>
      <p:ext uri="{BB962C8B-B14F-4D97-AF65-F5344CB8AC3E}">
        <p14:creationId xmlns:p14="http://schemas.microsoft.com/office/powerpoint/2010/main" val="35383157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53888" y="0"/>
            <a:ext cx="8433599" cy="6858000"/>
          </a:xfrm>
          <a:prstGeom prst="rect">
            <a:avLst/>
          </a:prstGeom>
        </p:spPr>
      </p:pic>
    </p:spTree>
    <p:extLst>
      <p:ext uri="{BB962C8B-B14F-4D97-AF65-F5344CB8AC3E}">
        <p14:creationId xmlns:p14="http://schemas.microsoft.com/office/powerpoint/2010/main" val="24444029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8056" y="-167002"/>
            <a:ext cx="11329416" cy="7170781"/>
          </a:xfrm>
          <a:prstGeom prst="rect">
            <a:avLst/>
          </a:prstGeom>
        </p:spPr>
      </p:pic>
      <p:sp>
        <p:nvSpPr>
          <p:cNvPr id="3" name="Oval 2"/>
          <p:cNvSpPr/>
          <p:nvPr/>
        </p:nvSpPr>
        <p:spPr>
          <a:xfrm>
            <a:off x="832104" y="274320"/>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Oval 3"/>
          <p:cNvSpPr/>
          <p:nvPr/>
        </p:nvSpPr>
        <p:spPr>
          <a:xfrm>
            <a:off x="4386072" y="707136"/>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Oval 4"/>
          <p:cNvSpPr/>
          <p:nvPr/>
        </p:nvSpPr>
        <p:spPr>
          <a:xfrm>
            <a:off x="6068568" y="1438656"/>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Oval 5"/>
          <p:cNvSpPr/>
          <p:nvPr/>
        </p:nvSpPr>
        <p:spPr>
          <a:xfrm>
            <a:off x="7644384" y="2432304"/>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Oval 6"/>
          <p:cNvSpPr/>
          <p:nvPr/>
        </p:nvSpPr>
        <p:spPr>
          <a:xfrm>
            <a:off x="8912352" y="3563112"/>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8" name="Oval 7"/>
          <p:cNvSpPr/>
          <p:nvPr/>
        </p:nvSpPr>
        <p:spPr>
          <a:xfrm>
            <a:off x="9430512" y="5224272"/>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Oval 8"/>
          <p:cNvSpPr/>
          <p:nvPr/>
        </p:nvSpPr>
        <p:spPr>
          <a:xfrm>
            <a:off x="2558796" y="274320"/>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2361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3"/>
                                        </p:tgtEl>
                                      </p:cBhvr>
                                    </p:animEffect>
                                    <p:anim calcmode="lin" valueType="num">
                                      <p:cBhvr>
                                        <p:cTn id="7"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3"/>
                                        </p:tgtEl>
                                        <p:attrNameLst>
                                          <p:attrName>ppt_h</p:attrName>
                                        </p:attrNameLst>
                                      </p:cBhvr>
                                      <p:tavLst>
                                        <p:tav tm="0">
                                          <p:val>
                                            <p:strVal val="ppt_h"/>
                                          </p:val>
                                        </p:tav>
                                        <p:tav tm="100000">
                                          <p:val>
                                            <p:strVal val="ppt_h"/>
                                          </p:val>
                                        </p:tav>
                                      </p:tavLst>
                                    </p:anim>
                                    <p:set>
                                      <p:cBhvr>
                                        <p:cTn id="9" dur="1" fill="hold">
                                          <p:stCondLst>
                                            <p:cond delay="1999"/>
                                          </p:stCondLst>
                                        </p:cTn>
                                        <p:tgtEl>
                                          <p:spTgt spid="3"/>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9"/>
                                        </p:tgtEl>
                                      </p:cBhvr>
                                    </p:animEffect>
                                    <p:anim calcmode="lin" valueType="num">
                                      <p:cBhvr>
                                        <p:cTn id="14"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9"/>
                                        </p:tgtEl>
                                        <p:attrNameLst>
                                          <p:attrName>ppt_h</p:attrName>
                                        </p:attrNameLst>
                                      </p:cBhvr>
                                      <p:tavLst>
                                        <p:tav tm="0">
                                          <p:val>
                                            <p:strVal val="ppt_h"/>
                                          </p:val>
                                        </p:tav>
                                        <p:tav tm="100000">
                                          <p:val>
                                            <p:strVal val="ppt_h"/>
                                          </p:val>
                                        </p:tav>
                                      </p:tavLst>
                                    </p:anim>
                                    <p:set>
                                      <p:cBhvr>
                                        <p:cTn id="16" dur="1" fill="hold">
                                          <p:stCondLst>
                                            <p:cond delay="1999"/>
                                          </p:stCondLst>
                                        </p:cTn>
                                        <p:tgtEl>
                                          <p:spTgt spid="9"/>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4"/>
                                        </p:tgtEl>
                                      </p:cBhvr>
                                    </p:animEffect>
                                    <p:anim calcmode="lin" valueType="num">
                                      <p:cBhvr>
                                        <p:cTn id="21"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4"/>
                                        </p:tgtEl>
                                        <p:attrNameLst>
                                          <p:attrName>ppt_h</p:attrName>
                                        </p:attrNameLst>
                                      </p:cBhvr>
                                      <p:tavLst>
                                        <p:tav tm="0">
                                          <p:val>
                                            <p:strVal val="ppt_h"/>
                                          </p:val>
                                        </p:tav>
                                        <p:tav tm="100000">
                                          <p:val>
                                            <p:strVal val="ppt_h"/>
                                          </p:val>
                                        </p:tav>
                                      </p:tavLst>
                                    </p:anim>
                                    <p:set>
                                      <p:cBhvr>
                                        <p:cTn id="23" dur="1" fill="hold">
                                          <p:stCondLst>
                                            <p:cond delay="1999"/>
                                          </p:stCondLst>
                                        </p:cTn>
                                        <p:tgtEl>
                                          <p:spTgt spid="4"/>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5"/>
                                        </p:tgtEl>
                                      </p:cBhvr>
                                    </p:animEffect>
                                    <p:anim calcmode="lin" valueType="num">
                                      <p:cBhvr>
                                        <p:cTn id="28"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5"/>
                                        </p:tgtEl>
                                        <p:attrNameLst>
                                          <p:attrName>ppt_h</p:attrName>
                                        </p:attrNameLst>
                                      </p:cBhvr>
                                      <p:tavLst>
                                        <p:tav tm="0">
                                          <p:val>
                                            <p:strVal val="ppt_h"/>
                                          </p:val>
                                        </p:tav>
                                        <p:tav tm="100000">
                                          <p:val>
                                            <p:strVal val="ppt_h"/>
                                          </p:val>
                                        </p:tav>
                                      </p:tavLst>
                                    </p:anim>
                                    <p:set>
                                      <p:cBhvr>
                                        <p:cTn id="30" dur="1" fill="hold">
                                          <p:stCondLst>
                                            <p:cond delay="1999"/>
                                          </p:stCondLst>
                                        </p:cTn>
                                        <p:tgtEl>
                                          <p:spTgt spid="5"/>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6"/>
                                        </p:tgtEl>
                                      </p:cBhvr>
                                    </p:animEffect>
                                    <p:anim calcmode="lin" valueType="num">
                                      <p:cBhvr>
                                        <p:cTn id="35"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6"/>
                                        </p:tgtEl>
                                        <p:attrNameLst>
                                          <p:attrName>ppt_h</p:attrName>
                                        </p:attrNameLst>
                                      </p:cBhvr>
                                      <p:tavLst>
                                        <p:tav tm="0">
                                          <p:val>
                                            <p:strVal val="ppt_h"/>
                                          </p:val>
                                        </p:tav>
                                        <p:tav tm="100000">
                                          <p:val>
                                            <p:strVal val="ppt_h"/>
                                          </p:val>
                                        </p:tav>
                                      </p:tavLst>
                                    </p:anim>
                                    <p:set>
                                      <p:cBhvr>
                                        <p:cTn id="37" dur="1" fill="hold">
                                          <p:stCondLst>
                                            <p:cond delay="1999"/>
                                          </p:stCondLst>
                                        </p:cTn>
                                        <p:tgtEl>
                                          <p:spTgt spid="6"/>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7"/>
                                        </p:tgtEl>
                                      </p:cBhvr>
                                    </p:animEffect>
                                    <p:anim calcmode="lin" valueType="num">
                                      <p:cBhvr>
                                        <p:cTn id="42"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7"/>
                                        </p:tgtEl>
                                        <p:attrNameLst>
                                          <p:attrName>ppt_h</p:attrName>
                                        </p:attrNameLst>
                                      </p:cBhvr>
                                      <p:tavLst>
                                        <p:tav tm="0">
                                          <p:val>
                                            <p:strVal val="ppt_h"/>
                                          </p:val>
                                        </p:tav>
                                        <p:tav tm="100000">
                                          <p:val>
                                            <p:strVal val="ppt_h"/>
                                          </p:val>
                                        </p:tav>
                                      </p:tavLst>
                                    </p:anim>
                                    <p:set>
                                      <p:cBhvr>
                                        <p:cTn id="44" dur="1" fill="hold">
                                          <p:stCondLst>
                                            <p:cond delay="1999"/>
                                          </p:stCondLst>
                                        </p:cTn>
                                        <p:tgtEl>
                                          <p:spTgt spid="7"/>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8"/>
                                        </p:tgtEl>
                                      </p:cBhvr>
                                    </p:animEffect>
                                    <p:anim calcmode="lin" valueType="num">
                                      <p:cBhvr>
                                        <p:cTn id="49"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8"/>
                                        </p:tgtEl>
                                        <p:attrNameLst>
                                          <p:attrName>ppt_h</p:attrName>
                                        </p:attrNameLst>
                                      </p:cBhvr>
                                      <p:tavLst>
                                        <p:tav tm="0">
                                          <p:val>
                                            <p:strVal val="ppt_h"/>
                                          </p:val>
                                        </p:tav>
                                        <p:tav tm="100000">
                                          <p:val>
                                            <p:strVal val="ppt_h"/>
                                          </p:val>
                                        </p:tav>
                                      </p:tavLst>
                                    </p:anim>
                                    <p:set>
                                      <p:cBhvr>
                                        <p:cTn id="51"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57745" y="0"/>
            <a:ext cx="7676510" cy="6858000"/>
          </a:xfrm>
          <a:prstGeom prst="rect">
            <a:avLst/>
          </a:prstGeom>
        </p:spPr>
      </p:pic>
    </p:spTree>
    <p:extLst>
      <p:ext uri="{BB962C8B-B14F-4D97-AF65-F5344CB8AC3E}">
        <p14:creationId xmlns:p14="http://schemas.microsoft.com/office/powerpoint/2010/main" val="26718504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21522" y="0"/>
            <a:ext cx="8183217" cy="6858000"/>
          </a:xfrm>
          <a:prstGeom prst="rect">
            <a:avLst/>
          </a:prstGeom>
        </p:spPr>
      </p:pic>
    </p:spTree>
    <p:extLst>
      <p:ext uri="{BB962C8B-B14F-4D97-AF65-F5344CB8AC3E}">
        <p14:creationId xmlns:p14="http://schemas.microsoft.com/office/powerpoint/2010/main" val="20535258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5C647D88-C0E7-4080-8FAE-458039DED596}"/>
              </a:ext>
            </a:extLst>
          </p:cNvPr>
          <p:cNvPicPr>
            <a:picLocks noChangeAspect="1"/>
          </p:cNvPicPr>
          <p:nvPr/>
        </p:nvPicPr>
        <p:blipFill>
          <a:blip r:embed="rId2"/>
          <a:stretch>
            <a:fillRect/>
          </a:stretch>
        </p:blipFill>
        <p:spPr>
          <a:xfrm>
            <a:off x="1859448" y="643467"/>
            <a:ext cx="8473103" cy="5571066"/>
          </a:xfrm>
          <a:prstGeom prst="rect">
            <a:avLst/>
          </a:prstGeom>
        </p:spPr>
      </p:pic>
    </p:spTree>
    <p:extLst>
      <p:ext uri="{BB962C8B-B14F-4D97-AF65-F5344CB8AC3E}">
        <p14:creationId xmlns:p14="http://schemas.microsoft.com/office/powerpoint/2010/main" val="4699220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CDD4F-B80A-4B0D-AD8E-F2811F69D975}"/>
              </a:ext>
            </a:extLst>
          </p:cNvPr>
          <p:cNvSpPr>
            <a:spLocks noGrp="1"/>
          </p:cNvSpPr>
          <p:nvPr>
            <p:ph type="title"/>
          </p:nvPr>
        </p:nvSpPr>
        <p:spPr/>
        <p:txBody>
          <a:bodyPr/>
          <a:lstStyle/>
          <a:p>
            <a:r>
              <a:rPr lang="en-GB" dirty="0"/>
              <a:t>Hormone-producing glands</a:t>
            </a:r>
          </a:p>
        </p:txBody>
      </p:sp>
      <p:sp>
        <p:nvSpPr>
          <p:cNvPr id="3" name="Content Placeholder 2">
            <a:extLst>
              <a:ext uri="{FF2B5EF4-FFF2-40B4-BE49-F238E27FC236}">
                <a16:creationId xmlns:a16="http://schemas.microsoft.com/office/drawing/2014/main" id="{C8211235-69A0-4094-BBFD-3DC8BF5F9180}"/>
              </a:ext>
            </a:extLst>
          </p:cNvPr>
          <p:cNvSpPr>
            <a:spLocks noGrp="1"/>
          </p:cNvSpPr>
          <p:nvPr>
            <p:ph idx="1"/>
          </p:nvPr>
        </p:nvSpPr>
        <p:spPr>
          <a:xfrm>
            <a:off x="838199" y="1606858"/>
            <a:ext cx="11022368" cy="4820574"/>
          </a:xfrm>
        </p:spPr>
        <p:txBody>
          <a:bodyPr>
            <a:normAutofit fontScale="47500" lnSpcReduction="20000"/>
          </a:bodyPr>
          <a:lstStyle/>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2"/>
              </a:rPr>
              <a:t>Hypothalamus</a:t>
            </a:r>
            <a:r>
              <a:rPr lang="en-US" sz="3400" b="0" i="0" dirty="0">
                <a:solidFill>
                  <a:srgbClr val="222222"/>
                </a:solidFill>
                <a:effectLst/>
                <a:latin typeface="Montserrat" panose="00000500000000000000" pitchFamily="2" charset="0"/>
              </a:rPr>
              <a:t>: The hypothalamus is responsible for body temperature, hunger, moods and the release of hormones from other glands; and also controls thirst, sleep and sex drive.</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3"/>
              </a:rPr>
              <a:t>Pituitary</a:t>
            </a:r>
            <a:r>
              <a:rPr lang="en-US" sz="3400" b="0" i="0" dirty="0">
                <a:solidFill>
                  <a:srgbClr val="222222"/>
                </a:solidFill>
                <a:effectLst/>
                <a:latin typeface="Montserrat" panose="00000500000000000000" pitchFamily="2" charset="0"/>
              </a:rPr>
              <a:t>: Considered the "master control gland," the pituitary gland controls other glands and makes the hormones that trigger growth.</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4"/>
              </a:rPr>
              <a:t>Parathyroid</a:t>
            </a:r>
            <a:r>
              <a:rPr lang="en-US" sz="3400" b="0" i="0" dirty="0">
                <a:solidFill>
                  <a:srgbClr val="222222"/>
                </a:solidFill>
                <a:effectLst/>
                <a:latin typeface="Montserrat" panose="00000500000000000000" pitchFamily="2" charset="0"/>
              </a:rPr>
              <a:t>: This gland controls the amount of calcium in the body.</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5"/>
              </a:rPr>
              <a:t>Pancreas</a:t>
            </a:r>
            <a:r>
              <a:rPr lang="en-US" sz="3400" b="0" i="0" dirty="0">
                <a:solidFill>
                  <a:srgbClr val="222222"/>
                </a:solidFill>
                <a:effectLst/>
                <a:latin typeface="Montserrat" panose="00000500000000000000" pitchFamily="2" charset="0"/>
              </a:rPr>
              <a:t>: This gland produces the insulin that helps control blood sugar levels.</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6"/>
              </a:rPr>
              <a:t>Thyroid</a:t>
            </a:r>
            <a:r>
              <a:rPr lang="en-US" sz="3400" b="0" i="0" dirty="0">
                <a:solidFill>
                  <a:srgbClr val="222222"/>
                </a:solidFill>
                <a:effectLst/>
                <a:latin typeface="Montserrat" panose="00000500000000000000" pitchFamily="2" charset="0"/>
              </a:rPr>
              <a:t>: The thyroid produces hormones associated with calorie burning and heart rate.</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7"/>
              </a:rPr>
              <a:t>Adrenal</a:t>
            </a:r>
            <a:r>
              <a:rPr lang="en-US" sz="3400" b="0" i="0" dirty="0">
                <a:solidFill>
                  <a:srgbClr val="222222"/>
                </a:solidFill>
                <a:effectLst/>
                <a:latin typeface="Montserrat" panose="00000500000000000000" pitchFamily="2" charset="0"/>
              </a:rPr>
              <a:t>: Adrenal glands produce the hormones that control sex drive and cortisol, the stress hormone.</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8"/>
              </a:rPr>
              <a:t>Pineal</a:t>
            </a:r>
            <a:r>
              <a:rPr lang="en-US" sz="3400" b="0" i="0" dirty="0">
                <a:solidFill>
                  <a:srgbClr val="222222"/>
                </a:solidFill>
                <a:effectLst/>
                <a:latin typeface="Montserrat" panose="00000500000000000000" pitchFamily="2" charset="0"/>
              </a:rPr>
              <a:t>: This gland produces melatonin which affect sleep.</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9"/>
              </a:rPr>
              <a:t>Ovaries</a:t>
            </a:r>
            <a:r>
              <a:rPr lang="en-US" sz="3400" b="0" i="0" dirty="0">
                <a:solidFill>
                  <a:srgbClr val="222222"/>
                </a:solidFill>
                <a:effectLst/>
                <a:latin typeface="Montserrat" panose="00000500000000000000" pitchFamily="2" charset="0"/>
              </a:rPr>
              <a:t>: Only in women, the ovaries secrete estrogen, testosterone and progesterone, the female sex hormones.</a:t>
            </a:r>
            <a:br>
              <a:rPr lang="en-US" sz="3400" b="0" i="0" dirty="0">
                <a:solidFill>
                  <a:srgbClr val="222222"/>
                </a:solidFill>
                <a:effectLst/>
                <a:latin typeface="Montserrat" panose="00000500000000000000" pitchFamily="2" charset="0"/>
              </a:rPr>
            </a:br>
            <a:r>
              <a:rPr lang="en-US" sz="3400" b="0" i="0" dirty="0">
                <a:solidFill>
                  <a:srgbClr val="222222"/>
                </a:solidFill>
                <a:effectLst/>
                <a:latin typeface="Montserrat" panose="00000500000000000000" pitchFamily="2" charset="0"/>
              </a:rPr>
              <a:t> </a:t>
            </a:r>
          </a:p>
          <a:p>
            <a:pPr algn="l">
              <a:buFont typeface="Arial" panose="020B0604020202020204" pitchFamily="34" charset="0"/>
              <a:buChar char="•"/>
            </a:pPr>
            <a:r>
              <a:rPr lang="en-US" sz="3400" b="1" i="0" dirty="0">
                <a:solidFill>
                  <a:srgbClr val="007DBA"/>
                </a:solidFill>
                <a:effectLst/>
                <a:latin typeface="Montserrat" panose="00000500000000000000" pitchFamily="2" charset="0"/>
                <a:hlinkClick r:id="rId10"/>
              </a:rPr>
              <a:t>Testes</a:t>
            </a:r>
            <a:r>
              <a:rPr lang="en-US" sz="3400" b="0" i="0" dirty="0">
                <a:solidFill>
                  <a:srgbClr val="222222"/>
                </a:solidFill>
                <a:effectLst/>
                <a:latin typeface="Montserrat" panose="00000500000000000000" pitchFamily="2" charset="0"/>
              </a:rPr>
              <a:t>: Only in men, the testes produce the male sex hormone, testosterone, and produce sperm</a:t>
            </a:r>
          </a:p>
          <a:p>
            <a:endParaRPr lang="en-GB" dirty="0"/>
          </a:p>
        </p:txBody>
      </p:sp>
    </p:spTree>
    <p:extLst>
      <p:ext uri="{BB962C8B-B14F-4D97-AF65-F5344CB8AC3E}">
        <p14:creationId xmlns:p14="http://schemas.microsoft.com/office/powerpoint/2010/main" val="428547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E1730-5012-4CA8-AF76-A11FF96A14F7}"/>
              </a:ext>
            </a:extLst>
          </p:cNvPr>
          <p:cNvSpPr>
            <a:spLocks noGrp="1"/>
          </p:cNvSpPr>
          <p:nvPr>
            <p:ph type="title"/>
          </p:nvPr>
        </p:nvSpPr>
        <p:spPr>
          <a:xfrm>
            <a:off x="754602" y="143184"/>
            <a:ext cx="11185124" cy="1002036"/>
          </a:xfrm>
        </p:spPr>
        <p:txBody>
          <a:bodyPr/>
          <a:lstStyle/>
          <a:p>
            <a:r>
              <a:rPr lang="en-GB" dirty="0"/>
              <a:t>Hormones</a:t>
            </a:r>
          </a:p>
        </p:txBody>
      </p:sp>
      <p:sp>
        <p:nvSpPr>
          <p:cNvPr id="3" name="Content Placeholder 2">
            <a:extLst>
              <a:ext uri="{FF2B5EF4-FFF2-40B4-BE49-F238E27FC236}">
                <a16:creationId xmlns:a16="http://schemas.microsoft.com/office/drawing/2014/main" id="{DAE74B27-F859-49C9-BF4F-D2624FED962B}"/>
              </a:ext>
            </a:extLst>
          </p:cNvPr>
          <p:cNvSpPr>
            <a:spLocks noGrp="1"/>
          </p:cNvSpPr>
          <p:nvPr>
            <p:ph idx="1"/>
          </p:nvPr>
        </p:nvSpPr>
        <p:spPr>
          <a:xfrm>
            <a:off x="468298" y="1012054"/>
            <a:ext cx="4958918" cy="5617670"/>
          </a:xfrm>
        </p:spPr>
        <p:txBody>
          <a:bodyPr>
            <a:normAutofit/>
          </a:bodyPr>
          <a:lstStyle/>
          <a:p>
            <a:r>
              <a:rPr lang="en-GB" b="1" dirty="0"/>
              <a:t>Adrenaline (epinephrine) and noradrenaline </a:t>
            </a:r>
            <a:r>
              <a:rPr lang="en-GB" dirty="0"/>
              <a:t>are powerful stimulants which help us to think more clearly – what is the quickest path to safety?</a:t>
            </a:r>
          </a:p>
          <a:p>
            <a:r>
              <a:rPr lang="en-GB" dirty="0"/>
              <a:t>Blood pressure increases, blood sugar, inhibits clear thinking, destabilises mood</a:t>
            </a:r>
          </a:p>
          <a:p>
            <a:r>
              <a:rPr lang="en-GB" dirty="0"/>
              <a:t>Creates feelings of euphoria</a:t>
            </a:r>
          </a:p>
          <a:p>
            <a:r>
              <a:rPr lang="en-GB" dirty="0"/>
              <a:t>Balance is key: just enough is great, too much means we cannot focus</a:t>
            </a:r>
          </a:p>
          <a:p>
            <a:endParaRPr lang="en-GB" dirty="0"/>
          </a:p>
        </p:txBody>
      </p:sp>
      <p:sp>
        <p:nvSpPr>
          <p:cNvPr id="4" name="TextBox 3">
            <a:extLst>
              <a:ext uri="{FF2B5EF4-FFF2-40B4-BE49-F238E27FC236}">
                <a16:creationId xmlns:a16="http://schemas.microsoft.com/office/drawing/2014/main" id="{AF4C354D-EDF3-4E03-97C0-2472F8718031}"/>
              </a:ext>
            </a:extLst>
          </p:cNvPr>
          <p:cNvSpPr txBox="1"/>
          <p:nvPr/>
        </p:nvSpPr>
        <p:spPr>
          <a:xfrm>
            <a:off x="3364637" y="6445058"/>
            <a:ext cx="2467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Burke-Harris 2020</a:t>
            </a:r>
          </a:p>
        </p:txBody>
      </p:sp>
      <p:pic>
        <p:nvPicPr>
          <p:cNvPr id="5" name="Picture 4">
            <a:extLst>
              <a:ext uri="{FF2B5EF4-FFF2-40B4-BE49-F238E27FC236}">
                <a16:creationId xmlns:a16="http://schemas.microsoft.com/office/drawing/2014/main" id="{78176B34-ECEB-45C0-A101-D663131C26DA}"/>
              </a:ext>
            </a:extLst>
          </p:cNvPr>
          <p:cNvPicPr>
            <a:picLocks noChangeAspect="1"/>
          </p:cNvPicPr>
          <p:nvPr/>
        </p:nvPicPr>
        <p:blipFill>
          <a:blip r:embed="rId2"/>
          <a:stretch>
            <a:fillRect/>
          </a:stretch>
        </p:blipFill>
        <p:spPr>
          <a:xfrm>
            <a:off x="5418452" y="43610"/>
            <a:ext cx="6669420" cy="6669420"/>
          </a:xfrm>
          <a:prstGeom prst="rect">
            <a:avLst/>
          </a:prstGeom>
        </p:spPr>
      </p:pic>
    </p:spTree>
    <p:extLst>
      <p:ext uri="{BB962C8B-B14F-4D97-AF65-F5344CB8AC3E}">
        <p14:creationId xmlns:p14="http://schemas.microsoft.com/office/powerpoint/2010/main" val="116842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34430-CA47-49B7-B2CF-5E140CB1A1A9}"/>
              </a:ext>
            </a:extLst>
          </p:cNvPr>
          <p:cNvSpPr>
            <a:spLocks noGrp="1"/>
          </p:cNvSpPr>
          <p:nvPr>
            <p:ph type="title"/>
          </p:nvPr>
        </p:nvSpPr>
        <p:spPr/>
        <p:txBody>
          <a:bodyPr/>
          <a:lstStyle/>
          <a:p>
            <a:r>
              <a:rPr lang="en-GB" dirty="0"/>
              <a:t>Extreme fear</a:t>
            </a:r>
          </a:p>
        </p:txBody>
      </p:sp>
      <p:sp>
        <p:nvSpPr>
          <p:cNvPr id="3" name="Content Placeholder 2">
            <a:extLst>
              <a:ext uri="{FF2B5EF4-FFF2-40B4-BE49-F238E27FC236}">
                <a16:creationId xmlns:a16="http://schemas.microsoft.com/office/drawing/2014/main" id="{11B05708-36AB-4CD2-9F5C-C138FF8C1569}"/>
              </a:ext>
            </a:extLst>
          </p:cNvPr>
          <p:cNvSpPr>
            <a:spLocks noGrp="1"/>
          </p:cNvSpPr>
          <p:nvPr>
            <p:ph idx="1"/>
          </p:nvPr>
        </p:nvSpPr>
        <p:spPr>
          <a:xfrm>
            <a:off x="838200" y="1825625"/>
            <a:ext cx="6041994" cy="4351338"/>
          </a:xfrm>
        </p:spPr>
        <p:txBody>
          <a:bodyPr/>
          <a:lstStyle/>
          <a:p>
            <a:r>
              <a:rPr lang="en-GB" dirty="0"/>
              <a:t>The amygdala temporarily shuts down the prefrontal cortex</a:t>
            </a:r>
          </a:p>
          <a:p>
            <a:r>
              <a:rPr lang="en-GB" dirty="0"/>
              <a:t>Rational thought and a balanced perspective will get in the way of what we need to do to get to safety</a:t>
            </a:r>
          </a:p>
          <a:p>
            <a:r>
              <a:rPr lang="en-GB" dirty="0"/>
              <a:t>I might not be able to fight a bear but I will punch it in the face!</a:t>
            </a:r>
          </a:p>
        </p:txBody>
      </p:sp>
      <p:sp>
        <p:nvSpPr>
          <p:cNvPr id="4" name="TextBox 3">
            <a:extLst>
              <a:ext uri="{FF2B5EF4-FFF2-40B4-BE49-F238E27FC236}">
                <a16:creationId xmlns:a16="http://schemas.microsoft.com/office/drawing/2014/main" id="{283FE756-3379-4781-B7A9-B11856D3C4DA}"/>
              </a:ext>
            </a:extLst>
          </p:cNvPr>
          <p:cNvSpPr txBox="1"/>
          <p:nvPr/>
        </p:nvSpPr>
        <p:spPr>
          <a:xfrm>
            <a:off x="461639" y="6143348"/>
            <a:ext cx="2467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Burke-Harris 2020</a:t>
            </a:r>
          </a:p>
        </p:txBody>
      </p:sp>
      <p:pic>
        <p:nvPicPr>
          <p:cNvPr id="5" name="Picture 4">
            <a:extLst>
              <a:ext uri="{FF2B5EF4-FFF2-40B4-BE49-F238E27FC236}">
                <a16:creationId xmlns:a16="http://schemas.microsoft.com/office/drawing/2014/main" id="{FDA492E0-A146-442B-98F3-825F14182681}"/>
              </a:ext>
            </a:extLst>
          </p:cNvPr>
          <p:cNvPicPr>
            <a:picLocks noChangeAspect="1"/>
          </p:cNvPicPr>
          <p:nvPr/>
        </p:nvPicPr>
        <p:blipFill>
          <a:blip r:embed="rId2"/>
          <a:stretch>
            <a:fillRect/>
          </a:stretch>
        </p:blipFill>
        <p:spPr>
          <a:xfrm>
            <a:off x="7256755" y="0"/>
            <a:ext cx="4389120" cy="6858000"/>
          </a:xfrm>
          <a:prstGeom prst="rect">
            <a:avLst/>
          </a:prstGeom>
        </p:spPr>
      </p:pic>
    </p:spTree>
    <p:extLst>
      <p:ext uri="{BB962C8B-B14F-4D97-AF65-F5344CB8AC3E}">
        <p14:creationId xmlns:p14="http://schemas.microsoft.com/office/powerpoint/2010/main" val="4040626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04E9F-34E5-45C3-B91B-2679A3BF3EAF}"/>
              </a:ext>
            </a:extLst>
          </p:cNvPr>
          <p:cNvSpPr>
            <a:spLocks noGrp="1"/>
          </p:cNvSpPr>
          <p:nvPr>
            <p:ph type="title"/>
          </p:nvPr>
        </p:nvSpPr>
        <p:spPr>
          <a:xfrm>
            <a:off x="838200" y="123447"/>
            <a:ext cx="10515600" cy="1115180"/>
          </a:xfrm>
        </p:spPr>
        <p:txBody>
          <a:bodyPr/>
          <a:lstStyle/>
          <a:p>
            <a:r>
              <a:rPr lang="en-GB" dirty="0"/>
              <a:t>Hormones</a:t>
            </a:r>
          </a:p>
        </p:txBody>
      </p:sp>
      <p:sp>
        <p:nvSpPr>
          <p:cNvPr id="3" name="Content Placeholder 2">
            <a:extLst>
              <a:ext uri="{FF2B5EF4-FFF2-40B4-BE49-F238E27FC236}">
                <a16:creationId xmlns:a16="http://schemas.microsoft.com/office/drawing/2014/main" id="{3E59D486-F032-4353-8DE0-292738FBE1ED}"/>
              </a:ext>
            </a:extLst>
          </p:cNvPr>
          <p:cNvSpPr>
            <a:spLocks noGrp="1"/>
          </p:cNvSpPr>
          <p:nvPr>
            <p:ph idx="1"/>
          </p:nvPr>
        </p:nvSpPr>
        <p:spPr>
          <a:xfrm>
            <a:off x="366204" y="1362074"/>
            <a:ext cx="4729579" cy="5081202"/>
          </a:xfrm>
        </p:spPr>
        <p:txBody>
          <a:bodyPr>
            <a:normAutofit fontScale="92500"/>
          </a:bodyPr>
          <a:lstStyle/>
          <a:p>
            <a:r>
              <a:rPr lang="en-GB" dirty="0"/>
              <a:t>Cortisol – one of the long-term stress hormones</a:t>
            </a:r>
          </a:p>
          <a:p>
            <a:r>
              <a:rPr lang="en-GB" dirty="0"/>
              <a:t>If we live in a forest with lots of bears we need to become more efficient at dealing with them</a:t>
            </a:r>
          </a:p>
          <a:p>
            <a:r>
              <a:rPr lang="en-GB" dirty="0"/>
              <a:t>Similar effects to adrenaline, also disrupts sleep, stimulates fat accumulation – we crave high-sugar, high-fat foods, can inhibit reproductive functions</a:t>
            </a:r>
          </a:p>
          <a:p>
            <a:r>
              <a:rPr lang="en-GB" dirty="0"/>
              <a:t>How do we feel when relationships end?</a:t>
            </a:r>
          </a:p>
          <a:p>
            <a:endParaRPr lang="en-GB" dirty="0"/>
          </a:p>
          <a:p>
            <a:endParaRPr lang="en-GB" dirty="0"/>
          </a:p>
        </p:txBody>
      </p:sp>
      <p:sp>
        <p:nvSpPr>
          <p:cNvPr id="4" name="TextBox 3">
            <a:extLst>
              <a:ext uri="{FF2B5EF4-FFF2-40B4-BE49-F238E27FC236}">
                <a16:creationId xmlns:a16="http://schemas.microsoft.com/office/drawing/2014/main" id="{C01DE136-60E8-468D-B095-DA570076D082}"/>
              </a:ext>
            </a:extLst>
          </p:cNvPr>
          <p:cNvSpPr txBox="1"/>
          <p:nvPr/>
        </p:nvSpPr>
        <p:spPr>
          <a:xfrm>
            <a:off x="3400148" y="6365221"/>
            <a:ext cx="24679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Burke-Harris 2020</a:t>
            </a:r>
          </a:p>
        </p:txBody>
      </p:sp>
      <p:pic>
        <p:nvPicPr>
          <p:cNvPr id="5" name="Picture 4">
            <a:extLst>
              <a:ext uri="{FF2B5EF4-FFF2-40B4-BE49-F238E27FC236}">
                <a16:creationId xmlns:a16="http://schemas.microsoft.com/office/drawing/2014/main" id="{D344A113-2B70-4452-9168-FAF703CD2726}"/>
              </a:ext>
            </a:extLst>
          </p:cNvPr>
          <p:cNvPicPr>
            <a:picLocks noChangeAspect="1"/>
          </p:cNvPicPr>
          <p:nvPr/>
        </p:nvPicPr>
        <p:blipFill>
          <a:blip r:embed="rId2"/>
          <a:stretch>
            <a:fillRect/>
          </a:stretch>
        </p:blipFill>
        <p:spPr>
          <a:xfrm>
            <a:off x="5334000" y="0"/>
            <a:ext cx="6858000" cy="6858000"/>
          </a:xfrm>
          <a:prstGeom prst="rect">
            <a:avLst/>
          </a:prstGeom>
        </p:spPr>
      </p:pic>
    </p:spTree>
    <p:extLst>
      <p:ext uri="{BB962C8B-B14F-4D97-AF65-F5344CB8AC3E}">
        <p14:creationId xmlns:p14="http://schemas.microsoft.com/office/powerpoint/2010/main" val="1409256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482</TotalTime>
  <Words>1434</Words>
  <Application>Microsoft Office PowerPoint</Application>
  <PresentationFormat>Widescreen</PresentationFormat>
  <Paragraphs>135</Paragraphs>
  <Slides>40</Slides>
  <Notes>2</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40</vt:i4>
      </vt:variant>
    </vt:vector>
  </HeadingPairs>
  <TitlesOfParts>
    <vt:vector size="47" baseType="lpstr">
      <vt:lpstr>Arial</vt:lpstr>
      <vt:lpstr>Calibri</vt:lpstr>
      <vt:lpstr>Calibri Light</vt:lpstr>
      <vt:lpstr>Montserrat</vt:lpstr>
      <vt:lpstr>Office Theme</vt:lpstr>
      <vt:lpstr>1_Office Theme</vt:lpstr>
      <vt:lpstr>2_Office Theme</vt:lpstr>
      <vt:lpstr>Adverse Childhood Experiences</vt:lpstr>
      <vt:lpstr>ACE?</vt:lpstr>
      <vt:lpstr>PowerPoint Presentation</vt:lpstr>
      <vt:lpstr>ACE’s Create Toxic Stress</vt:lpstr>
      <vt:lpstr>ACEs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Maladaptive stress response</vt:lpstr>
      <vt:lpstr>The mechanism of fear?</vt:lpstr>
      <vt:lpstr>Biological response</vt:lpstr>
      <vt:lpstr>PowerPoint Presentation</vt:lpstr>
      <vt:lpstr>The Endocrine Glandular System</vt:lpstr>
      <vt:lpstr>Endocrine System</vt:lpstr>
      <vt:lpstr>Hormones</vt:lpstr>
      <vt:lpstr>Hormones</vt:lpstr>
      <vt:lpstr>Different kinds of stress responses</vt:lpstr>
      <vt:lpstr>Living with the bear</vt:lpstr>
      <vt:lpstr>Man hands on misery to man …  We have opportunities to intervene early and prevent human misery</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Hormone-producing glands</vt:lpstr>
      <vt:lpstr>Hormones</vt:lpstr>
      <vt:lpstr>Extreme fear</vt:lpstr>
      <vt:lpstr>Hormones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dc:title>
  <dc:creator>Mike Durke</dc:creator>
  <cp:lastModifiedBy>Mike Durke</cp:lastModifiedBy>
  <cp:revision>4</cp:revision>
  <dcterms:created xsi:type="dcterms:W3CDTF">2020-10-06T08:24:40Z</dcterms:created>
  <dcterms:modified xsi:type="dcterms:W3CDTF">2021-11-11T13:59:35Z</dcterms:modified>
</cp:coreProperties>
</file>