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8" d="100"/>
          <a:sy n="88" d="100"/>
        </p:scale>
        <p:origin x="77"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4693080" cy="892552"/>
          </a:xfrm>
          <a:prstGeom prst="rect">
            <a:avLst/>
          </a:prstGeom>
          <a:noFill/>
        </p:spPr>
        <p:txBody>
          <a:bodyPr wrap="none">
            <a:spAutoFit/>
          </a:bodyPr>
          <a:lstStyle/>
          <a:p>
            <a:pPr>
              <a:defRPr sz="2600" b="1">
                <a:solidFill>
                  <a:srgbClr val="5C3424"/>
                </a:solidFill>
              </a:defRPr>
            </a:pPr>
            <a:r>
              <a:rPr dirty="0"/>
              <a:t>Enterprise and Entrepreneurship</a:t>
            </a:r>
            <a:br>
              <a:rPr dirty="0"/>
            </a:br>
            <a:endParaRPr dirty="0"/>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566935" y="3148604"/>
            <a:ext cx="10424055" cy="923330"/>
          </a:xfrm>
          <a:prstGeom prst="rect">
            <a:avLst/>
          </a:prstGeom>
          <a:noFill/>
        </p:spPr>
        <p:txBody>
          <a:bodyPr wrap="square">
            <a:spAutoFit/>
          </a:bodyPr>
          <a:lstStyle/>
          <a:p>
            <a:pPr>
              <a:defRPr sz="2000">
                <a:solidFill>
                  <a:srgbClr val="464646"/>
                </a:solidFill>
              </a:defRPr>
            </a:pPr>
            <a:r>
              <a:rPr sz="5400" dirty="0"/>
              <a:t>Jordana's Cake &amp; Cia</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pic>
        <p:nvPicPr>
          <p:cNvPr id="8" name="Picture 7">
            <a:extLst>
              <a:ext uri="{FF2B5EF4-FFF2-40B4-BE49-F238E27FC236}">
                <a16:creationId xmlns:a16="http://schemas.microsoft.com/office/drawing/2014/main" id="{F42C12E4-275A-4AB9-F3F7-3DC20E8A327A}"/>
              </a:ext>
            </a:extLst>
          </p:cNvPr>
          <p:cNvPicPr>
            <a:picLocks noChangeAspect="1"/>
          </p:cNvPicPr>
          <p:nvPr/>
        </p:nvPicPr>
        <p:blipFill>
          <a:blip r:embed="rId2"/>
          <a:stretch>
            <a:fillRect/>
          </a:stretch>
        </p:blipFill>
        <p:spPr>
          <a:xfrm>
            <a:off x="7305774" y="600000"/>
            <a:ext cx="4883052" cy="625799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Business Plan</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640080" y="1912530"/>
            <a:ext cx="9866419" cy="3170099"/>
          </a:xfrm>
          <a:prstGeom prst="rect">
            <a:avLst/>
          </a:prstGeom>
          <a:noFill/>
        </p:spPr>
        <p:txBody>
          <a:bodyPr wrap="none">
            <a:spAutoFit/>
          </a:bodyPr>
          <a:lstStyle/>
          <a:p>
            <a:pPr>
              <a:defRPr sz="2000">
                <a:solidFill>
                  <a:srgbClr val="464646"/>
                </a:solidFill>
              </a:defRPr>
            </a:pPr>
            <a:r>
              <a:rPr sz="4000" dirty="0"/>
              <a:t>Name: Jordana Nunes De Moura Oliveira</a:t>
            </a:r>
          </a:p>
          <a:p>
            <a:pPr>
              <a:defRPr sz="2000">
                <a:solidFill>
                  <a:srgbClr val="464646"/>
                </a:solidFill>
              </a:defRPr>
            </a:pPr>
            <a:r>
              <a:rPr sz="4000" dirty="0"/>
              <a:t>Student ID: 2510588</a:t>
            </a:r>
          </a:p>
          <a:p>
            <a:pPr>
              <a:defRPr sz="2000">
                <a:solidFill>
                  <a:srgbClr val="464646"/>
                </a:solidFill>
              </a:defRPr>
            </a:pPr>
            <a:r>
              <a:rPr sz="4000" dirty="0"/>
              <a:t>Module Code: LCLM4006</a:t>
            </a:r>
          </a:p>
          <a:p>
            <a:pPr>
              <a:defRPr sz="2000">
                <a:solidFill>
                  <a:srgbClr val="464646"/>
                </a:solidFill>
              </a:defRPr>
            </a:pPr>
            <a:r>
              <a:rPr sz="4000" dirty="0"/>
              <a:t>Module Title: Enterprise and Entrepreneurship</a:t>
            </a:r>
          </a:p>
          <a:p>
            <a:pPr>
              <a:defRPr sz="2000">
                <a:solidFill>
                  <a:srgbClr val="464646"/>
                </a:solidFill>
              </a:defRPr>
            </a:pPr>
            <a:r>
              <a:rPr sz="4000" dirty="0"/>
              <a:t>Lecturer: </a:t>
            </a:r>
            <a:r>
              <a:rPr sz="4000" dirty="0" err="1"/>
              <a:t>Mustakkima</a:t>
            </a:r>
            <a:r>
              <a:rPr sz="4000" dirty="0"/>
              <a:t> Afrin</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Table of Contents</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640080" y="914400"/>
            <a:ext cx="3523209" cy="4401205"/>
          </a:xfrm>
          <a:prstGeom prst="rect">
            <a:avLst/>
          </a:prstGeom>
          <a:noFill/>
        </p:spPr>
        <p:txBody>
          <a:bodyPr wrap="none">
            <a:spAutoFit/>
          </a:bodyPr>
          <a:lstStyle/>
          <a:p>
            <a:pPr>
              <a:defRPr sz="2000">
                <a:solidFill>
                  <a:srgbClr val="464646"/>
                </a:solidFill>
              </a:defRPr>
            </a:pPr>
            <a:r>
              <a:rPr sz="2800" dirty="0"/>
              <a:t>1. Introduction</a:t>
            </a:r>
          </a:p>
          <a:p>
            <a:pPr>
              <a:defRPr sz="2000">
                <a:solidFill>
                  <a:srgbClr val="464646"/>
                </a:solidFill>
              </a:defRPr>
            </a:pPr>
            <a:r>
              <a:rPr sz="2800" dirty="0"/>
              <a:t>2. Business Idea</a:t>
            </a:r>
          </a:p>
          <a:p>
            <a:pPr>
              <a:defRPr sz="2000">
                <a:solidFill>
                  <a:srgbClr val="464646"/>
                </a:solidFill>
              </a:defRPr>
            </a:pPr>
            <a:r>
              <a:rPr sz="2800" dirty="0"/>
              <a:t>3. Legal Structure</a:t>
            </a:r>
          </a:p>
          <a:p>
            <a:pPr>
              <a:defRPr sz="2000">
                <a:solidFill>
                  <a:srgbClr val="464646"/>
                </a:solidFill>
              </a:defRPr>
            </a:pPr>
            <a:r>
              <a:rPr sz="2800" dirty="0"/>
              <a:t>4. Organizational Chart</a:t>
            </a:r>
          </a:p>
          <a:p>
            <a:pPr>
              <a:defRPr sz="2000">
                <a:solidFill>
                  <a:srgbClr val="464646"/>
                </a:solidFill>
              </a:defRPr>
            </a:pPr>
            <a:r>
              <a:rPr sz="2800" dirty="0"/>
              <a:t>5. PESTEL</a:t>
            </a:r>
          </a:p>
          <a:p>
            <a:pPr>
              <a:defRPr sz="2000">
                <a:solidFill>
                  <a:srgbClr val="464646"/>
                </a:solidFill>
              </a:defRPr>
            </a:pPr>
            <a:r>
              <a:rPr sz="2800" dirty="0"/>
              <a:t>6. Marketing</a:t>
            </a:r>
          </a:p>
          <a:p>
            <a:pPr>
              <a:defRPr sz="2000">
                <a:solidFill>
                  <a:srgbClr val="464646"/>
                </a:solidFill>
              </a:defRPr>
            </a:pPr>
            <a:r>
              <a:rPr sz="2800" dirty="0"/>
              <a:t>7. Funding</a:t>
            </a:r>
          </a:p>
          <a:p>
            <a:pPr>
              <a:defRPr sz="2000">
                <a:solidFill>
                  <a:srgbClr val="464646"/>
                </a:solidFill>
              </a:defRPr>
            </a:pPr>
            <a:r>
              <a:rPr sz="2800" dirty="0"/>
              <a:t>8. Financial Forecast</a:t>
            </a:r>
          </a:p>
          <a:p>
            <a:pPr>
              <a:defRPr sz="2000">
                <a:solidFill>
                  <a:srgbClr val="464646"/>
                </a:solidFill>
              </a:defRPr>
            </a:pPr>
            <a:r>
              <a:rPr sz="2800" dirty="0"/>
              <a:t>9. Break-even</a:t>
            </a:r>
          </a:p>
          <a:p>
            <a:pPr>
              <a:defRPr sz="2000">
                <a:solidFill>
                  <a:srgbClr val="464646"/>
                </a:solidFill>
              </a:defRPr>
            </a:pPr>
            <a:r>
              <a:rPr sz="2800" dirty="0"/>
              <a:t>10. Conclusion</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Introduction</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457200" y="1154082"/>
            <a:ext cx="10912539" cy="4549835"/>
          </a:xfrm>
          <a:prstGeom prst="rect">
            <a:avLst/>
          </a:prstGeom>
          <a:noFill/>
        </p:spPr>
        <p:txBody>
          <a:bodyPr wrap="none">
            <a:spAutoFit/>
          </a:bodyPr>
          <a:lstStyle/>
          <a:p>
            <a:pPr>
              <a:lnSpc>
                <a:spcPct val="150000"/>
              </a:lnSpc>
              <a:defRPr sz="2000">
                <a:solidFill>
                  <a:srgbClr val="464646"/>
                </a:solidFill>
              </a:defRPr>
            </a:pPr>
            <a:r>
              <a:rPr sz="2800" dirty="0"/>
              <a:t>My name is Jordana and I am from Brazil. I am studying Business because </a:t>
            </a:r>
            <a:endParaRPr lang="en-US" sz="2800" dirty="0"/>
          </a:p>
          <a:p>
            <a:pPr>
              <a:lnSpc>
                <a:spcPct val="150000"/>
              </a:lnSpc>
              <a:defRPr sz="2000">
                <a:solidFill>
                  <a:srgbClr val="464646"/>
                </a:solidFill>
              </a:defRPr>
            </a:pPr>
            <a:r>
              <a:rPr sz="2800" dirty="0"/>
              <a:t>I want to open my own Coffee Shop &amp; Bakery.</a:t>
            </a:r>
            <a:endParaRPr lang="en-US" sz="2800" dirty="0"/>
          </a:p>
          <a:p>
            <a:pPr>
              <a:lnSpc>
                <a:spcPct val="150000"/>
              </a:lnSpc>
              <a:defRPr sz="2000">
                <a:solidFill>
                  <a:srgbClr val="464646"/>
                </a:solidFill>
              </a:defRPr>
            </a:pPr>
            <a:endParaRPr sz="2800" dirty="0"/>
          </a:p>
          <a:p>
            <a:pPr>
              <a:lnSpc>
                <a:spcPct val="150000"/>
              </a:lnSpc>
              <a:defRPr sz="2000">
                <a:solidFill>
                  <a:srgbClr val="464646"/>
                </a:solidFill>
              </a:defRPr>
            </a:pPr>
            <a:r>
              <a:rPr lang="en-US" sz="2800" dirty="0"/>
              <a:t>The purpose of this presentation is to explain my business plan, </a:t>
            </a:r>
          </a:p>
          <a:p>
            <a:pPr>
              <a:lnSpc>
                <a:spcPct val="150000"/>
              </a:lnSpc>
              <a:defRPr sz="2000">
                <a:solidFill>
                  <a:srgbClr val="464646"/>
                </a:solidFill>
              </a:defRPr>
            </a:pPr>
            <a:r>
              <a:rPr lang="en-US" sz="2800" dirty="0"/>
              <a:t>present my business idea, and outline my future.</a:t>
            </a:r>
          </a:p>
          <a:p>
            <a:pPr>
              <a:lnSpc>
                <a:spcPct val="150000"/>
              </a:lnSpc>
              <a:defRPr sz="2000">
                <a:solidFill>
                  <a:srgbClr val="464646"/>
                </a:solidFill>
              </a:defRPr>
            </a:pPr>
            <a:r>
              <a:rPr lang="en-US" sz="2800" dirty="0"/>
              <a:t> goals for expanding Jordana’s Cake &amp; Cia into a successful </a:t>
            </a:r>
          </a:p>
          <a:p>
            <a:pPr>
              <a:lnSpc>
                <a:spcPct val="150000"/>
              </a:lnSpc>
              <a:defRPr sz="2000">
                <a:solidFill>
                  <a:srgbClr val="464646"/>
                </a:solidFill>
              </a:defRPr>
            </a:pPr>
            <a:r>
              <a:rPr lang="en-US" sz="2800" dirty="0"/>
              <a:t>coffee shop and bakery in Bromley, London.</a:t>
            </a:r>
            <a:endParaRPr sz="2800" dirty="0"/>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Business Idea</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521547" y="1136862"/>
            <a:ext cx="11473363" cy="4549835"/>
          </a:xfrm>
          <a:prstGeom prst="rect">
            <a:avLst/>
          </a:prstGeom>
          <a:noFill/>
        </p:spPr>
        <p:txBody>
          <a:bodyPr wrap="square">
            <a:spAutoFit/>
          </a:bodyPr>
          <a:lstStyle/>
          <a:p>
            <a:pPr>
              <a:lnSpc>
                <a:spcPct val="150000"/>
              </a:lnSpc>
              <a:defRPr sz="2000">
                <a:solidFill>
                  <a:srgbClr val="464646"/>
                </a:solidFill>
              </a:defRPr>
            </a:pPr>
            <a:r>
              <a:rPr lang="en-US" sz="2800" dirty="0"/>
              <a:t>Jordana’s Cake &amp; Cia is a modern and welcoming café shop </a:t>
            </a:r>
          </a:p>
          <a:p>
            <a:pPr>
              <a:lnSpc>
                <a:spcPct val="150000"/>
              </a:lnSpc>
              <a:defRPr sz="2000">
                <a:solidFill>
                  <a:srgbClr val="464646"/>
                </a:solidFill>
              </a:defRPr>
            </a:pPr>
            <a:r>
              <a:rPr lang="en-US" sz="2800" dirty="0"/>
              <a:t>that combines high-quality homemade cakes, specialty coffee, and a cozy atmosphere. </a:t>
            </a:r>
          </a:p>
          <a:p>
            <a:pPr>
              <a:lnSpc>
                <a:spcPct val="150000"/>
              </a:lnSpc>
              <a:defRPr sz="2000">
                <a:solidFill>
                  <a:srgbClr val="464646"/>
                </a:solidFill>
              </a:defRPr>
            </a:pPr>
            <a:r>
              <a:rPr lang="en-US" sz="2800" dirty="0"/>
              <a:t>The idea is to create a place where customers can enjoy delicious desserts, relax, socialize, and celebrate special moments. Our mission is to offer a unique café experience by combining traditional cake recipes with creative flavors, excellent customer service, and a comfortable environment</a:t>
            </a:r>
            <a:r>
              <a:rPr lang="en-US" dirty="0"/>
              <a:t>.</a:t>
            </a:r>
            <a:endParaRPr dirty="0"/>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Legal Structure</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640080" y="914400"/>
            <a:ext cx="10515600" cy="5029200"/>
          </a:xfrm>
          <a:prstGeom prst="rect">
            <a:avLst/>
          </a:prstGeom>
          <a:noFill/>
        </p:spPr>
        <p:txBody>
          <a:bodyPr wrap="none">
            <a:spAutoFit/>
          </a:bodyPr>
          <a:lstStyle/>
          <a:p>
            <a:pPr>
              <a:defRPr sz="2000">
                <a:solidFill>
                  <a:srgbClr val="464646"/>
                </a:solidFill>
              </a:defRPr>
            </a:pPr>
            <a:r>
              <a:rPr dirty="0"/>
              <a:t>Sole Trader</a:t>
            </a:r>
          </a:p>
          <a:p>
            <a:pPr>
              <a:defRPr sz="2000">
                <a:solidFill>
                  <a:srgbClr val="464646"/>
                </a:solidFill>
              </a:defRPr>
            </a:pPr>
            <a:r>
              <a:rPr dirty="0"/>
              <a:t>• Easy to set up</a:t>
            </a:r>
          </a:p>
          <a:p>
            <a:pPr>
              <a:defRPr sz="2000">
                <a:solidFill>
                  <a:srgbClr val="464646"/>
                </a:solidFill>
              </a:defRPr>
            </a:pPr>
            <a:r>
              <a:rPr dirty="0"/>
              <a:t>• Low cost</a:t>
            </a:r>
          </a:p>
          <a:p>
            <a:pPr>
              <a:defRPr sz="2000">
                <a:solidFill>
                  <a:srgbClr val="464646"/>
                </a:solidFill>
              </a:defRPr>
            </a:pPr>
            <a:r>
              <a:rPr dirty="0"/>
              <a:t>• Full control</a:t>
            </a:r>
          </a:p>
          <a:p>
            <a:pPr>
              <a:defRPr sz="2000">
                <a:solidFill>
                  <a:srgbClr val="464646"/>
                </a:solidFill>
              </a:defRPr>
            </a:pPr>
            <a:r>
              <a:rPr dirty="0"/>
              <a:t>• Suitable for my current business.</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sp>
        <p:nvSpPr>
          <p:cNvPr id="7" name="Rectangle 6">
            <a:extLst>
              <a:ext uri="{FF2B5EF4-FFF2-40B4-BE49-F238E27FC236}">
                <a16:creationId xmlns:a16="http://schemas.microsoft.com/office/drawing/2014/main" id="{ADDC95D5-AFA1-71E0-AF97-FCDB4E187C4D}"/>
              </a:ext>
            </a:extLst>
          </p:cNvPr>
          <p:cNvSpPr/>
          <p:nvPr/>
        </p:nvSpPr>
        <p:spPr>
          <a:xfrm>
            <a:off x="549486" y="2912533"/>
            <a:ext cx="10696787" cy="283633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dirty="0"/>
              <a:t>I would choose to run my Café shop as a sole trader because it is simple and easy</a:t>
            </a:r>
            <a:r>
              <a:rPr lang="en-GB" sz="2000" dirty="0"/>
              <a:t> to setup.</a:t>
            </a:r>
          </a:p>
          <a:p>
            <a:pPr algn="ctr"/>
            <a:r>
              <a:rPr lang="en-GB" sz="2000" dirty="0"/>
              <a:t>As the owner, I would have full control over all business decisions.</a:t>
            </a:r>
          </a:p>
          <a:p>
            <a:pPr algn="ctr"/>
            <a:r>
              <a:rPr lang="en-GB" sz="2000" dirty="0"/>
              <a:t>This business structure has fewer legal requirements and lower set up costs.</a:t>
            </a:r>
          </a:p>
          <a:p>
            <a:pPr algn="ctr"/>
            <a:r>
              <a:rPr lang="en-GB" sz="2000" dirty="0"/>
              <a:t>It is suitable for a small Café Shop because I can manage the business on my own.</a:t>
            </a:r>
          </a:p>
          <a:p>
            <a:pPr algn="ctr"/>
            <a:r>
              <a:rPr lang="en-GB" sz="2000" dirty="0"/>
              <a:t>Overall, being a sole trader allows me to start quickly while keeping the business simple</a:t>
            </a:r>
          </a:p>
          <a:p>
            <a:pPr algn="ctr"/>
            <a:r>
              <a:rPr lang="en-GB" sz="2000" dirty="0"/>
              <a:t>and flexible.</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3033331" cy="492443"/>
          </a:xfrm>
          <a:prstGeom prst="rect">
            <a:avLst/>
          </a:prstGeom>
          <a:noFill/>
        </p:spPr>
        <p:txBody>
          <a:bodyPr wrap="none">
            <a:spAutoFit/>
          </a:bodyPr>
          <a:lstStyle/>
          <a:p>
            <a:pPr>
              <a:defRPr sz="2600" b="1">
                <a:solidFill>
                  <a:srgbClr val="5C3424"/>
                </a:solidFill>
              </a:defRPr>
            </a:pPr>
            <a:r>
              <a:rPr dirty="0"/>
              <a:t>Organizational Chart</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pic>
        <p:nvPicPr>
          <p:cNvPr id="9" name="Picture 8">
            <a:extLst>
              <a:ext uri="{FF2B5EF4-FFF2-40B4-BE49-F238E27FC236}">
                <a16:creationId xmlns:a16="http://schemas.microsoft.com/office/drawing/2014/main" id="{7E291536-F451-7D83-A7C8-A15A1093E509}"/>
              </a:ext>
            </a:extLst>
          </p:cNvPr>
          <p:cNvPicPr>
            <a:picLocks noChangeAspect="1"/>
          </p:cNvPicPr>
          <p:nvPr/>
        </p:nvPicPr>
        <p:blipFill>
          <a:blip r:embed="rId2"/>
          <a:stretch>
            <a:fillRect/>
          </a:stretch>
        </p:blipFill>
        <p:spPr>
          <a:xfrm>
            <a:off x="1343586" y="1114455"/>
            <a:ext cx="9501652" cy="469899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PESTEL Analysis</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394758" y="898557"/>
            <a:ext cx="11794067" cy="5544275"/>
          </a:xfrm>
          <a:prstGeom prst="rect">
            <a:avLst/>
          </a:prstGeom>
          <a:noFill/>
        </p:spPr>
        <p:txBody>
          <a:bodyPr wrap="square">
            <a:spAutoFit/>
          </a:bodyPr>
          <a:lstStyle/>
          <a:p>
            <a:pPr>
              <a:lnSpc>
                <a:spcPct val="150000"/>
              </a:lnSpc>
              <a:defRPr sz="2000">
                <a:solidFill>
                  <a:srgbClr val="464646"/>
                </a:solidFill>
              </a:defRPr>
            </a:pPr>
            <a:r>
              <a:rPr lang="en-US" sz="2800" b="1" dirty="0"/>
              <a:t>Factor     </a:t>
            </a:r>
            <a:r>
              <a:rPr lang="en-US" sz="2800" dirty="0"/>
              <a:t>                                        </a:t>
            </a:r>
            <a:r>
              <a:rPr lang="en-US" sz="2800" b="1" dirty="0"/>
              <a:t>Impact</a:t>
            </a:r>
          </a:p>
          <a:p>
            <a:pPr>
              <a:lnSpc>
                <a:spcPct val="200000"/>
              </a:lnSpc>
              <a:defRPr sz="2000">
                <a:solidFill>
                  <a:srgbClr val="464646"/>
                </a:solidFill>
              </a:defRPr>
            </a:pPr>
            <a:r>
              <a:rPr lang="en-US" sz="2000" b="1" dirty="0"/>
              <a:t>Political:</a:t>
            </a:r>
            <a:r>
              <a:rPr lang="en-US" sz="2000" dirty="0"/>
              <a:t> UK food businesses must comply with Food Standards Agency regulations, food hygiene legislation, </a:t>
            </a:r>
          </a:p>
          <a:p>
            <a:pPr>
              <a:lnSpc>
                <a:spcPct val="200000"/>
              </a:lnSpc>
              <a:defRPr sz="2000">
                <a:solidFill>
                  <a:srgbClr val="464646"/>
                </a:solidFill>
              </a:defRPr>
            </a:pPr>
            <a:r>
              <a:rPr lang="en-US" sz="2000" dirty="0"/>
              <a:t>and local council requirements. Business registration and food safety inspections will be essential before opening the café.</a:t>
            </a:r>
          </a:p>
          <a:p>
            <a:pPr>
              <a:lnSpc>
                <a:spcPct val="200000"/>
              </a:lnSpc>
              <a:defRPr sz="2000">
                <a:solidFill>
                  <a:srgbClr val="464646"/>
                </a:solidFill>
              </a:defRPr>
            </a:pPr>
            <a:r>
              <a:rPr lang="en-US" sz="2000" b="1" dirty="0"/>
              <a:t>Economic:</a:t>
            </a:r>
            <a:r>
              <a:rPr lang="en-US" sz="2000" dirty="0"/>
              <a:t> Inflation and increases in ingredient costs may affect profitability. However, consumers continue</a:t>
            </a:r>
          </a:p>
          <a:p>
            <a:pPr>
              <a:lnSpc>
                <a:spcPct val="200000"/>
              </a:lnSpc>
              <a:defRPr sz="2000">
                <a:solidFill>
                  <a:srgbClr val="464646"/>
                </a:solidFill>
              </a:defRPr>
            </a:pPr>
            <a:r>
              <a:rPr lang="en-US" sz="2000" dirty="0"/>
              <a:t> to spend on premium food products and café experiences despite economic uncertainty.</a:t>
            </a:r>
          </a:p>
          <a:p>
            <a:pPr>
              <a:lnSpc>
                <a:spcPct val="200000"/>
              </a:lnSpc>
              <a:defRPr sz="2000">
                <a:solidFill>
                  <a:srgbClr val="464646"/>
                </a:solidFill>
              </a:defRPr>
            </a:pPr>
            <a:r>
              <a:rPr lang="en-US" sz="2000" b="1" dirty="0"/>
              <a:t>Social</a:t>
            </a:r>
            <a:r>
              <a:rPr lang="en-US" sz="2000" dirty="0"/>
              <a:t>: Growing demand for artisan bakeries, specialty coffee, customized celebration cakes, and independent </a:t>
            </a:r>
          </a:p>
          <a:p>
            <a:pPr>
              <a:lnSpc>
                <a:spcPct val="200000"/>
              </a:lnSpc>
              <a:defRPr sz="2000">
                <a:solidFill>
                  <a:srgbClr val="464646"/>
                </a:solidFill>
              </a:defRPr>
            </a:pPr>
            <a:r>
              <a:rPr lang="en-US" sz="2000" dirty="0"/>
              <a:t> cafés supports the business concept. Consumers increasingly value local businesses and personalized service.</a:t>
            </a:r>
          </a:p>
          <a:p>
            <a:pPr>
              <a:lnSpc>
                <a:spcPct val="150000"/>
              </a:lnSpc>
              <a:defRPr sz="2000">
                <a:solidFill>
                  <a:srgbClr val="464646"/>
                </a:solidFill>
              </a:defRPr>
            </a:pPr>
            <a:r>
              <a:rPr lang="en-US" sz="2400" dirty="0"/>
              <a:t> </a:t>
            </a:r>
            <a:endParaRPr lang="en-US" sz="2400" b="1" dirty="0"/>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Marketing Strategies</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6" name="TextBox 5"/>
          <p:cNvSpPr txBox="1"/>
          <p:nvPr/>
        </p:nvSpPr>
        <p:spPr>
          <a:xfrm>
            <a:off x="457200" y="6309360"/>
            <a:ext cx="2743200" cy="274320"/>
          </a:xfrm>
          <a:prstGeom prst="rect">
            <a:avLst/>
          </a:prstGeom>
          <a:noFill/>
        </p:spPr>
        <p:txBody>
          <a:bodyPr wrap="none">
            <a:spAutoFit/>
          </a:bodyPr>
          <a:lstStyle/>
          <a:p>
            <a:r>
              <a:rPr dirty="0"/>
              <a:t>Jordana's Cake &amp; Cia</a:t>
            </a:r>
          </a:p>
        </p:txBody>
      </p:sp>
      <p:sp>
        <p:nvSpPr>
          <p:cNvPr id="8" name="TextBox 7">
            <a:extLst>
              <a:ext uri="{FF2B5EF4-FFF2-40B4-BE49-F238E27FC236}">
                <a16:creationId xmlns:a16="http://schemas.microsoft.com/office/drawing/2014/main" id="{1C4610A4-6B3C-D9FE-A228-27B306BF821A}"/>
              </a:ext>
            </a:extLst>
          </p:cNvPr>
          <p:cNvSpPr txBox="1"/>
          <p:nvPr/>
        </p:nvSpPr>
        <p:spPr>
          <a:xfrm>
            <a:off x="457199" y="1201406"/>
            <a:ext cx="11311467" cy="4524315"/>
          </a:xfrm>
          <a:prstGeom prst="rect">
            <a:avLst/>
          </a:prstGeom>
          <a:noFill/>
        </p:spPr>
        <p:txBody>
          <a:bodyPr wrap="square">
            <a:spAutoFit/>
          </a:bodyPr>
          <a:lstStyle/>
          <a:p>
            <a:r>
              <a:rPr lang="en-GB" sz="2400" b="1" dirty="0"/>
              <a:t>Technological: </a:t>
            </a:r>
            <a:r>
              <a:rPr lang="en-GB" sz="2400" dirty="0"/>
              <a:t>Social media marketing, online ordering systems, contactless payments, and digital customer </a:t>
            </a:r>
          </a:p>
          <a:p>
            <a:r>
              <a:rPr lang="en-GB" sz="2400" dirty="0"/>
              <a:t>reviews are essential tools for business growth. Instagram already plays an important role in promoting Jordana’s Cake &amp; Cia.</a:t>
            </a:r>
          </a:p>
          <a:p>
            <a:endParaRPr lang="en-GB" sz="2400" dirty="0"/>
          </a:p>
          <a:p>
            <a:r>
              <a:rPr lang="en-US" sz="2400" b="1" dirty="0"/>
              <a:t>Environmental: </a:t>
            </a:r>
            <a:r>
              <a:rPr lang="en-US" sz="2400" dirty="0"/>
              <a:t>Customers increasingly prefer businesses using recyclable packaging, reducing food waste, and sourcing ingredients responsibly. Implementing sustainable practices will improve the company’s reputation.</a:t>
            </a:r>
          </a:p>
          <a:p>
            <a:endParaRPr lang="en-US" sz="2400" dirty="0"/>
          </a:p>
          <a:p>
            <a:r>
              <a:rPr lang="en-US" sz="2400" b="1" dirty="0"/>
              <a:t>Legal: </a:t>
            </a:r>
            <a:r>
              <a:rPr lang="en-US" sz="2400" dirty="0"/>
              <a:t>The business must register with the local authority, comply with Food Hygiene Regulations, obtain public liability insurance, follow employment legislation when hiring staff, and comply with GDPR when handling customer data.</a:t>
            </a:r>
            <a:endParaRPr lang="en-GB"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Funding</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graphicFrame>
        <p:nvGraphicFramePr>
          <p:cNvPr id="8" name="Table 7">
            <a:extLst>
              <a:ext uri="{FF2B5EF4-FFF2-40B4-BE49-F238E27FC236}">
                <a16:creationId xmlns:a16="http://schemas.microsoft.com/office/drawing/2014/main" id="{0A3A72D4-5BBC-A113-9AC6-874671745048}"/>
              </a:ext>
            </a:extLst>
          </p:cNvPr>
          <p:cNvGraphicFramePr>
            <a:graphicFrameLocks noGrp="1"/>
          </p:cNvGraphicFramePr>
          <p:nvPr>
            <p:extLst>
              <p:ext uri="{D42A27DB-BD31-4B8C-83A1-F6EECF244321}">
                <p14:modId xmlns:p14="http://schemas.microsoft.com/office/powerpoint/2010/main" val="1965569002"/>
              </p:ext>
            </p:extLst>
          </p:nvPr>
        </p:nvGraphicFramePr>
        <p:xfrm>
          <a:off x="304271" y="1229640"/>
          <a:ext cx="5215996" cy="4450080"/>
        </p:xfrm>
        <a:graphic>
          <a:graphicData uri="http://schemas.openxmlformats.org/drawingml/2006/table">
            <a:tbl>
              <a:tblPr firstRow="1" bandRow="1">
                <a:tableStyleId>{0E3FDE45-AF77-4B5C-9715-49D594BDF05E}</a:tableStyleId>
              </a:tblPr>
              <a:tblGrid>
                <a:gridCol w="4062942">
                  <a:extLst>
                    <a:ext uri="{9D8B030D-6E8A-4147-A177-3AD203B41FA5}">
                      <a16:colId xmlns:a16="http://schemas.microsoft.com/office/drawing/2014/main" val="2732810489"/>
                    </a:ext>
                  </a:extLst>
                </a:gridCol>
                <a:gridCol w="1153054">
                  <a:extLst>
                    <a:ext uri="{9D8B030D-6E8A-4147-A177-3AD203B41FA5}">
                      <a16:colId xmlns:a16="http://schemas.microsoft.com/office/drawing/2014/main" val="3350865617"/>
                    </a:ext>
                  </a:extLst>
                </a:gridCol>
              </a:tblGrid>
              <a:tr h="370840">
                <a:tc>
                  <a:txBody>
                    <a:bodyPr/>
                    <a:lstStyle/>
                    <a:p>
                      <a:r>
                        <a:rPr lang="en-US" dirty="0"/>
                        <a:t>Startup Costs</a:t>
                      </a:r>
                      <a:endParaRPr lang="en-GB" dirty="0"/>
                    </a:p>
                  </a:txBody>
                  <a:tcPr/>
                </a:tc>
                <a:tc>
                  <a:txBody>
                    <a:bodyPr/>
                    <a:lstStyle/>
                    <a:p>
                      <a:r>
                        <a:rPr lang="en-US" dirty="0"/>
                        <a:t>         £</a:t>
                      </a:r>
                      <a:endParaRPr lang="en-GB" dirty="0"/>
                    </a:p>
                  </a:txBody>
                  <a:tcPr/>
                </a:tc>
                <a:extLst>
                  <a:ext uri="{0D108BD9-81ED-4DB2-BD59-A6C34878D82A}">
                    <a16:rowId xmlns:a16="http://schemas.microsoft.com/office/drawing/2014/main" val="2884293081"/>
                  </a:ext>
                </a:extLst>
              </a:tr>
              <a:tr h="370840">
                <a:tc>
                  <a:txBody>
                    <a:bodyPr/>
                    <a:lstStyle/>
                    <a:p>
                      <a:r>
                        <a:rPr lang="en-US" dirty="0"/>
                        <a:t>Lease deposit and first rent</a:t>
                      </a:r>
                      <a:endParaRPr lang="en-GB" dirty="0"/>
                    </a:p>
                  </a:txBody>
                  <a:tcPr/>
                </a:tc>
                <a:tc>
                  <a:txBody>
                    <a:bodyPr/>
                    <a:lstStyle/>
                    <a:p>
                      <a:r>
                        <a:rPr lang="en-US" dirty="0"/>
                        <a:t>4,000</a:t>
                      </a:r>
                      <a:endParaRPr lang="en-GB" dirty="0"/>
                    </a:p>
                  </a:txBody>
                  <a:tcPr/>
                </a:tc>
                <a:extLst>
                  <a:ext uri="{0D108BD9-81ED-4DB2-BD59-A6C34878D82A}">
                    <a16:rowId xmlns:a16="http://schemas.microsoft.com/office/drawing/2014/main" val="1458780281"/>
                  </a:ext>
                </a:extLst>
              </a:tr>
              <a:tr h="370840">
                <a:tc>
                  <a:txBody>
                    <a:bodyPr/>
                    <a:lstStyle/>
                    <a:p>
                      <a:r>
                        <a:rPr lang="en-US" dirty="0"/>
                        <a:t>Renovation and interior design</a:t>
                      </a:r>
                      <a:endParaRPr lang="en-GB" dirty="0"/>
                    </a:p>
                  </a:txBody>
                  <a:tcPr/>
                </a:tc>
                <a:tc>
                  <a:txBody>
                    <a:bodyPr/>
                    <a:lstStyle/>
                    <a:p>
                      <a:r>
                        <a:rPr lang="en-US" dirty="0"/>
                        <a:t>5,500</a:t>
                      </a:r>
                      <a:endParaRPr lang="en-GB" dirty="0"/>
                    </a:p>
                  </a:txBody>
                  <a:tcPr/>
                </a:tc>
                <a:extLst>
                  <a:ext uri="{0D108BD9-81ED-4DB2-BD59-A6C34878D82A}">
                    <a16:rowId xmlns:a16="http://schemas.microsoft.com/office/drawing/2014/main" val="813091545"/>
                  </a:ext>
                </a:extLst>
              </a:tr>
              <a:tr h="370840">
                <a:tc>
                  <a:txBody>
                    <a:bodyPr/>
                    <a:lstStyle/>
                    <a:p>
                      <a:r>
                        <a:rPr lang="en-US" dirty="0"/>
                        <a:t>Kitchen equipment</a:t>
                      </a:r>
                    </a:p>
                  </a:txBody>
                  <a:tcPr/>
                </a:tc>
                <a:tc>
                  <a:txBody>
                    <a:bodyPr/>
                    <a:lstStyle/>
                    <a:p>
                      <a:r>
                        <a:rPr lang="en-US" dirty="0"/>
                        <a:t>4,000  </a:t>
                      </a:r>
                      <a:endParaRPr lang="en-GB" dirty="0"/>
                    </a:p>
                  </a:txBody>
                  <a:tcPr/>
                </a:tc>
                <a:extLst>
                  <a:ext uri="{0D108BD9-81ED-4DB2-BD59-A6C34878D82A}">
                    <a16:rowId xmlns:a16="http://schemas.microsoft.com/office/drawing/2014/main" val="1779998376"/>
                  </a:ext>
                </a:extLst>
              </a:tr>
              <a:tr h="370840">
                <a:tc>
                  <a:txBody>
                    <a:bodyPr/>
                    <a:lstStyle/>
                    <a:p>
                      <a:r>
                        <a:rPr lang="en-US" dirty="0"/>
                        <a:t>Coffee machine and grinder</a:t>
                      </a:r>
                      <a:endParaRPr lang="en-GB" dirty="0"/>
                    </a:p>
                  </a:txBody>
                  <a:tcPr/>
                </a:tc>
                <a:tc>
                  <a:txBody>
                    <a:bodyPr/>
                    <a:lstStyle/>
                    <a:p>
                      <a:r>
                        <a:rPr lang="en-US" dirty="0"/>
                        <a:t> 2,000     </a:t>
                      </a:r>
                      <a:endParaRPr lang="en-GB" dirty="0"/>
                    </a:p>
                  </a:txBody>
                  <a:tcPr/>
                </a:tc>
                <a:extLst>
                  <a:ext uri="{0D108BD9-81ED-4DB2-BD59-A6C34878D82A}">
                    <a16:rowId xmlns:a16="http://schemas.microsoft.com/office/drawing/2014/main" val="1338439840"/>
                  </a:ext>
                </a:extLst>
              </a:tr>
              <a:tr h="370840">
                <a:tc>
                  <a:txBody>
                    <a:bodyPr/>
                    <a:lstStyle/>
                    <a:p>
                      <a:r>
                        <a:rPr lang="en-US" dirty="0"/>
                        <a:t>Furniture and decor</a:t>
                      </a:r>
                      <a:endParaRPr lang="en-GB" dirty="0"/>
                    </a:p>
                  </a:txBody>
                  <a:tcPr/>
                </a:tc>
                <a:tc>
                  <a:txBody>
                    <a:bodyPr/>
                    <a:lstStyle/>
                    <a:p>
                      <a:r>
                        <a:rPr lang="en-US" dirty="0"/>
                        <a:t>1,500</a:t>
                      </a:r>
                      <a:endParaRPr lang="en-GB" dirty="0"/>
                    </a:p>
                  </a:txBody>
                  <a:tcPr/>
                </a:tc>
                <a:extLst>
                  <a:ext uri="{0D108BD9-81ED-4DB2-BD59-A6C34878D82A}">
                    <a16:rowId xmlns:a16="http://schemas.microsoft.com/office/drawing/2014/main" val="3529267916"/>
                  </a:ext>
                </a:extLst>
              </a:tr>
              <a:tr h="370840">
                <a:tc>
                  <a:txBody>
                    <a:bodyPr/>
                    <a:lstStyle/>
                    <a:p>
                      <a:r>
                        <a:rPr lang="en-US" dirty="0"/>
                        <a:t>Initial stock and inventory</a:t>
                      </a:r>
                      <a:endParaRPr lang="en-GB" dirty="0"/>
                    </a:p>
                  </a:txBody>
                  <a:tcPr/>
                </a:tc>
                <a:tc>
                  <a:txBody>
                    <a:bodyPr/>
                    <a:lstStyle/>
                    <a:p>
                      <a:r>
                        <a:rPr lang="en-US" dirty="0"/>
                        <a:t>1,000</a:t>
                      </a:r>
                      <a:endParaRPr lang="en-GB" dirty="0"/>
                    </a:p>
                  </a:txBody>
                  <a:tcPr/>
                </a:tc>
                <a:extLst>
                  <a:ext uri="{0D108BD9-81ED-4DB2-BD59-A6C34878D82A}">
                    <a16:rowId xmlns:a16="http://schemas.microsoft.com/office/drawing/2014/main" val="4249200078"/>
                  </a:ext>
                </a:extLst>
              </a:tr>
              <a:tr h="370840">
                <a:tc>
                  <a:txBody>
                    <a:bodyPr/>
                    <a:lstStyle/>
                    <a:p>
                      <a:r>
                        <a:rPr lang="en-US" dirty="0"/>
                        <a:t>Licenses and permits</a:t>
                      </a:r>
                      <a:endParaRPr lang="en-GB" dirty="0"/>
                    </a:p>
                  </a:txBody>
                  <a:tcPr/>
                </a:tc>
                <a:tc>
                  <a:txBody>
                    <a:bodyPr/>
                    <a:lstStyle/>
                    <a:p>
                      <a:r>
                        <a:rPr lang="en-US" dirty="0"/>
                        <a:t>500</a:t>
                      </a:r>
                      <a:endParaRPr lang="en-GB" dirty="0"/>
                    </a:p>
                  </a:txBody>
                  <a:tcPr/>
                </a:tc>
                <a:extLst>
                  <a:ext uri="{0D108BD9-81ED-4DB2-BD59-A6C34878D82A}">
                    <a16:rowId xmlns:a16="http://schemas.microsoft.com/office/drawing/2014/main" val="919404562"/>
                  </a:ext>
                </a:extLst>
              </a:tr>
              <a:tr h="370840">
                <a:tc>
                  <a:txBody>
                    <a:bodyPr/>
                    <a:lstStyle/>
                    <a:p>
                      <a:r>
                        <a:rPr lang="en-US" dirty="0"/>
                        <a:t>Branding and Launch marketing</a:t>
                      </a:r>
                      <a:endParaRPr lang="en-GB" dirty="0"/>
                    </a:p>
                  </a:txBody>
                  <a:tcPr/>
                </a:tc>
                <a:tc>
                  <a:txBody>
                    <a:bodyPr/>
                    <a:lstStyle/>
                    <a:p>
                      <a:r>
                        <a:rPr lang="en-US" dirty="0"/>
                        <a:t>500</a:t>
                      </a:r>
                      <a:endParaRPr lang="en-GB" dirty="0"/>
                    </a:p>
                  </a:txBody>
                  <a:tcPr/>
                </a:tc>
                <a:extLst>
                  <a:ext uri="{0D108BD9-81ED-4DB2-BD59-A6C34878D82A}">
                    <a16:rowId xmlns:a16="http://schemas.microsoft.com/office/drawing/2014/main" val="2636172777"/>
                  </a:ext>
                </a:extLst>
              </a:tr>
              <a:tr h="370840">
                <a:tc>
                  <a:txBody>
                    <a:bodyPr/>
                    <a:lstStyle/>
                    <a:p>
                      <a:r>
                        <a:rPr lang="en-US" dirty="0"/>
                        <a:t>POS system and software</a:t>
                      </a:r>
                      <a:endParaRPr lang="en-GB" dirty="0"/>
                    </a:p>
                  </a:txBody>
                  <a:tcPr/>
                </a:tc>
                <a:tc>
                  <a:txBody>
                    <a:bodyPr/>
                    <a:lstStyle/>
                    <a:p>
                      <a:r>
                        <a:rPr lang="en-US" dirty="0"/>
                        <a:t>500</a:t>
                      </a:r>
                      <a:endParaRPr lang="en-GB" dirty="0"/>
                    </a:p>
                  </a:txBody>
                  <a:tcPr/>
                </a:tc>
                <a:extLst>
                  <a:ext uri="{0D108BD9-81ED-4DB2-BD59-A6C34878D82A}">
                    <a16:rowId xmlns:a16="http://schemas.microsoft.com/office/drawing/2014/main" val="2436208067"/>
                  </a:ext>
                </a:extLst>
              </a:tr>
              <a:tr h="370840">
                <a:tc>
                  <a:txBody>
                    <a:bodyPr/>
                    <a:lstStyle/>
                    <a:p>
                      <a:r>
                        <a:rPr lang="en-US" dirty="0"/>
                        <a:t>Contingency fund</a:t>
                      </a:r>
                      <a:endParaRPr lang="en-GB" dirty="0"/>
                    </a:p>
                  </a:txBody>
                  <a:tcPr/>
                </a:tc>
                <a:tc>
                  <a:txBody>
                    <a:bodyPr/>
                    <a:lstStyle/>
                    <a:p>
                      <a:r>
                        <a:rPr lang="en-US" dirty="0"/>
                        <a:t>500</a:t>
                      </a:r>
                      <a:endParaRPr lang="en-GB" dirty="0"/>
                    </a:p>
                  </a:txBody>
                  <a:tcPr/>
                </a:tc>
                <a:extLst>
                  <a:ext uri="{0D108BD9-81ED-4DB2-BD59-A6C34878D82A}">
                    <a16:rowId xmlns:a16="http://schemas.microsoft.com/office/drawing/2014/main" val="4005884388"/>
                  </a:ext>
                </a:extLst>
              </a:tr>
              <a:tr h="370840">
                <a:tc>
                  <a:txBody>
                    <a:bodyPr/>
                    <a:lstStyle/>
                    <a:p>
                      <a:r>
                        <a:rPr lang="en-US" b="1" dirty="0"/>
                        <a:t>Total Startup Cost</a:t>
                      </a:r>
                      <a:endParaRPr lang="en-GB" b="1" dirty="0"/>
                    </a:p>
                  </a:txBody>
                  <a:tcPr/>
                </a:tc>
                <a:tc>
                  <a:txBody>
                    <a:bodyPr/>
                    <a:lstStyle/>
                    <a:p>
                      <a:r>
                        <a:rPr lang="en-US" b="1" dirty="0"/>
                        <a:t>20,000</a:t>
                      </a:r>
                      <a:endParaRPr lang="en-GB" b="1" dirty="0"/>
                    </a:p>
                  </a:txBody>
                  <a:tcPr/>
                </a:tc>
                <a:extLst>
                  <a:ext uri="{0D108BD9-81ED-4DB2-BD59-A6C34878D82A}">
                    <a16:rowId xmlns:a16="http://schemas.microsoft.com/office/drawing/2014/main" val="3471553773"/>
                  </a:ext>
                </a:extLst>
              </a:tr>
            </a:tbl>
          </a:graphicData>
        </a:graphic>
      </p:graphicFrame>
      <p:graphicFrame>
        <p:nvGraphicFramePr>
          <p:cNvPr id="9" name="Table 8">
            <a:extLst>
              <a:ext uri="{FF2B5EF4-FFF2-40B4-BE49-F238E27FC236}">
                <a16:creationId xmlns:a16="http://schemas.microsoft.com/office/drawing/2014/main" id="{273DD30F-2492-1788-3BA1-AB158D95A289}"/>
              </a:ext>
            </a:extLst>
          </p:cNvPr>
          <p:cNvGraphicFramePr>
            <a:graphicFrameLocks noGrp="1"/>
          </p:cNvGraphicFramePr>
          <p:nvPr>
            <p:extLst>
              <p:ext uri="{D42A27DB-BD31-4B8C-83A1-F6EECF244321}">
                <p14:modId xmlns:p14="http://schemas.microsoft.com/office/powerpoint/2010/main" val="1456944690"/>
              </p:ext>
            </p:extLst>
          </p:nvPr>
        </p:nvGraphicFramePr>
        <p:xfrm>
          <a:off x="5838825" y="1439333"/>
          <a:ext cx="6045729" cy="3703320"/>
        </p:xfrm>
        <a:graphic>
          <a:graphicData uri="http://schemas.openxmlformats.org/drawingml/2006/table">
            <a:tbl>
              <a:tblPr firstRow="1" bandRow="1">
                <a:tableStyleId>{0E3FDE45-AF77-4B5C-9715-49D594BDF05E}</a:tableStyleId>
              </a:tblPr>
              <a:tblGrid>
                <a:gridCol w="4062942">
                  <a:extLst>
                    <a:ext uri="{9D8B030D-6E8A-4147-A177-3AD203B41FA5}">
                      <a16:colId xmlns:a16="http://schemas.microsoft.com/office/drawing/2014/main" val="3387258016"/>
                    </a:ext>
                  </a:extLst>
                </a:gridCol>
                <a:gridCol w="1982787">
                  <a:extLst>
                    <a:ext uri="{9D8B030D-6E8A-4147-A177-3AD203B41FA5}">
                      <a16:colId xmlns:a16="http://schemas.microsoft.com/office/drawing/2014/main" val="2033198749"/>
                    </a:ext>
                  </a:extLst>
                </a:gridCol>
              </a:tblGrid>
              <a:tr h="370840">
                <a:tc>
                  <a:txBody>
                    <a:bodyPr/>
                    <a:lstStyle/>
                    <a:p>
                      <a:r>
                        <a:rPr lang="en-US" dirty="0"/>
                        <a:t>Fixed Cost</a:t>
                      </a:r>
                      <a:endParaRPr lang="en-GB" dirty="0"/>
                    </a:p>
                  </a:txBody>
                  <a:tcPr/>
                </a:tc>
                <a:tc>
                  <a:txBody>
                    <a:bodyPr/>
                    <a:lstStyle/>
                    <a:p>
                      <a:r>
                        <a:rPr lang="en-US" dirty="0"/>
                        <a:t>Per Month £</a:t>
                      </a:r>
                      <a:endParaRPr lang="en-GB" dirty="0"/>
                    </a:p>
                  </a:txBody>
                  <a:tcPr/>
                </a:tc>
                <a:extLst>
                  <a:ext uri="{0D108BD9-81ED-4DB2-BD59-A6C34878D82A}">
                    <a16:rowId xmlns:a16="http://schemas.microsoft.com/office/drawing/2014/main" val="3959588216"/>
                  </a:ext>
                </a:extLst>
              </a:tr>
              <a:tr h="357580">
                <a:tc>
                  <a:txBody>
                    <a:bodyPr/>
                    <a:lstStyle/>
                    <a:p>
                      <a:r>
                        <a:rPr lang="en-US" dirty="0"/>
                        <a:t>Rent</a:t>
                      </a:r>
                      <a:endParaRPr lang="en-GB" dirty="0"/>
                    </a:p>
                  </a:txBody>
                  <a:tcPr/>
                </a:tc>
                <a:tc>
                  <a:txBody>
                    <a:bodyPr/>
                    <a:lstStyle/>
                    <a:p>
                      <a:r>
                        <a:rPr lang="en-US" dirty="0"/>
                        <a:t>1,000</a:t>
                      </a:r>
                      <a:endParaRPr lang="en-GB" dirty="0"/>
                    </a:p>
                  </a:txBody>
                  <a:tcPr/>
                </a:tc>
                <a:extLst>
                  <a:ext uri="{0D108BD9-81ED-4DB2-BD59-A6C34878D82A}">
                    <a16:rowId xmlns:a16="http://schemas.microsoft.com/office/drawing/2014/main" val="2242544490"/>
                  </a:ext>
                </a:extLst>
              </a:tr>
              <a:tr h="370840">
                <a:tc>
                  <a:txBody>
                    <a:bodyPr/>
                    <a:lstStyle/>
                    <a:p>
                      <a:r>
                        <a:rPr lang="en-US" dirty="0"/>
                        <a:t>Salaries</a:t>
                      </a:r>
                      <a:endParaRPr lang="en-GB" dirty="0"/>
                    </a:p>
                  </a:txBody>
                  <a:tcPr/>
                </a:tc>
                <a:tc>
                  <a:txBody>
                    <a:bodyPr/>
                    <a:lstStyle/>
                    <a:p>
                      <a:r>
                        <a:rPr lang="en-US" dirty="0"/>
                        <a:t>1,000</a:t>
                      </a:r>
                      <a:endParaRPr lang="en-GB" dirty="0"/>
                    </a:p>
                  </a:txBody>
                  <a:tcPr/>
                </a:tc>
                <a:extLst>
                  <a:ext uri="{0D108BD9-81ED-4DB2-BD59-A6C34878D82A}">
                    <a16:rowId xmlns:a16="http://schemas.microsoft.com/office/drawing/2014/main" val="1689885818"/>
                  </a:ext>
                </a:extLst>
              </a:tr>
              <a:tr h="370840">
                <a:tc>
                  <a:txBody>
                    <a:bodyPr/>
                    <a:lstStyle/>
                    <a:p>
                      <a:r>
                        <a:rPr lang="en-US" dirty="0"/>
                        <a:t>Utilities</a:t>
                      </a:r>
                      <a:endParaRPr lang="en-GB" dirty="0"/>
                    </a:p>
                  </a:txBody>
                  <a:tcPr/>
                </a:tc>
                <a:tc>
                  <a:txBody>
                    <a:bodyPr/>
                    <a:lstStyle/>
                    <a:p>
                      <a:r>
                        <a:rPr lang="en-US" dirty="0"/>
                        <a:t>200</a:t>
                      </a:r>
                      <a:endParaRPr lang="en-GB" dirty="0"/>
                    </a:p>
                  </a:txBody>
                  <a:tcPr/>
                </a:tc>
                <a:extLst>
                  <a:ext uri="{0D108BD9-81ED-4DB2-BD59-A6C34878D82A}">
                    <a16:rowId xmlns:a16="http://schemas.microsoft.com/office/drawing/2014/main" val="3682631465"/>
                  </a:ext>
                </a:extLst>
              </a:tr>
              <a:tr h="370840">
                <a:tc>
                  <a:txBody>
                    <a:bodyPr/>
                    <a:lstStyle/>
                    <a:p>
                      <a:r>
                        <a:rPr lang="en-US" dirty="0"/>
                        <a:t>Insurance</a:t>
                      </a:r>
                      <a:endParaRPr lang="en-GB" dirty="0"/>
                    </a:p>
                  </a:txBody>
                  <a:tcPr/>
                </a:tc>
                <a:tc>
                  <a:txBody>
                    <a:bodyPr/>
                    <a:lstStyle/>
                    <a:p>
                      <a:r>
                        <a:rPr lang="en-US" dirty="0"/>
                        <a:t>80</a:t>
                      </a:r>
                      <a:endParaRPr lang="en-GB" dirty="0"/>
                    </a:p>
                  </a:txBody>
                  <a:tcPr/>
                </a:tc>
                <a:extLst>
                  <a:ext uri="{0D108BD9-81ED-4DB2-BD59-A6C34878D82A}">
                    <a16:rowId xmlns:a16="http://schemas.microsoft.com/office/drawing/2014/main" val="1074533215"/>
                  </a:ext>
                </a:extLst>
              </a:tr>
              <a:tr h="370840">
                <a:tc>
                  <a:txBody>
                    <a:bodyPr/>
                    <a:lstStyle/>
                    <a:p>
                      <a:r>
                        <a:rPr lang="en-US" dirty="0"/>
                        <a:t>Internet and phone</a:t>
                      </a:r>
                      <a:endParaRPr lang="en-GB" dirty="0"/>
                    </a:p>
                  </a:txBody>
                  <a:tcPr/>
                </a:tc>
                <a:tc>
                  <a:txBody>
                    <a:bodyPr/>
                    <a:lstStyle/>
                    <a:p>
                      <a:r>
                        <a:rPr lang="en-US" dirty="0"/>
                        <a:t>50</a:t>
                      </a:r>
                      <a:endParaRPr lang="en-GB" dirty="0"/>
                    </a:p>
                  </a:txBody>
                  <a:tcPr/>
                </a:tc>
                <a:extLst>
                  <a:ext uri="{0D108BD9-81ED-4DB2-BD59-A6C34878D82A}">
                    <a16:rowId xmlns:a16="http://schemas.microsoft.com/office/drawing/2014/main" val="4027588600"/>
                  </a:ext>
                </a:extLst>
              </a:tr>
              <a:tr h="370840">
                <a:tc>
                  <a:txBody>
                    <a:bodyPr/>
                    <a:lstStyle/>
                    <a:p>
                      <a:r>
                        <a:rPr lang="en-US" dirty="0"/>
                        <a:t>Accounting and software</a:t>
                      </a:r>
                      <a:endParaRPr lang="en-GB" dirty="0"/>
                    </a:p>
                  </a:txBody>
                  <a:tcPr/>
                </a:tc>
                <a:tc>
                  <a:txBody>
                    <a:bodyPr/>
                    <a:lstStyle/>
                    <a:p>
                      <a:r>
                        <a:rPr lang="en-US" dirty="0"/>
                        <a:t>70</a:t>
                      </a:r>
                      <a:endParaRPr lang="en-GB" dirty="0"/>
                    </a:p>
                  </a:txBody>
                  <a:tcPr/>
                </a:tc>
                <a:extLst>
                  <a:ext uri="{0D108BD9-81ED-4DB2-BD59-A6C34878D82A}">
                    <a16:rowId xmlns:a16="http://schemas.microsoft.com/office/drawing/2014/main" val="1763579914"/>
                  </a:ext>
                </a:extLst>
              </a:tr>
              <a:tr h="370840">
                <a:tc>
                  <a:txBody>
                    <a:bodyPr/>
                    <a:lstStyle/>
                    <a:p>
                      <a:r>
                        <a:rPr lang="en-US" dirty="0"/>
                        <a:t>Cleaning and maintenance</a:t>
                      </a:r>
                      <a:endParaRPr lang="en-GB" dirty="0"/>
                    </a:p>
                  </a:txBody>
                  <a:tcPr/>
                </a:tc>
                <a:tc>
                  <a:txBody>
                    <a:bodyPr/>
                    <a:lstStyle/>
                    <a:p>
                      <a:r>
                        <a:rPr lang="en-US" dirty="0"/>
                        <a:t>100</a:t>
                      </a:r>
                      <a:endParaRPr lang="en-GB" dirty="0"/>
                    </a:p>
                  </a:txBody>
                  <a:tcPr/>
                </a:tc>
                <a:extLst>
                  <a:ext uri="{0D108BD9-81ED-4DB2-BD59-A6C34878D82A}">
                    <a16:rowId xmlns:a16="http://schemas.microsoft.com/office/drawing/2014/main" val="3332665873"/>
                  </a:ext>
                </a:extLst>
              </a:tr>
              <a:tr h="370840">
                <a:tc>
                  <a:txBody>
                    <a:bodyPr/>
                    <a:lstStyle/>
                    <a:p>
                      <a:r>
                        <a:rPr lang="en-US" dirty="0"/>
                        <a:t>Marketing</a:t>
                      </a:r>
                      <a:endParaRPr lang="en-GB" dirty="0"/>
                    </a:p>
                  </a:txBody>
                  <a:tcPr/>
                </a:tc>
                <a:tc>
                  <a:txBody>
                    <a:bodyPr/>
                    <a:lstStyle/>
                    <a:p>
                      <a:r>
                        <a:rPr lang="en-US" dirty="0"/>
                        <a:t>100</a:t>
                      </a:r>
                      <a:endParaRPr lang="en-GB" dirty="0"/>
                    </a:p>
                  </a:txBody>
                  <a:tcPr/>
                </a:tc>
                <a:extLst>
                  <a:ext uri="{0D108BD9-81ED-4DB2-BD59-A6C34878D82A}">
                    <a16:rowId xmlns:a16="http://schemas.microsoft.com/office/drawing/2014/main" val="4135628576"/>
                  </a:ext>
                </a:extLst>
              </a:tr>
              <a:tr h="370840">
                <a:tc>
                  <a:txBody>
                    <a:bodyPr/>
                    <a:lstStyle/>
                    <a:p>
                      <a:r>
                        <a:rPr lang="en-US" b="1" dirty="0"/>
                        <a:t>Total Fixed Costs</a:t>
                      </a:r>
                      <a:endParaRPr lang="en-GB" b="1" dirty="0"/>
                    </a:p>
                  </a:txBody>
                  <a:tcPr/>
                </a:tc>
                <a:tc>
                  <a:txBody>
                    <a:bodyPr/>
                    <a:lstStyle/>
                    <a:p>
                      <a:r>
                        <a:rPr lang="en-US" b="1" dirty="0"/>
                        <a:t>2,600</a:t>
                      </a:r>
                      <a:endParaRPr lang="en-GB" b="1" dirty="0"/>
                    </a:p>
                  </a:txBody>
                  <a:tcPr/>
                </a:tc>
                <a:extLst>
                  <a:ext uri="{0D108BD9-81ED-4DB2-BD59-A6C34878D82A}">
                    <a16:rowId xmlns:a16="http://schemas.microsoft.com/office/drawing/2014/main" val="1558388829"/>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Costs</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graphicFrame>
        <p:nvGraphicFramePr>
          <p:cNvPr id="10" name="Table 9">
            <a:extLst>
              <a:ext uri="{FF2B5EF4-FFF2-40B4-BE49-F238E27FC236}">
                <a16:creationId xmlns:a16="http://schemas.microsoft.com/office/drawing/2014/main" id="{14774AC7-52DF-9081-6743-96BA5B34A165}"/>
              </a:ext>
            </a:extLst>
          </p:cNvPr>
          <p:cNvGraphicFramePr>
            <a:graphicFrameLocks noGrp="1"/>
          </p:cNvGraphicFramePr>
          <p:nvPr/>
        </p:nvGraphicFramePr>
        <p:xfrm>
          <a:off x="457200" y="1600200"/>
          <a:ext cx="10496018" cy="2595880"/>
        </p:xfrm>
        <a:graphic>
          <a:graphicData uri="http://schemas.openxmlformats.org/drawingml/2006/table">
            <a:tbl>
              <a:tblPr firstRow="1" bandRow="1">
                <a:tableStyleId>{0E3FDE45-AF77-4B5C-9715-49D594BDF05E}</a:tableStyleId>
              </a:tblPr>
              <a:tblGrid>
                <a:gridCol w="3530978">
                  <a:extLst>
                    <a:ext uri="{9D8B030D-6E8A-4147-A177-3AD203B41FA5}">
                      <a16:colId xmlns:a16="http://schemas.microsoft.com/office/drawing/2014/main" val="2518321575"/>
                    </a:ext>
                  </a:extLst>
                </a:gridCol>
                <a:gridCol w="1160840">
                  <a:extLst>
                    <a:ext uri="{9D8B030D-6E8A-4147-A177-3AD203B41FA5}">
                      <a16:colId xmlns:a16="http://schemas.microsoft.com/office/drawing/2014/main" val="1104098827"/>
                    </a:ext>
                  </a:extLst>
                </a:gridCol>
                <a:gridCol w="1160840">
                  <a:extLst>
                    <a:ext uri="{9D8B030D-6E8A-4147-A177-3AD203B41FA5}">
                      <a16:colId xmlns:a16="http://schemas.microsoft.com/office/drawing/2014/main" val="2741535374"/>
                    </a:ext>
                  </a:extLst>
                </a:gridCol>
                <a:gridCol w="1160840">
                  <a:extLst>
                    <a:ext uri="{9D8B030D-6E8A-4147-A177-3AD203B41FA5}">
                      <a16:colId xmlns:a16="http://schemas.microsoft.com/office/drawing/2014/main" val="3043918630"/>
                    </a:ext>
                  </a:extLst>
                </a:gridCol>
                <a:gridCol w="1160840">
                  <a:extLst>
                    <a:ext uri="{9D8B030D-6E8A-4147-A177-3AD203B41FA5}">
                      <a16:colId xmlns:a16="http://schemas.microsoft.com/office/drawing/2014/main" val="3663211246"/>
                    </a:ext>
                  </a:extLst>
                </a:gridCol>
                <a:gridCol w="1160840">
                  <a:extLst>
                    <a:ext uri="{9D8B030D-6E8A-4147-A177-3AD203B41FA5}">
                      <a16:colId xmlns:a16="http://schemas.microsoft.com/office/drawing/2014/main" val="2503183414"/>
                    </a:ext>
                  </a:extLst>
                </a:gridCol>
                <a:gridCol w="1160840">
                  <a:extLst>
                    <a:ext uri="{9D8B030D-6E8A-4147-A177-3AD203B41FA5}">
                      <a16:colId xmlns:a16="http://schemas.microsoft.com/office/drawing/2014/main" val="2332278296"/>
                    </a:ext>
                  </a:extLst>
                </a:gridCol>
              </a:tblGrid>
              <a:tr h="370840">
                <a:tc>
                  <a:txBody>
                    <a:bodyPr/>
                    <a:lstStyle/>
                    <a:p>
                      <a:r>
                        <a:rPr lang="en-US" dirty="0"/>
                        <a:t>Variable Costs</a:t>
                      </a:r>
                      <a:endParaRPr lang="en-GB" dirty="0"/>
                    </a:p>
                  </a:txBody>
                  <a:tcPr/>
                </a:tc>
                <a:tc>
                  <a:txBody>
                    <a:bodyPr/>
                    <a:lstStyle/>
                    <a:p>
                      <a:r>
                        <a:rPr lang="en-US" dirty="0"/>
                        <a:t>Jan</a:t>
                      </a:r>
                      <a:endParaRPr lang="en-GB" dirty="0"/>
                    </a:p>
                  </a:txBody>
                  <a:tcPr/>
                </a:tc>
                <a:tc>
                  <a:txBody>
                    <a:bodyPr/>
                    <a:lstStyle/>
                    <a:p>
                      <a:r>
                        <a:rPr lang="en-US" dirty="0"/>
                        <a:t>Feb</a:t>
                      </a:r>
                      <a:endParaRPr lang="en-GB" dirty="0"/>
                    </a:p>
                  </a:txBody>
                  <a:tcPr/>
                </a:tc>
                <a:tc>
                  <a:txBody>
                    <a:bodyPr/>
                    <a:lstStyle/>
                    <a:p>
                      <a:r>
                        <a:rPr lang="en-US" dirty="0"/>
                        <a:t>Mar</a:t>
                      </a:r>
                      <a:endParaRPr lang="en-GB" dirty="0"/>
                    </a:p>
                  </a:txBody>
                  <a:tcPr/>
                </a:tc>
                <a:tc>
                  <a:txBody>
                    <a:bodyPr/>
                    <a:lstStyle/>
                    <a:p>
                      <a:r>
                        <a:rPr lang="en-US" dirty="0"/>
                        <a:t>Apr</a:t>
                      </a:r>
                      <a:endParaRPr lang="en-GB" dirty="0"/>
                    </a:p>
                  </a:txBody>
                  <a:tcPr/>
                </a:tc>
                <a:tc>
                  <a:txBody>
                    <a:bodyPr/>
                    <a:lstStyle/>
                    <a:p>
                      <a:r>
                        <a:rPr lang="en-US" dirty="0"/>
                        <a:t>May</a:t>
                      </a:r>
                      <a:endParaRPr lang="en-GB" dirty="0"/>
                    </a:p>
                  </a:txBody>
                  <a:tcPr/>
                </a:tc>
                <a:tc>
                  <a:txBody>
                    <a:bodyPr/>
                    <a:lstStyle/>
                    <a:p>
                      <a:r>
                        <a:rPr lang="en-US" dirty="0"/>
                        <a:t>June</a:t>
                      </a:r>
                      <a:endParaRPr lang="en-GB" dirty="0"/>
                    </a:p>
                  </a:txBody>
                  <a:tcPr/>
                </a:tc>
                <a:extLst>
                  <a:ext uri="{0D108BD9-81ED-4DB2-BD59-A6C34878D82A}">
                    <a16:rowId xmlns:a16="http://schemas.microsoft.com/office/drawing/2014/main" val="4250710822"/>
                  </a:ext>
                </a:extLst>
              </a:tr>
              <a:tr h="370840">
                <a:tc>
                  <a:txBody>
                    <a:bodyPr/>
                    <a:lstStyle/>
                    <a:p>
                      <a:r>
                        <a:rPr lang="en-US" dirty="0"/>
                        <a:t>Ingredients and fillings</a:t>
                      </a:r>
                      <a:endParaRPr lang="en-GB" dirty="0"/>
                    </a:p>
                  </a:txBody>
                  <a:tcPr/>
                </a:tc>
                <a:tc>
                  <a:txBody>
                    <a:bodyPr/>
                    <a:lstStyle/>
                    <a:p>
                      <a:r>
                        <a:rPr lang="en-US" dirty="0"/>
                        <a:t>500</a:t>
                      </a:r>
                      <a:endParaRPr lang="en-GB" dirty="0"/>
                    </a:p>
                  </a:txBody>
                  <a:tcPr/>
                </a:tc>
                <a:tc>
                  <a:txBody>
                    <a:bodyPr/>
                    <a:lstStyle/>
                    <a:p>
                      <a:r>
                        <a:rPr lang="en-US" dirty="0"/>
                        <a:t>550</a:t>
                      </a:r>
                      <a:endParaRPr lang="en-GB" dirty="0"/>
                    </a:p>
                  </a:txBody>
                  <a:tcPr/>
                </a:tc>
                <a:tc>
                  <a:txBody>
                    <a:bodyPr/>
                    <a:lstStyle/>
                    <a:p>
                      <a:r>
                        <a:rPr lang="en-US" dirty="0"/>
                        <a:t>610</a:t>
                      </a:r>
                      <a:endParaRPr lang="en-GB" dirty="0"/>
                    </a:p>
                  </a:txBody>
                  <a:tcPr/>
                </a:tc>
                <a:tc>
                  <a:txBody>
                    <a:bodyPr/>
                    <a:lstStyle/>
                    <a:p>
                      <a:r>
                        <a:rPr lang="en-US" dirty="0"/>
                        <a:t>700</a:t>
                      </a:r>
                      <a:endParaRPr lang="en-GB" dirty="0"/>
                    </a:p>
                  </a:txBody>
                  <a:tcPr/>
                </a:tc>
                <a:tc>
                  <a:txBody>
                    <a:bodyPr/>
                    <a:lstStyle/>
                    <a:p>
                      <a:r>
                        <a:rPr lang="en-US" dirty="0"/>
                        <a:t>850</a:t>
                      </a:r>
                      <a:endParaRPr lang="en-GB" dirty="0"/>
                    </a:p>
                  </a:txBody>
                  <a:tcPr/>
                </a:tc>
                <a:tc>
                  <a:txBody>
                    <a:bodyPr/>
                    <a:lstStyle/>
                    <a:p>
                      <a:r>
                        <a:rPr lang="en-US" dirty="0"/>
                        <a:t>940</a:t>
                      </a:r>
                      <a:endParaRPr lang="en-GB" dirty="0"/>
                    </a:p>
                  </a:txBody>
                  <a:tcPr/>
                </a:tc>
                <a:extLst>
                  <a:ext uri="{0D108BD9-81ED-4DB2-BD59-A6C34878D82A}">
                    <a16:rowId xmlns:a16="http://schemas.microsoft.com/office/drawing/2014/main" val="943752381"/>
                  </a:ext>
                </a:extLst>
              </a:tr>
              <a:tr h="370840">
                <a:tc>
                  <a:txBody>
                    <a:bodyPr/>
                    <a:lstStyle/>
                    <a:p>
                      <a:r>
                        <a:rPr lang="en-US" dirty="0"/>
                        <a:t>Packing</a:t>
                      </a:r>
                      <a:endParaRPr lang="en-GB" dirty="0"/>
                    </a:p>
                  </a:txBody>
                  <a:tcPr/>
                </a:tc>
                <a:tc>
                  <a:txBody>
                    <a:bodyPr/>
                    <a:lstStyle/>
                    <a:p>
                      <a:r>
                        <a:rPr lang="en-US" dirty="0"/>
                        <a:t>100</a:t>
                      </a:r>
                      <a:endParaRPr lang="en-GB" dirty="0"/>
                    </a:p>
                  </a:txBody>
                  <a:tcPr/>
                </a:tc>
                <a:tc>
                  <a:txBody>
                    <a:bodyPr/>
                    <a:lstStyle/>
                    <a:p>
                      <a:r>
                        <a:rPr lang="en-US" dirty="0"/>
                        <a:t>120</a:t>
                      </a:r>
                      <a:endParaRPr lang="en-GB" dirty="0"/>
                    </a:p>
                  </a:txBody>
                  <a:tcPr/>
                </a:tc>
                <a:tc>
                  <a:txBody>
                    <a:bodyPr/>
                    <a:lstStyle/>
                    <a:p>
                      <a:r>
                        <a:rPr lang="en-US" dirty="0"/>
                        <a:t>180</a:t>
                      </a:r>
                      <a:endParaRPr lang="en-GB" dirty="0"/>
                    </a:p>
                  </a:txBody>
                  <a:tcPr/>
                </a:tc>
                <a:tc>
                  <a:txBody>
                    <a:bodyPr/>
                    <a:lstStyle/>
                    <a:p>
                      <a:r>
                        <a:rPr lang="en-US" dirty="0"/>
                        <a:t>240</a:t>
                      </a:r>
                      <a:endParaRPr lang="en-GB" dirty="0"/>
                    </a:p>
                  </a:txBody>
                  <a:tcPr/>
                </a:tc>
                <a:tc>
                  <a:txBody>
                    <a:bodyPr/>
                    <a:lstStyle/>
                    <a:p>
                      <a:r>
                        <a:rPr lang="en-US" dirty="0"/>
                        <a:t>300</a:t>
                      </a:r>
                      <a:endParaRPr lang="en-GB" dirty="0"/>
                    </a:p>
                  </a:txBody>
                  <a:tcPr/>
                </a:tc>
                <a:tc>
                  <a:txBody>
                    <a:bodyPr/>
                    <a:lstStyle/>
                    <a:p>
                      <a:r>
                        <a:rPr lang="en-US" dirty="0"/>
                        <a:t>380</a:t>
                      </a:r>
                      <a:endParaRPr lang="en-GB" dirty="0"/>
                    </a:p>
                  </a:txBody>
                  <a:tcPr/>
                </a:tc>
                <a:extLst>
                  <a:ext uri="{0D108BD9-81ED-4DB2-BD59-A6C34878D82A}">
                    <a16:rowId xmlns:a16="http://schemas.microsoft.com/office/drawing/2014/main" val="1149263994"/>
                  </a:ext>
                </a:extLst>
              </a:tr>
              <a:tr h="370840">
                <a:tc>
                  <a:txBody>
                    <a:bodyPr/>
                    <a:lstStyle/>
                    <a:p>
                      <a:r>
                        <a:rPr lang="en-US" dirty="0"/>
                        <a:t>Delivery fees</a:t>
                      </a:r>
                      <a:endParaRPr lang="en-GB" dirty="0"/>
                    </a:p>
                  </a:txBody>
                  <a:tcPr/>
                </a:tc>
                <a:tc>
                  <a:txBody>
                    <a:bodyPr/>
                    <a:lstStyle/>
                    <a:p>
                      <a:r>
                        <a:rPr lang="en-US" dirty="0"/>
                        <a:t>50</a:t>
                      </a:r>
                      <a:endParaRPr lang="en-GB" dirty="0"/>
                    </a:p>
                  </a:txBody>
                  <a:tcPr/>
                </a:tc>
                <a:tc>
                  <a:txBody>
                    <a:bodyPr/>
                    <a:lstStyle/>
                    <a:p>
                      <a:r>
                        <a:rPr lang="en-US" dirty="0"/>
                        <a:t>70</a:t>
                      </a:r>
                      <a:endParaRPr lang="en-GB" dirty="0"/>
                    </a:p>
                  </a:txBody>
                  <a:tcPr/>
                </a:tc>
                <a:tc>
                  <a:txBody>
                    <a:bodyPr/>
                    <a:lstStyle/>
                    <a:p>
                      <a:r>
                        <a:rPr lang="en-US" dirty="0"/>
                        <a:t>100</a:t>
                      </a:r>
                      <a:endParaRPr lang="en-GB" dirty="0"/>
                    </a:p>
                  </a:txBody>
                  <a:tcPr/>
                </a:tc>
                <a:tc>
                  <a:txBody>
                    <a:bodyPr/>
                    <a:lstStyle/>
                    <a:p>
                      <a:r>
                        <a:rPr lang="en-US" dirty="0"/>
                        <a:t>150</a:t>
                      </a:r>
                      <a:endParaRPr lang="en-GB" dirty="0"/>
                    </a:p>
                  </a:txBody>
                  <a:tcPr/>
                </a:tc>
                <a:tc>
                  <a:txBody>
                    <a:bodyPr/>
                    <a:lstStyle/>
                    <a:p>
                      <a:r>
                        <a:rPr lang="en-US" dirty="0"/>
                        <a:t>220</a:t>
                      </a:r>
                      <a:endParaRPr lang="en-GB" dirty="0"/>
                    </a:p>
                  </a:txBody>
                  <a:tcPr/>
                </a:tc>
                <a:tc>
                  <a:txBody>
                    <a:bodyPr/>
                    <a:lstStyle/>
                    <a:p>
                      <a:r>
                        <a:rPr lang="en-US" dirty="0"/>
                        <a:t>300</a:t>
                      </a:r>
                      <a:endParaRPr lang="en-GB" dirty="0"/>
                    </a:p>
                  </a:txBody>
                  <a:tcPr/>
                </a:tc>
                <a:extLst>
                  <a:ext uri="{0D108BD9-81ED-4DB2-BD59-A6C34878D82A}">
                    <a16:rowId xmlns:a16="http://schemas.microsoft.com/office/drawing/2014/main" val="2661354844"/>
                  </a:ext>
                </a:extLst>
              </a:tr>
              <a:tr h="370840">
                <a:tc>
                  <a:txBody>
                    <a:bodyPr/>
                    <a:lstStyle/>
                    <a:p>
                      <a:r>
                        <a:rPr lang="en-US" dirty="0"/>
                        <a:t>Card payment fees</a:t>
                      </a:r>
                      <a:endParaRPr lang="en-GB" dirty="0"/>
                    </a:p>
                  </a:txBody>
                  <a:tcPr/>
                </a:tc>
                <a:tc>
                  <a:txBody>
                    <a:bodyPr/>
                    <a:lstStyle/>
                    <a:p>
                      <a:r>
                        <a:rPr lang="en-US" dirty="0"/>
                        <a:t>50</a:t>
                      </a:r>
                      <a:endParaRPr lang="en-GB" dirty="0"/>
                    </a:p>
                  </a:txBody>
                  <a:tcPr/>
                </a:tc>
                <a:tc>
                  <a:txBody>
                    <a:bodyPr/>
                    <a:lstStyle/>
                    <a:p>
                      <a:r>
                        <a:rPr lang="en-US" dirty="0"/>
                        <a:t>70</a:t>
                      </a:r>
                      <a:endParaRPr lang="en-GB" dirty="0"/>
                    </a:p>
                  </a:txBody>
                  <a:tcPr/>
                </a:tc>
                <a:tc>
                  <a:txBody>
                    <a:bodyPr/>
                    <a:lstStyle/>
                    <a:p>
                      <a:r>
                        <a:rPr lang="en-US" dirty="0"/>
                        <a:t>100</a:t>
                      </a:r>
                      <a:endParaRPr lang="en-GB" dirty="0"/>
                    </a:p>
                  </a:txBody>
                  <a:tcPr/>
                </a:tc>
                <a:tc>
                  <a:txBody>
                    <a:bodyPr/>
                    <a:lstStyle/>
                    <a:p>
                      <a:r>
                        <a:rPr lang="en-US" dirty="0"/>
                        <a:t>160</a:t>
                      </a:r>
                      <a:endParaRPr lang="en-GB" dirty="0"/>
                    </a:p>
                  </a:txBody>
                  <a:tcPr/>
                </a:tc>
                <a:tc>
                  <a:txBody>
                    <a:bodyPr/>
                    <a:lstStyle/>
                    <a:p>
                      <a:r>
                        <a:rPr lang="en-US" dirty="0"/>
                        <a:t>230</a:t>
                      </a:r>
                      <a:endParaRPr lang="en-GB" dirty="0"/>
                    </a:p>
                  </a:txBody>
                  <a:tcPr/>
                </a:tc>
                <a:tc>
                  <a:txBody>
                    <a:bodyPr/>
                    <a:lstStyle/>
                    <a:p>
                      <a:r>
                        <a:rPr lang="en-US" dirty="0"/>
                        <a:t>300</a:t>
                      </a:r>
                      <a:endParaRPr lang="en-GB" dirty="0"/>
                    </a:p>
                  </a:txBody>
                  <a:tcPr/>
                </a:tc>
                <a:extLst>
                  <a:ext uri="{0D108BD9-81ED-4DB2-BD59-A6C34878D82A}">
                    <a16:rowId xmlns:a16="http://schemas.microsoft.com/office/drawing/2014/main" val="4229733223"/>
                  </a:ext>
                </a:extLst>
              </a:tr>
              <a:tr h="370840">
                <a:tc>
                  <a:txBody>
                    <a:bodyPr/>
                    <a:lstStyle/>
                    <a:p>
                      <a:r>
                        <a:rPr lang="en-US" dirty="0"/>
                        <a:t>Seasonal stock</a:t>
                      </a:r>
                      <a:endParaRPr lang="en-GB" dirty="0"/>
                    </a:p>
                  </a:txBody>
                  <a:tcPr/>
                </a:tc>
                <a:tc>
                  <a:txBody>
                    <a:bodyPr/>
                    <a:lstStyle/>
                    <a:p>
                      <a:r>
                        <a:rPr lang="en-US" dirty="0"/>
                        <a:t>100</a:t>
                      </a:r>
                      <a:endParaRPr lang="en-GB" dirty="0"/>
                    </a:p>
                  </a:txBody>
                  <a:tcPr/>
                </a:tc>
                <a:tc>
                  <a:txBody>
                    <a:bodyPr/>
                    <a:lstStyle/>
                    <a:p>
                      <a:r>
                        <a:rPr lang="en-US" dirty="0"/>
                        <a:t>130</a:t>
                      </a:r>
                      <a:endParaRPr lang="en-GB" dirty="0"/>
                    </a:p>
                  </a:txBody>
                  <a:tcPr/>
                </a:tc>
                <a:tc>
                  <a:txBody>
                    <a:bodyPr/>
                    <a:lstStyle/>
                    <a:p>
                      <a:r>
                        <a:rPr lang="en-US" dirty="0"/>
                        <a:t>200</a:t>
                      </a:r>
                      <a:endParaRPr lang="en-GB" dirty="0"/>
                    </a:p>
                  </a:txBody>
                  <a:tcPr/>
                </a:tc>
                <a:tc>
                  <a:txBody>
                    <a:bodyPr/>
                    <a:lstStyle/>
                    <a:p>
                      <a:r>
                        <a:rPr lang="en-US" dirty="0"/>
                        <a:t>280</a:t>
                      </a:r>
                      <a:endParaRPr lang="en-GB" dirty="0"/>
                    </a:p>
                  </a:txBody>
                  <a:tcPr/>
                </a:tc>
                <a:tc>
                  <a:txBody>
                    <a:bodyPr/>
                    <a:lstStyle/>
                    <a:p>
                      <a:r>
                        <a:rPr lang="en-US" dirty="0"/>
                        <a:t>350</a:t>
                      </a:r>
                      <a:endParaRPr lang="en-GB" dirty="0"/>
                    </a:p>
                  </a:txBody>
                  <a:tcPr/>
                </a:tc>
                <a:tc>
                  <a:txBody>
                    <a:bodyPr/>
                    <a:lstStyle/>
                    <a:p>
                      <a:r>
                        <a:rPr lang="en-US" dirty="0"/>
                        <a:t>420</a:t>
                      </a:r>
                      <a:endParaRPr lang="en-GB" dirty="0"/>
                    </a:p>
                  </a:txBody>
                  <a:tcPr/>
                </a:tc>
                <a:extLst>
                  <a:ext uri="{0D108BD9-81ED-4DB2-BD59-A6C34878D82A}">
                    <a16:rowId xmlns:a16="http://schemas.microsoft.com/office/drawing/2014/main" val="818369327"/>
                  </a:ext>
                </a:extLst>
              </a:tr>
              <a:tr h="370840">
                <a:tc>
                  <a:txBody>
                    <a:bodyPr/>
                    <a:lstStyle/>
                    <a:p>
                      <a:r>
                        <a:rPr lang="en-US" b="1" dirty="0"/>
                        <a:t>Total Variable Costs</a:t>
                      </a:r>
                      <a:endParaRPr lang="en-GB" b="1" dirty="0"/>
                    </a:p>
                  </a:txBody>
                  <a:tcPr/>
                </a:tc>
                <a:tc>
                  <a:txBody>
                    <a:bodyPr/>
                    <a:lstStyle/>
                    <a:p>
                      <a:r>
                        <a:rPr lang="en-US" b="1" dirty="0"/>
                        <a:t>800</a:t>
                      </a:r>
                      <a:endParaRPr lang="en-GB" b="1" dirty="0"/>
                    </a:p>
                  </a:txBody>
                  <a:tcPr/>
                </a:tc>
                <a:tc>
                  <a:txBody>
                    <a:bodyPr/>
                    <a:lstStyle/>
                    <a:p>
                      <a:r>
                        <a:rPr lang="en-US" b="1" dirty="0"/>
                        <a:t>940</a:t>
                      </a:r>
                      <a:endParaRPr lang="en-GB" b="1" dirty="0"/>
                    </a:p>
                  </a:txBody>
                  <a:tcPr/>
                </a:tc>
                <a:tc>
                  <a:txBody>
                    <a:bodyPr/>
                    <a:lstStyle/>
                    <a:p>
                      <a:r>
                        <a:rPr lang="en-US" b="1" dirty="0"/>
                        <a:t>1,190</a:t>
                      </a:r>
                      <a:endParaRPr lang="en-GB" b="1" dirty="0"/>
                    </a:p>
                  </a:txBody>
                  <a:tcPr/>
                </a:tc>
                <a:tc>
                  <a:txBody>
                    <a:bodyPr/>
                    <a:lstStyle/>
                    <a:p>
                      <a:r>
                        <a:rPr lang="en-US" b="1" dirty="0"/>
                        <a:t>1,530</a:t>
                      </a:r>
                      <a:endParaRPr lang="en-GB" b="1" dirty="0"/>
                    </a:p>
                  </a:txBody>
                  <a:tcPr/>
                </a:tc>
                <a:tc>
                  <a:txBody>
                    <a:bodyPr/>
                    <a:lstStyle/>
                    <a:p>
                      <a:r>
                        <a:rPr lang="en-US" b="1" dirty="0"/>
                        <a:t>1,950</a:t>
                      </a:r>
                      <a:endParaRPr lang="en-GB" b="1" dirty="0"/>
                    </a:p>
                  </a:txBody>
                  <a:tcPr/>
                </a:tc>
                <a:tc>
                  <a:txBody>
                    <a:bodyPr/>
                    <a:lstStyle/>
                    <a:p>
                      <a:r>
                        <a:rPr lang="en-US" b="1" dirty="0"/>
                        <a:t>2,340</a:t>
                      </a:r>
                      <a:endParaRPr lang="en-GB" b="1" dirty="0"/>
                    </a:p>
                  </a:txBody>
                  <a:tcPr/>
                </a:tc>
                <a:extLst>
                  <a:ext uri="{0D108BD9-81ED-4DB2-BD59-A6C34878D82A}">
                    <a16:rowId xmlns:a16="http://schemas.microsoft.com/office/drawing/2014/main" val="2949933642"/>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Financial Forecast</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6" name="TextBox 5"/>
          <p:cNvSpPr txBox="1"/>
          <p:nvPr/>
        </p:nvSpPr>
        <p:spPr>
          <a:xfrm>
            <a:off x="457200" y="6309360"/>
            <a:ext cx="2743200" cy="274320"/>
          </a:xfrm>
          <a:prstGeom prst="rect">
            <a:avLst/>
          </a:prstGeom>
          <a:noFill/>
        </p:spPr>
        <p:txBody>
          <a:bodyPr wrap="none">
            <a:spAutoFit/>
          </a:bodyPr>
          <a:lstStyle/>
          <a:p>
            <a:r>
              <a:rPr dirty="0"/>
              <a:t>Jordana's Cake &amp; Cia</a:t>
            </a:r>
          </a:p>
        </p:txBody>
      </p:sp>
      <p:graphicFrame>
        <p:nvGraphicFramePr>
          <p:cNvPr id="11" name="Table 10">
            <a:extLst>
              <a:ext uri="{FF2B5EF4-FFF2-40B4-BE49-F238E27FC236}">
                <a16:creationId xmlns:a16="http://schemas.microsoft.com/office/drawing/2014/main" id="{753736B2-6C1E-1E59-09B9-710E9D967209}"/>
              </a:ext>
            </a:extLst>
          </p:cNvPr>
          <p:cNvGraphicFramePr>
            <a:graphicFrameLocks noGrp="1"/>
          </p:cNvGraphicFramePr>
          <p:nvPr>
            <p:extLst>
              <p:ext uri="{D42A27DB-BD31-4B8C-83A1-F6EECF244321}">
                <p14:modId xmlns:p14="http://schemas.microsoft.com/office/powerpoint/2010/main" val="928874145"/>
              </p:ext>
            </p:extLst>
          </p:nvPr>
        </p:nvGraphicFramePr>
        <p:xfrm>
          <a:off x="999067" y="2342160"/>
          <a:ext cx="8701084" cy="2225040"/>
        </p:xfrm>
        <a:graphic>
          <a:graphicData uri="http://schemas.openxmlformats.org/drawingml/2006/table">
            <a:tbl>
              <a:tblPr firstRow="1" bandRow="1">
                <a:tableStyleId>{0E3FDE45-AF77-4B5C-9715-49D594BDF05E}</a:tableStyleId>
              </a:tblPr>
              <a:tblGrid>
                <a:gridCol w="1736044">
                  <a:extLst>
                    <a:ext uri="{9D8B030D-6E8A-4147-A177-3AD203B41FA5}">
                      <a16:colId xmlns:a16="http://schemas.microsoft.com/office/drawing/2014/main" val="2346992971"/>
                    </a:ext>
                  </a:extLst>
                </a:gridCol>
                <a:gridCol w="1160840">
                  <a:extLst>
                    <a:ext uri="{9D8B030D-6E8A-4147-A177-3AD203B41FA5}">
                      <a16:colId xmlns:a16="http://schemas.microsoft.com/office/drawing/2014/main" val="1367693487"/>
                    </a:ext>
                  </a:extLst>
                </a:gridCol>
                <a:gridCol w="1160840">
                  <a:extLst>
                    <a:ext uri="{9D8B030D-6E8A-4147-A177-3AD203B41FA5}">
                      <a16:colId xmlns:a16="http://schemas.microsoft.com/office/drawing/2014/main" val="1082915918"/>
                    </a:ext>
                  </a:extLst>
                </a:gridCol>
                <a:gridCol w="1160840">
                  <a:extLst>
                    <a:ext uri="{9D8B030D-6E8A-4147-A177-3AD203B41FA5}">
                      <a16:colId xmlns:a16="http://schemas.microsoft.com/office/drawing/2014/main" val="4281258289"/>
                    </a:ext>
                  </a:extLst>
                </a:gridCol>
                <a:gridCol w="1160840">
                  <a:extLst>
                    <a:ext uri="{9D8B030D-6E8A-4147-A177-3AD203B41FA5}">
                      <a16:colId xmlns:a16="http://schemas.microsoft.com/office/drawing/2014/main" val="1626787459"/>
                    </a:ext>
                  </a:extLst>
                </a:gridCol>
                <a:gridCol w="1160840">
                  <a:extLst>
                    <a:ext uri="{9D8B030D-6E8A-4147-A177-3AD203B41FA5}">
                      <a16:colId xmlns:a16="http://schemas.microsoft.com/office/drawing/2014/main" val="2168876004"/>
                    </a:ext>
                  </a:extLst>
                </a:gridCol>
                <a:gridCol w="1160840">
                  <a:extLst>
                    <a:ext uri="{9D8B030D-6E8A-4147-A177-3AD203B41FA5}">
                      <a16:colId xmlns:a16="http://schemas.microsoft.com/office/drawing/2014/main" val="1778511934"/>
                    </a:ext>
                  </a:extLst>
                </a:gridCol>
              </a:tblGrid>
              <a:tr h="370840">
                <a:tc>
                  <a:txBody>
                    <a:bodyPr/>
                    <a:lstStyle/>
                    <a:p>
                      <a:endParaRPr lang="en-GB" dirty="0"/>
                    </a:p>
                  </a:txBody>
                  <a:tcPr/>
                </a:tc>
                <a:tc>
                  <a:txBody>
                    <a:bodyPr/>
                    <a:lstStyle/>
                    <a:p>
                      <a:r>
                        <a:rPr lang="en-US" dirty="0"/>
                        <a:t>Jan</a:t>
                      </a:r>
                      <a:endParaRPr lang="en-GB" dirty="0"/>
                    </a:p>
                  </a:txBody>
                  <a:tcPr/>
                </a:tc>
                <a:tc>
                  <a:txBody>
                    <a:bodyPr/>
                    <a:lstStyle/>
                    <a:p>
                      <a:r>
                        <a:rPr lang="en-US" dirty="0"/>
                        <a:t>Feb</a:t>
                      </a:r>
                      <a:endParaRPr lang="en-GB" dirty="0"/>
                    </a:p>
                  </a:txBody>
                  <a:tcPr/>
                </a:tc>
                <a:tc>
                  <a:txBody>
                    <a:bodyPr/>
                    <a:lstStyle/>
                    <a:p>
                      <a:r>
                        <a:rPr lang="en-US" dirty="0"/>
                        <a:t>Mar</a:t>
                      </a:r>
                      <a:endParaRPr lang="en-GB" dirty="0"/>
                    </a:p>
                  </a:txBody>
                  <a:tcPr/>
                </a:tc>
                <a:tc>
                  <a:txBody>
                    <a:bodyPr/>
                    <a:lstStyle/>
                    <a:p>
                      <a:r>
                        <a:rPr lang="en-US" dirty="0"/>
                        <a:t>Apr</a:t>
                      </a:r>
                      <a:endParaRPr lang="en-GB" dirty="0"/>
                    </a:p>
                  </a:txBody>
                  <a:tcPr/>
                </a:tc>
                <a:tc>
                  <a:txBody>
                    <a:bodyPr/>
                    <a:lstStyle/>
                    <a:p>
                      <a:r>
                        <a:rPr lang="en-US" dirty="0"/>
                        <a:t>May</a:t>
                      </a:r>
                      <a:endParaRPr lang="en-GB" dirty="0"/>
                    </a:p>
                  </a:txBody>
                  <a:tcPr/>
                </a:tc>
                <a:tc>
                  <a:txBody>
                    <a:bodyPr/>
                    <a:lstStyle/>
                    <a:p>
                      <a:r>
                        <a:rPr lang="en-US" dirty="0"/>
                        <a:t>June</a:t>
                      </a:r>
                      <a:endParaRPr lang="en-GB" dirty="0"/>
                    </a:p>
                  </a:txBody>
                  <a:tcPr/>
                </a:tc>
                <a:extLst>
                  <a:ext uri="{0D108BD9-81ED-4DB2-BD59-A6C34878D82A}">
                    <a16:rowId xmlns:a16="http://schemas.microsoft.com/office/drawing/2014/main" val="3496852407"/>
                  </a:ext>
                </a:extLst>
              </a:tr>
              <a:tr h="370840">
                <a:tc>
                  <a:txBody>
                    <a:bodyPr/>
                    <a:lstStyle/>
                    <a:p>
                      <a:r>
                        <a:rPr lang="en-US" b="1" dirty="0"/>
                        <a:t>Fixed Costs</a:t>
                      </a:r>
                      <a:endParaRPr lang="en-GB" b="1" dirty="0"/>
                    </a:p>
                  </a:txBody>
                  <a:tcPr/>
                </a:tc>
                <a:tc>
                  <a:txBody>
                    <a:bodyPr/>
                    <a:lstStyle/>
                    <a:p>
                      <a:r>
                        <a:rPr lang="en-US" dirty="0"/>
                        <a:t>2,600</a:t>
                      </a:r>
                      <a:endParaRPr lang="en-GB" dirty="0"/>
                    </a:p>
                  </a:txBody>
                  <a:tcPr/>
                </a:tc>
                <a:tc>
                  <a:txBody>
                    <a:bodyPr/>
                    <a:lstStyle/>
                    <a:p>
                      <a:r>
                        <a:rPr lang="en-US" dirty="0"/>
                        <a:t>2,600</a:t>
                      </a:r>
                      <a:endParaRPr lang="en-GB" dirty="0"/>
                    </a:p>
                  </a:txBody>
                  <a:tcPr/>
                </a:tc>
                <a:tc>
                  <a:txBody>
                    <a:bodyPr/>
                    <a:lstStyle/>
                    <a:p>
                      <a:r>
                        <a:rPr lang="en-US" dirty="0"/>
                        <a:t>2,600</a:t>
                      </a:r>
                      <a:endParaRPr lang="en-GB" dirty="0"/>
                    </a:p>
                  </a:txBody>
                  <a:tcPr/>
                </a:tc>
                <a:tc>
                  <a:txBody>
                    <a:bodyPr/>
                    <a:lstStyle/>
                    <a:p>
                      <a:r>
                        <a:rPr lang="en-US" dirty="0"/>
                        <a:t>2,600</a:t>
                      </a:r>
                      <a:endParaRPr lang="en-GB" dirty="0"/>
                    </a:p>
                  </a:txBody>
                  <a:tcPr/>
                </a:tc>
                <a:tc>
                  <a:txBody>
                    <a:bodyPr/>
                    <a:lstStyle/>
                    <a:p>
                      <a:r>
                        <a:rPr lang="en-US" dirty="0"/>
                        <a:t>2,600</a:t>
                      </a:r>
                    </a:p>
                  </a:txBody>
                  <a:tcPr/>
                </a:tc>
                <a:tc>
                  <a:txBody>
                    <a:bodyPr/>
                    <a:lstStyle/>
                    <a:p>
                      <a:r>
                        <a:rPr lang="en-US" dirty="0"/>
                        <a:t>2,600</a:t>
                      </a:r>
                      <a:endParaRPr lang="en-GB" dirty="0"/>
                    </a:p>
                  </a:txBody>
                  <a:tcPr/>
                </a:tc>
                <a:extLst>
                  <a:ext uri="{0D108BD9-81ED-4DB2-BD59-A6C34878D82A}">
                    <a16:rowId xmlns:a16="http://schemas.microsoft.com/office/drawing/2014/main" val="2250039055"/>
                  </a:ext>
                </a:extLst>
              </a:tr>
              <a:tr h="370840">
                <a:tc>
                  <a:txBody>
                    <a:bodyPr/>
                    <a:lstStyle/>
                    <a:p>
                      <a:r>
                        <a:rPr lang="en-US" b="1" dirty="0"/>
                        <a:t>Variable Costs</a:t>
                      </a:r>
                      <a:endParaRPr lang="en-GB" b="1" dirty="0"/>
                    </a:p>
                  </a:txBody>
                  <a:tcPr/>
                </a:tc>
                <a:tc>
                  <a:txBody>
                    <a:bodyPr/>
                    <a:lstStyle/>
                    <a:p>
                      <a:r>
                        <a:rPr lang="en-US" dirty="0"/>
                        <a:t>800</a:t>
                      </a:r>
                      <a:endParaRPr lang="en-GB" dirty="0"/>
                    </a:p>
                  </a:txBody>
                  <a:tcPr/>
                </a:tc>
                <a:tc>
                  <a:txBody>
                    <a:bodyPr/>
                    <a:lstStyle/>
                    <a:p>
                      <a:r>
                        <a:rPr lang="en-US" dirty="0"/>
                        <a:t>940</a:t>
                      </a:r>
                      <a:endParaRPr lang="en-GB" dirty="0"/>
                    </a:p>
                  </a:txBody>
                  <a:tcPr/>
                </a:tc>
                <a:tc>
                  <a:txBody>
                    <a:bodyPr/>
                    <a:lstStyle/>
                    <a:p>
                      <a:r>
                        <a:rPr lang="en-US" dirty="0"/>
                        <a:t>1,190</a:t>
                      </a:r>
                      <a:endParaRPr lang="en-GB" dirty="0"/>
                    </a:p>
                  </a:txBody>
                  <a:tcPr/>
                </a:tc>
                <a:tc>
                  <a:txBody>
                    <a:bodyPr/>
                    <a:lstStyle/>
                    <a:p>
                      <a:r>
                        <a:rPr lang="en-US" dirty="0"/>
                        <a:t>1,530</a:t>
                      </a:r>
                      <a:endParaRPr lang="en-GB" dirty="0"/>
                    </a:p>
                  </a:txBody>
                  <a:tcPr/>
                </a:tc>
                <a:tc>
                  <a:txBody>
                    <a:bodyPr/>
                    <a:lstStyle/>
                    <a:p>
                      <a:r>
                        <a:rPr lang="en-US" dirty="0"/>
                        <a:t>1,950</a:t>
                      </a:r>
                      <a:endParaRPr lang="en-GB" dirty="0"/>
                    </a:p>
                  </a:txBody>
                  <a:tcPr/>
                </a:tc>
                <a:tc>
                  <a:txBody>
                    <a:bodyPr/>
                    <a:lstStyle/>
                    <a:p>
                      <a:r>
                        <a:rPr lang="en-US" dirty="0"/>
                        <a:t>2,340</a:t>
                      </a:r>
                      <a:endParaRPr lang="en-GB" dirty="0"/>
                    </a:p>
                  </a:txBody>
                  <a:tcPr/>
                </a:tc>
                <a:extLst>
                  <a:ext uri="{0D108BD9-81ED-4DB2-BD59-A6C34878D82A}">
                    <a16:rowId xmlns:a16="http://schemas.microsoft.com/office/drawing/2014/main" val="2980152835"/>
                  </a:ext>
                </a:extLst>
              </a:tr>
              <a:tr h="370840">
                <a:tc>
                  <a:txBody>
                    <a:bodyPr/>
                    <a:lstStyle/>
                    <a:p>
                      <a:r>
                        <a:rPr lang="en-US" b="1" dirty="0"/>
                        <a:t>Total Cost</a:t>
                      </a:r>
                      <a:endParaRPr lang="en-GB" b="1" dirty="0"/>
                    </a:p>
                  </a:txBody>
                  <a:tcPr/>
                </a:tc>
                <a:tc>
                  <a:txBody>
                    <a:bodyPr/>
                    <a:lstStyle/>
                    <a:p>
                      <a:r>
                        <a:rPr lang="en-US" dirty="0"/>
                        <a:t>3,400</a:t>
                      </a:r>
                      <a:endParaRPr lang="en-GB" dirty="0"/>
                    </a:p>
                  </a:txBody>
                  <a:tcPr/>
                </a:tc>
                <a:tc>
                  <a:txBody>
                    <a:bodyPr/>
                    <a:lstStyle/>
                    <a:p>
                      <a:r>
                        <a:rPr lang="en-US" dirty="0"/>
                        <a:t>3,540</a:t>
                      </a:r>
                      <a:endParaRPr lang="en-GB" dirty="0"/>
                    </a:p>
                  </a:txBody>
                  <a:tcPr/>
                </a:tc>
                <a:tc>
                  <a:txBody>
                    <a:bodyPr/>
                    <a:lstStyle/>
                    <a:p>
                      <a:r>
                        <a:rPr lang="en-US" dirty="0"/>
                        <a:t>3,790</a:t>
                      </a:r>
                      <a:endParaRPr lang="en-GB" dirty="0"/>
                    </a:p>
                  </a:txBody>
                  <a:tcPr/>
                </a:tc>
                <a:tc>
                  <a:txBody>
                    <a:bodyPr/>
                    <a:lstStyle/>
                    <a:p>
                      <a:r>
                        <a:rPr lang="en-US" dirty="0"/>
                        <a:t>4,130</a:t>
                      </a:r>
                      <a:endParaRPr lang="en-GB" dirty="0"/>
                    </a:p>
                  </a:txBody>
                  <a:tcPr/>
                </a:tc>
                <a:tc>
                  <a:txBody>
                    <a:bodyPr/>
                    <a:lstStyle/>
                    <a:p>
                      <a:r>
                        <a:rPr lang="en-US" dirty="0"/>
                        <a:t>4,550</a:t>
                      </a:r>
                      <a:endParaRPr lang="en-GB" dirty="0"/>
                    </a:p>
                  </a:txBody>
                  <a:tcPr/>
                </a:tc>
                <a:tc>
                  <a:txBody>
                    <a:bodyPr/>
                    <a:lstStyle/>
                    <a:p>
                      <a:r>
                        <a:rPr lang="en-US" dirty="0"/>
                        <a:t>4,940</a:t>
                      </a:r>
                      <a:endParaRPr lang="en-GB" dirty="0"/>
                    </a:p>
                  </a:txBody>
                  <a:tcPr/>
                </a:tc>
                <a:extLst>
                  <a:ext uri="{0D108BD9-81ED-4DB2-BD59-A6C34878D82A}">
                    <a16:rowId xmlns:a16="http://schemas.microsoft.com/office/drawing/2014/main" val="1389731420"/>
                  </a:ext>
                </a:extLst>
              </a:tr>
              <a:tr h="370840">
                <a:tc>
                  <a:txBody>
                    <a:bodyPr/>
                    <a:lstStyle/>
                    <a:p>
                      <a:r>
                        <a:rPr lang="en-US" b="1" dirty="0"/>
                        <a:t>Revenue</a:t>
                      </a:r>
                      <a:endParaRPr lang="en-GB" b="1" dirty="0"/>
                    </a:p>
                  </a:txBody>
                  <a:tcPr/>
                </a:tc>
                <a:tc>
                  <a:txBody>
                    <a:bodyPr/>
                    <a:lstStyle/>
                    <a:p>
                      <a:r>
                        <a:rPr lang="en-US" dirty="0"/>
                        <a:t>2,500</a:t>
                      </a:r>
                      <a:endParaRPr lang="en-GB" dirty="0"/>
                    </a:p>
                  </a:txBody>
                  <a:tcPr/>
                </a:tc>
                <a:tc>
                  <a:txBody>
                    <a:bodyPr/>
                    <a:lstStyle/>
                    <a:p>
                      <a:r>
                        <a:rPr lang="en-US" dirty="0"/>
                        <a:t>3,125</a:t>
                      </a:r>
                      <a:endParaRPr lang="en-GB" dirty="0"/>
                    </a:p>
                  </a:txBody>
                  <a:tcPr/>
                </a:tc>
                <a:tc>
                  <a:txBody>
                    <a:bodyPr/>
                    <a:lstStyle/>
                    <a:p>
                      <a:r>
                        <a:rPr lang="en-US" dirty="0"/>
                        <a:t>3,906</a:t>
                      </a:r>
                      <a:endParaRPr lang="en-GB" dirty="0"/>
                    </a:p>
                  </a:txBody>
                  <a:tcPr/>
                </a:tc>
                <a:tc>
                  <a:txBody>
                    <a:bodyPr/>
                    <a:lstStyle/>
                    <a:p>
                      <a:r>
                        <a:rPr lang="en-US" dirty="0"/>
                        <a:t>4,88</a:t>
                      </a:r>
                      <a:r>
                        <a:rPr lang="en-GB" dirty="0"/>
                        <a:t>3</a:t>
                      </a:r>
                      <a:endParaRPr lang="en-US" dirty="0"/>
                    </a:p>
                  </a:txBody>
                  <a:tcPr/>
                </a:tc>
                <a:tc>
                  <a:txBody>
                    <a:bodyPr/>
                    <a:lstStyle/>
                    <a:p>
                      <a:r>
                        <a:rPr lang="en-US" dirty="0"/>
                        <a:t>6,104</a:t>
                      </a:r>
                      <a:endParaRPr lang="en-GB" dirty="0"/>
                    </a:p>
                  </a:txBody>
                  <a:tcPr/>
                </a:tc>
                <a:tc>
                  <a:txBody>
                    <a:bodyPr/>
                    <a:lstStyle/>
                    <a:p>
                      <a:r>
                        <a:rPr lang="en-US" dirty="0"/>
                        <a:t>7,630</a:t>
                      </a:r>
                      <a:endParaRPr lang="en-GB" dirty="0"/>
                    </a:p>
                  </a:txBody>
                  <a:tcPr/>
                </a:tc>
                <a:extLst>
                  <a:ext uri="{0D108BD9-81ED-4DB2-BD59-A6C34878D82A}">
                    <a16:rowId xmlns:a16="http://schemas.microsoft.com/office/drawing/2014/main" val="2846208609"/>
                  </a:ext>
                </a:extLst>
              </a:tr>
              <a:tr h="370840">
                <a:tc>
                  <a:txBody>
                    <a:bodyPr/>
                    <a:lstStyle/>
                    <a:p>
                      <a:r>
                        <a:rPr lang="en-US" b="1" dirty="0"/>
                        <a:t>Profit/Loss</a:t>
                      </a:r>
                      <a:endParaRPr lang="en-GB" b="1" dirty="0"/>
                    </a:p>
                  </a:txBody>
                  <a:tcPr/>
                </a:tc>
                <a:tc>
                  <a:txBody>
                    <a:bodyPr/>
                    <a:lstStyle/>
                    <a:p>
                      <a:r>
                        <a:rPr lang="en-US" dirty="0"/>
                        <a:t>-900</a:t>
                      </a:r>
                      <a:endParaRPr lang="en-GB" dirty="0"/>
                    </a:p>
                  </a:txBody>
                  <a:tcPr/>
                </a:tc>
                <a:tc>
                  <a:txBody>
                    <a:bodyPr/>
                    <a:lstStyle/>
                    <a:p>
                      <a:r>
                        <a:rPr lang="en-US" dirty="0"/>
                        <a:t>-415</a:t>
                      </a:r>
                      <a:endParaRPr lang="en-GB" dirty="0"/>
                    </a:p>
                  </a:txBody>
                  <a:tcPr/>
                </a:tc>
                <a:tc>
                  <a:txBody>
                    <a:bodyPr/>
                    <a:lstStyle/>
                    <a:p>
                      <a:r>
                        <a:rPr lang="en-US" dirty="0"/>
                        <a:t>116</a:t>
                      </a:r>
                      <a:endParaRPr lang="en-GB" dirty="0"/>
                    </a:p>
                  </a:txBody>
                  <a:tcPr/>
                </a:tc>
                <a:tc>
                  <a:txBody>
                    <a:bodyPr/>
                    <a:lstStyle/>
                    <a:p>
                      <a:r>
                        <a:rPr lang="en-US" dirty="0"/>
                        <a:t>753</a:t>
                      </a:r>
                      <a:endParaRPr lang="en-GB" dirty="0"/>
                    </a:p>
                  </a:txBody>
                  <a:tcPr/>
                </a:tc>
                <a:tc>
                  <a:txBody>
                    <a:bodyPr/>
                    <a:lstStyle/>
                    <a:p>
                      <a:r>
                        <a:rPr lang="en-US" dirty="0"/>
                        <a:t>1,554</a:t>
                      </a:r>
                      <a:endParaRPr lang="en-GB" dirty="0"/>
                    </a:p>
                  </a:txBody>
                  <a:tcPr/>
                </a:tc>
                <a:tc>
                  <a:txBody>
                    <a:bodyPr/>
                    <a:lstStyle/>
                    <a:p>
                      <a:r>
                        <a:rPr lang="en-US" dirty="0"/>
                        <a:t>2,690</a:t>
                      </a:r>
                      <a:endParaRPr lang="en-GB" dirty="0"/>
                    </a:p>
                  </a:txBody>
                  <a:tcPr/>
                </a:tc>
                <a:extLst>
                  <a:ext uri="{0D108BD9-81ED-4DB2-BD59-A6C34878D82A}">
                    <a16:rowId xmlns:a16="http://schemas.microsoft.com/office/drawing/2014/main" val="1327197508"/>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37160"/>
            <a:ext cx="9144000" cy="548640"/>
          </a:xfrm>
          <a:prstGeom prst="rect">
            <a:avLst/>
          </a:prstGeom>
          <a:noFill/>
        </p:spPr>
        <p:txBody>
          <a:bodyPr wrap="none">
            <a:spAutoFit/>
          </a:bodyPr>
          <a:lstStyle/>
          <a:p>
            <a:pPr>
              <a:defRPr sz="2600" b="1">
                <a:solidFill>
                  <a:srgbClr val="5C3424"/>
                </a:solidFill>
              </a:defRPr>
            </a:pPr>
            <a:r>
              <a:t>Break-even</a:t>
            </a: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sp>
        <p:nvSpPr>
          <p:cNvPr id="8" name="TextBox 7">
            <a:extLst>
              <a:ext uri="{FF2B5EF4-FFF2-40B4-BE49-F238E27FC236}">
                <a16:creationId xmlns:a16="http://schemas.microsoft.com/office/drawing/2014/main" id="{9F0D81ED-53E6-1CCF-A5D5-9C1141FD1A66}"/>
              </a:ext>
            </a:extLst>
          </p:cNvPr>
          <p:cNvSpPr txBox="1"/>
          <p:nvPr/>
        </p:nvSpPr>
        <p:spPr>
          <a:xfrm>
            <a:off x="457200" y="1493048"/>
            <a:ext cx="8011583" cy="707886"/>
          </a:xfrm>
          <a:prstGeom prst="rect">
            <a:avLst/>
          </a:prstGeom>
          <a:noFill/>
        </p:spPr>
        <p:txBody>
          <a:bodyPr wrap="square">
            <a:spAutoFit/>
          </a:bodyPr>
          <a:lstStyle/>
          <a:p>
            <a:r>
              <a:rPr lang="en-GB" sz="4000" b="1" i="0" u="none" strike="noStrike" dirty="0">
                <a:solidFill>
                  <a:srgbClr val="000000"/>
                </a:solidFill>
                <a:effectLst/>
                <a:latin typeface="Aptos Narrow" panose="020B0004020202020204" pitchFamily="34" charset="0"/>
              </a:rPr>
              <a:t>Investment capital needed = £</a:t>
            </a:r>
            <a:r>
              <a:rPr lang="en-GB" sz="4000" b="1" dirty="0">
                <a:solidFill>
                  <a:srgbClr val="000000"/>
                </a:solidFill>
                <a:latin typeface="Aptos Narrow" panose="020B0004020202020204" pitchFamily="34" charset="0"/>
              </a:rPr>
              <a:t>21,315</a:t>
            </a:r>
            <a:endParaRPr lang="en-GB" dirty="0"/>
          </a:p>
        </p:txBody>
      </p:sp>
      <p:sp>
        <p:nvSpPr>
          <p:cNvPr id="10" name="TextBox 9">
            <a:extLst>
              <a:ext uri="{FF2B5EF4-FFF2-40B4-BE49-F238E27FC236}">
                <a16:creationId xmlns:a16="http://schemas.microsoft.com/office/drawing/2014/main" id="{9150B605-3F87-0D66-D517-6ABA2510D974}"/>
              </a:ext>
            </a:extLst>
          </p:cNvPr>
          <p:cNvSpPr txBox="1"/>
          <p:nvPr/>
        </p:nvSpPr>
        <p:spPr>
          <a:xfrm>
            <a:off x="457200" y="2241993"/>
            <a:ext cx="6142566" cy="369332"/>
          </a:xfrm>
          <a:prstGeom prst="rect">
            <a:avLst/>
          </a:prstGeom>
          <a:noFill/>
        </p:spPr>
        <p:txBody>
          <a:bodyPr wrap="square">
            <a:spAutoFit/>
          </a:bodyPr>
          <a:lstStyle/>
          <a:p>
            <a:r>
              <a:rPr lang="en-GB" sz="1800" b="0" i="0" u="none" strike="noStrike" dirty="0">
                <a:solidFill>
                  <a:srgbClr val="000000"/>
                </a:solidFill>
                <a:effectLst/>
                <a:latin typeface="Aptos Narrow" panose="020B0004020202020204" pitchFamily="34" charset="0"/>
              </a:rPr>
              <a:t>(‘£</a:t>
            </a:r>
            <a:r>
              <a:rPr lang="en-GB" dirty="0">
                <a:solidFill>
                  <a:srgbClr val="000000"/>
                </a:solidFill>
                <a:latin typeface="Aptos Narrow" panose="020B0004020202020204" pitchFamily="34" charset="0"/>
              </a:rPr>
              <a:t>20,000</a:t>
            </a:r>
            <a:r>
              <a:rPr lang="en-GB" sz="1800" b="0" i="0" u="none" strike="noStrike" dirty="0">
                <a:solidFill>
                  <a:srgbClr val="000000"/>
                </a:solidFill>
                <a:effectLst/>
                <a:latin typeface="Aptos Narrow" panose="020B0004020202020204" pitchFamily="34" charset="0"/>
              </a:rPr>
              <a:t>+ £</a:t>
            </a:r>
            <a:r>
              <a:rPr lang="en-GB" dirty="0">
                <a:solidFill>
                  <a:srgbClr val="000000"/>
                </a:solidFill>
                <a:latin typeface="Aptos Narrow" panose="020B0004020202020204" pitchFamily="34" charset="0"/>
              </a:rPr>
              <a:t>900</a:t>
            </a:r>
            <a:r>
              <a:rPr lang="en-GB" sz="1800" b="0" i="0" u="none" strike="noStrike" dirty="0">
                <a:solidFill>
                  <a:srgbClr val="000000"/>
                </a:solidFill>
                <a:effectLst/>
                <a:latin typeface="Aptos Narrow" panose="020B0004020202020204" pitchFamily="34" charset="0"/>
              </a:rPr>
              <a:t> + £</a:t>
            </a:r>
            <a:r>
              <a:rPr lang="en-GB" dirty="0">
                <a:solidFill>
                  <a:srgbClr val="000000"/>
                </a:solidFill>
                <a:latin typeface="Aptos Narrow" panose="020B0004020202020204" pitchFamily="34" charset="0"/>
              </a:rPr>
              <a:t>415,00</a:t>
            </a:r>
            <a:r>
              <a:rPr lang="en-GB" sz="1800" b="0" i="0" u="none" strike="noStrike" dirty="0">
                <a:solidFill>
                  <a:srgbClr val="000000"/>
                </a:solidFill>
                <a:effectLst/>
                <a:latin typeface="Aptos Narrow" panose="020B0004020202020204" pitchFamily="34" charset="0"/>
              </a:rPr>
              <a:t> = </a:t>
            </a:r>
            <a:r>
              <a:rPr lang="en-GB" sz="1800" b="1" i="0" u="none" strike="noStrike" dirty="0">
                <a:solidFill>
                  <a:srgbClr val="000000"/>
                </a:solidFill>
                <a:effectLst/>
                <a:latin typeface="Aptos Narrow" panose="020B0004020202020204" pitchFamily="34" charset="0"/>
              </a:rPr>
              <a:t>21,315</a:t>
            </a:r>
            <a:r>
              <a:rPr lang="en-GB" sz="1800" i="0" u="none" strike="noStrike" dirty="0">
                <a:solidFill>
                  <a:srgbClr val="000000"/>
                </a:solidFill>
                <a:effectLst/>
                <a:latin typeface="Aptos Narrow" panose="020B0004020202020204" pitchFamily="34" charset="0"/>
              </a:rPr>
              <a:t>)</a:t>
            </a:r>
            <a:r>
              <a:rPr lang="en-GB" sz="1800" dirty="0"/>
              <a:t> </a:t>
            </a:r>
            <a:endParaRPr lang="en-GB" dirty="0"/>
          </a:p>
        </p:txBody>
      </p:sp>
      <p:sp>
        <p:nvSpPr>
          <p:cNvPr id="12" name="TextBox 11">
            <a:extLst>
              <a:ext uri="{FF2B5EF4-FFF2-40B4-BE49-F238E27FC236}">
                <a16:creationId xmlns:a16="http://schemas.microsoft.com/office/drawing/2014/main" id="{92B7952C-701A-7D62-DB9B-4554B10743CD}"/>
              </a:ext>
            </a:extLst>
          </p:cNvPr>
          <p:cNvSpPr txBox="1"/>
          <p:nvPr/>
        </p:nvSpPr>
        <p:spPr>
          <a:xfrm>
            <a:off x="387350" y="3085348"/>
            <a:ext cx="6142566" cy="1477328"/>
          </a:xfrm>
          <a:prstGeom prst="rect">
            <a:avLst/>
          </a:prstGeom>
          <a:noFill/>
        </p:spPr>
        <p:txBody>
          <a:bodyPr wrap="square">
            <a:spAutoFit/>
          </a:bodyPr>
          <a:lstStyle/>
          <a:p>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C</a:t>
            </a:r>
            <a:r>
              <a:rPr lang="en-GB" kern="100" dirty="0">
                <a:highlight>
                  <a:srgbClr val="FF00FF"/>
                </a:highlight>
                <a:latin typeface="Aptos" panose="020B0004020202020204" pitchFamily="34" charset="0"/>
                <a:ea typeface="DengXian" panose="02010600030101010101" pitchFamily="2" charset="-122"/>
                <a:cs typeface="Times New Roman" panose="02020603050405020304" pitchFamily="18" charset="0"/>
              </a:rPr>
              <a:t>alculation</a:t>
            </a:r>
          </a:p>
          <a:p>
            <a:endPar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Start</a:t>
            </a:r>
            <a:r>
              <a:rPr lang="en-GB" kern="100" dirty="0">
                <a:latin typeface="Aptos" panose="020B0004020202020204" pitchFamily="34" charset="0"/>
                <a:ea typeface="DengXian" panose="02010600030101010101" pitchFamily="2" charset="-122"/>
                <a:cs typeface="Times New Roman" panose="02020603050405020304" pitchFamily="18" charset="0"/>
              </a:rPr>
              <a:t>up Cost= £20,000</a:t>
            </a:r>
          </a:p>
          <a:p>
            <a:pPr marL="285750" indent="-285750">
              <a:buFont typeface="Arial" panose="020B0604020202020204" pitchFamily="34" charset="0"/>
              <a:buChar char="•"/>
            </a:pP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January Loss= £900</a:t>
            </a:r>
          </a:p>
          <a:p>
            <a:pPr marL="285750" indent="-285750">
              <a:buFont typeface="Arial" panose="020B0604020202020204" pitchFamily="34" charset="0"/>
              <a:buChar char="•"/>
            </a:pPr>
            <a:r>
              <a:rPr lang="en-GB" kern="100" dirty="0">
                <a:latin typeface="Aptos" panose="020B0004020202020204" pitchFamily="34" charset="0"/>
                <a:ea typeface="DengXian" panose="02010600030101010101" pitchFamily="2" charset="-122"/>
                <a:cs typeface="Times New Roman" panose="02020603050405020304" pitchFamily="18" charset="0"/>
              </a:rPr>
              <a:t>February Loss=£415</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Rounded Rectangle 1"/>
          <p:cNvSpPr/>
          <p:nvPr/>
        </p:nvSpPr>
        <p:spPr>
          <a:xfrm>
            <a:off x="0" y="0"/>
            <a:ext cx="12188952" cy="600000"/>
          </a:xfrm>
          <a:prstGeom prst="roundRect">
            <a:avLst/>
          </a:prstGeom>
          <a:solidFill>
            <a:srgbClr val="E9C0C8"/>
          </a:solidFill>
          <a:ln>
            <a:solidFill>
              <a:srgbClr val="E9C0C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10698480" y="109728"/>
            <a:ext cx="914400" cy="457200"/>
          </a:xfrm>
          <a:prstGeom prst="rect">
            <a:avLst/>
          </a:prstGeom>
          <a:noFill/>
        </p:spPr>
        <p:txBody>
          <a:bodyPr wrap="none">
            <a:spAutoFit/>
          </a:bodyPr>
          <a:lstStyle/>
          <a:p>
            <a:r>
              <a:t>🎂🧁☕</a:t>
            </a:r>
          </a:p>
        </p:txBody>
      </p:sp>
      <p:sp>
        <p:nvSpPr>
          <p:cNvPr id="5" name="TextBox 4"/>
          <p:cNvSpPr txBox="1"/>
          <p:nvPr/>
        </p:nvSpPr>
        <p:spPr>
          <a:xfrm>
            <a:off x="640080" y="914400"/>
            <a:ext cx="184731" cy="400110"/>
          </a:xfrm>
          <a:prstGeom prst="rect">
            <a:avLst/>
          </a:prstGeom>
          <a:noFill/>
        </p:spPr>
        <p:txBody>
          <a:bodyPr wrap="none">
            <a:spAutoFit/>
          </a:bodyPr>
          <a:lstStyle/>
          <a:p>
            <a:pPr>
              <a:defRPr sz="2000">
                <a:solidFill>
                  <a:srgbClr val="464646"/>
                </a:solidFill>
              </a:defRPr>
            </a:pPr>
            <a:endParaRPr dirty="0"/>
          </a:p>
        </p:txBody>
      </p:sp>
      <p:sp>
        <p:nvSpPr>
          <p:cNvPr id="6" name="TextBox 5"/>
          <p:cNvSpPr txBox="1"/>
          <p:nvPr/>
        </p:nvSpPr>
        <p:spPr>
          <a:xfrm>
            <a:off x="457200" y="6309360"/>
            <a:ext cx="2743200" cy="274320"/>
          </a:xfrm>
          <a:prstGeom prst="rect">
            <a:avLst/>
          </a:prstGeom>
          <a:noFill/>
        </p:spPr>
        <p:txBody>
          <a:bodyPr wrap="none">
            <a:spAutoFit/>
          </a:bodyPr>
          <a:lstStyle/>
          <a:p>
            <a:r>
              <a:t>Jordana's Cake &amp; Cia</a:t>
            </a:r>
          </a:p>
        </p:txBody>
      </p:sp>
      <p:pic>
        <p:nvPicPr>
          <p:cNvPr id="7" name="Picture 6">
            <a:extLst>
              <a:ext uri="{FF2B5EF4-FFF2-40B4-BE49-F238E27FC236}">
                <a16:creationId xmlns:a16="http://schemas.microsoft.com/office/drawing/2014/main" id="{0E667D52-583D-45A4-C9A9-05351D29BD6D}"/>
              </a:ext>
            </a:extLst>
          </p:cNvPr>
          <p:cNvPicPr>
            <a:picLocks noChangeAspect="1"/>
          </p:cNvPicPr>
          <p:nvPr/>
        </p:nvPicPr>
        <p:blipFill>
          <a:blip r:embed="rId2"/>
          <a:stretch>
            <a:fillRect/>
          </a:stretch>
        </p:blipFill>
        <p:spPr>
          <a:xfrm>
            <a:off x="0" y="600000"/>
            <a:ext cx="4571510" cy="6244038"/>
          </a:xfrm>
          <a:prstGeom prst="rect">
            <a:avLst/>
          </a:prstGeom>
        </p:spPr>
      </p:pic>
      <p:sp>
        <p:nvSpPr>
          <p:cNvPr id="9" name="TextBox 8">
            <a:extLst>
              <a:ext uri="{FF2B5EF4-FFF2-40B4-BE49-F238E27FC236}">
                <a16:creationId xmlns:a16="http://schemas.microsoft.com/office/drawing/2014/main" id="{173B4158-8B55-A073-2E58-DEFE7F09DCD3}"/>
              </a:ext>
            </a:extLst>
          </p:cNvPr>
          <p:cNvSpPr txBox="1"/>
          <p:nvPr/>
        </p:nvSpPr>
        <p:spPr>
          <a:xfrm>
            <a:off x="6266300" y="2946848"/>
            <a:ext cx="7545916" cy="1015663"/>
          </a:xfrm>
          <a:prstGeom prst="rect">
            <a:avLst/>
          </a:prstGeom>
          <a:noFill/>
        </p:spPr>
        <p:txBody>
          <a:bodyPr wrap="square">
            <a:spAutoFit/>
          </a:bodyPr>
          <a:lstStyle/>
          <a:p>
            <a:pPr>
              <a:defRPr sz="2600" b="1">
                <a:solidFill>
                  <a:srgbClr val="5C3424"/>
                </a:solidFill>
              </a:defRPr>
            </a:pPr>
            <a:r>
              <a:rPr lang="en-US" sz="6000" dirty="0"/>
              <a:t>T</a:t>
            </a:r>
            <a:r>
              <a:rPr lang="en-GB" sz="6000" dirty="0"/>
              <a:t>HANK YOU</a:t>
            </a:r>
          </a:p>
        </p:txBody>
      </p:sp>
      <p:pic>
        <p:nvPicPr>
          <p:cNvPr id="25" name="Graphic 24" descr="Cake slice outline">
            <a:extLst>
              <a:ext uri="{FF2B5EF4-FFF2-40B4-BE49-F238E27FC236}">
                <a16:creationId xmlns:a16="http://schemas.microsoft.com/office/drawing/2014/main" id="{6BF74EAC-D3EA-3A90-00F3-EB2E31AFC33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021574" y="1314510"/>
            <a:ext cx="794661" cy="794661"/>
          </a:xfrm>
          <a:prstGeom prst="rect">
            <a:avLst/>
          </a:prstGeom>
        </p:spPr>
      </p:pic>
      <p:pic>
        <p:nvPicPr>
          <p:cNvPr id="27" name="Graphic 26" descr="Cake outline">
            <a:extLst>
              <a:ext uri="{FF2B5EF4-FFF2-40B4-BE49-F238E27FC236}">
                <a16:creationId xmlns:a16="http://schemas.microsoft.com/office/drawing/2014/main" id="{E04EC607-F397-B090-D2E9-BB74C181839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712824" y="5035731"/>
            <a:ext cx="914400" cy="914400"/>
          </a:xfrm>
          <a:prstGeom prst="rect">
            <a:avLst/>
          </a:prstGeom>
        </p:spPr>
      </p:pic>
      <p:pic>
        <p:nvPicPr>
          <p:cNvPr id="29" name="Graphic 28" descr="Cake outline">
            <a:extLst>
              <a:ext uri="{FF2B5EF4-FFF2-40B4-BE49-F238E27FC236}">
                <a16:creationId xmlns:a16="http://schemas.microsoft.com/office/drawing/2014/main" id="{53027A7B-B961-4FB2-EEC8-F332F5018BC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940697" y="1157998"/>
            <a:ext cx="342641" cy="342641"/>
          </a:xfrm>
          <a:prstGeom prst="rect">
            <a:avLst/>
          </a:prstGeom>
        </p:spPr>
      </p:pic>
      <p:pic>
        <p:nvPicPr>
          <p:cNvPr id="31" name="Graphic 30" descr="Cake slice outline">
            <a:extLst>
              <a:ext uri="{FF2B5EF4-FFF2-40B4-BE49-F238E27FC236}">
                <a16:creationId xmlns:a16="http://schemas.microsoft.com/office/drawing/2014/main" id="{2C5DCBD3-9761-BADB-6AF5-BBC632A42D5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9567" y="4258201"/>
            <a:ext cx="530799" cy="530799"/>
          </a:xfrm>
          <a:prstGeom prst="rect">
            <a:avLst/>
          </a:prstGeom>
        </p:spPr>
      </p:pic>
      <p:pic>
        <p:nvPicPr>
          <p:cNvPr id="33" name="Graphic 32" descr="Cake slice outline">
            <a:extLst>
              <a:ext uri="{FF2B5EF4-FFF2-40B4-BE49-F238E27FC236}">
                <a16:creationId xmlns:a16="http://schemas.microsoft.com/office/drawing/2014/main" id="{860E84B9-E1CB-E841-9FFA-FA03D8D2867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89372" y="1682452"/>
            <a:ext cx="426719" cy="426719"/>
          </a:xfrm>
          <a:prstGeom prst="rect">
            <a:avLst/>
          </a:prstGeom>
        </p:spPr>
      </p:pic>
      <p:pic>
        <p:nvPicPr>
          <p:cNvPr id="35" name="Graphic 34" descr="Cake outline">
            <a:extLst>
              <a:ext uri="{FF2B5EF4-FFF2-40B4-BE49-F238E27FC236}">
                <a16:creationId xmlns:a16="http://schemas.microsoft.com/office/drawing/2014/main" id="{68AECA15-8253-4013-4744-1954685E269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03121" y="2394857"/>
            <a:ext cx="342641" cy="342641"/>
          </a:xfrm>
          <a:prstGeom prst="rect">
            <a:avLst/>
          </a:prstGeom>
        </p:spPr>
      </p:pic>
      <p:pic>
        <p:nvPicPr>
          <p:cNvPr id="37" name="Graphic 36" descr="Cake outline">
            <a:extLst>
              <a:ext uri="{FF2B5EF4-FFF2-40B4-BE49-F238E27FC236}">
                <a16:creationId xmlns:a16="http://schemas.microsoft.com/office/drawing/2014/main" id="{D21191D9-BC79-28CC-497D-5130D475088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037589" y="5492931"/>
            <a:ext cx="342641" cy="342641"/>
          </a:xfrm>
          <a:prstGeom prst="rect">
            <a:avLst/>
          </a:prstGeom>
        </p:spPr>
      </p:pic>
      <p:pic>
        <p:nvPicPr>
          <p:cNvPr id="39" name="Graphic 38" descr="Cake outline">
            <a:extLst>
              <a:ext uri="{FF2B5EF4-FFF2-40B4-BE49-F238E27FC236}">
                <a16:creationId xmlns:a16="http://schemas.microsoft.com/office/drawing/2014/main" id="{8654030C-53BA-5312-CE65-0C1F92B2A7D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165995" y="4180959"/>
            <a:ext cx="342641" cy="342641"/>
          </a:xfrm>
          <a:prstGeom prst="rect">
            <a:avLst/>
          </a:prstGeom>
        </p:spPr>
      </p:pic>
      <p:pic>
        <p:nvPicPr>
          <p:cNvPr id="41" name="Graphic 40" descr="Cake outline">
            <a:extLst>
              <a:ext uri="{FF2B5EF4-FFF2-40B4-BE49-F238E27FC236}">
                <a16:creationId xmlns:a16="http://schemas.microsoft.com/office/drawing/2014/main" id="{D3867885-B958-A549-98B5-8160F29E60C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669348" y="2169782"/>
            <a:ext cx="342641" cy="342641"/>
          </a:xfrm>
          <a:prstGeom prst="rect">
            <a:avLst/>
          </a:prstGeom>
        </p:spPr>
      </p:pic>
      <p:pic>
        <p:nvPicPr>
          <p:cNvPr id="43" name="Graphic 42" descr="Cake slice outline">
            <a:extLst>
              <a:ext uri="{FF2B5EF4-FFF2-40B4-BE49-F238E27FC236}">
                <a16:creationId xmlns:a16="http://schemas.microsoft.com/office/drawing/2014/main" id="{998CA532-429E-FDBE-04F5-3D9479BAFFA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011989" y="3925560"/>
            <a:ext cx="426719" cy="426719"/>
          </a:xfrm>
          <a:prstGeom prst="rect">
            <a:avLst/>
          </a:prstGeom>
        </p:spPr>
      </p:pic>
      <p:pic>
        <p:nvPicPr>
          <p:cNvPr id="45" name="Graphic 44" descr="Cake slice outline">
            <a:extLst>
              <a:ext uri="{FF2B5EF4-FFF2-40B4-BE49-F238E27FC236}">
                <a16:creationId xmlns:a16="http://schemas.microsoft.com/office/drawing/2014/main" id="{3A9F29CA-FA60-BE0B-E8F3-2AA7B6C2537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711236" y="5644176"/>
            <a:ext cx="426719" cy="42671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838</Words>
  <Application>Microsoft Office PowerPoint</Application>
  <PresentationFormat>Custom</PresentationFormat>
  <Paragraphs>234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Narrow</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subject/>
  <dc:creator/>
  <cp:keywords/>
  <dc:description>generated using python-pptx</dc:description>
  <cp:lastModifiedBy>Jordana Nunes De Moura Oliveira (2510588)</cp:lastModifiedBy>
  <cp:revision>4</cp:revision>
  <dcterms:created xsi:type="dcterms:W3CDTF">2013-01-27T09:14:16Z</dcterms:created>
  <dcterms:modified xsi:type="dcterms:W3CDTF">2026-07-26T14:49:52Z</dcterms:modified>
  <cp:category/>
</cp:coreProperties>
</file>