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83" r:id="rId3"/>
    <p:sldId id="279" r:id="rId4"/>
    <p:sldId id="271" r:id="rId5"/>
    <p:sldId id="280" r:id="rId6"/>
    <p:sldId id="274" r:id="rId7"/>
    <p:sldId id="275" r:id="rId8"/>
    <p:sldId id="269" r:id="rId9"/>
    <p:sldId id="282" r:id="rId10"/>
    <p:sldId id="273" r:id="rId11"/>
    <p:sldId id="276" r:id="rId12"/>
    <p:sldId id="262" r:id="rId13"/>
    <p:sldId id="270" r:id="rId14"/>
    <p:sldId id="266" r:id="rId15"/>
    <p:sldId id="277" r:id="rId16"/>
    <p:sldId id="281" r:id="rId17"/>
    <p:sldId id="261" r:id="rId18"/>
    <p:sldId id="260" r:id="rId19"/>
    <p:sldId id="257" r:id="rId20"/>
    <p:sldId id="278" r:id="rId21"/>
    <p:sldId id="272" r:id="rId22"/>
    <p:sldId id="268" r:id="rId23"/>
    <p:sldId id="267" r:id="rId24"/>
    <p:sldId id="265" r:id="rId2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A4652"/>
    <a:srgbClr val="1231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598" autoAdjust="0"/>
  </p:normalViewPr>
  <p:slideViewPr>
    <p:cSldViewPr>
      <p:cViewPr varScale="1">
        <p:scale>
          <a:sx n="82" d="100"/>
          <a:sy n="82" d="100"/>
        </p:scale>
        <p:origin x="1158" y="96"/>
      </p:cViewPr>
      <p:guideLst>
        <p:guide orient="horz" pos="2160"/>
        <p:guide pos="2880"/>
      </p:guideLst>
    </p:cSldViewPr>
  </p:slideViewPr>
  <p:notesTextViewPr>
    <p:cViewPr>
      <p:scale>
        <a:sx n="100" d="100"/>
        <a:sy n="100" d="100"/>
      </p:scale>
      <p:origin x="0" y="0"/>
    </p:cViewPr>
  </p:notesTextViewPr>
  <p:sorterViewPr>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1E401FE5-A03D-4D3C-992A-C515956EEDCF}" type="slidenum">
              <a:rPr lang="en-GB" altLang="en-US" smtClean="0"/>
              <a:pPr/>
              <a:t>‹#›</a:t>
            </a:fld>
            <a:endParaRPr lang="en-GB" altLang="en-US"/>
          </a:p>
        </p:txBody>
      </p:sp>
    </p:spTree>
    <p:extLst>
      <p:ext uri="{BB962C8B-B14F-4D97-AF65-F5344CB8AC3E}">
        <p14:creationId xmlns:p14="http://schemas.microsoft.com/office/powerpoint/2010/main" val="1942546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2F07D198-D797-4B1E-B4C8-CED6305A228A}" type="slidenum">
              <a:rPr lang="en-GB" altLang="en-US" smtClean="0"/>
              <a:pPr/>
              <a:t>‹#›</a:t>
            </a:fld>
            <a:endParaRPr lang="en-GB" altLang="en-US"/>
          </a:p>
        </p:txBody>
      </p:sp>
    </p:spTree>
    <p:extLst>
      <p:ext uri="{BB962C8B-B14F-4D97-AF65-F5344CB8AC3E}">
        <p14:creationId xmlns:p14="http://schemas.microsoft.com/office/powerpoint/2010/main" val="4088178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840996E5-FCAA-4F46-8778-2B6ACE122C35}" type="slidenum">
              <a:rPr lang="en-GB" altLang="en-US" smtClean="0"/>
              <a:pPr/>
              <a:t>‹#›</a:t>
            </a:fld>
            <a:endParaRPr lang="en-GB" altLang="en-US"/>
          </a:p>
        </p:txBody>
      </p:sp>
    </p:spTree>
    <p:extLst>
      <p:ext uri="{BB962C8B-B14F-4D97-AF65-F5344CB8AC3E}">
        <p14:creationId xmlns:p14="http://schemas.microsoft.com/office/powerpoint/2010/main" val="2003449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6D3C330F-74A0-4209-A863-7D50EDC4F2F7}" type="slidenum">
              <a:rPr lang="en-GB" altLang="en-US" smtClean="0"/>
              <a:pPr/>
              <a:t>‹#›</a:t>
            </a:fld>
            <a:endParaRPr lang="en-GB" altLang="en-US"/>
          </a:p>
        </p:txBody>
      </p:sp>
    </p:spTree>
    <p:extLst>
      <p:ext uri="{BB962C8B-B14F-4D97-AF65-F5344CB8AC3E}">
        <p14:creationId xmlns:p14="http://schemas.microsoft.com/office/powerpoint/2010/main" val="2945643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CAA620F8-4D58-4EAF-B94D-32F6F2B1670D}" type="slidenum">
              <a:rPr lang="en-GB" altLang="en-US" smtClean="0"/>
              <a:pPr/>
              <a:t>‹#›</a:t>
            </a:fld>
            <a:endParaRPr lang="en-GB" altLang="en-US"/>
          </a:p>
        </p:txBody>
      </p:sp>
    </p:spTree>
    <p:extLst>
      <p:ext uri="{BB962C8B-B14F-4D97-AF65-F5344CB8AC3E}">
        <p14:creationId xmlns:p14="http://schemas.microsoft.com/office/powerpoint/2010/main" val="3400584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p:txBody>
          <a:bodyPr/>
          <a:lstStyle/>
          <a:p>
            <a:fld id="{A4368C7D-B896-4024-B0BD-A016E255D646}" type="slidenum">
              <a:rPr lang="en-GB" altLang="en-US" smtClean="0"/>
              <a:pPr/>
              <a:t>‹#›</a:t>
            </a:fld>
            <a:endParaRPr lang="en-GB" altLang="en-US"/>
          </a:p>
        </p:txBody>
      </p:sp>
    </p:spTree>
    <p:extLst>
      <p:ext uri="{BB962C8B-B14F-4D97-AF65-F5344CB8AC3E}">
        <p14:creationId xmlns:p14="http://schemas.microsoft.com/office/powerpoint/2010/main" val="235523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p:txBody>
          <a:bodyPr/>
          <a:lstStyle/>
          <a:p>
            <a:fld id="{84506565-2003-49CF-91B5-4891FD57CACD}" type="slidenum">
              <a:rPr lang="en-GB" altLang="en-US" smtClean="0"/>
              <a:pPr/>
              <a:t>‹#›</a:t>
            </a:fld>
            <a:endParaRPr lang="en-GB" altLang="en-US"/>
          </a:p>
        </p:txBody>
      </p:sp>
    </p:spTree>
    <p:extLst>
      <p:ext uri="{BB962C8B-B14F-4D97-AF65-F5344CB8AC3E}">
        <p14:creationId xmlns:p14="http://schemas.microsoft.com/office/powerpoint/2010/main" val="449772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FDEC1A4-D4DF-46E4-B8EB-723E3D2BE39E}" type="slidenum">
              <a:rPr lang="en-GB" altLang="en-US" smtClean="0"/>
              <a:pPr/>
              <a:t>‹#›</a:t>
            </a:fld>
            <a:endParaRPr lang="en-GB" altLang="en-US"/>
          </a:p>
        </p:txBody>
      </p:sp>
    </p:spTree>
    <p:extLst>
      <p:ext uri="{BB962C8B-B14F-4D97-AF65-F5344CB8AC3E}">
        <p14:creationId xmlns:p14="http://schemas.microsoft.com/office/powerpoint/2010/main" val="2968133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1F9ED01A-121D-4A5E-A5FF-C75CB9367DC9}" type="slidenum">
              <a:rPr lang="en-GB" altLang="en-US" smtClean="0"/>
              <a:pPr/>
              <a:t>‹#›</a:t>
            </a:fld>
            <a:endParaRPr lang="en-GB" altLang="en-US"/>
          </a:p>
        </p:txBody>
      </p:sp>
    </p:spTree>
    <p:extLst>
      <p:ext uri="{BB962C8B-B14F-4D97-AF65-F5344CB8AC3E}">
        <p14:creationId xmlns:p14="http://schemas.microsoft.com/office/powerpoint/2010/main" val="161527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43F0DB64-C2E1-4603-A933-B75548D0DCC8}" type="slidenum">
              <a:rPr lang="en-GB" altLang="en-US" smtClean="0"/>
              <a:pPr/>
              <a:t>‹#›</a:t>
            </a:fld>
            <a:endParaRPr lang="en-GB" altLang="en-US"/>
          </a:p>
        </p:txBody>
      </p:sp>
    </p:spTree>
    <p:extLst>
      <p:ext uri="{BB962C8B-B14F-4D97-AF65-F5344CB8AC3E}">
        <p14:creationId xmlns:p14="http://schemas.microsoft.com/office/powerpoint/2010/main" val="1683572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7021CA35-1956-4F94-A53A-6509A1AFE705}" type="slidenum">
              <a:rPr lang="en-GB" altLang="en-US" smtClean="0"/>
              <a:pPr/>
              <a:t>‹#›</a:t>
            </a:fld>
            <a:endParaRPr lang="en-GB" altLang="en-US"/>
          </a:p>
        </p:txBody>
      </p:sp>
    </p:spTree>
    <p:extLst>
      <p:ext uri="{BB962C8B-B14F-4D97-AF65-F5344CB8AC3E}">
        <p14:creationId xmlns:p14="http://schemas.microsoft.com/office/powerpoint/2010/main" val="13604192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59622914-04EB-4CA6-88CE-FC2005B75439}" type="slidenum">
              <a:rPr lang="en-GB" altLang="en-US"/>
              <a:pPr/>
              <a:t>‹#›</a:t>
            </a:fld>
            <a:endParaRPr lang="en-GB"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41763"/>
            <a:ext cx="40386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457200" y="6243638"/>
            <a:ext cx="2133600" cy="45720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3638"/>
            <a:ext cx="2133600" cy="457200"/>
          </a:xfrm>
        </p:spPr>
        <p:txBody>
          <a:bodyPr/>
          <a:lstStyle>
            <a:lvl1pPr>
              <a:defRPr/>
            </a:lvl1pPr>
          </a:lstStyle>
          <a:p>
            <a:fld id="{A58C2810-3A60-456D-955E-7152DA31723C}" type="slidenum">
              <a:rPr lang="en-GB" altLang="en-US"/>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A465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lt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F0A11C-6727-4765-ACE4-62F94A845700}" type="slidenum">
              <a:rPr lang="en-GB" altLang="en-US" smtClean="0"/>
              <a:pPr/>
              <a:t>‹#›</a:t>
            </a:fld>
            <a:endParaRPr lang="en-GB" altLang="en-US"/>
          </a:p>
        </p:txBody>
      </p:sp>
    </p:spTree>
    <p:extLst>
      <p:ext uri="{BB962C8B-B14F-4D97-AF65-F5344CB8AC3E}">
        <p14:creationId xmlns:p14="http://schemas.microsoft.com/office/powerpoint/2010/main" val="202383633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Layout" Target="../slideLayouts/slideLayout4.xml"/><Relationship Id="rId5" Type="http://schemas.microsoft.com/office/2007/relationships/hdphoto" Target="../media/hdphoto3.wdp"/><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9.png"/><Relationship Id="rId1" Type="http://schemas.openxmlformats.org/officeDocument/2006/relationships/slideLayout" Target="../slideLayouts/slideLayout4.xml"/><Relationship Id="rId5" Type="http://schemas.microsoft.com/office/2007/relationships/hdphoto" Target="../media/hdphoto5.wdp"/><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115616" y="1628800"/>
            <a:ext cx="6769248" cy="2160587"/>
          </a:xfrm>
        </p:spPr>
        <p:txBody>
          <a:bodyPr>
            <a:normAutofit/>
          </a:bodyPr>
          <a:lstStyle/>
          <a:p>
            <a:r>
              <a:rPr lang="en-GB" sz="4600" b="1" dirty="0">
                <a:solidFill>
                  <a:srgbClr val="FFFF00"/>
                </a:solidFill>
                <a:latin typeface="Poor Richard" panose="02080502050505020702" pitchFamily="18" charset="0"/>
              </a:rPr>
              <a:t>Stevie Davies, </a:t>
            </a:r>
            <a:br>
              <a:rPr lang="en-GB" sz="4600" b="1" dirty="0">
                <a:solidFill>
                  <a:srgbClr val="FFFF00"/>
                </a:solidFill>
                <a:latin typeface="Poor Richard" panose="02080502050505020702" pitchFamily="18" charset="0"/>
              </a:rPr>
            </a:br>
            <a:r>
              <a:rPr lang="en-GB" sz="4600" b="1" i="1" dirty="0" smtClean="0">
                <a:solidFill>
                  <a:srgbClr val="FFFF00"/>
                </a:solidFill>
                <a:latin typeface="Poor Richard" panose="02080502050505020702" pitchFamily="18" charset="0"/>
              </a:rPr>
              <a:t>THE ELEMENT OF WATER</a:t>
            </a:r>
            <a:r>
              <a:rPr lang="en-GB" sz="4000" b="1" i="1" dirty="0" smtClean="0">
                <a:solidFill>
                  <a:srgbClr val="FFFF00"/>
                </a:solidFill>
                <a:latin typeface="Poor Richard" panose="02080502050505020702" pitchFamily="18" charset="0"/>
              </a:rPr>
              <a:t>   </a:t>
            </a:r>
            <a:r>
              <a:rPr lang="en-GB" sz="4000" b="1" dirty="0" smtClean="0">
                <a:solidFill>
                  <a:srgbClr val="FFFF00"/>
                </a:solidFill>
                <a:latin typeface="Poor Richard" panose="02080502050505020702" pitchFamily="18" charset="0"/>
              </a:rPr>
              <a:t>(</a:t>
            </a:r>
            <a:r>
              <a:rPr lang="en-GB" sz="4000" b="1" dirty="0">
                <a:solidFill>
                  <a:srgbClr val="FFFF00"/>
                </a:solidFill>
                <a:latin typeface="Poor Richard" panose="02080502050505020702" pitchFamily="18" charset="0"/>
              </a:rPr>
              <a:t>2000)</a:t>
            </a:r>
          </a:p>
        </p:txBody>
      </p:sp>
      <p:sp>
        <p:nvSpPr>
          <p:cNvPr id="2051" name="Rectangle 3"/>
          <p:cNvSpPr>
            <a:spLocks noGrp="1" noChangeArrowheads="1"/>
          </p:cNvSpPr>
          <p:nvPr>
            <p:ph type="subTitle" idx="1"/>
          </p:nvPr>
        </p:nvSpPr>
        <p:spPr>
          <a:xfrm>
            <a:off x="1692275" y="3933825"/>
            <a:ext cx="6553200" cy="1752600"/>
          </a:xfrm>
        </p:spPr>
        <p:txBody>
          <a:bodyPr>
            <a:normAutofit fontScale="85000" lnSpcReduction="10000"/>
          </a:bodyPr>
          <a:lstStyle/>
          <a:p>
            <a:pPr>
              <a:lnSpc>
                <a:spcPct val="80000"/>
              </a:lnSpc>
            </a:pPr>
            <a:endParaRPr lang="en-GB" dirty="0">
              <a:latin typeface="Century Gothic" pitchFamily="34" charset="0"/>
            </a:endParaRPr>
          </a:p>
          <a:p>
            <a:pPr algn="r">
              <a:lnSpc>
                <a:spcPct val="120000"/>
              </a:lnSpc>
              <a:spcBef>
                <a:spcPts val="0"/>
              </a:spcBef>
            </a:pPr>
            <a:r>
              <a:rPr lang="en-GB" dirty="0">
                <a:solidFill>
                  <a:schemeClr val="bg1"/>
                </a:solidFill>
                <a:latin typeface="Century Gothic" pitchFamily="34" charset="0"/>
              </a:rPr>
              <a:t>Wales in Europe:</a:t>
            </a:r>
          </a:p>
          <a:p>
            <a:pPr algn="r">
              <a:lnSpc>
                <a:spcPct val="120000"/>
              </a:lnSpc>
              <a:spcBef>
                <a:spcPts val="0"/>
              </a:spcBef>
            </a:pPr>
            <a:r>
              <a:rPr lang="en-GB" dirty="0">
                <a:solidFill>
                  <a:schemeClr val="bg1"/>
                </a:solidFill>
                <a:latin typeface="Century Gothic" pitchFamily="34" charset="0"/>
              </a:rPr>
              <a:t>Rethinking the values of home and </a:t>
            </a:r>
            <a:r>
              <a:rPr lang="en-GB" dirty="0" smtClean="0">
                <a:solidFill>
                  <a:schemeClr val="bg1"/>
                </a:solidFill>
                <a:latin typeface="Century Gothic" pitchFamily="34" charset="0"/>
              </a:rPr>
              <a:t>empire; </a:t>
            </a:r>
            <a:r>
              <a:rPr lang="en-GB" dirty="0">
                <a:solidFill>
                  <a:schemeClr val="bg1"/>
                </a:solidFill>
                <a:latin typeface="Century Gothic" pitchFamily="34" charset="0"/>
              </a:rPr>
              <a:t>nationality and nationalism</a:t>
            </a:r>
          </a:p>
        </p:txBody>
      </p:sp>
      <p:sp>
        <p:nvSpPr>
          <p:cNvPr id="2052" name="Rectangle 4"/>
          <p:cNvSpPr>
            <a:spLocks noChangeArrowheads="1"/>
          </p:cNvSpPr>
          <p:nvPr/>
        </p:nvSpPr>
        <p:spPr bwMode="auto">
          <a:xfrm>
            <a:off x="2267744" y="260350"/>
            <a:ext cx="6668295" cy="430887"/>
          </a:xfrm>
          <a:prstGeom prst="rect">
            <a:avLst/>
          </a:prstGeom>
          <a:noFill/>
          <a:ln w="9525">
            <a:noFill/>
            <a:miter lim="800000"/>
            <a:headEnd/>
            <a:tailEnd/>
          </a:ln>
          <a:effectLst/>
        </p:spPr>
        <p:txBody>
          <a:bodyPr wrap="square">
            <a:spAutoFit/>
          </a:bodyPr>
          <a:lstStyle/>
          <a:p>
            <a:pPr algn="r"/>
            <a:r>
              <a:rPr lang="en-US" sz="2200" dirty="0">
                <a:solidFill>
                  <a:schemeClr val="bg1"/>
                </a:solidFill>
                <a:latin typeface="+mn-lt"/>
              </a:rPr>
              <a:t>HPEN 5/6012:  THE WELSH WRITING WALES </a:t>
            </a:r>
            <a:endParaRPr lang="en-GB" sz="2200" dirty="0">
              <a:solidFill>
                <a:schemeClr val="bg1"/>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p:cNvSpPr>
            <a:spLocks noGrp="1" noRot="1" noChangeArrowheads="1"/>
          </p:cNvSpPr>
          <p:nvPr>
            <p:ph type="title" idx="4294967295"/>
          </p:nvPr>
        </p:nvSpPr>
        <p:spPr>
          <a:xfrm>
            <a:off x="457200" y="188913"/>
            <a:ext cx="8229600" cy="7191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sz="3600" b="0" dirty="0">
                <a:solidFill>
                  <a:srgbClr val="FFFF00"/>
                </a:solidFill>
                <a:latin typeface="+mj-lt"/>
              </a:rPr>
              <a:t>LEARNING OUTCOMES</a:t>
            </a:r>
            <a:endParaRPr lang="en-GB" altLang="en-US" sz="4000" b="0" dirty="0">
              <a:solidFill>
                <a:srgbClr val="FFFF00"/>
              </a:solidFill>
              <a:effectLst/>
              <a:latin typeface="+mj-lt"/>
            </a:endParaRPr>
          </a:p>
        </p:txBody>
      </p:sp>
      <p:sp>
        <p:nvSpPr>
          <p:cNvPr id="4099" name="Rectangle 3"/>
          <p:cNvSpPr>
            <a:spLocks noGrp="1" noChangeArrowheads="1"/>
          </p:cNvSpPr>
          <p:nvPr>
            <p:ph type="body" idx="4294967295"/>
          </p:nvPr>
        </p:nvSpPr>
        <p:spPr>
          <a:xfrm>
            <a:off x="250825" y="836613"/>
            <a:ext cx="8534400" cy="5400675"/>
          </a:xfrm>
          <a:noFill/>
        </p:spPr>
        <p:txBody>
          <a:bodyPr/>
          <a:lstStyle/>
          <a:p>
            <a:pPr lvl="1">
              <a:lnSpc>
                <a:spcPct val="80000"/>
              </a:lnSpc>
              <a:buFont typeface="Wingdings" pitchFamily="2" charset="2"/>
              <a:buNone/>
            </a:pPr>
            <a:r>
              <a:rPr lang="en-US" altLang="en-US" sz="2200" dirty="0">
                <a:effectLst/>
                <a:latin typeface="Garamond" pitchFamily="18" charset="0"/>
              </a:rPr>
              <a:t>		</a:t>
            </a:r>
            <a:endParaRPr lang="en-GB" altLang="en-US" sz="2400" dirty="0">
              <a:effectLst/>
              <a:latin typeface="Garamond" pitchFamily="18" charset="0"/>
            </a:endParaRPr>
          </a:p>
        </p:txBody>
      </p:sp>
      <p:sp>
        <p:nvSpPr>
          <p:cNvPr id="4100" name="Rectangle 1"/>
          <p:cNvSpPr>
            <a:spLocks noChangeArrowheads="1"/>
          </p:cNvSpPr>
          <p:nvPr/>
        </p:nvSpPr>
        <p:spPr bwMode="auto">
          <a:xfrm>
            <a:off x="250825" y="1196975"/>
            <a:ext cx="8532813" cy="4832092"/>
          </a:xfrm>
          <a:prstGeom prst="rect">
            <a:avLst/>
          </a:prstGeom>
          <a:noFill/>
          <a:ln w="9525">
            <a:noFill/>
            <a:miter lim="800000"/>
            <a:headEnd/>
            <a:tailEnd/>
          </a:ln>
        </p:spPr>
        <p:txBody>
          <a:bodyPr>
            <a:spAutoFit/>
          </a:bodyPr>
          <a:lstStyle/>
          <a:p>
            <a:r>
              <a:rPr lang="en-GB" altLang="en-US" sz="2400" i="1" dirty="0">
                <a:solidFill>
                  <a:schemeClr val="bg1"/>
                </a:solidFill>
                <a:latin typeface="Century Gothic" pitchFamily="34" charset="0"/>
              </a:rPr>
              <a:t>By the end of this module students should be able to:</a:t>
            </a:r>
          </a:p>
          <a:p>
            <a:endParaRPr lang="en-GB" altLang="en-US" sz="2400" dirty="0">
              <a:solidFill>
                <a:schemeClr val="bg1"/>
              </a:solidFill>
              <a:latin typeface="Century Gothic" pitchFamily="34" charset="0"/>
            </a:endParaRPr>
          </a:p>
          <a:p>
            <a:pPr marL="342900" indent="-342900">
              <a:spcAft>
                <a:spcPts val="1200"/>
              </a:spcAft>
              <a:buFont typeface="Arial" panose="020B0604020202020204" pitchFamily="34" charset="0"/>
              <a:buChar char="•"/>
            </a:pPr>
            <a:r>
              <a:rPr lang="en-GB" altLang="en-US" sz="2400" dirty="0">
                <a:solidFill>
                  <a:schemeClr val="bg1"/>
                </a:solidFill>
                <a:latin typeface="Century Gothic" pitchFamily="34" charset="0"/>
              </a:rPr>
              <a:t>demonstrate a good understanding of the debates over the relation of literary canons to a sense of nationhood through a case study of Anglophone Welsh texts seen through their various </a:t>
            </a:r>
            <a:r>
              <a:rPr lang="en-GB" altLang="en-US" sz="2400" dirty="0">
                <a:solidFill>
                  <a:srgbClr val="FFFF00"/>
                </a:solidFill>
                <a:latin typeface="Century Gothic" pitchFamily="34" charset="0"/>
              </a:rPr>
              <a:t>historical, political and ideological contexts;</a:t>
            </a:r>
          </a:p>
          <a:p>
            <a:pPr marL="342900" indent="-342900">
              <a:spcAft>
                <a:spcPts val="1200"/>
              </a:spcAft>
              <a:buFont typeface="Arial" panose="020B0604020202020204" pitchFamily="34" charset="0"/>
              <a:buChar char="•"/>
            </a:pPr>
            <a:r>
              <a:rPr lang="en-GB" altLang="en-US" sz="2400" dirty="0">
                <a:solidFill>
                  <a:schemeClr val="bg1"/>
                </a:solidFill>
                <a:latin typeface="Century Gothic" pitchFamily="34" charset="0"/>
              </a:rPr>
              <a:t>show a secure knowledge of a range of Welsh texts written in English and a good understanding of </a:t>
            </a:r>
            <a:r>
              <a:rPr lang="en-GB" altLang="en-US" sz="2400" dirty="0">
                <a:solidFill>
                  <a:srgbClr val="FFFF00"/>
                </a:solidFill>
                <a:latin typeface="Century Gothic" pitchFamily="34" charset="0"/>
              </a:rPr>
              <a:t>recurring preoccupations and changing themes within them.</a:t>
            </a:r>
          </a:p>
          <a:p>
            <a:pPr>
              <a:spcAft>
                <a:spcPts val="1200"/>
              </a:spcAft>
            </a:pPr>
            <a:endParaRPr lang="en-GB" altLang="en-US" sz="2400" dirty="0">
              <a:latin typeface="Century Gothic"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564"/>
            <a:ext cx="8229600" cy="706090"/>
          </a:xfrm>
        </p:spPr>
        <p:txBody>
          <a:bodyPr>
            <a:normAutofit/>
          </a:bodyPr>
          <a:lstStyle/>
          <a:p>
            <a:pPr algn="ctr"/>
            <a:r>
              <a:rPr lang="en-GB" sz="3600" dirty="0">
                <a:solidFill>
                  <a:srgbClr val="FFFF00"/>
                </a:solidFill>
                <a:latin typeface="Felix Titling" pitchFamily="82" charset="0"/>
              </a:rPr>
              <a:t>Nations &amp; nationhood</a:t>
            </a:r>
          </a:p>
        </p:txBody>
      </p:sp>
      <p:sp>
        <p:nvSpPr>
          <p:cNvPr id="3" name="Content Placeholder 2"/>
          <p:cNvSpPr>
            <a:spLocks noGrp="1"/>
          </p:cNvSpPr>
          <p:nvPr>
            <p:ph idx="1"/>
          </p:nvPr>
        </p:nvSpPr>
        <p:spPr>
          <a:xfrm>
            <a:off x="179512" y="787813"/>
            <a:ext cx="8784976" cy="5848066"/>
          </a:xfrm>
        </p:spPr>
        <p:txBody>
          <a:bodyPr>
            <a:normAutofit lnSpcReduction="10000"/>
          </a:bodyPr>
          <a:lstStyle/>
          <a:p>
            <a:pPr>
              <a:lnSpc>
                <a:spcPct val="110000"/>
              </a:lnSpc>
              <a:buNone/>
            </a:pPr>
            <a:r>
              <a:rPr lang="en-GB" sz="2200" dirty="0">
                <a:solidFill>
                  <a:srgbClr val="FFFF00"/>
                </a:solidFill>
                <a:latin typeface="Century Gothic" pitchFamily="34" charset="0"/>
              </a:rPr>
              <a:t>	</a:t>
            </a:r>
            <a:r>
              <a:rPr lang="en-GB" sz="2200" dirty="0">
                <a:solidFill>
                  <a:schemeClr val="bg1"/>
                </a:solidFill>
                <a:latin typeface="Century Gothic" pitchFamily="34" charset="0"/>
              </a:rPr>
              <a:t>Theorists of nationalism have often been perplexed, not to say irritated, by these three paradoxes: (1) </a:t>
            </a:r>
            <a:r>
              <a:rPr lang="en-GB" sz="2200" dirty="0">
                <a:solidFill>
                  <a:srgbClr val="FFFF00"/>
                </a:solidFill>
                <a:latin typeface="Century Gothic" pitchFamily="34" charset="0"/>
              </a:rPr>
              <a:t>The objective modernity of nations to the historian's eye vs. their subjective antiquity in the eyes of nationalists</a:t>
            </a:r>
            <a:r>
              <a:rPr lang="en-GB" sz="2200" dirty="0">
                <a:solidFill>
                  <a:schemeClr val="bg1"/>
                </a:solidFill>
                <a:latin typeface="Century Gothic" pitchFamily="34" charset="0"/>
              </a:rPr>
              <a:t>. (2) </a:t>
            </a:r>
            <a:r>
              <a:rPr lang="en-GB" sz="2200" dirty="0">
                <a:solidFill>
                  <a:srgbClr val="FFFF00"/>
                </a:solidFill>
                <a:latin typeface="Century Gothic" pitchFamily="34" charset="0"/>
              </a:rPr>
              <a:t>The formal universality of nationality as a socio-cultural concept -in the modern world everyone can, should, will 'have' a nationality, as he or she 'has' a gender-</a:t>
            </a:r>
            <a:r>
              <a:rPr lang="en-GB" sz="2200" dirty="0" err="1">
                <a:solidFill>
                  <a:srgbClr val="FFFF00"/>
                </a:solidFill>
                <a:latin typeface="Century Gothic" pitchFamily="34" charset="0"/>
              </a:rPr>
              <a:t>vs</a:t>
            </a:r>
            <a:r>
              <a:rPr lang="en-GB" sz="2200" dirty="0">
                <a:solidFill>
                  <a:srgbClr val="FFFF00"/>
                </a:solidFill>
                <a:latin typeface="Century Gothic" pitchFamily="34" charset="0"/>
              </a:rPr>
              <a:t>. the irremediable particularity of its concrete manifestations, </a:t>
            </a:r>
            <a:r>
              <a:rPr lang="en-GB" sz="2200" dirty="0">
                <a:solidFill>
                  <a:schemeClr val="bg1"/>
                </a:solidFill>
                <a:latin typeface="Century Gothic" pitchFamily="34" charset="0"/>
              </a:rPr>
              <a:t>such that, by definition, 'Greek' nationality is </a:t>
            </a:r>
            <a:r>
              <a:rPr lang="en-GB" sz="2200" i="1" dirty="0">
                <a:solidFill>
                  <a:schemeClr val="bg1"/>
                </a:solidFill>
                <a:latin typeface="Century Gothic" pitchFamily="34" charset="0"/>
              </a:rPr>
              <a:t>sui generis</a:t>
            </a:r>
            <a:r>
              <a:rPr lang="en-GB" sz="2200" dirty="0">
                <a:solidFill>
                  <a:schemeClr val="bg1"/>
                </a:solidFill>
                <a:latin typeface="Century Gothic" pitchFamily="34" charset="0"/>
              </a:rPr>
              <a:t>. (3) The 'political' power of nationalisms vs. their philosophical poverty and even incoherence.  </a:t>
            </a:r>
          </a:p>
          <a:p>
            <a:pPr>
              <a:lnSpc>
                <a:spcPct val="110000"/>
              </a:lnSpc>
              <a:buNone/>
            </a:pPr>
            <a:r>
              <a:rPr lang="en-GB" sz="2200" dirty="0">
                <a:solidFill>
                  <a:schemeClr val="bg1"/>
                </a:solidFill>
                <a:latin typeface="Century Gothic" pitchFamily="34" charset="0"/>
              </a:rPr>
              <a:t>	In an anthropological spirit, then, I propose the following definition of the nation:</a:t>
            </a:r>
            <a:r>
              <a:rPr lang="en-GB" sz="2200" b="1" dirty="0">
                <a:solidFill>
                  <a:schemeClr val="bg1"/>
                </a:solidFill>
                <a:latin typeface="Century Gothic" pitchFamily="34" charset="0"/>
              </a:rPr>
              <a:t> it is an imagined political community - and imagined as both inherently limited and sovereign</a:t>
            </a:r>
            <a:r>
              <a:rPr lang="en-GB" sz="2200" dirty="0">
                <a:solidFill>
                  <a:schemeClr val="bg1"/>
                </a:solidFill>
                <a:latin typeface="Century Gothic" pitchFamily="34" charset="0"/>
              </a:rPr>
              <a:t>.</a:t>
            </a:r>
          </a:p>
          <a:p>
            <a:pPr>
              <a:lnSpc>
                <a:spcPct val="110000"/>
              </a:lnSpc>
              <a:buNone/>
            </a:pPr>
            <a:endParaRPr lang="en-GB" sz="1000" dirty="0">
              <a:solidFill>
                <a:schemeClr val="bg1"/>
              </a:solidFill>
            </a:endParaRPr>
          </a:p>
          <a:p>
            <a:pPr>
              <a:lnSpc>
                <a:spcPct val="110000"/>
              </a:lnSpc>
              <a:buNone/>
            </a:pPr>
            <a:r>
              <a:rPr lang="en-GB" sz="2000" dirty="0">
                <a:solidFill>
                  <a:schemeClr val="bg1"/>
                </a:solidFill>
                <a:latin typeface="Century Gothic" pitchFamily="34" charset="0"/>
              </a:rPr>
              <a:t>		Benedict Anderson, </a:t>
            </a:r>
            <a:r>
              <a:rPr lang="en-GB" sz="2000" i="1" dirty="0">
                <a:solidFill>
                  <a:schemeClr val="bg1"/>
                </a:solidFill>
                <a:latin typeface="Century Gothic" pitchFamily="34" charset="0"/>
              </a:rPr>
              <a:t>Imagined Communities</a:t>
            </a:r>
            <a:r>
              <a:rPr lang="en-GB" sz="2000" dirty="0">
                <a:solidFill>
                  <a:schemeClr val="bg1"/>
                </a:solidFill>
                <a:latin typeface="Century Gothic" pitchFamily="34" charset="0"/>
              </a:rPr>
              <a:t>, rev. </a:t>
            </a:r>
            <a:r>
              <a:rPr lang="en-GB" sz="2000" dirty="0" err="1">
                <a:solidFill>
                  <a:schemeClr val="bg1"/>
                </a:solidFill>
                <a:latin typeface="Century Gothic" pitchFamily="34" charset="0"/>
              </a:rPr>
              <a:t>edn</a:t>
            </a:r>
            <a:r>
              <a:rPr lang="en-GB" sz="2000" dirty="0">
                <a:solidFill>
                  <a:schemeClr val="bg1"/>
                </a:solidFill>
                <a:latin typeface="Century Gothic" pitchFamily="34" charset="0"/>
              </a:rPr>
              <a:t>. London: 	Verso Books, 1991.</a:t>
            </a:r>
          </a:p>
          <a:p>
            <a:pPr>
              <a:lnSpc>
                <a:spcPct val="110000"/>
              </a:lnSpc>
              <a:buNone/>
            </a:pPr>
            <a:endParaRPr lang="en-GB" sz="2200" dirty="0">
              <a:solidFill>
                <a:srgbClr val="FFFF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214312" y="116632"/>
            <a:ext cx="8929688" cy="633413"/>
          </a:xfrm>
        </p:spPr>
        <p:txBody>
          <a:bodyPr/>
          <a:lstStyle/>
          <a:p>
            <a:pPr algn="ctr"/>
            <a:r>
              <a:rPr lang="en-GB" sz="3200" dirty="0">
                <a:solidFill>
                  <a:srgbClr val="FFFF00"/>
                </a:solidFill>
                <a:latin typeface="Felix Titling" pitchFamily="82" charset="0"/>
              </a:rPr>
              <a:t>Fascist attacks on creativity &amp; ideas</a:t>
            </a:r>
          </a:p>
        </p:txBody>
      </p:sp>
      <p:sp>
        <p:nvSpPr>
          <p:cNvPr id="39940" name="Rectangle 4"/>
          <p:cNvSpPr>
            <a:spLocks noChangeArrowheads="1"/>
          </p:cNvSpPr>
          <p:nvPr/>
        </p:nvSpPr>
        <p:spPr bwMode="auto">
          <a:xfrm>
            <a:off x="276960" y="2210274"/>
            <a:ext cx="2305050" cy="1631216"/>
          </a:xfrm>
          <a:prstGeom prst="rect">
            <a:avLst/>
          </a:prstGeom>
          <a:noFill/>
          <a:ln w="9525">
            <a:noFill/>
            <a:miter lim="800000"/>
            <a:headEnd/>
            <a:tailEnd/>
          </a:ln>
          <a:effectLst/>
        </p:spPr>
        <p:txBody>
          <a:bodyPr anchor="ctr">
            <a:spAutoFit/>
          </a:bodyPr>
          <a:lstStyle/>
          <a:p>
            <a:r>
              <a:rPr lang="en-GB" sz="2000" dirty="0">
                <a:solidFill>
                  <a:schemeClr val="bg1"/>
                </a:solidFill>
                <a:latin typeface="Times New Roman" pitchFamily="18" charset="0"/>
              </a:rPr>
              <a:t>The rootless Jew has no feeling for the purity &amp; cleanliness of the German idea </a:t>
            </a:r>
          </a:p>
          <a:p>
            <a:r>
              <a:rPr lang="en-GB" sz="2000" dirty="0">
                <a:solidFill>
                  <a:schemeClr val="bg1"/>
                </a:solidFill>
                <a:latin typeface="Times New Roman" pitchFamily="18" charset="0"/>
              </a:rPr>
              <a:t>of art.</a:t>
            </a:r>
          </a:p>
        </p:txBody>
      </p:sp>
      <p:sp>
        <p:nvSpPr>
          <p:cNvPr id="39941" name="Rectangle 5"/>
          <p:cNvSpPr>
            <a:spLocks noChangeArrowheads="1"/>
          </p:cNvSpPr>
          <p:nvPr/>
        </p:nvSpPr>
        <p:spPr bwMode="auto">
          <a:xfrm>
            <a:off x="2582010" y="2516324"/>
            <a:ext cx="2277327" cy="2246769"/>
          </a:xfrm>
          <a:prstGeom prst="rect">
            <a:avLst/>
          </a:prstGeom>
          <a:noFill/>
          <a:ln w="9525">
            <a:noFill/>
            <a:miter lim="800000"/>
            <a:headEnd/>
            <a:tailEnd/>
          </a:ln>
          <a:effectLst/>
        </p:spPr>
        <p:txBody>
          <a:bodyPr wrap="square" anchor="ctr">
            <a:spAutoFit/>
          </a:bodyPr>
          <a:lstStyle/>
          <a:p>
            <a:r>
              <a:rPr lang="en-GB" sz="2000" dirty="0">
                <a:solidFill>
                  <a:schemeClr val="bg1"/>
                </a:solidFill>
                <a:latin typeface="Times New Roman" pitchFamily="18" charset="0"/>
              </a:rPr>
              <a:t>What he calls ‘art’ must titillate his degenerate nerves. A smell </a:t>
            </a:r>
          </a:p>
          <a:p>
            <a:r>
              <a:rPr lang="en-GB" sz="2000" dirty="0">
                <a:solidFill>
                  <a:schemeClr val="bg1"/>
                </a:solidFill>
                <a:latin typeface="Times New Roman" pitchFamily="18" charset="0"/>
              </a:rPr>
              <a:t>of foulness and disease must pervade it. </a:t>
            </a:r>
          </a:p>
        </p:txBody>
      </p:sp>
      <p:sp>
        <p:nvSpPr>
          <p:cNvPr id="39942" name="Rectangle 6"/>
          <p:cNvSpPr>
            <a:spLocks noChangeArrowheads="1"/>
          </p:cNvSpPr>
          <p:nvPr/>
        </p:nvSpPr>
        <p:spPr bwMode="auto">
          <a:xfrm>
            <a:off x="6535563" y="1133869"/>
            <a:ext cx="2472960" cy="3477875"/>
          </a:xfrm>
          <a:prstGeom prst="rect">
            <a:avLst/>
          </a:prstGeom>
          <a:noFill/>
          <a:ln w="9525">
            <a:noFill/>
            <a:miter lim="800000"/>
            <a:headEnd/>
            <a:tailEnd/>
          </a:ln>
          <a:effectLst/>
        </p:spPr>
        <p:txBody>
          <a:bodyPr wrap="square" anchor="ctr">
            <a:spAutoFit/>
          </a:bodyPr>
          <a:lstStyle/>
          <a:p>
            <a:pPr algn="r"/>
            <a:r>
              <a:rPr lang="en-GB" dirty="0"/>
              <a:t>  </a:t>
            </a:r>
            <a:r>
              <a:rPr lang="en-GB" sz="2000" dirty="0">
                <a:solidFill>
                  <a:schemeClr val="bg1"/>
                </a:solidFill>
                <a:latin typeface="Times New Roman" pitchFamily="18" charset="0"/>
              </a:rPr>
              <a:t>These days we find it hard to believe such pieces were once purchased by almost every state and city gallery; they had to</a:t>
            </a:r>
          </a:p>
          <a:p>
            <a:pPr algn="r"/>
            <a:r>
              <a:rPr lang="en-GB" sz="2000" dirty="0">
                <a:solidFill>
                  <a:schemeClr val="bg1"/>
                </a:solidFill>
                <a:latin typeface="Times New Roman" pitchFamily="18" charset="0"/>
              </a:rPr>
              <a:t> be, because Jewish art dealers and Jewish artists extolled them as the only true modern works of art.</a:t>
            </a:r>
          </a:p>
        </p:txBody>
      </p:sp>
      <p:sp>
        <p:nvSpPr>
          <p:cNvPr id="39945" name="Rectangle 9"/>
          <p:cNvSpPr>
            <a:spLocks noChangeArrowheads="1"/>
          </p:cNvSpPr>
          <p:nvPr/>
        </p:nvSpPr>
        <p:spPr bwMode="auto">
          <a:xfrm>
            <a:off x="250825" y="5396766"/>
            <a:ext cx="3097213" cy="1311275"/>
          </a:xfrm>
          <a:prstGeom prst="rect">
            <a:avLst/>
          </a:prstGeom>
          <a:noFill/>
          <a:ln w="9525">
            <a:noFill/>
            <a:miter lim="800000"/>
            <a:headEnd/>
            <a:tailEnd/>
          </a:ln>
          <a:effectLst/>
        </p:spPr>
        <p:txBody>
          <a:bodyPr anchor="ctr">
            <a:spAutoFit/>
          </a:bodyPr>
          <a:lstStyle/>
          <a:p>
            <a:r>
              <a:rPr lang="en-GB" sz="2000" dirty="0">
                <a:solidFill>
                  <a:schemeClr val="bg1"/>
                </a:solidFill>
                <a:latin typeface="Times New Roman" pitchFamily="18" charset="0"/>
              </a:rPr>
              <a:t>The relativity-Jew Einstein, who concealed his hatred of Germany behind his obscure pseudo-science</a:t>
            </a:r>
            <a:r>
              <a:rPr lang="en-GB" dirty="0">
                <a:solidFill>
                  <a:schemeClr val="bg1"/>
                </a:solidFill>
              </a:rPr>
              <a:t>.</a:t>
            </a:r>
          </a:p>
        </p:txBody>
      </p:sp>
      <p:sp>
        <p:nvSpPr>
          <p:cNvPr id="39947" name="Rectangle 11"/>
          <p:cNvSpPr>
            <a:spLocks noChangeArrowheads="1"/>
          </p:cNvSpPr>
          <p:nvPr/>
        </p:nvSpPr>
        <p:spPr bwMode="auto">
          <a:xfrm>
            <a:off x="3995936" y="5085811"/>
            <a:ext cx="4824536" cy="1631216"/>
          </a:xfrm>
          <a:prstGeom prst="rect">
            <a:avLst/>
          </a:prstGeom>
          <a:noFill/>
          <a:ln w="9525">
            <a:noFill/>
            <a:miter lim="800000"/>
            <a:headEnd/>
            <a:tailEnd/>
          </a:ln>
          <a:effectLst/>
        </p:spPr>
        <p:txBody>
          <a:bodyPr wrap="square" anchor="ctr">
            <a:spAutoFit/>
          </a:bodyPr>
          <a:lstStyle/>
          <a:p>
            <a:r>
              <a:rPr lang="en-GB" sz="2000" dirty="0">
                <a:solidFill>
                  <a:schemeClr val="bg1"/>
                </a:solidFill>
                <a:latin typeface="Times New Roman" pitchFamily="18" charset="0"/>
              </a:rPr>
              <a:t>The Jew Lorre in the role of a </a:t>
            </a:r>
            <a:r>
              <a:rPr lang="en-GB" sz="2000" dirty="0" smtClean="0">
                <a:solidFill>
                  <a:schemeClr val="bg1"/>
                </a:solidFill>
                <a:latin typeface="Times New Roman" pitchFamily="18" charset="0"/>
              </a:rPr>
              <a:t>child murderer</a:t>
            </a:r>
            <a:r>
              <a:rPr lang="en-GB" sz="2000" dirty="0">
                <a:solidFill>
                  <a:schemeClr val="bg1"/>
                </a:solidFill>
                <a:latin typeface="Times New Roman" pitchFamily="18" charset="0"/>
              </a:rPr>
              <a:t>. Not the murderer but the victim is guilty, according to this film, which presents the criminal sympathetically, to gloss over and excuse the crime </a:t>
            </a:r>
          </a:p>
        </p:txBody>
      </p:sp>
      <p:pic>
        <p:nvPicPr>
          <p:cNvPr id="39948" name="Picture 12" descr="Frame 55"/>
          <p:cNvPicPr>
            <a:picLocks noChangeAspect="1" noChangeArrowheads="1"/>
          </p:cNvPicPr>
          <p:nvPr/>
        </p:nvPicPr>
        <p:blipFill>
          <a:blip r:embed="rId2" cstate="print"/>
          <a:srcRect/>
          <a:stretch>
            <a:fillRect/>
          </a:stretch>
        </p:blipFill>
        <p:spPr bwMode="auto">
          <a:xfrm>
            <a:off x="4394579" y="3601487"/>
            <a:ext cx="2016125" cy="1512888"/>
          </a:xfrm>
          <a:prstGeom prst="rect">
            <a:avLst/>
          </a:prstGeom>
          <a:noFill/>
        </p:spPr>
      </p:pic>
      <p:pic>
        <p:nvPicPr>
          <p:cNvPr id="1026" name="Picture 2" descr="http://www.barnorama.com/wp-content/galleries/01/einstein/05.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5150" b="22983"/>
          <a:stretch/>
        </p:blipFill>
        <p:spPr bwMode="auto">
          <a:xfrm>
            <a:off x="320727" y="3989956"/>
            <a:ext cx="1803001" cy="1429854"/>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77797" t="134735" r="-22204" b="-134735"/>
          <a:stretch/>
        </p:blipFill>
        <p:spPr bwMode="auto">
          <a:xfrm>
            <a:off x="2986088" y="2709863"/>
            <a:ext cx="1408491" cy="1438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AutoShape 5" descr="Image result for sistine chapel ceiling adam and go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7" descr="Image result for sistine chapel ceiling adam and god"/>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9" descr="Image result for sistine chapel ceiling adam and god"/>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5" name="Picture 11" descr="http://upload.wikimedia.org/wikipedia/commons/6/64/Creaci%C3%B3n_de_Ad%C3%A1n_(Miguel_%C3%81ngel).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957" t="28244" r="56239"/>
          <a:stretch/>
        </p:blipFill>
        <p:spPr bwMode="auto">
          <a:xfrm>
            <a:off x="505548" y="826093"/>
            <a:ext cx="1875009" cy="1427065"/>
          </a:xfrm>
          <a:prstGeom prst="rect">
            <a:avLst/>
          </a:prstGeom>
          <a:noFill/>
          <a:extLst>
            <a:ext uri="{909E8E84-426E-40DD-AFC4-6F175D3DCCD1}">
              <a14:hiddenFill xmlns:a14="http://schemas.microsoft.com/office/drawing/2010/main">
                <a:solidFill>
                  <a:srgbClr val="FFFFFF"/>
                </a:solidFill>
              </a14:hiddenFill>
            </a:ext>
          </a:extLst>
        </p:spPr>
      </p:pic>
      <p:pic>
        <p:nvPicPr>
          <p:cNvPr id="1037" name="Picture 13" descr="Emil Nolde, “Adam and Eve Banished from Paradise”, 191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82010" y="1150599"/>
            <a:ext cx="2038396" cy="136572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p:cNvPicPr>
            <a:picLocks noChangeAspect="1" noChangeArrowheads="1"/>
          </p:cNvPicPr>
          <p:nvPr/>
        </p:nvPicPr>
        <p:blipFill>
          <a:blip r:embed="rId7" cstate="print">
            <a:extLst>
              <a:ext uri="{BEBA8EAE-BF5A-486C-A8C5-ECC9F3942E4B}">
                <a14:imgProps xmlns:a14="http://schemas.microsoft.com/office/drawing/2010/main">
                  <a14:imgLayer r:embed="rId8">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5135443" y="826093"/>
            <a:ext cx="1514542" cy="2375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435280" cy="846931"/>
          </a:xfrm>
        </p:spPr>
        <p:txBody>
          <a:bodyPr/>
          <a:lstStyle/>
          <a:p>
            <a:r>
              <a:rPr lang="en-GB" sz="3600" dirty="0">
                <a:latin typeface="Felix Titling" pitchFamily="82" charset="0"/>
              </a:rPr>
              <a:t> </a:t>
            </a:r>
            <a:r>
              <a:rPr lang="en-GB" sz="3600" dirty="0">
                <a:solidFill>
                  <a:srgbClr val="FFFF00"/>
                </a:solidFill>
                <a:latin typeface="Felix Titling" pitchFamily="82" charset="0"/>
              </a:rPr>
              <a:t>nationalism &amp; the nation state</a:t>
            </a:r>
          </a:p>
        </p:txBody>
      </p:sp>
      <p:sp>
        <p:nvSpPr>
          <p:cNvPr id="3" name="Content Placeholder 2"/>
          <p:cNvSpPr>
            <a:spLocks noGrp="1"/>
          </p:cNvSpPr>
          <p:nvPr>
            <p:ph idx="1"/>
          </p:nvPr>
        </p:nvSpPr>
        <p:spPr>
          <a:xfrm>
            <a:off x="21186" y="1268760"/>
            <a:ext cx="8748464" cy="5517232"/>
          </a:xfrm>
        </p:spPr>
        <p:txBody>
          <a:bodyPr/>
          <a:lstStyle/>
          <a:p>
            <a:pPr>
              <a:buNone/>
            </a:pPr>
            <a:r>
              <a:rPr lang="en-GB" sz="2200" dirty="0">
                <a:solidFill>
                  <a:schemeClr val="bg1"/>
                </a:solidFill>
                <a:latin typeface="Century Gothic" pitchFamily="34" charset="0"/>
              </a:rPr>
              <a:t>	.. there is something misleading about this accepted use of the word ‘nationalism’. It always seems to locate nationalism on the periphery. Separatists are often to be found in the outer regions of states; the extremists lurk on the margins of political life in established democracies, usually shunned by the sensible politicians of the centre. The guerrilla figures, seeking to establish their new homelands, operate in conditions where existing structures of state have collapsed, typically at a distance from the established centres of the West....</a:t>
            </a:r>
            <a:r>
              <a:rPr lang="en-GB" sz="2200" u="sng" dirty="0">
                <a:solidFill>
                  <a:schemeClr val="bg1"/>
                </a:solidFill>
                <a:latin typeface="Century Gothic" pitchFamily="34" charset="0"/>
              </a:rPr>
              <a:t> All these factors combine to make nationalism not merely an exotic force, but a peripheral one. In consequence, those in established nations – at the centre of things – are led to see nationalism as the property of others, not of ‘us’</a:t>
            </a:r>
            <a:r>
              <a:rPr lang="en-GB" sz="2200" dirty="0">
                <a:solidFill>
                  <a:schemeClr val="bg1"/>
                </a:solidFill>
                <a:latin typeface="Century Gothic" pitchFamily="34" charset="0"/>
              </a:rPr>
              <a:t>.</a:t>
            </a:r>
          </a:p>
          <a:p>
            <a:pPr>
              <a:buNone/>
            </a:pPr>
            <a:endParaRPr lang="en-GB" sz="600" dirty="0">
              <a:solidFill>
                <a:schemeClr val="bg1"/>
              </a:solidFill>
              <a:latin typeface="Century Gothic" pitchFamily="34" charset="0"/>
            </a:endParaRPr>
          </a:p>
          <a:p>
            <a:pPr>
              <a:buNone/>
            </a:pPr>
            <a:r>
              <a:rPr lang="en-GB" sz="2000" dirty="0">
                <a:solidFill>
                  <a:schemeClr val="bg1"/>
                </a:solidFill>
                <a:latin typeface="Century Gothic" pitchFamily="34" charset="0"/>
              </a:rPr>
              <a:t>		Michael </a:t>
            </a:r>
            <a:r>
              <a:rPr lang="en-GB" sz="2000" dirty="0" err="1">
                <a:solidFill>
                  <a:schemeClr val="bg1"/>
                </a:solidFill>
                <a:latin typeface="Century Gothic" pitchFamily="34" charset="0"/>
              </a:rPr>
              <a:t>Billig</a:t>
            </a:r>
            <a:r>
              <a:rPr lang="en-GB" sz="2000" dirty="0">
                <a:solidFill>
                  <a:schemeClr val="bg1"/>
                </a:solidFill>
                <a:latin typeface="Century Gothic" pitchFamily="34" charset="0"/>
              </a:rPr>
              <a:t>,  </a:t>
            </a:r>
            <a:r>
              <a:rPr lang="en-GB" sz="2000" i="1" dirty="0">
                <a:solidFill>
                  <a:schemeClr val="bg1"/>
                </a:solidFill>
                <a:latin typeface="Century Gothic" pitchFamily="34" charset="0"/>
              </a:rPr>
              <a:t>Banal Nationalism</a:t>
            </a:r>
            <a:r>
              <a:rPr lang="en-GB" sz="2000" dirty="0">
                <a:solidFill>
                  <a:schemeClr val="bg1"/>
                </a:solidFill>
                <a:latin typeface="Century Gothic" pitchFamily="34" charset="0"/>
              </a:rPr>
              <a:t>. London: Sage, 1995. p. 5.</a:t>
            </a:r>
          </a:p>
          <a:p>
            <a:pPr>
              <a:buNone/>
            </a:pPr>
            <a:endParaRPr lang="en-GB"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3010" name="Picture 2" descr="triumph_will_end"/>
          <p:cNvPicPr>
            <a:picLocks noChangeAspect="1" noChangeArrowheads="1"/>
          </p:cNvPicPr>
          <p:nvPr/>
        </p:nvPicPr>
        <p:blipFill>
          <a:blip r:embed="rId2" cstate="print"/>
          <a:srcRect/>
          <a:stretch>
            <a:fillRect/>
          </a:stretch>
        </p:blipFill>
        <p:spPr bwMode="auto">
          <a:xfrm>
            <a:off x="1187624" y="1417638"/>
            <a:ext cx="6768752" cy="4834624"/>
          </a:xfrm>
          <a:prstGeom prst="rect">
            <a:avLst/>
          </a:prstGeom>
          <a:noFill/>
          <a:ln w="38100">
            <a:solidFill>
              <a:srgbClr val="000000"/>
            </a:solidFill>
            <a:miter lim="800000"/>
            <a:headEnd/>
            <a:tailEnd/>
          </a:ln>
        </p:spPr>
      </p:pic>
      <p:sp>
        <p:nvSpPr>
          <p:cNvPr id="43011" name="Rectangle 3"/>
          <p:cNvSpPr>
            <a:spLocks noChangeArrowheads="1"/>
          </p:cNvSpPr>
          <p:nvPr/>
        </p:nvSpPr>
        <p:spPr bwMode="auto">
          <a:xfrm>
            <a:off x="827584" y="6308152"/>
            <a:ext cx="7732712" cy="457200"/>
          </a:xfrm>
          <a:prstGeom prst="rect">
            <a:avLst/>
          </a:prstGeom>
          <a:noFill/>
          <a:ln w="9525">
            <a:noFill/>
            <a:miter lim="800000"/>
            <a:headEnd/>
            <a:tailEnd/>
          </a:ln>
          <a:effectLst/>
        </p:spPr>
        <p:txBody>
          <a:bodyPr anchor="ctr">
            <a:spAutoFit/>
          </a:bodyPr>
          <a:lstStyle/>
          <a:p>
            <a:pPr algn="ctr"/>
            <a:r>
              <a:rPr lang="en-GB" sz="2400" dirty="0">
                <a:solidFill>
                  <a:schemeClr val="bg1"/>
                </a:solidFill>
                <a:latin typeface="Palatino Linotype" pitchFamily="18" charset="0"/>
              </a:rPr>
              <a:t>Finale of </a:t>
            </a:r>
            <a:r>
              <a:rPr lang="en-GB" sz="2400" i="1" dirty="0">
                <a:solidFill>
                  <a:schemeClr val="bg1"/>
                </a:solidFill>
                <a:latin typeface="Palatino Linotype" pitchFamily="18" charset="0"/>
              </a:rPr>
              <a:t>The Triumph of the Will</a:t>
            </a:r>
          </a:p>
        </p:txBody>
      </p:sp>
      <p:sp>
        <p:nvSpPr>
          <p:cNvPr id="4" name="Title 1">
            <a:extLst>
              <a:ext uri="{FF2B5EF4-FFF2-40B4-BE49-F238E27FC236}">
                <a16:creationId xmlns:a16="http://schemas.microsoft.com/office/drawing/2014/main" id="{89097EDD-B653-48FF-BDE2-FB230D9FEAAE}"/>
              </a:ext>
            </a:extLst>
          </p:cNvPr>
          <p:cNvSpPr txBox="1">
            <a:spLocks/>
          </p:cNvSpPr>
          <p:nvPr/>
        </p:nvSpPr>
        <p:spPr>
          <a:xfrm>
            <a:off x="457200" y="162498"/>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pPr>
            <a:r>
              <a:rPr lang="en-GB" sz="3200" dirty="0">
                <a:solidFill>
                  <a:srgbClr val="FFFF00"/>
                </a:solidFill>
              </a:rPr>
              <a:t>FASCISM &amp; THE OBLITERATION OF THE THINKING/QUESTIONING INDIVIDUAL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5058" name="Picture 2" descr="triumph_will_crowd"/>
          <p:cNvPicPr>
            <a:picLocks noChangeAspect="1" noChangeArrowheads="1"/>
          </p:cNvPicPr>
          <p:nvPr/>
        </p:nvPicPr>
        <p:blipFill>
          <a:blip r:embed="rId2" cstate="print">
            <a:lum contrast="6000"/>
          </a:blip>
          <a:srcRect/>
          <a:stretch>
            <a:fillRect/>
          </a:stretch>
        </p:blipFill>
        <p:spPr bwMode="auto">
          <a:xfrm>
            <a:off x="395288" y="366713"/>
            <a:ext cx="8424862" cy="5267325"/>
          </a:xfrm>
          <a:prstGeom prst="rect">
            <a:avLst/>
          </a:prstGeom>
          <a:noFill/>
          <a:ln w="38100">
            <a:solidFill>
              <a:srgbClr val="000000"/>
            </a:solidFill>
            <a:miter lim="800000"/>
            <a:headEnd/>
            <a:tailEnd/>
          </a:ln>
        </p:spPr>
      </p:pic>
      <p:sp>
        <p:nvSpPr>
          <p:cNvPr id="45059" name="Rectangle 3"/>
          <p:cNvSpPr>
            <a:spLocks noChangeArrowheads="1"/>
          </p:cNvSpPr>
          <p:nvPr/>
        </p:nvSpPr>
        <p:spPr bwMode="auto">
          <a:xfrm>
            <a:off x="251520" y="5789613"/>
            <a:ext cx="8568630" cy="823912"/>
          </a:xfrm>
          <a:prstGeom prst="rect">
            <a:avLst/>
          </a:prstGeom>
          <a:noFill/>
          <a:ln w="9525">
            <a:noFill/>
            <a:miter lim="800000"/>
            <a:headEnd/>
            <a:tailEnd/>
          </a:ln>
          <a:effectLst/>
        </p:spPr>
        <p:txBody>
          <a:bodyPr wrap="square" anchor="ctr">
            <a:spAutoFit/>
          </a:bodyPr>
          <a:lstStyle/>
          <a:p>
            <a:r>
              <a:rPr lang="en-GB" sz="2000" dirty="0">
                <a:latin typeface="Palatino Linotype" pitchFamily="18" charset="0"/>
              </a:rPr>
              <a:t> </a:t>
            </a:r>
            <a:r>
              <a:rPr lang="en-GB" sz="2000" dirty="0">
                <a:solidFill>
                  <a:schemeClr val="bg1"/>
                </a:solidFill>
                <a:latin typeface="Palatino Linotype" pitchFamily="18" charset="0"/>
              </a:rPr>
              <a:t>Still from </a:t>
            </a:r>
            <a:r>
              <a:rPr lang="en-GB" sz="2000" dirty="0" err="1">
                <a:solidFill>
                  <a:schemeClr val="bg1"/>
                </a:solidFill>
                <a:latin typeface="Palatino Linotype" pitchFamily="18" charset="0"/>
              </a:rPr>
              <a:t>Leni</a:t>
            </a:r>
            <a:r>
              <a:rPr lang="en-GB" sz="2000" dirty="0">
                <a:solidFill>
                  <a:schemeClr val="bg1"/>
                </a:solidFill>
                <a:latin typeface="Palatino Linotype" pitchFamily="18" charset="0"/>
              </a:rPr>
              <a:t> Riefenstahl, </a:t>
            </a:r>
            <a:r>
              <a:rPr lang="en-GB" sz="2000" i="1" dirty="0">
                <a:solidFill>
                  <a:schemeClr val="bg1"/>
                </a:solidFill>
                <a:latin typeface="Palatino Linotype" pitchFamily="18" charset="0"/>
              </a:rPr>
              <a:t>The Triumph of the Will</a:t>
            </a:r>
            <a:r>
              <a:rPr lang="en-GB" sz="2000" dirty="0">
                <a:solidFill>
                  <a:schemeClr val="bg1"/>
                </a:solidFill>
                <a:latin typeface="Palatino Linotype" pitchFamily="18" charset="0"/>
              </a:rPr>
              <a:t>: 1934 Nuremberg rallies          </a:t>
            </a:r>
          </a:p>
          <a:p>
            <a:pPr algn="ctr"/>
            <a:endParaRPr lang="en-GB" sz="800" dirty="0">
              <a:solidFill>
                <a:schemeClr val="bg1"/>
              </a:solidFill>
              <a:latin typeface="Palatino Linotype" pitchFamily="18" charset="0"/>
            </a:endParaRPr>
          </a:p>
          <a:p>
            <a:pPr algn="ctr"/>
            <a:r>
              <a:rPr lang="en-GB" sz="2000" dirty="0">
                <a:solidFill>
                  <a:schemeClr val="bg1"/>
                </a:solidFill>
                <a:latin typeface="Palatino Linotype" pitchFamily="18" charset="0"/>
              </a:rPr>
              <a:t>www.uncp.edu/home/rwb/hst430_p2.htm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250825" y="6251575"/>
            <a:ext cx="4114800" cy="706438"/>
          </a:xfrm>
        </p:spPr>
        <p:txBody>
          <a:bodyPr/>
          <a:lstStyle/>
          <a:p>
            <a:r>
              <a:rPr lang="en-GB" sz="2000" dirty="0">
                <a:solidFill>
                  <a:schemeClr val="bg1"/>
                </a:solidFill>
                <a:latin typeface="Palatino Linotype" pitchFamily="18" charset="0"/>
              </a:rPr>
              <a:t>Arno </a:t>
            </a:r>
            <a:r>
              <a:rPr lang="en-GB" sz="2000" dirty="0" err="1">
                <a:solidFill>
                  <a:schemeClr val="bg1"/>
                </a:solidFill>
                <a:latin typeface="Palatino Linotype" pitchFamily="18" charset="0"/>
              </a:rPr>
              <a:t>Breker</a:t>
            </a:r>
            <a:r>
              <a:rPr lang="en-GB" sz="2000" dirty="0">
                <a:solidFill>
                  <a:schemeClr val="bg1"/>
                </a:solidFill>
                <a:latin typeface="Palatino Linotype" pitchFamily="18" charset="0"/>
              </a:rPr>
              <a:t>,  </a:t>
            </a:r>
            <a:r>
              <a:rPr lang="en-GB" sz="2000" i="1" dirty="0">
                <a:solidFill>
                  <a:schemeClr val="bg1"/>
                </a:solidFill>
                <a:latin typeface="Palatino Linotype" pitchFamily="18" charset="0"/>
              </a:rPr>
              <a:t>Predestination, </a:t>
            </a:r>
            <a:r>
              <a:rPr lang="en-GB" sz="2000" dirty="0">
                <a:solidFill>
                  <a:schemeClr val="bg1"/>
                </a:solidFill>
                <a:latin typeface="Palatino Linotype" pitchFamily="18" charset="0"/>
              </a:rPr>
              <a:t>1940</a:t>
            </a:r>
          </a:p>
        </p:txBody>
      </p:sp>
      <p:pic>
        <p:nvPicPr>
          <p:cNvPr id="37891" name="Picture 3" descr="Arno Breker  predestination1940"/>
          <p:cNvPicPr>
            <a:picLocks noGrp="1" noChangeAspect="1" noChangeArrowheads="1"/>
          </p:cNvPicPr>
          <p:nvPr>
            <p:ph sz="half" idx="1"/>
          </p:nvPr>
        </p:nvPicPr>
        <p:blipFill>
          <a:blip r:embed="rId2" cstate="print">
            <a:lum bright="-6000" contrast="12000"/>
          </a:blip>
          <a:srcRect/>
          <a:stretch>
            <a:fillRect/>
          </a:stretch>
        </p:blipFill>
        <p:spPr>
          <a:xfrm>
            <a:off x="395288" y="1196975"/>
            <a:ext cx="3275012" cy="4824413"/>
          </a:xfrm>
          <a:noFill/>
          <a:ln w="38100">
            <a:solidFill>
              <a:srgbClr val="000000"/>
            </a:solidFill>
          </a:ln>
        </p:spPr>
      </p:pic>
      <p:pic>
        <p:nvPicPr>
          <p:cNvPr id="37892" name="Picture 4" descr="Arno Breker   apollo_and_daphne 1941"/>
          <p:cNvPicPr>
            <a:picLocks noGrp="1" noChangeAspect="1" noChangeArrowheads="1"/>
          </p:cNvPicPr>
          <p:nvPr>
            <p:ph sz="half" idx="2"/>
          </p:nvPr>
        </p:nvPicPr>
        <p:blipFill>
          <a:blip r:embed="rId3" cstate="print">
            <a:lum bright="-6000" contrast="18000"/>
          </a:blip>
          <a:srcRect/>
          <a:stretch>
            <a:fillRect/>
          </a:stretch>
        </p:blipFill>
        <p:spPr>
          <a:xfrm>
            <a:off x="4365625" y="1890713"/>
            <a:ext cx="4470400" cy="3806825"/>
          </a:xfrm>
          <a:noFill/>
          <a:ln w="38100">
            <a:solidFill>
              <a:srgbClr val="000000"/>
            </a:solidFill>
          </a:ln>
        </p:spPr>
      </p:pic>
      <p:sp>
        <p:nvSpPr>
          <p:cNvPr id="37893" name="Rectangle 5"/>
          <p:cNvSpPr>
            <a:spLocks noChangeArrowheads="1"/>
          </p:cNvSpPr>
          <p:nvPr/>
        </p:nvSpPr>
        <p:spPr bwMode="auto">
          <a:xfrm>
            <a:off x="4568047" y="5812632"/>
            <a:ext cx="4643437" cy="417512"/>
          </a:xfrm>
          <a:prstGeom prst="rect">
            <a:avLst/>
          </a:prstGeom>
          <a:noFill/>
          <a:ln w="9525">
            <a:noFill/>
            <a:miter lim="800000"/>
            <a:headEnd/>
            <a:tailEnd/>
          </a:ln>
          <a:effectLst/>
        </p:spPr>
        <p:txBody>
          <a:bodyPr anchor="ctr"/>
          <a:lstStyle/>
          <a:p>
            <a:r>
              <a:rPr lang="en-GB" sz="2000" dirty="0">
                <a:solidFill>
                  <a:schemeClr val="bg1"/>
                </a:solidFill>
                <a:latin typeface="Palatino Linotype" pitchFamily="18" charset="0"/>
              </a:rPr>
              <a:t>Arno </a:t>
            </a:r>
            <a:r>
              <a:rPr lang="en-GB" sz="2000" dirty="0" err="1">
                <a:solidFill>
                  <a:schemeClr val="bg1"/>
                </a:solidFill>
                <a:latin typeface="Palatino Linotype" pitchFamily="18" charset="0"/>
              </a:rPr>
              <a:t>Breker</a:t>
            </a:r>
            <a:r>
              <a:rPr lang="en-GB" sz="2000" dirty="0">
                <a:solidFill>
                  <a:schemeClr val="bg1"/>
                </a:solidFill>
                <a:latin typeface="Palatino Linotype" pitchFamily="18" charset="0"/>
              </a:rPr>
              <a:t>, </a:t>
            </a:r>
            <a:r>
              <a:rPr lang="en-GB" sz="2000" i="1" dirty="0">
                <a:solidFill>
                  <a:schemeClr val="bg1"/>
                </a:solidFill>
                <a:latin typeface="Palatino Linotype" pitchFamily="18" charset="0"/>
              </a:rPr>
              <a:t>Apollo and Daphne</a:t>
            </a:r>
            <a:r>
              <a:rPr lang="en-GB" sz="2000" dirty="0">
                <a:solidFill>
                  <a:schemeClr val="bg1"/>
                </a:solidFill>
                <a:latin typeface="Palatino Linotype" pitchFamily="18" charset="0"/>
              </a:rPr>
              <a:t> 1941</a:t>
            </a:r>
          </a:p>
        </p:txBody>
      </p:sp>
      <p:sp>
        <p:nvSpPr>
          <p:cNvPr id="37894" name="Rectangle 6"/>
          <p:cNvSpPr>
            <a:spLocks noChangeArrowheads="1"/>
          </p:cNvSpPr>
          <p:nvPr/>
        </p:nvSpPr>
        <p:spPr bwMode="auto">
          <a:xfrm>
            <a:off x="-180528" y="260350"/>
            <a:ext cx="8784976" cy="1076326"/>
          </a:xfrm>
          <a:prstGeom prst="rect">
            <a:avLst/>
          </a:prstGeom>
          <a:noFill/>
          <a:ln w="9525">
            <a:noFill/>
            <a:miter lim="800000"/>
            <a:headEnd/>
            <a:tailEnd/>
          </a:ln>
          <a:effectLst/>
        </p:spPr>
        <p:txBody>
          <a:bodyPr anchor="ctr"/>
          <a:lstStyle/>
          <a:p>
            <a:pPr algn="r"/>
            <a:r>
              <a:rPr lang="en-GB" sz="3600" dirty="0">
                <a:solidFill>
                  <a:srgbClr val="FFFF00"/>
                </a:solidFill>
                <a:latin typeface="Felix Titling" pitchFamily="82" charset="0"/>
              </a:rPr>
              <a:t>The role of myth: SUPERHUMAN ARCHETYPES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640960" cy="1139825"/>
          </a:xfrm>
        </p:spPr>
        <p:txBody>
          <a:bodyPr>
            <a:noAutofit/>
          </a:bodyPr>
          <a:lstStyle/>
          <a:p>
            <a:r>
              <a:rPr lang="en-GB" sz="3600" dirty="0">
                <a:solidFill>
                  <a:srgbClr val="FFFF00"/>
                </a:solidFill>
                <a:latin typeface="Felix Titling" pitchFamily="82" charset="0"/>
              </a:rPr>
              <a:t>Nationalism: meaning in </a:t>
            </a:r>
            <a:br>
              <a:rPr lang="en-GB" sz="3600" dirty="0">
                <a:solidFill>
                  <a:srgbClr val="FFFF00"/>
                </a:solidFill>
                <a:latin typeface="Felix Titling" pitchFamily="82" charset="0"/>
              </a:rPr>
            </a:br>
            <a:r>
              <a:rPr lang="en-GB" sz="3600" dirty="0">
                <a:solidFill>
                  <a:srgbClr val="FFFF00"/>
                </a:solidFill>
                <a:latin typeface="Felix Titling" pitchFamily="82" charset="0"/>
              </a:rPr>
              <a:t>a secular world</a:t>
            </a:r>
          </a:p>
        </p:txBody>
      </p:sp>
      <p:sp>
        <p:nvSpPr>
          <p:cNvPr id="3" name="Content Placeholder 2"/>
          <p:cNvSpPr>
            <a:spLocks noGrp="1"/>
          </p:cNvSpPr>
          <p:nvPr>
            <p:ph idx="1"/>
          </p:nvPr>
        </p:nvSpPr>
        <p:spPr>
          <a:xfrm>
            <a:off x="395536" y="1358671"/>
            <a:ext cx="8352928" cy="5472608"/>
          </a:xfrm>
        </p:spPr>
        <p:txBody>
          <a:bodyPr>
            <a:normAutofit fontScale="92500" lnSpcReduction="20000"/>
          </a:bodyPr>
          <a:lstStyle/>
          <a:p>
            <a:pPr marL="0" indent="0">
              <a:lnSpc>
                <a:spcPct val="110000"/>
              </a:lnSpc>
              <a:buNone/>
            </a:pPr>
            <a:r>
              <a:rPr lang="en-GB" sz="2600" dirty="0">
                <a:solidFill>
                  <a:schemeClr val="bg1"/>
                </a:solidFill>
                <a:latin typeface="Century Gothic" pitchFamily="34" charset="0"/>
              </a:rPr>
              <a:t>The nation is </a:t>
            </a:r>
            <a:r>
              <a:rPr lang="en-GB" sz="2600" u="sng" dirty="0">
                <a:solidFill>
                  <a:schemeClr val="bg1"/>
                </a:solidFill>
                <a:latin typeface="Century Gothic" pitchFamily="34" charset="0"/>
              </a:rPr>
              <a:t>imagined</a:t>
            </a:r>
            <a:r>
              <a:rPr lang="en-GB" sz="2600" dirty="0">
                <a:solidFill>
                  <a:schemeClr val="bg1"/>
                </a:solidFill>
                <a:latin typeface="Century Gothic" pitchFamily="34" charset="0"/>
              </a:rPr>
              <a:t> as limited because even the largest of them, encompassing perhaps a billion living human beings, has finite, if elastic, boundaries, beyond which lie other nations. … </a:t>
            </a:r>
            <a:r>
              <a:rPr lang="en-GB" sz="2600" u="sng" dirty="0">
                <a:solidFill>
                  <a:schemeClr val="bg1"/>
                </a:solidFill>
                <a:latin typeface="Century Gothic" pitchFamily="34" charset="0"/>
              </a:rPr>
              <a:t>It is imagined as sovereign because the concept was born in an age in which Enlightenment and Revolution were destroying the legitimacy of the divinely-ordained, hierarchical dynastic realm. </a:t>
            </a:r>
            <a:r>
              <a:rPr lang="en-GB" sz="2600" dirty="0">
                <a:solidFill>
                  <a:schemeClr val="bg1"/>
                </a:solidFill>
                <a:latin typeface="Century Gothic" pitchFamily="34" charset="0"/>
              </a:rPr>
              <a:t>Coming to maturity at a stage of human history when even the most devout adherents of any universal religion were inescapably confronted with the living pluralism of such religions, and the </a:t>
            </a:r>
            <a:r>
              <a:rPr lang="en-GB" sz="2600" dirty="0" err="1">
                <a:solidFill>
                  <a:schemeClr val="bg1"/>
                </a:solidFill>
                <a:latin typeface="Century Gothic" pitchFamily="34" charset="0"/>
              </a:rPr>
              <a:t>allomorphism</a:t>
            </a:r>
            <a:r>
              <a:rPr lang="en-GB" sz="2600" dirty="0">
                <a:solidFill>
                  <a:schemeClr val="bg1"/>
                </a:solidFill>
                <a:latin typeface="Century Gothic" pitchFamily="34" charset="0"/>
              </a:rPr>
              <a:t> between each faith's ontological claims and territorial stretch, nations dream of being free, and, if under God, directly so. The gage and emblem of this freedom is the sovereign state.</a:t>
            </a:r>
            <a:endParaRPr lang="en-GB" sz="1600" dirty="0">
              <a:solidFill>
                <a:schemeClr val="bg1"/>
              </a:solidFill>
              <a:latin typeface="Century Gothic" pitchFamily="34" charset="0"/>
            </a:endParaRPr>
          </a:p>
          <a:p>
            <a:pPr marL="0" indent="0">
              <a:lnSpc>
                <a:spcPct val="110000"/>
              </a:lnSpc>
              <a:buNone/>
            </a:pPr>
            <a:r>
              <a:rPr lang="en-GB" sz="2200" dirty="0">
                <a:solidFill>
                  <a:schemeClr val="bg1"/>
                </a:solidFill>
                <a:latin typeface="Century Gothic" pitchFamily="34" charset="0"/>
              </a:rPr>
              <a:t>							Anderson</a:t>
            </a:r>
            <a:endParaRPr lang="en-GB"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1986" name="Picture 2" descr="triumph-will-march2"/>
          <p:cNvPicPr>
            <a:picLocks noChangeAspect="1" noChangeArrowheads="1"/>
          </p:cNvPicPr>
          <p:nvPr/>
        </p:nvPicPr>
        <p:blipFill>
          <a:blip r:embed="rId2" cstate="print">
            <a:lum bright="-6000" contrast="6000"/>
          </a:blip>
          <a:srcRect/>
          <a:stretch>
            <a:fillRect/>
          </a:stretch>
        </p:blipFill>
        <p:spPr bwMode="auto">
          <a:xfrm>
            <a:off x="1835696" y="980728"/>
            <a:ext cx="5689600" cy="5106987"/>
          </a:xfrm>
          <a:prstGeom prst="rect">
            <a:avLst/>
          </a:prstGeom>
          <a:noFill/>
        </p:spPr>
      </p:pic>
      <p:sp>
        <p:nvSpPr>
          <p:cNvPr id="41987" name="Rectangle 3"/>
          <p:cNvSpPr>
            <a:spLocks noChangeArrowheads="1"/>
          </p:cNvSpPr>
          <p:nvPr/>
        </p:nvSpPr>
        <p:spPr bwMode="auto">
          <a:xfrm>
            <a:off x="406946" y="338137"/>
            <a:ext cx="8547100" cy="427037"/>
          </a:xfrm>
          <a:prstGeom prst="rect">
            <a:avLst/>
          </a:prstGeom>
          <a:noFill/>
          <a:ln w="9525">
            <a:noFill/>
            <a:miter lim="800000"/>
            <a:headEnd/>
            <a:tailEnd/>
          </a:ln>
          <a:effectLst/>
        </p:spPr>
        <p:txBody>
          <a:bodyPr wrap="none" anchor="ctr">
            <a:spAutoFit/>
          </a:bodyPr>
          <a:lstStyle/>
          <a:p>
            <a:pPr algn="ctr"/>
            <a:r>
              <a:rPr lang="en-GB" sz="2200" dirty="0">
                <a:solidFill>
                  <a:srgbClr val="FFFF00"/>
                </a:solidFill>
                <a:latin typeface="Felix Titling" pitchFamily="82" charset="0"/>
              </a:rPr>
              <a:t>NUREMBERG: MASS SPECTACLE WITH RELIGIOUS OVERTONES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Rectangle 2"/>
          <p:cNvSpPr>
            <a:spLocks noGrp="1" noChangeArrowheads="1"/>
          </p:cNvSpPr>
          <p:nvPr>
            <p:ph type="ctrTitle"/>
          </p:nvPr>
        </p:nvSpPr>
        <p:spPr>
          <a:xfrm>
            <a:off x="683195" y="5949280"/>
            <a:ext cx="7777609" cy="719361"/>
          </a:xfrm>
        </p:spPr>
        <p:txBody>
          <a:bodyPr>
            <a:noAutofit/>
          </a:bodyPr>
          <a:lstStyle/>
          <a:p>
            <a:pPr algn="ctr"/>
            <a:r>
              <a:rPr lang="en-GB" sz="2400" dirty="0">
                <a:solidFill>
                  <a:schemeClr val="bg1"/>
                </a:solidFill>
                <a:latin typeface="Palatino Linotype" pitchFamily="18" charset="0"/>
              </a:rPr>
              <a:t>Adolf </a:t>
            </a:r>
            <a:r>
              <a:rPr lang="en-GB" sz="2400" dirty="0" err="1">
                <a:solidFill>
                  <a:schemeClr val="bg1"/>
                </a:solidFill>
                <a:latin typeface="Palatino Linotype" pitchFamily="18" charset="0"/>
              </a:rPr>
              <a:t>Wissel</a:t>
            </a:r>
            <a:r>
              <a:rPr lang="en-GB" sz="2400" dirty="0">
                <a:solidFill>
                  <a:schemeClr val="bg1"/>
                </a:solidFill>
                <a:latin typeface="Palatino Linotype" pitchFamily="18" charset="0"/>
              </a:rPr>
              <a:t> </a:t>
            </a:r>
            <a:r>
              <a:rPr lang="en-GB" sz="2400" i="1" dirty="0">
                <a:solidFill>
                  <a:schemeClr val="bg1"/>
                </a:solidFill>
                <a:latin typeface="Palatino Linotype" pitchFamily="18" charset="0"/>
              </a:rPr>
              <a:t>Farm Family from </a:t>
            </a:r>
            <a:r>
              <a:rPr lang="en-GB" sz="2400" i="1" dirty="0" err="1">
                <a:solidFill>
                  <a:schemeClr val="bg1"/>
                </a:solidFill>
                <a:latin typeface="Palatino Linotype" pitchFamily="18" charset="0"/>
              </a:rPr>
              <a:t>Kahlenberg</a:t>
            </a:r>
            <a:r>
              <a:rPr lang="en-GB" sz="2400" dirty="0">
                <a:solidFill>
                  <a:schemeClr val="bg1"/>
                </a:solidFill>
                <a:latin typeface="Palatino Linotype" pitchFamily="18" charset="0"/>
              </a:rPr>
              <a:t> 1939: idealisation of tradition, traditional roles; the ‘ordinary’</a:t>
            </a:r>
          </a:p>
        </p:txBody>
      </p:sp>
      <p:pic>
        <p:nvPicPr>
          <p:cNvPr id="46083" name="Picture 3" descr="Adolf Wissel Farm Family from Kahlenberg 1939"/>
          <p:cNvPicPr>
            <a:picLocks noChangeAspect="1" noChangeArrowheads="1"/>
          </p:cNvPicPr>
          <p:nvPr/>
        </p:nvPicPr>
        <p:blipFill>
          <a:blip r:embed="rId2" cstate="print">
            <a:lum bright="6000" contrast="18000"/>
          </a:blip>
          <a:srcRect/>
          <a:stretch>
            <a:fillRect/>
          </a:stretch>
        </p:blipFill>
        <p:spPr bwMode="auto">
          <a:xfrm>
            <a:off x="971550" y="333375"/>
            <a:ext cx="7345363" cy="5359214"/>
          </a:xfrm>
          <a:prstGeom prst="rect">
            <a:avLst/>
          </a:prstGeom>
          <a:noFill/>
          <a:ln w="38100">
            <a:solidFill>
              <a:srgbClr val="000000"/>
            </a:solid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67544" y="13905"/>
            <a:ext cx="8229600" cy="1139825"/>
          </a:xfrm>
        </p:spPr>
        <p:txBody>
          <a:bodyPr/>
          <a:lstStyle/>
          <a:p>
            <a:pPr algn="ctr"/>
            <a:r>
              <a:rPr lang="en-GB" sz="4000" dirty="0">
                <a:solidFill>
                  <a:srgbClr val="FFFF00"/>
                </a:solidFill>
                <a:latin typeface="Felix Titling" pitchFamily="82" charset="0"/>
              </a:rPr>
              <a:t>Nazi anti-intellectualism</a:t>
            </a:r>
          </a:p>
        </p:txBody>
      </p:sp>
      <p:sp>
        <p:nvSpPr>
          <p:cNvPr id="27651" name="Rectangle 3"/>
          <p:cNvSpPr>
            <a:spLocks noGrp="1" noChangeArrowheads="1"/>
          </p:cNvSpPr>
          <p:nvPr>
            <p:ph type="body" sz="half" idx="1"/>
          </p:nvPr>
        </p:nvSpPr>
        <p:spPr>
          <a:xfrm>
            <a:off x="4427984" y="1556793"/>
            <a:ext cx="4182616" cy="3599408"/>
          </a:xfrm>
        </p:spPr>
        <p:txBody>
          <a:bodyPr/>
          <a:lstStyle/>
          <a:p>
            <a:pPr>
              <a:buFont typeface="Wingdings" pitchFamily="2" charset="2"/>
              <a:buNone/>
            </a:pPr>
            <a:r>
              <a:rPr lang="en-GB" sz="2000" i="1" dirty="0">
                <a:latin typeface="Century Gothic" pitchFamily="34" charset="0"/>
              </a:rPr>
              <a:t>     </a:t>
            </a:r>
            <a:r>
              <a:rPr lang="en-GB" sz="2000" i="1" dirty="0">
                <a:solidFill>
                  <a:schemeClr val="bg1"/>
                </a:solidFill>
                <a:latin typeface="Century Gothic" pitchFamily="34" charset="0"/>
              </a:rPr>
              <a:t>‘</a:t>
            </a:r>
            <a:r>
              <a:rPr lang="en-GB" sz="2800" dirty="0">
                <a:solidFill>
                  <a:schemeClr val="bg1"/>
                </a:solidFill>
                <a:latin typeface="Century Gothic" pitchFamily="34" charset="0"/>
              </a:rPr>
              <a:t>Universal education is the most corroding and disintegrating poison that liberalism has ever invented</a:t>
            </a:r>
            <a:r>
              <a:rPr lang="en-GB" sz="2800" i="1" dirty="0">
                <a:solidFill>
                  <a:schemeClr val="bg1"/>
                </a:solidFill>
                <a:latin typeface="Century Gothic" pitchFamily="34" charset="0"/>
              </a:rPr>
              <a:t>.’</a:t>
            </a:r>
            <a:r>
              <a:rPr lang="en-GB" sz="2400" dirty="0">
                <a:solidFill>
                  <a:schemeClr val="bg1"/>
                </a:solidFill>
                <a:latin typeface="Century Gothic" pitchFamily="34" charset="0"/>
              </a:rPr>
              <a:t>  </a:t>
            </a:r>
            <a:r>
              <a:rPr lang="en-GB" sz="2000" dirty="0">
                <a:solidFill>
                  <a:schemeClr val="bg1"/>
                </a:solidFill>
                <a:latin typeface="Century Gothic" pitchFamily="34" charset="0"/>
              </a:rPr>
              <a:t/>
            </a:r>
            <a:br>
              <a:rPr lang="en-GB" sz="2000" dirty="0">
                <a:solidFill>
                  <a:schemeClr val="bg1"/>
                </a:solidFill>
                <a:latin typeface="Century Gothic" pitchFamily="34" charset="0"/>
              </a:rPr>
            </a:br>
            <a:r>
              <a:rPr lang="en-GB" sz="2000" dirty="0">
                <a:solidFill>
                  <a:schemeClr val="bg1"/>
                </a:solidFill>
                <a:latin typeface="Century Gothic" pitchFamily="34" charset="0"/>
              </a:rPr>
              <a:t/>
            </a:r>
            <a:br>
              <a:rPr lang="en-GB" sz="2000" dirty="0">
                <a:solidFill>
                  <a:schemeClr val="bg1"/>
                </a:solidFill>
                <a:latin typeface="Century Gothic" pitchFamily="34" charset="0"/>
              </a:rPr>
            </a:br>
            <a:r>
              <a:rPr lang="en-GB" sz="2000" dirty="0">
                <a:solidFill>
                  <a:schemeClr val="bg1"/>
                </a:solidFill>
                <a:latin typeface="Century Gothic" pitchFamily="34" charset="0"/>
              </a:rPr>
              <a:t>	</a:t>
            </a:r>
            <a:r>
              <a:rPr lang="en-GB" sz="2000" dirty="0" err="1">
                <a:solidFill>
                  <a:schemeClr val="bg1"/>
                </a:solidFill>
                <a:latin typeface="Century Gothic" pitchFamily="34" charset="0"/>
              </a:rPr>
              <a:t>Rauschning</a:t>
            </a:r>
            <a:r>
              <a:rPr lang="en-GB" sz="2000" i="1" dirty="0">
                <a:solidFill>
                  <a:schemeClr val="bg1"/>
                </a:solidFill>
                <a:latin typeface="Century Gothic" pitchFamily="34" charset="0"/>
              </a:rPr>
              <a:t>, The Voice 	of Destruction</a:t>
            </a:r>
            <a:r>
              <a:rPr lang="en-GB" sz="2000" dirty="0">
                <a:solidFill>
                  <a:schemeClr val="bg1"/>
                </a:solidFill>
                <a:latin typeface="Century Gothic" pitchFamily="34" charset="0"/>
              </a:rPr>
              <a:t>: </a:t>
            </a:r>
            <a:r>
              <a:rPr lang="en-GB" sz="2000" i="1" dirty="0">
                <a:solidFill>
                  <a:schemeClr val="bg1"/>
                </a:solidFill>
                <a:latin typeface="Century Gothic" pitchFamily="34" charset="0"/>
              </a:rPr>
              <a:t>Hitler 	Speaks</a:t>
            </a:r>
          </a:p>
        </p:txBody>
      </p:sp>
      <p:pic>
        <p:nvPicPr>
          <p:cNvPr id="27652" name="Picture 4" descr="RACISM1"/>
          <p:cNvPicPr>
            <a:picLocks noGrp="1" noChangeAspect="1" noChangeArrowheads="1"/>
          </p:cNvPicPr>
          <p:nvPr>
            <p:ph sz="half" idx="2"/>
          </p:nvPr>
        </p:nvPicPr>
        <p:blipFill>
          <a:blip r:embed="rId2" cstate="print">
            <a:lum contrast="30000"/>
          </a:blip>
          <a:srcRect/>
          <a:stretch>
            <a:fillRect/>
          </a:stretch>
        </p:blipFill>
        <p:spPr>
          <a:xfrm>
            <a:off x="683568" y="1432462"/>
            <a:ext cx="3312170" cy="4555056"/>
          </a:xfrm>
          <a:noFill/>
          <a:ln/>
        </p:spPr>
      </p:pic>
      <p:sp>
        <p:nvSpPr>
          <p:cNvPr id="27654" name="Rectangle 6"/>
          <p:cNvSpPr>
            <a:spLocks noChangeArrowheads="1"/>
          </p:cNvSpPr>
          <p:nvPr/>
        </p:nvSpPr>
        <p:spPr bwMode="auto">
          <a:xfrm>
            <a:off x="827088" y="6156022"/>
            <a:ext cx="2667718" cy="400110"/>
          </a:xfrm>
          <a:prstGeom prst="rect">
            <a:avLst/>
          </a:prstGeom>
          <a:noFill/>
          <a:ln w="9525">
            <a:noFill/>
            <a:miter lim="800000"/>
            <a:headEnd/>
            <a:tailEnd/>
          </a:ln>
          <a:effectLst/>
        </p:spPr>
        <p:txBody>
          <a:bodyPr wrap="none">
            <a:spAutoFit/>
          </a:bodyPr>
          <a:lstStyle/>
          <a:p>
            <a:r>
              <a:rPr lang="en-GB" sz="2000" dirty="0">
                <a:solidFill>
                  <a:schemeClr val="bg1"/>
                </a:solidFill>
                <a:latin typeface="Century Gothic" pitchFamily="34" charset="0"/>
              </a:rPr>
              <a:t>Nazi racial ‘science</a:t>
            </a:r>
            <a:r>
              <a:rPr lang="en-GB" sz="2000" dirty="0">
                <a:solidFill>
                  <a:schemeClr val="bg1"/>
                </a:solidFill>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8914" name="Picture 2" descr="book_burning33"/>
          <p:cNvPicPr>
            <a:picLocks noChangeAspect="1" noChangeArrowheads="1"/>
          </p:cNvPicPr>
          <p:nvPr/>
        </p:nvPicPr>
        <p:blipFill>
          <a:blip r:embed="rId2" cstate="print"/>
          <a:srcRect/>
          <a:stretch>
            <a:fillRect/>
          </a:stretch>
        </p:blipFill>
        <p:spPr bwMode="auto">
          <a:xfrm>
            <a:off x="1115616" y="1073227"/>
            <a:ext cx="6480720" cy="4711545"/>
          </a:xfrm>
          <a:prstGeom prst="rect">
            <a:avLst/>
          </a:prstGeom>
          <a:noFill/>
          <a:ln w="38100">
            <a:solidFill>
              <a:srgbClr val="000000"/>
            </a:solidFill>
            <a:miter lim="800000"/>
            <a:headEnd/>
            <a:tailEnd/>
          </a:ln>
        </p:spPr>
      </p:pic>
      <p:sp>
        <p:nvSpPr>
          <p:cNvPr id="38915" name="Rectangle 3"/>
          <p:cNvSpPr>
            <a:spLocks noChangeArrowheads="1"/>
          </p:cNvSpPr>
          <p:nvPr/>
        </p:nvSpPr>
        <p:spPr bwMode="auto">
          <a:xfrm>
            <a:off x="467544" y="6309320"/>
            <a:ext cx="8292078" cy="369332"/>
          </a:xfrm>
          <a:prstGeom prst="rect">
            <a:avLst/>
          </a:prstGeom>
          <a:noFill/>
          <a:ln w="9525">
            <a:noFill/>
            <a:miter lim="800000"/>
            <a:headEnd/>
            <a:tailEnd/>
          </a:ln>
          <a:effectLst/>
        </p:spPr>
        <p:txBody>
          <a:bodyPr wrap="none">
            <a:spAutoFit/>
          </a:bodyPr>
          <a:lstStyle/>
          <a:p>
            <a:r>
              <a:rPr lang="en-GB" dirty="0">
                <a:solidFill>
                  <a:schemeClr val="bg1"/>
                </a:solidFill>
                <a:latin typeface="Century Gothic" pitchFamily="34" charset="0"/>
              </a:rPr>
              <a:t>BOOK BURNING BERLIN 1933: www.uncp.edu/home/rwb/hst430_p2.htm</a:t>
            </a:r>
          </a:p>
        </p:txBody>
      </p:sp>
      <p:sp>
        <p:nvSpPr>
          <p:cNvPr id="38916" name="Rectangle 4"/>
          <p:cNvSpPr>
            <a:spLocks noChangeArrowheads="1"/>
          </p:cNvSpPr>
          <p:nvPr/>
        </p:nvSpPr>
        <p:spPr bwMode="auto">
          <a:xfrm>
            <a:off x="275355" y="251937"/>
            <a:ext cx="8676456" cy="584775"/>
          </a:xfrm>
          <a:prstGeom prst="rect">
            <a:avLst/>
          </a:prstGeom>
          <a:noFill/>
          <a:ln w="9525">
            <a:noFill/>
            <a:miter lim="800000"/>
            <a:headEnd/>
            <a:tailEnd/>
          </a:ln>
          <a:effectLst/>
        </p:spPr>
        <p:txBody>
          <a:bodyPr wrap="square">
            <a:spAutoFit/>
          </a:bodyPr>
          <a:lstStyle/>
          <a:p>
            <a:r>
              <a:rPr lang="en-GB" sz="3200" dirty="0">
                <a:solidFill>
                  <a:srgbClr val="FFFF00"/>
                </a:solidFill>
                <a:latin typeface="Felix Titling" pitchFamily="82" charset="0"/>
              </a:rPr>
              <a:t>destroying alternative perspectives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95288" y="274638"/>
            <a:ext cx="8785225" cy="777875"/>
          </a:xfrm>
        </p:spPr>
        <p:txBody>
          <a:bodyPr>
            <a:noAutofit/>
          </a:bodyPr>
          <a:lstStyle/>
          <a:p>
            <a:r>
              <a:rPr lang="en-GB" sz="3000" dirty="0">
                <a:solidFill>
                  <a:srgbClr val="FFFF00"/>
                </a:solidFill>
                <a:latin typeface="Felix Titling" pitchFamily="82" charset="0"/>
              </a:rPr>
              <a:t>PURITY &amp; DEGENERATION reinserting essentialist differences</a:t>
            </a:r>
          </a:p>
        </p:txBody>
      </p:sp>
      <p:sp>
        <p:nvSpPr>
          <p:cNvPr id="32771" name="Rectangle 3"/>
          <p:cNvSpPr>
            <a:spLocks noGrp="1" noChangeArrowheads="1"/>
          </p:cNvSpPr>
          <p:nvPr>
            <p:ph type="body" sz="half" idx="1"/>
          </p:nvPr>
        </p:nvSpPr>
        <p:spPr>
          <a:xfrm>
            <a:off x="179512" y="1700808"/>
            <a:ext cx="4392612" cy="4392513"/>
          </a:xfrm>
        </p:spPr>
        <p:txBody>
          <a:bodyPr/>
          <a:lstStyle/>
          <a:p>
            <a:pPr>
              <a:lnSpc>
                <a:spcPct val="90000"/>
              </a:lnSpc>
              <a:buFont typeface="Wingdings" pitchFamily="2" charset="2"/>
              <a:buNone/>
            </a:pPr>
            <a:r>
              <a:rPr lang="en-GB" sz="2500" dirty="0">
                <a:latin typeface="Impact" pitchFamily="34" charset="0"/>
              </a:rPr>
              <a:t>    </a:t>
            </a:r>
            <a:r>
              <a:rPr lang="en-GB" sz="2000" dirty="0">
                <a:latin typeface="Impact" pitchFamily="34" charset="0"/>
              </a:rPr>
              <a:t>1</a:t>
            </a:r>
            <a:endParaRPr lang="en-GB" sz="2500" dirty="0">
              <a:latin typeface="Impact" pitchFamily="34" charset="0"/>
            </a:endParaRPr>
          </a:p>
          <a:p>
            <a:pPr>
              <a:lnSpc>
                <a:spcPct val="90000"/>
              </a:lnSpc>
              <a:buFont typeface="Wingdings" pitchFamily="2" charset="2"/>
              <a:buNone/>
            </a:pPr>
            <a:endParaRPr lang="en-GB" sz="3200" dirty="0">
              <a:latin typeface="Impact" pitchFamily="34" charset="0"/>
            </a:endParaRPr>
          </a:p>
          <a:p>
            <a:pPr algn="r">
              <a:lnSpc>
                <a:spcPct val="90000"/>
              </a:lnSpc>
              <a:buFont typeface="Wingdings" pitchFamily="2" charset="2"/>
              <a:buNone/>
            </a:pPr>
            <a:endParaRPr lang="en-GB" sz="2800" dirty="0">
              <a:latin typeface="Impact" pitchFamily="34" charset="0"/>
            </a:endParaRPr>
          </a:p>
          <a:p>
            <a:pPr algn="r">
              <a:lnSpc>
                <a:spcPct val="90000"/>
              </a:lnSpc>
              <a:buFont typeface="Wingdings" pitchFamily="2" charset="2"/>
              <a:buNone/>
            </a:pPr>
            <a:endParaRPr lang="en-GB" sz="2800" dirty="0">
              <a:latin typeface="Impact" pitchFamily="34" charset="0"/>
            </a:endParaRPr>
          </a:p>
          <a:p>
            <a:pPr algn="r">
              <a:lnSpc>
                <a:spcPct val="90000"/>
              </a:lnSpc>
              <a:buFont typeface="Wingdings" pitchFamily="2" charset="2"/>
              <a:buNone/>
            </a:pPr>
            <a:endParaRPr lang="en-GB" sz="2800" dirty="0">
              <a:latin typeface="Impact" pitchFamily="34" charset="0"/>
            </a:endParaRPr>
          </a:p>
          <a:p>
            <a:pPr algn="r">
              <a:lnSpc>
                <a:spcPct val="90000"/>
              </a:lnSpc>
              <a:buFont typeface="Wingdings" pitchFamily="2" charset="2"/>
              <a:buNone/>
            </a:pPr>
            <a:endParaRPr lang="en-GB" sz="2800" dirty="0">
              <a:latin typeface="Impact" pitchFamily="34" charset="0"/>
            </a:endParaRPr>
          </a:p>
          <a:p>
            <a:pPr>
              <a:lnSpc>
                <a:spcPct val="90000"/>
              </a:lnSpc>
              <a:buFont typeface="Wingdings" pitchFamily="2" charset="2"/>
              <a:buNone/>
            </a:pPr>
            <a:r>
              <a:rPr lang="en-GB" sz="2000" dirty="0">
                <a:latin typeface="Century Gothic" pitchFamily="34" charset="0"/>
              </a:rPr>
              <a:t>	</a:t>
            </a:r>
            <a:r>
              <a:rPr lang="en-GB" sz="2000" dirty="0">
                <a:solidFill>
                  <a:schemeClr val="bg1"/>
                </a:solidFill>
                <a:latin typeface="Century Gothic" pitchFamily="34" charset="0"/>
              </a:rPr>
              <a:t>“Anyone who sees and paints a sky green and pastures blue ought to be sterilized“ </a:t>
            </a:r>
            <a:r>
              <a:rPr lang="en-GB" sz="2000" dirty="0" err="1">
                <a:solidFill>
                  <a:schemeClr val="bg1"/>
                </a:solidFill>
                <a:latin typeface="Century Gothic" pitchFamily="34" charset="0"/>
              </a:rPr>
              <a:t>attr</a:t>
            </a:r>
            <a:r>
              <a:rPr lang="en-GB" sz="2000" dirty="0">
                <a:solidFill>
                  <a:schemeClr val="bg1"/>
                </a:solidFill>
                <a:latin typeface="Century Gothic" pitchFamily="34" charset="0"/>
              </a:rPr>
              <a:t>. Hitler,  Dorothy Thompson, </a:t>
            </a:r>
            <a:r>
              <a:rPr lang="en-GB" sz="2000" i="1" dirty="0">
                <a:solidFill>
                  <a:schemeClr val="bg1"/>
                </a:solidFill>
                <a:latin typeface="Century Gothic" pitchFamily="34" charset="0"/>
              </a:rPr>
              <a:t>N.Y. Post</a:t>
            </a:r>
            <a:r>
              <a:rPr lang="en-GB" sz="2000" dirty="0">
                <a:solidFill>
                  <a:schemeClr val="bg1"/>
                </a:solidFill>
                <a:latin typeface="Century Gothic" pitchFamily="34" charset="0"/>
              </a:rPr>
              <a:t>, 3/1/1941</a:t>
            </a:r>
          </a:p>
        </p:txBody>
      </p:sp>
      <p:pic>
        <p:nvPicPr>
          <p:cNvPr id="32772" name="Picture 4" descr="Sepp Hilz, Peasant Venus"/>
          <p:cNvPicPr>
            <a:picLocks noGrp="1" noChangeAspect="1" noChangeArrowheads="1"/>
          </p:cNvPicPr>
          <p:nvPr>
            <p:ph sz="quarter" idx="2"/>
          </p:nvPr>
        </p:nvPicPr>
        <p:blipFill>
          <a:blip r:embed="rId2" cstate="print"/>
          <a:stretch>
            <a:fillRect/>
          </a:stretch>
        </p:blipFill>
        <p:spPr>
          <a:xfrm>
            <a:off x="5647623" y="1405556"/>
            <a:ext cx="2736303" cy="3777632"/>
          </a:xfrm>
          <a:noFill/>
          <a:ln w="38100">
            <a:solidFill>
              <a:srgbClr val="000000"/>
            </a:solidFill>
          </a:ln>
        </p:spPr>
      </p:pic>
      <p:pic>
        <p:nvPicPr>
          <p:cNvPr id="32774" name="Picture 6" descr="Klee Portrait of Mrs"/>
          <p:cNvPicPr>
            <a:picLocks noGrp="1" noChangeAspect="1" noChangeArrowheads="1"/>
          </p:cNvPicPr>
          <p:nvPr>
            <p:ph sz="quarter" idx="3"/>
          </p:nvPr>
        </p:nvPicPr>
        <p:blipFill>
          <a:blip r:embed="rId3" cstate="print"/>
          <a:srcRect l="3740" t="2740" r="5736" b="5420"/>
          <a:stretch>
            <a:fillRect/>
          </a:stretch>
        </p:blipFill>
        <p:spPr>
          <a:xfrm>
            <a:off x="1259632" y="1340768"/>
            <a:ext cx="2236747" cy="3168079"/>
          </a:xfrm>
          <a:noFill/>
          <a:ln w="38100">
            <a:solidFill>
              <a:srgbClr val="000000"/>
            </a:solidFill>
          </a:ln>
        </p:spPr>
      </p:pic>
      <p:sp>
        <p:nvSpPr>
          <p:cNvPr id="32773" name="Rectangle 5"/>
          <p:cNvSpPr>
            <a:spLocks noChangeArrowheads="1"/>
          </p:cNvSpPr>
          <p:nvPr/>
        </p:nvSpPr>
        <p:spPr bwMode="auto">
          <a:xfrm>
            <a:off x="5219700" y="6237288"/>
            <a:ext cx="3924300" cy="396875"/>
          </a:xfrm>
          <a:prstGeom prst="rect">
            <a:avLst/>
          </a:prstGeom>
          <a:noFill/>
          <a:ln w="9525">
            <a:noFill/>
            <a:miter lim="800000"/>
            <a:headEnd/>
            <a:tailEnd/>
          </a:ln>
          <a:effectLst/>
        </p:spPr>
        <p:txBody>
          <a:bodyPr>
            <a:spAutoFit/>
          </a:bodyPr>
          <a:lstStyle/>
          <a:p>
            <a:r>
              <a:rPr lang="en-GB" sz="2000" dirty="0">
                <a:solidFill>
                  <a:schemeClr val="bg1"/>
                </a:solidFill>
                <a:latin typeface="Palatino Linotype" pitchFamily="18" charset="0"/>
              </a:rPr>
              <a:t>2  Sepp </a:t>
            </a:r>
            <a:r>
              <a:rPr lang="en-GB" sz="2000" dirty="0" err="1">
                <a:solidFill>
                  <a:schemeClr val="bg1"/>
                </a:solidFill>
                <a:latin typeface="Palatino Linotype" pitchFamily="18" charset="0"/>
              </a:rPr>
              <a:t>Hilz</a:t>
            </a:r>
            <a:r>
              <a:rPr lang="en-GB" sz="2000" dirty="0">
                <a:solidFill>
                  <a:schemeClr val="bg1"/>
                </a:solidFill>
                <a:latin typeface="Palatino Linotype" pitchFamily="18" charset="0"/>
              </a:rPr>
              <a:t>, </a:t>
            </a:r>
            <a:r>
              <a:rPr lang="en-GB" sz="2000" i="1" dirty="0">
                <a:solidFill>
                  <a:schemeClr val="bg1"/>
                </a:solidFill>
                <a:latin typeface="Palatino Linotype" pitchFamily="18" charset="0"/>
              </a:rPr>
              <a:t>Peasant Venus </a:t>
            </a:r>
            <a:r>
              <a:rPr lang="en-GB" sz="2000" dirty="0">
                <a:solidFill>
                  <a:schemeClr val="bg1"/>
                </a:solidFill>
              </a:rPr>
              <a:t> 1939</a:t>
            </a:r>
          </a:p>
        </p:txBody>
      </p:sp>
      <p:sp>
        <p:nvSpPr>
          <p:cNvPr id="32775" name="Rectangle 7"/>
          <p:cNvSpPr>
            <a:spLocks noChangeArrowheads="1"/>
          </p:cNvSpPr>
          <p:nvPr/>
        </p:nvSpPr>
        <p:spPr bwMode="auto">
          <a:xfrm>
            <a:off x="0" y="6237288"/>
            <a:ext cx="4776788" cy="396875"/>
          </a:xfrm>
          <a:prstGeom prst="rect">
            <a:avLst/>
          </a:prstGeom>
          <a:noFill/>
          <a:ln w="9525">
            <a:noFill/>
            <a:miter lim="800000"/>
            <a:headEnd/>
            <a:tailEnd/>
          </a:ln>
          <a:effectLst/>
        </p:spPr>
        <p:txBody>
          <a:bodyPr wrap="none">
            <a:spAutoFit/>
          </a:bodyPr>
          <a:lstStyle/>
          <a:p>
            <a:r>
              <a:rPr lang="en-GB" dirty="0">
                <a:solidFill>
                  <a:schemeClr val="bg1"/>
                </a:solidFill>
                <a:latin typeface="Palatino Linotype" pitchFamily="18" charset="0"/>
              </a:rPr>
              <a:t>1  </a:t>
            </a:r>
            <a:r>
              <a:rPr lang="en-GB" sz="2000" dirty="0">
                <a:solidFill>
                  <a:schemeClr val="bg1"/>
                </a:solidFill>
                <a:latin typeface="Palatino Linotype" pitchFamily="18" charset="0"/>
              </a:rPr>
              <a:t>Klee </a:t>
            </a:r>
            <a:r>
              <a:rPr lang="en-GB" sz="2000" i="1" dirty="0">
                <a:solidFill>
                  <a:schemeClr val="bg1"/>
                </a:solidFill>
                <a:latin typeface="Palatino Linotype" pitchFamily="18" charset="0"/>
              </a:rPr>
              <a:t>Portrait of Mrs. P. in the South</a:t>
            </a:r>
            <a:r>
              <a:rPr lang="en-GB" sz="2000" dirty="0">
                <a:solidFill>
                  <a:schemeClr val="bg1"/>
                </a:solidFill>
                <a:latin typeface="Palatino Linotype" pitchFamily="18" charset="0"/>
              </a:rPr>
              <a:t> 1924</a:t>
            </a:r>
          </a:p>
        </p:txBody>
      </p:sp>
      <p:sp>
        <p:nvSpPr>
          <p:cNvPr id="32776" name="Rectangle 8"/>
          <p:cNvSpPr>
            <a:spLocks noChangeArrowheads="1"/>
          </p:cNvSpPr>
          <p:nvPr/>
        </p:nvSpPr>
        <p:spPr bwMode="auto">
          <a:xfrm>
            <a:off x="4499992" y="1628800"/>
            <a:ext cx="590550" cy="396875"/>
          </a:xfrm>
          <a:prstGeom prst="rect">
            <a:avLst/>
          </a:prstGeom>
          <a:noFill/>
          <a:ln w="9525">
            <a:noFill/>
            <a:miter lim="800000"/>
            <a:headEnd/>
            <a:tailEnd/>
          </a:ln>
          <a:effectLst/>
        </p:spPr>
        <p:txBody>
          <a:bodyPr>
            <a:spAutoFit/>
          </a:bodyPr>
          <a:lstStyle/>
          <a:p>
            <a:r>
              <a:rPr lang="en-GB" sz="2000" dirty="0">
                <a:latin typeface="Impact" pitchFamily="34" charset="0"/>
              </a:rPr>
              <a:t>2</a:t>
            </a:r>
          </a:p>
        </p:txBody>
      </p:sp>
      <p:sp>
        <p:nvSpPr>
          <p:cNvPr id="32777" name="Rectangle 9"/>
          <p:cNvSpPr>
            <a:spLocks noChangeArrowheads="1"/>
          </p:cNvSpPr>
          <p:nvPr/>
        </p:nvSpPr>
        <p:spPr bwMode="auto">
          <a:xfrm>
            <a:off x="5435600" y="5300663"/>
            <a:ext cx="3708400" cy="701675"/>
          </a:xfrm>
          <a:prstGeom prst="rect">
            <a:avLst/>
          </a:prstGeom>
          <a:noFill/>
          <a:ln w="9525">
            <a:noFill/>
            <a:miter lim="800000"/>
            <a:headEnd/>
            <a:tailEnd/>
          </a:ln>
          <a:effectLst/>
        </p:spPr>
        <p:txBody>
          <a:bodyPr>
            <a:spAutoFit/>
          </a:bodyPr>
          <a:lstStyle/>
          <a:p>
            <a:r>
              <a:rPr lang="en-GB" sz="2000" dirty="0">
                <a:solidFill>
                  <a:schemeClr val="bg1"/>
                </a:solidFill>
                <a:latin typeface="Century Gothic" pitchFamily="34" charset="0"/>
              </a:rPr>
              <a:t>Chosen by Hitler for display at his ‘Day of German Art’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65517" y="21658"/>
            <a:ext cx="8229600" cy="850106"/>
          </a:xfrm>
        </p:spPr>
        <p:txBody>
          <a:bodyPr/>
          <a:lstStyle/>
          <a:p>
            <a:pPr algn="ctr"/>
            <a:r>
              <a:rPr lang="en-GB" dirty="0">
                <a:solidFill>
                  <a:srgbClr val="FFFF00"/>
                </a:solidFill>
                <a:latin typeface="Felix Titling" pitchFamily="82" charset="0"/>
              </a:rPr>
              <a:t>Gender &amp; war 1</a:t>
            </a:r>
          </a:p>
        </p:txBody>
      </p:sp>
      <p:sp>
        <p:nvSpPr>
          <p:cNvPr id="47107" name="Rectangle 3"/>
          <p:cNvSpPr>
            <a:spLocks noGrp="1" noChangeArrowheads="1"/>
          </p:cNvSpPr>
          <p:nvPr>
            <p:ph idx="1"/>
          </p:nvPr>
        </p:nvSpPr>
        <p:spPr>
          <a:xfrm>
            <a:off x="269875" y="980728"/>
            <a:ext cx="8604250" cy="5184576"/>
          </a:xfrm>
        </p:spPr>
        <p:txBody>
          <a:bodyPr>
            <a:normAutofit/>
          </a:bodyPr>
          <a:lstStyle/>
          <a:p>
            <a:pPr>
              <a:lnSpc>
                <a:spcPct val="90000"/>
              </a:lnSpc>
              <a:buFont typeface="Wingdings" pitchFamily="2" charset="2"/>
              <a:buNone/>
            </a:pPr>
            <a:r>
              <a:rPr lang="en-GB" sz="2400" dirty="0">
                <a:solidFill>
                  <a:schemeClr val="bg1"/>
                </a:solidFill>
                <a:latin typeface="Century Gothic" pitchFamily="34" charset="0"/>
              </a:rPr>
              <a:t>	</a:t>
            </a:r>
            <a:r>
              <a:rPr lang="en-GB" sz="2200" dirty="0">
                <a:solidFill>
                  <a:schemeClr val="bg1"/>
                </a:solidFill>
                <a:latin typeface="Century Gothic" pitchFamily="34" charset="0"/>
              </a:rPr>
              <a:t>Essentialism is not merely an interesting theoretical concept. It is a dangerous political force, designed to shore up differences and inequalities, to sustain dominations. It operates through stereotypes that fix identity in eternal dualisms: women victim, male warrior; trusty compatriot, degenerate foreigner. (p.13)</a:t>
            </a:r>
          </a:p>
          <a:p>
            <a:pPr>
              <a:lnSpc>
                <a:spcPct val="90000"/>
              </a:lnSpc>
              <a:buFont typeface="Wingdings" pitchFamily="2" charset="2"/>
              <a:buNone/>
            </a:pPr>
            <a:endParaRPr lang="en-GB" sz="1200" dirty="0">
              <a:solidFill>
                <a:schemeClr val="bg1"/>
              </a:solidFill>
              <a:latin typeface="Century Gothic" pitchFamily="34" charset="0"/>
            </a:endParaRPr>
          </a:p>
          <a:p>
            <a:pPr>
              <a:lnSpc>
                <a:spcPct val="90000"/>
              </a:lnSpc>
              <a:buFont typeface="Wingdings" pitchFamily="2" charset="2"/>
              <a:buNone/>
            </a:pPr>
            <a:r>
              <a:rPr lang="en-GB" sz="2200" dirty="0">
                <a:solidFill>
                  <a:schemeClr val="bg1"/>
                </a:solidFill>
                <a:latin typeface="Century Gothic" pitchFamily="34" charset="0"/>
              </a:rPr>
              <a:t>	It is hotly debated how ‘real’ ethnicity is. Can people legitimately be differentiated and categorized in distinct </a:t>
            </a:r>
            <a:r>
              <a:rPr lang="en-GB" sz="2200" dirty="0" err="1">
                <a:solidFill>
                  <a:schemeClr val="bg1"/>
                </a:solidFill>
                <a:latin typeface="Century Gothic" pitchFamily="34" charset="0"/>
              </a:rPr>
              <a:t>collectivities</a:t>
            </a:r>
            <a:r>
              <a:rPr lang="en-GB" sz="2200" dirty="0">
                <a:solidFill>
                  <a:schemeClr val="bg1"/>
                </a:solidFill>
                <a:latin typeface="Century Gothic" pitchFamily="34" charset="0"/>
              </a:rPr>
              <a:t> on grounds of culture? After all, ethnic groups are never entirely homogenous. … At the cultural edges of an ethnic group the similarities with other ethnicities may be greater than the differences. … the notion of ethnicity does have a material referent, unlike that of ‘race’, a concept devoid of the biological basis it assumes, usable only in racist discourse (Miles 1989). </a:t>
            </a:r>
          </a:p>
        </p:txBody>
      </p:sp>
      <p:sp>
        <p:nvSpPr>
          <p:cNvPr id="7" name="Rectangle 4"/>
          <p:cNvSpPr>
            <a:spLocks noChangeArrowheads="1"/>
          </p:cNvSpPr>
          <p:nvPr/>
        </p:nvSpPr>
        <p:spPr bwMode="auto">
          <a:xfrm>
            <a:off x="8317" y="6093296"/>
            <a:ext cx="9144000" cy="641350"/>
          </a:xfrm>
          <a:prstGeom prst="rect">
            <a:avLst/>
          </a:prstGeom>
          <a:noFill/>
          <a:ln w="9525">
            <a:noFill/>
            <a:miter lim="800000"/>
            <a:headEnd/>
            <a:tailEnd/>
          </a:ln>
          <a:effectLst/>
        </p:spPr>
        <p:txBody>
          <a:bodyPr anchor="ctr">
            <a:spAutoFit/>
          </a:bodyPr>
          <a:lstStyle/>
          <a:p>
            <a:r>
              <a:rPr lang="en-GB" dirty="0">
                <a:latin typeface="Century Gothic" pitchFamily="34" charset="0"/>
              </a:rPr>
              <a:t>	</a:t>
            </a:r>
            <a:r>
              <a:rPr lang="en-GB" dirty="0">
                <a:solidFill>
                  <a:schemeClr val="bg1"/>
                </a:solidFill>
                <a:latin typeface="Century Gothic" pitchFamily="34" charset="0"/>
              </a:rPr>
              <a:t>Cynthia Cockburn, </a:t>
            </a:r>
            <a:r>
              <a:rPr lang="en-GB" i="1" dirty="0">
                <a:solidFill>
                  <a:schemeClr val="bg1"/>
                </a:solidFill>
                <a:latin typeface="Century Gothic" pitchFamily="34" charset="0"/>
              </a:rPr>
              <a:t>The Space Between Us: Negotiating Gender and 	National Identities in Conflict</a:t>
            </a:r>
            <a:r>
              <a:rPr lang="en-GB" dirty="0">
                <a:solidFill>
                  <a:schemeClr val="bg1"/>
                </a:solidFill>
                <a:latin typeface="Century Gothic" pitchFamily="34" charset="0"/>
              </a:rPr>
              <a:t>, London: Zed Books, 1998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846931"/>
          </a:xfrm>
        </p:spPr>
        <p:txBody>
          <a:bodyPr/>
          <a:lstStyle/>
          <a:p>
            <a:pPr algn="ctr"/>
            <a:r>
              <a:rPr lang="en-GB" sz="3600" dirty="0" err="1">
                <a:solidFill>
                  <a:srgbClr val="FFFF00"/>
                </a:solidFill>
                <a:latin typeface="Felix Titling" pitchFamily="82" charset="0"/>
              </a:rPr>
              <a:t>Historiographic</a:t>
            </a:r>
            <a:r>
              <a:rPr lang="en-GB" sz="3600" dirty="0">
                <a:solidFill>
                  <a:srgbClr val="FFFF00"/>
                </a:solidFill>
                <a:latin typeface="Felix Titling" pitchFamily="82" charset="0"/>
              </a:rPr>
              <a:t> </a:t>
            </a:r>
            <a:r>
              <a:rPr lang="en-GB" sz="3600" dirty="0" err="1">
                <a:solidFill>
                  <a:srgbClr val="FFFF00"/>
                </a:solidFill>
                <a:latin typeface="Felix Titling" pitchFamily="82" charset="0"/>
              </a:rPr>
              <a:t>Metafiction</a:t>
            </a:r>
            <a:endParaRPr lang="en-GB" sz="3600" dirty="0">
              <a:solidFill>
                <a:srgbClr val="FFFF00"/>
              </a:solidFill>
              <a:latin typeface="Felix Titling" pitchFamily="82" charset="0"/>
            </a:endParaRPr>
          </a:p>
        </p:txBody>
      </p:sp>
      <p:sp>
        <p:nvSpPr>
          <p:cNvPr id="3" name="Text Placeholder 2"/>
          <p:cNvSpPr>
            <a:spLocks noGrp="1"/>
          </p:cNvSpPr>
          <p:nvPr>
            <p:ph type="body" sz="half" idx="1"/>
          </p:nvPr>
        </p:nvSpPr>
        <p:spPr>
          <a:xfrm>
            <a:off x="107504" y="1340768"/>
            <a:ext cx="8712968" cy="5400600"/>
          </a:xfrm>
        </p:spPr>
        <p:txBody>
          <a:bodyPr>
            <a:normAutofit lnSpcReduction="10000"/>
          </a:bodyPr>
          <a:lstStyle/>
          <a:p>
            <a:pPr>
              <a:lnSpc>
                <a:spcPct val="110000"/>
              </a:lnSpc>
              <a:buNone/>
            </a:pPr>
            <a:r>
              <a:rPr lang="en-GB" sz="2200" dirty="0">
                <a:latin typeface="Century Gothic" pitchFamily="34" charset="0"/>
              </a:rPr>
              <a:t>	</a:t>
            </a:r>
            <a:r>
              <a:rPr lang="en-GB" sz="2200" dirty="0" err="1">
                <a:solidFill>
                  <a:schemeClr val="bg1"/>
                </a:solidFill>
                <a:latin typeface="Century Gothic" pitchFamily="34" charset="0"/>
              </a:rPr>
              <a:t>Historiographic</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metafiction</a:t>
            </a:r>
            <a:r>
              <a:rPr lang="en-GB" sz="2200" dirty="0">
                <a:solidFill>
                  <a:schemeClr val="bg1"/>
                </a:solidFill>
                <a:latin typeface="Century Gothic" pitchFamily="34" charset="0"/>
              </a:rPr>
              <a:t> is one kind of postmodern novel which rejects projecting present beliefs and standards onto the past and asserts the specificity and particularity of the individual past event. It also suggests a distinction between ‘events’ and ‘facts’ that is one shared by many historians. Since the documents become signs of events, which the historian transmutes into facts, as in </a:t>
            </a:r>
            <a:r>
              <a:rPr lang="en-GB" sz="2200" dirty="0" err="1">
                <a:solidFill>
                  <a:schemeClr val="bg1"/>
                </a:solidFill>
                <a:latin typeface="Century Gothic" pitchFamily="34" charset="0"/>
              </a:rPr>
              <a:t>historiographic</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metafiction</a:t>
            </a:r>
            <a:r>
              <a:rPr lang="en-GB" sz="2200" dirty="0">
                <a:solidFill>
                  <a:schemeClr val="bg1"/>
                </a:solidFill>
                <a:latin typeface="Century Gothic" pitchFamily="34" charset="0"/>
              </a:rPr>
              <a:t>, the lesson here is that </a:t>
            </a:r>
            <a:r>
              <a:rPr lang="en-GB" sz="2200" u="sng" dirty="0">
                <a:solidFill>
                  <a:schemeClr val="bg1"/>
                </a:solidFill>
                <a:latin typeface="Century Gothic" pitchFamily="34" charset="0"/>
              </a:rPr>
              <a:t>the past once existed, but that our historical knowledge of it is </a:t>
            </a:r>
            <a:r>
              <a:rPr lang="en-GB" sz="2200" u="sng" dirty="0" err="1">
                <a:solidFill>
                  <a:schemeClr val="bg1"/>
                </a:solidFill>
                <a:latin typeface="Century Gothic" pitchFamily="34" charset="0"/>
              </a:rPr>
              <a:t>semiotically</a:t>
            </a:r>
            <a:r>
              <a:rPr lang="en-GB" sz="2200" u="sng" dirty="0">
                <a:solidFill>
                  <a:schemeClr val="bg1"/>
                </a:solidFill>
                <a:latin typeface="Century Gothic" pitchFamily="34" charset="0"/>
              </a:rPr>
              <a:t> transmitted. </a:t>
            </a:r>
            <a:r>
              <a:rPr lang="en-GB" sz="2200" dirty="0">
                <a:solidFill>
                  <a:schemeClr val="bg1"/>
                </a:solidFill>
                <a:latin typeface="Century Gothic" pitchFamily="34" charset="0"/>
              </a:rPr>
              <a:t>Finally, </a:t>
            </a:r>
            <a:r>
              <a:rPr lang="en-GB" sz="2200" dirty="0" err="1">
                <a:solidFill>
                  <a:schemeClr val="bg1"/>
                </a:solidFill>
                <a:latin typeface="Century Gothic" pitchFamily="34" charset="0"/>
              </a:rPr>
              <a:t>Historiographic</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metafiction</a:t>
            </a:r>
            <a:r>
              <a:rPr lang="en-GB" sz="2200" dirty="0">
                <a:solidFill>
                  <a:schemeClr val="bg1"/>
                </a:solidFill>
                <a:latin typeface="Century Gothic" pitchFamily="34" charset="0"/>
              </a:rPr>
              <a:t> often points to the fact by using the </a:t>
            </a:r>
            <a:r>
              <a:rPr lang="en-GB" sz="2200" dirty="0" err="1">
                <a:solidFill>
                  <a:schemeClr val="bg1"/>
                </a:solidFill>
                <a:latin typeface="Century Gothic" pitchFamily="34" charset="0"/>
              </a:rPr>
              <a:t>paratextual</a:t>
            </a:r>
            <a:r>
              <a:rPr lang="en-GB" sz="2200" dirty="0">
                <a:solidFill>
                  <a:schemeClr val="bg1"/>
                </a:solidFill>
                <a:latin typeface="Century Gothic" pitchFamily="34" charset="0"/>
              </a:rPr>
              <a:t> conventions of historiography to both inscribe and undermine the authority and objectivity of historical sources and explanations. </a:t>
            </a:r>
          </a:p>
          <a:p>
            <a:pPr>
              <a:lnSpc>
                <a:spcPct val="110000"/>
              </a:lnSpc>
              <a:buNone/>
            </a:pPr>
            <a:r>
              <a:rPr lang="en-GB" sz="1000" dirty="0">
                <a:solidFill>
                  <a:schemeClr val="bg1"/>
                </a:solidFill>
                <a:latin typeface="Century Gothic" pitchFamily="34" charset="0"/>
              </a:rPr>
              <a:t> </a:t>
            </a:r>
          </a:p>
          <a:p>
            <a:pPr>
              <a:lnSpc>
                <a:spcPct val="110000"/>
              </a:lnSpc>
              <a:buNone/>
            </a:pPr>
            <a:r>
              <a:rPr lang="en-GB" sz="2000" dirty="0">
                <a:solidFill>
                  <a:schemeClr val="bg1"/>
                </a:solidFill>
                <a:latin typeface="Century Gothic" pitchFamily="34" charset="0"/>
              </a:rPr>
              <a:t>	Linda </a:t>
            </a:r>
            <a:r>
              <a:rPr lang="en-GB" sz="2000" dirty="0" err="1">
                <a:solidFill>
                  <a:schemeClr val="bg1"/>
                </a:solidFill>
                <a:latin typeface="Century Gothic" pitchFamily="34" charset="0"/>
              </a:rPr>
              <a:t>Hutcheon</a:t>
            </a:r>
            <a:r>
              <a:rPr lang="en-GB" sz="2000" dirty="0">
                <a:solidFill>
                  <a:schemeClr val="bg1"/>
                </a:solidFill>
                <a:latin typeface="Century Gothic" pitchFamily="34" charset="0"/>
              </a:rPr>
              <a:t> "</a:t>
            </a:r>
            <a:r>
              <a:rPr lang="en-GB" sz="2000" dirty="0" err="1">
                <a:solidFill>
                  <a:schemeClr val="bg1"/>
                </a:solidFill>
                <a:latin typeface="Century Gothic" pitchFamily="34" charset="0"/>
              </a:rPr>
              <a:t>Historiographic</a:t>
            </a:r>
            <a:r>
              <a:rPr lang="en-GB" sz="2000" dirty="0">
                <a:solidFill>
                  <a:schemeClr val="bg1"/>
                </a:solidFill>
                <a:latin typeface="Century Gothic" pitchFamily="34" charset="0"/>
              </a:rPr>
              <a:t> </a:t>
            </a:r>
            <a:r>
              <a:rPr lang="en-GB" sz="2000" dirty="0" err="1">
                <a:solidFill>
                  <a:schemeClr val="bg1"/>
                </a:solidFill>
                <a:latin typeface="Century Gothic" pitchFamily="34" charset="0"/>
              </a:rPr>
              <a:t>Metafiction</a:t>
            </a:r>
            <a:r>
              <a:rPr lang="en-GB" sz="2000" dirty="0">
                <a:solidFill>
                  <a:schemeClr val="bg1"/>
                </a:solidFill>
                <a:latin typeface="Century Gothic" pitchFamily="34" charset="0"/>
              </a:rPr>
              <a:t>: 'The Pastime of Past time'“ </a:t>
            </a:r>
            <a:r>
              <a:rPr lang="en-GB" sz="2000" i="1" dirty="0">
                <a:solidFill>
                  <a:schemeClr val="bg1"/>
                </a:solidFill>
                <a:latin typeface="Century Gothic" pitchFamily="34" charset="0"/>
              </a:rPr>
              <a:t>A Poetics of Postmodernism: History, Theory, Fiction, </a:t>
            </a:r>
            <a:r>
              <a:rPr lang="en-GB" sz="2000" dirty="0">
                <a:solidFill>
                  <a:schemeClr val="bg1"/>
                </a:solidFill>
                <a:latin typeface="Century Gothic" pitchFamily="34" charset="0"/>
              </a:rPr>
              <a:t>1988 </a:t>
            </a:r>
            <a:endParaRPr lang="en-GB" sz="2200" dirty="0">
              <a:solidFill>
                <a:schemeClr val="bg1"/>
              </a:solidFill>
              <a:latin typeface="Century Gothic"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fontScale="90000"/>
          </a:bodyPr>
          <a:lstStyle/>
          <a:p>
            <a:pPr algn="ctr"/>
            <a:r>
              <a:rPr lang="en-GB" sz="3800" dirty="0">
                <a:solidFill>
                  <a:srgbClr val="FFFF00"/>
                </a:solidFill>
                <a:latin typeface="Felix Titling" pitchFamily="82" charset="0"/>
              </a:rPr>
              <a:t>Boundaries &amp; hybridity</a:t>
            </a:r>
            <a:br>
              <a:rPr lang="en-GB" sz="3800" dirty="0">
                <a:solidFill>
                  <a:srgbClr val="FFFF00"/>
                </a:solidFill>
                <a:latin typeface="Felix Titling" pitchFamily="82" charset="0"/>
              </a:rPr>
            </a:br>
            <a:endParaRPr lang="en-GB" sz="3800" dirty="0">
              <a:solidFill>
                <a:srgbClr val="FFFF00"/>
              </a:solidFill>
              <a:latin typeface="Felix Titling" pitchFamily="82" charset="0"/>
            </a:endParaRPr>
          </a:p>
        </p:txBody>
      </p:sp>
      <p:sp>
        <p:nvSpPr>
          <p:cNvPr id="26627" name="Rectangle 3"/>
          <p:cNvSpPr>
            <a:spLocks noGrp="1" noChangeArrowheads="1"/>
          </p:cNvSpPr>
          <p:nvPr>
            <p:ph idx="1"/>
          </p:nvPr>
        </p:nvSpPr>
        <p:spPr>
          <a:xfrm>
            <a:off x="468313" y="1131888"/>
            <a:ext cx="8229600" cy="5105400"/>
          </a:xfrm>
        </p:spPr>
        <p:txBody>
          <a:bodyPr>
            <a:normAutofit fontScale="92500"/>
          </a:bodyPr>
          <a:lstStyle/>
          <a:p>
            <a:pPr>
              <a:lnSpc>
                <a:spcPct val="90000"/>
              </a:lnSpc>
            </a:pPr>
            <a:r>
              <a:rPr lang="en-GB" sz="2400" dirty="0">
                <a:solidFill>
                  <a:schemeClr val="bg1"/>
                </a:solidFill>
                <a:latin typeface="Century Gothic" pitchFamily="34" charset="0"/>
              </a:rPr>
              <a:t>Back to Benjamin - the entwined nature of civilisation &amp; barbarism </a:t>
            </a:r>
          </a:p>
          <a:p>
            <a:pPr>
              <a:lnSpc>
                <a:spcPct val="90000"/>
              </a:lnSpc>
            </a:pPr>
            <a:r>
              <a:rPr lang="en-GB" sz="2400" dirty="0">
                <a:solidFill>
                  <a:schemeClr val="bg1"/>
                </a:solidFill>
                <a:latin typeface="Century Gothic" pitchFamily="34" charset="0"/>
              </a:rPr>
              <a:t> </a:t>
            </a:r>
            <a:r>
              <a:rPr lang="en-GB" sz="2400" u="sng" dirty="0">
                <a:solidFill>
                  <a:schemeClr val="bg1"/>
                </a:solidFill>
                <a:latin typeface="Century Gothic" pitchFamily="34" charset="0"/>
              </a:rPr>
              <a:t>Purity as ‘matter out of place’ – obsession with order </a:t>
            </a:r>
          </a:p>
          <a:p>
            <a:pPr>
              <a:lnSpc>
                <a:spcPct val="90000"/>
              </a:lnSpc>
            </a:pPr>
            <a:r>
              <a:rPr lang="en-GB" sz="2400" dirty="0">
                <a:solidFill>
                  <a:schemeClr val="bg1"/>
                </a:solidFill>
                <a:latin typeface="Century Gothic" pitchFamily="34" charset="0"/>
              </a:rPr>
              <a:t> Monstrosity of purity and its paranoid denial of difference </a:t>
            </a:r>
          </a:p>
          <a:p>
            <a:pPr>
              <a:lnSpc>
                <a:spcPct val="90000"/>
              </a:lnSpc>
            </a:pPr>
            <a:r>
              <a:rPr lang="en-GB" sz="2400" dirty="0">
                <a:solidFill>
                  <a:schemeClr val="bg1"/>
                </a:solidFill>
                <a:latin typeface="Century Gothic" pitchFamily="34" charset="0"/>
              </a:rPr>
              <a:t> Individual obsession with ‘purity’ - plucking chest, shaving head</a:t>
            </a:r>
          </a:p>
          <a:p>
            <a:pPr>
              <a:lnSpc>
                <a:spcPct val="90000"/>
              </a:lnSpc>
            </a:pPr>
            <a:r>
              <a:rPr lang="en-GB" sz="2400" dirty="0">
                <a:solidFill>
                  <a:schemeClr val="bg1"/>
                </a:solidFill>
                <a:latin typeface="Century Gothic" pitchFamily="34" charset="0"/>
              </a:rPr>
              <a:t> Scapegoating the foreigner: the </a:t>
            </a:r>
            <a:r>
              <a:rPr lang="en-GB" sz="2400" dirty="0" err="1">
                <a:solidFill>
                  <a:schemeClr val="bg1"/>
                </a:solidFill>
                <a:latin typeface="Century Gothic" pitchFamily="34" charset="0"/>
              </a:rPr>
              <a:t>Mishling</a:t>
            </a:r>
            <a:r>
              <a:rPr lang="en-GB" sz="2400" dirty="0">
                <a:solidFill>
                  <a:schemeClr val="bg1"/>
                </a:solidFill>
                <a:latin typeface="Century Gothic" pitchFamily="34" charset="0"/>
              </a:rPr>
              <a:t>, the Jew, the gay </a:t>
            </a:r>
          </a:p>
          <a:p>
            <a:pPr>
              <a:lnSpc>
                <a:spcPct val="90000"/>
              </a:lnSpc>
            </a:pPr>
            <a:r>
              <a:rPr lang="en-GB" sz="2400" dirty="0">
                <a:solidFill>
                  <a:schemeClr val="bg1"/>
                </a:solidFill>
                <a:latin typeface="Century Gothic" pitchFamily="34" charset="0"/>
              </a:rPr>
              <a:t> Boundaries of nation state are </a:t>
            </a:r>
            <a:r>
              <a:rPr lang="en-GB" sz="2400" dirty="0">
                <a:solidFill>
                  <a:srgbClr val="FFFF00"/>
                </a:solidFill>
                <a:latin typeface="Century Gothic" pitchFamily="34" charset="0"/>
              </a:rPr>
              <a:t>determined politically rather than ‘natural</a:t>
            </a:r>
            <a:r>
              <a:rPr lang="en-GB" sz="2400" dirty="0">
                <a:solidFill>
                  <a:schemeClr val="bg1"/>
                </a:solidFill>
                <a:latin typeface="Century Gothic" pitchFamily="34" charset="0"/>
              </a:rPr>
              <a:t>’ (</a:t>
            </a:r>
            <a:r>
              <a:rPr lang="en-GB" sz="2400" dirty="0" err="1">
                <a:solidFill>
                  <a:schemeClr val="bg1"/>
                </a:solidFill>
                <a:latin typeface="Century Gothic" pitchFamily="34" charset="0"/>
              </a:rPr>
              <a:t>eg</a:t>
            </a:r>
            <a:r>
              <a:rPr lang="en-GB" sz="2400" dirty="0">
                <a:solidFill>
                  <a:schemeClr val="bg1"/>
                </a:solidFill>
                <a:latin typeface="Century Gothic" pitchFamily="34" charset="0"/>
              </a:rPr>
              <a:t> Polish girl becoming German becoming Polish; </a:t>
            </a:r>
            <a:r>
              <a:rPr lang="en-GB" sz="2400" dirty="0" err="1">
                <a:solidFill>
                  <a:schemeClr val="bg1"/>
                </a:solidFill>
                <a:latin typeface="Century Gothic" pitchFamily="34" charset="0"/>
              </a:rPr>
              <a:t>eg</a:t>
            </a:r>
            <a:r>
              <a:rPr lang="en-GB" sz="2400" dirty="0">
                <a:solidFill>
                  <a:schemeClr val="bg1"/>
                </a:solidFill>
                <a:latin typeface="Century Gothic" pitchFamily="34" charset="0"/>
              </a:rPr>
              <a:t> the Bavarian chickens and child (any community between Nazi high command and family is purely imaginary  - re Benedict Anderson – as they can’t understand each other’s German)</a:t>
            </a:r>
          </a:p>
          <a:p>
            <a:pPr>
              <a:lnSpc>
                <a:spcPct val="90000"/>
              </a:lnSpc>
              <a:buFont typeface="Wingdings" pitchFamily="2" charset="2"/>
              <a:buNone/>
            </a:pPr>
            <a:endParaRPr lang="en-GB" sz="2100" dirty="0">
              <a:solidFill>
                <a:schemeClr val="bg1"/>
              </a:solidFill>
              <a:latin typeface="Century Gothic"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pPr algn="ctr"/>
            <a:r>
              <a:rPr lang="en-GB" sz="3600" dirty="0">
                <a:solidFill>
                  <a:srgbClr val="FFFF00"/>
                </a:solidFill>
                <a:latin typeface="Felix Titling" pitchFamily="82" charset="0"/>
              </a:rPr>
              <a:t>Ideological similarities between imperial powers</a:t>
            </a:r>
          </a:p>
        </p:txBody>
      </p:sp>
      <p:sp>
        <p:nvSpPr>
          <p:cNvPr id="6147" name="Rectangle 3"/>
          <p:cNvSpPr>
            <a:spLocks noGrp="1" noChangeArrowheads="1"/>
          </p:cNvSpPr>
          <p:nvPr>
            <p:ph idx="1"/>
          </p:nvPr>
        </p:nvSpPr>
        <p:spPr/>
        <p:txBody>
          <a:bodyPr>
            <a:normAutofit lnSpcReduction="10000"/>
          </a:bodyPr>
          <a:lstStyle/>
          <a:p>
            <a:pPr>
              <a:buFont typeface="Wingdings" pitchFamily="2" charset="2"/>
              <a:buNone/>
            </a:pPr>
            <a:r>
              <a:rPr lang="en-GB" sz="2400" dirty="0">
                <a:latin typeface="Century Gothic" pitchFamily="34" charset="0"/>
              </a:rPr>
              <a:t>·</a:t>
            </a:r>
            <a:r>
              <a:rPr lang="en-GB" sz="2100" dirty="0">
                <a:latin typeface="Century Gothic" pitchFamily="34" charset="0"/>
              </a:rPr>
              <a:t> </a:t>
            </a:r>
            <a:r>
              <a:rPr lang="en-GB" sz="2400" dirty="0">
                <a:solidFill>
                  <a:schemeClr val="bg1"/>
                </a:solidFill>
                <a:latin typeface="Century Gothic" pitchFamily="34" charset="0"/>
              </a:rPr>
              <a:t>Complicity between the project of the Nazis and that of the ‘Free World’ versus the communist menace (as explained by the Nazis, as evidenced by the fate of Paul Dahl at an individual level and of the ministers in the post-war government at the level of the state). </a:t>
            </a:r>
          </a:p>
          <a:p>
            <a:pPr>
              <a:buFont typeface="Wingdings" pitchFamily="2" charset="2"/>
              <a:buNone/>
            </a:pPr>
            <a:r>
              <a:rPr lang="en-GB" sz="2400" dirty="0">
                <a:solidFill>
                  <a:schemeClr val="bg1"/>
                </a:solidFill>
                <a:latin typeface="Century Gothic" pitchFamily="34" charset="0"/>
              </a:rPr>
              <a:t>· Families - mothers and children (from Effie to the stone-breasted Nazi statue; from </a:t>
            </a:r>
            <a:r>
              <a:rPr lang="en-GB" sz="2400" dirty="0" err="1">
                <a:solidFill>
                  <a:schemeClr val="bg1"/>
                </a:solidFill>
                <a:latin typeface="Century Gothic" pitchFamily="34" charset="0"/>
              </a:rPr>
              <a:t>Isolde</a:t>
            </a:r>
            <a:r>
              <a:rPr lang="en-GB" sz="2400" dirty="0">
                <a:solidFill>
                  <a:schemeClr val="bg1"/>
                </a:solidFill>
                <a:latin typeface="Century Gothic" pitchFamily="34" charset="0"/>
              </a:rPr>
              <a:t> to the children of the British school and the white-haired Nazi youth)</a:t>
            </a:r>
          </a:p>
          <a:p>
            <a:pPr>
              <a:buFont typeface="Wingdings" pitchFamily="2" charset="2"/>
              <a:buNone/>
            </a:pPr>
            <a:r>
              <a:rPr lang="en-GB" sz="2400" dirty="0">
                <a:solidFill>
                  <a:schemeClr val="bg1"/>
                </a:solidFill>
                <a:latin typeface="Century Gothic" pitchFamily="34" charset="0"/>
              </a:rPr>
              <a:t>· Sport and art the emphasis on the body, hygiene </a:t>
            </a:r>
          </a:p>
          <a:p>
            <a:pPr>
              <a:buFont typeface="Wingdings" pitchFamily="2" charset="2"/>
              <a:buNone/>
            </a:pPr>
            <a:r>
              <a:rPr lang="en-GB" sz="2400" dirty="0">
                <a:solidFill>
                  <a:schemeClr val="bg1"/>
                </a:solidFill>
                <a:latin typeface="Century Gothic" pitchFamily="34" charset="0"/>
              </a:rPr>
              <a:t>· Music – what kind? (both British and German)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algn="ctr"/>
            <a:r>
              <a:rPr lang="en-GB" dirty="0">
                <a:solidFill>
                  <a:srgbClr val="FFFF00"/>
                </a:solidFill>
                <a:latin typeface="Felix Titling" pitchFamily="82" charset="0"/>
              </a:rPr>
              <a:t>Questions of time</a:t>
            </a:r>
          </a:p>
        </p:txBody>
      </p:sp>
      <p:sp>
        <p:nvSpPr>
          <p:cNvPr id="3075" name="Rectangle 3"/>
          <p:cNvSpPr>
            <a:spLocks noGrp="1" noChangeArrowheads="1"/>
          </p:cNvSpPr>
          <p:nvPr>
            <p:ph idx="1"/>
          </p:nvPr>
        </p:nvSpPr>
        <p:spPr>
          <a:xfrm>
            <a:off x="467544" y="1484784"/>
            <a:ext cx="8229600" cy="4608512"/>
          </a:xfrm>
        </p:spPr>
        <p:txBody>
          <a:bodyPr/>
          <a:lstStyle/>
          <a:p>
            <a:pPr>
              <a:lnSpc>
                <a:spcPct val="90000"/>
              </a:lnSpc>
              <a:buFont typeface="Wingdings" pitchFamily="2" charset="2"/>
              <a:buNone/>
            </a:pPr>
            <a:r>
              <a:rPr lang="en-GB" sz="2600" dirty="0">
                <a:latin typeface="Century Gothic" pitchFamily="34" charset="0"/>
              </a:rPr>
              <a:t>.  </a:t>
            </a:r>
            <a:r>
              <a:rPr lang="en-GB" sz="2600" dirty="0">
                <a:solidFill>
                  <a:schemeClr val="bg1"/>
                </a:solidFill>
                <a:latin typeface="Century Gothic" pitchFamily="34" charset="0"/>
              </a:rPr>
              <a:t>Relations of past, another past and present - </a:t>
            </a:r>
            <a:r>
              <a:rPr lang="en-GB" sz="2600" i="1" dirty="0">
                <a:solidFill>
                  <a:schemeClr val="bg1"/>
                </a:solidFill>
                <a:latin typeface="Century Gothic" pitchFamily="34" charset="0"/>
              </a:rPr>
              <a:t>triple</a:t>
            </a:r>
            <a:r>
              <a:rPr lang="en-GB" sz="2600" dirty="0">
                <a:solidFill>
                  <a:schemeClr val="bg1"/>
                </a:solidFill>
                <a:latin typeface="Century Gothic" pitchFamily="34" charset="0"/>
              </a:rPr>
              <a:t> time frame</a:t>
            </a:r>
          </a:p>
          <a:p>
            <a:pPr>
              <a:lnSpc>
                <a:spcPct val="90000"/>
              </a:lnSpc>
              <a:buFont typeface="Wingdings" pitchFamily="2" charset="2"/>
              <a:buNone/>
            </a:pPr>
            <a:r>
              <a:rPr lang="en-GB" sz="2600" dirty="0">
                <a:solidFill>
                  <a:schemeClr val="bg1"/>
                </a:solidFill>
                <a:latin typeface="Century Gothic" pitchFamily="34" charset="0"/>
              </a:rPr>
              <a:t>·  Implications in present of forgotten lost events - the vision of the world and the way that it is formulated according to particular conventions.</a:t>
            </a:r>
          </a:p>
          <a:p>
            <a:pPr>
              <a:lnSpc>
                <a:spcPct val="90000"/>
              </a:lnSpc>
              <a:buFont typeface="Wingdings" pitchFamily="2" charset="2"/>
              <a:buNone/>
            </a:pPr>
            <a:r>
              <a:rPr lang="en-GB" sz="2600" dirty="0">
                <a:solidFill>
                  <a:schemeClr val="bg1"/>
                </a:solidFill>
                <a:latin typeface="Century Gothic" pitchFamily="34" charset="0"/>
              </a:rPr>
              <a:t>·  Questions of place – history buried in/drowned the water</a:t>
            </a:r>
          </a:p>
          <a:p>
            <a:pPr>
              <a:lnSpc>
                <a:spcPct val="90000"/>
              </a:lnSpc>
              <a:buFont typeface="Wingdings" pitchFamily="2" charset="2"/>
              <a:buNone/>
            </a:pPr>
            <a:r>
              <a:rPr lang="en-GB" sz="2600" dirty="0">
                <a:solidFill>
                  <a:schemeClr val="bg1"/>
                </a:solidFill>
                <a:latin typeface="Century Gothic" pitchFamily="34" charset="0"/>
              </a:rPr>
              <a:t>·  What kinds of history lurk in the margins of the histories we </a:t>
            </a:r>
            <a:r>
              <a:rPr lang="en-GB" sz="2600" i="1" dirty="0">
                <a:solidFill>
                  <a:schemeClr val="bg1"/>
                </a:solidFill>
                <a:latin typeface="Century Gothic" pitchFamily="34" charset="0"/>
              </a:rPr>
              <a:t>are</a:t>
            </a:r>
            <a:r>
              <a:rPr lang="en-GB" sz="2600" dirty="0">
                <a:solidFill>
                  <a:schemeClr val="bg1"/>
                </a:solidFill>
                <a:latin typeface="Century Gothic" pitchFamily="34" charset="0"/>
              </a:rPr>
              <a:t> told (the War; the Empire): the histories of other peoples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57200" y="188640"/>
            <a:ext cx="8229600" cy="529771"/>
          </a:xfrm>
        </p:spPr>
        <p:txBody>
          <a:bodyPr>
            <a:normAutofit fontScale="90000"/>
          </a:bodyPr>
          <a:lstStyle/>
          <a:p>
            <a:pPr algn="ctr"/>
            <a:r>
              <a:rPr lang="en-GB" sz="3600" dirty="0">
                <a:solidFill>
                  <a:srgbClr val="FFFF00"/>
                </a:solidFill>
                <a:latin typeface="Felix Titling" pitchFamily="82" charset="0"/>
              </a:rPr>
              <a:t>Gender &amp; war 2</a:t>
            </a:r>
          </a:p>
        </p:txBody>
      </p:sp>
      <p:sp>
        <p:nvSpPr>
          <p:cNvPr id="48131" name="Rectangle 3"/>
          <p:cNvSpPr>
            <a:spLocks noGrp="1" noChangeArrowheads="1"/>
          </p:cNvSpPr>
          <p:nvPr>
            <p:ph idx="1"/>
          </p:nvPr>
        </p:nvSpPr>
        <p:spPr>
          <a:xfrm>
            <a:off x="233772" y="718411"/>
            <a:ext cx="8676456" cy="5602896"/>
          </a:xfrm>
        </p:spPr>
        <p:txBody>
          <a:bodyPr>
            <a:normAutofit lnSpcReduction="10000"/>
          </a:bodyPr>
          <a:lstStyle/>
          <a:p>
            <a:pPr marL="0" indent="0">
              <a:buFont typeface="Wingdings" pitchFamily="2" charset="2"/>
              <a:buNone/>
            </a:pPr>
            <a:r>
              <a:rPr lang="en-GB" sz="2300" dirty="0">
                <a:solidFill>
                  <a:schemeClr val="bg1"/>
                </a:solidFill>
                <a:latin typeface="Century Gothic" pitchFamily="34" charset="0"/>
              </a:rPr>
              <a:t>Contemporary wars in Eastern Europe] are nothing if not modern … They are today’s apotheosis of nationalism, whether </a:t>
            </a:r>
            <a:r>
              <a:rPr lang="en-GB" sz="2300" dirty="0" err="1">
                <a:solidFill>
                  <a:schemeClr val="bg1"/>
                </a:solidFill>
                <a:latin typeface="Century Gothic" pitchFamily="34" charset="0"/>
              </a:rPr>
              <a:t>liberatory</a:t>
            </a:r>
            <a:r>
              <a:rPr lang="en-GB" sz="2300" dirty="0">
                <a:solidFill>
                  <a:schemeClr val="bg1"/>
                </a:solidFill>
                <a:latin typeface="Century Gothic" pitchFamily="34" charset="0"/>
              </a:rPr>
              <a:t>, defensive or aggressive. And nationalism has been one of the defining features of modernity (p.12)</a:t>
            </a:r>
          </a:p>
          <a:p>
            <a:pPr marL="0" indent="0">
              <a:buFont typeface="Wingdings" pitchFamily="2" charset="2"/>
              <a:buNone/>
            </a:pPr>
            <a:r>
              <a:rPr lang="en-GB" sz="2300" dirty="0">
                <a:solidFill>
                  <a:schemeClr val="bg1"/>
                </a:solidFill>
                <a:latin typeface="Century Gothic" pitchFamily="34" charset="0"/>
              </a:rPr>
              <a:t>	These apparently ethnic wars are, in a sense, also gender wars. The communal power these political movements, armed with guns, seek to establish or defend is (among other things) gender power, </a:t>
            </a:r>
            <a:r>
              <a:rPr lang="en-GB" sz="2300" u="sng" dirty="0">
                <a:solidFill>
                  <a:schemeClr val="bg1"/>
                </a:solidFill>
                <a:latin typeface="Century Gothic" pitchFamily="34" charset="0"/>
              </a:rPr>
              <a:t>the regimes they seek to install are (among other things) gender regimes</a:t>
            </a:r>
            <a:r>
              <a:rPr lang="en-GB" sz="2300" dirty="0">
                <a:solidFill>
                  <a:schemeClr val="bg1"/>
                </a:solidFill>
                <a:latin typeface="Century Gothic" pitchFamily="34" charset="0"/>
              </a:rPr>
              <a:t>. As well as defining a relation between peoples and land, they shape a certain relation between women and men. It is a relation of male dominance, in some cases frankly patriarchal. It is constituted at best in a refusal to challenge the existing balance of gender power enforced by male violence, at worst in an essentialist discourse that reasserts a supposedly natural order and legitimates that violence.  </a:t>
            </a:r>
          </a:p>
        </p:txBody>
      </p:sp>
      <p:sp>
        <p:nvSpPr>
          <p:cNvPr id="48132" name="Rectangle 4"/>
          <p:cNvSpPr>
            <a:spLocks noChangeArrowheads="1"/>
          </p:cNvSpPr>
          <p:nvPr/>
        </p:nvSpPr>
        <p:spPr bwMode="auto">
          <a:xfrm>
            <a:off x="218324" y="6203484"/>
            <a:ext cx="9144000" cy="646331"/>
          </a:xfrm>
          <a:prstGeom prst="rect">
            <a:avLst/>
          </a:prstGeom>
          <a:noFill/>
          <a:ln w="9525">
            <a:noFill/>
            <a:miter lim="800000"/>
            <a:headEnd/>
            <a:tailEnd/>
          </a:ln>
          <a:effectLst/>
        </p:spPr>
        <p:txBody>
          <a:bodyPr anchor="ctr">
            <a:spAutoFit/>
          </a:bodyPr>
          <a:lstStyle/>
          <a:p>
            <a:r>
              <a:rPr lang="en-GB" dirty="0">
                <a:latin typeface="Century Gothic" pitchFamily="34" charset="0"/>
              </a:rPr>
              <a:t>	</a:t>
            </a:r>
            <a:r>
              <a:rPr lang="en-GB" dirty="0">
                <a:solidFill>
                  <a:schemeClr val="bg1"/>
                </a:solidFill>
                <a:latin typeface="Century Gothic" pitchFamily="34" charset="0"/>
              </a:rPr>
              <a:t>Cynthia Cockburn, </a:t>
            </a:r>
            <a:r>
              <a:rPr lang="en-GB" i="1" dirty="0">
                <a:solidFill>
                  <a:schemeClr val="bg1"/>
                </a:solidFill>
                <a:latin typeface="Century Gothic" pitchFamily="34" charset="0"/>
              </a:rPr>
              <a:t>The Space Between Us: Negotiating Gender and 	National Identities in Conflict</a:t>
            </a:r>
            <a:r>
              <a:rPr lang="en-GB" dirty="0">
                <a:solidFill>
                  <a:schemeClr val="bg1"/>
                </a:solidFill>
                <a:latin typeface="Century Gothic" pitchFamily="34" charset="0"/>
              </a:rPr>
              <a:t>, London: Zed Books, 1998 p.35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5" name="Rectangle 5"/>
          <p:cNvSpPr>
            <a:spLocks noGrp="1" noChangeArrowheads="1"/>
          </p:cNvSpPr>
          <p:nvPr>
            <p:ph type="title"/>
          </p:nvPr>
        </p:nvSpPr>
        <p:spPr>
          <a:xfrm>
            <a:off x="214313" y="6308725"/>
            <a:ext cx="4213225" cy="417513"/>
          </a:xfrm>
          <a:noFill/>
          <a:ln/>
        </p:spPr>
        <p:txBody>
          <a:bodyPr anchor="ctr"/>
          <a:lstStyle/>
          <a:p>
            <a:r>
              <a:rPr lang="en-GB" sz="2000" dirty="0">
                <a:solidFill>
                  <a:schemeClr val="bg1"/>
                </a:solidFill>
                <a:latin typeface="Palatino Linotype" pitchFamily="18" charset="0"/>
              </a:rPr>
              <a:t>Cult of the family Mother &amp;  child </a:t>
            </a:r>
          </a:p>
        </p:txBody>
      </p:sp>
      <p:pic>
        <p:nvPicPr>
          <p:cNvPr id="40964" name="Picture 4" descr="nazi propoganda - mother"/>
          <p:cNvPicPr>
            <a:picLocks noGrp="1" noChangeAspect="1" noChangeArrowheads="1"/>
          </p:cNvPicPr>
          <p:nvPr>
            <p:ph sz="half" idx="1"/>
          </p:nvPr>
        </p:nvPicPr>
        <p:blipFill>
          <a:blip r:embed="rId2" cstate="print">
            <a:extLst>
              <a:ext uri="{BEBA8EAE-BF5A-486C-A8C5-ECC9F3942E4B}">
                <a14:imgProps xmlns:a14="http://schemas.microsoft.com/office/drawing/2010/main">
                  <a14:imgLayer r:embed="rId3">
                    <a14:imgEffect>
                      <a14:sharpenSoften amount="25000"/>
                    </a14:imgEffect>
                    <a14:imgEffect>
                      <a14:saturation sat="200000"/>
                    </a14:imgEffect>
                    <a14:imgEffect>
                      <a14:brightnessContrast bright="-20000" contrast="20000"/>
                    </a14:imgEffect>
                  </a14:imgLayer>
                </a14:imgProps>
              </a:ext>
            </a:extLst>
          </a:blip>
          <a:srcRect/>
          <a:stretch>
            <a:fillRect/>
          </a:stretch>
        </p:blipFill>
        <p:spPr>
          <a:xfrm>
            <a:off x="395288" y="908720"/>
            <a:ext cx="3681412" cy="5111750"/>
          </a:xfrm>
          <a:ln w="57150">
            <a:solidFill>
              <a:srgbClr val="333399"/>
            </a:solidFill>
          </a:ln>
        </p:spPr>
      </p:pic>
      <p:pic>
        <p:nvPicPr>
          <p:cNvPr id="40962" name="Picture 2" descr="Youth serves the Fuhrer"/>
          <p:cNvPicPr>
            <a:picLocks noGrp="1" noChangeAspect="1" noChangeArrowheads="1"/>
          </p:cNvPicPr>
          <p:nvPr>
            <p:ph sz="half" idx="2"/>
          </p:nvPr>
        </p:nvPicPr>
        <p:blipFill>
          <a:blip r:embed="rId4" cstate="print">
            <a:extLst>
              <a:ext uri="{BEBA8EAE-BF5A-486C-A8C5-ECC9F3942E4B}">
                <a14:imgProps xmlns:a14="http://schemas.microsoft.com/office/drawing/2010/main">
                  <a14:imgLayer r:embed="rId5">
                    <a14:imgEffect>
                      <a14:saturation sat="200000"/>
                    </a14:imgEffect>
                    <a14:imgEffect>
                      <a14:brightnessContrast bright="-20000" contrast="20000"/>
                    </a14:imgEffect>
                  </a14:imgLayer>
                </a14:imgProps>
              </a:ext>
            </a:extLst>
          </a:blip>
          <a:srcRect/>
          <a:stretch>
            <a:fillRect/>
          </a:stretch>
        </p:blipFill>
        <p:spPr>
          <a:xfrm>
            <a:off x="4787900" y="908720"/>
            <a:ext cx="3589338" cy="5145087"/>
          </a:xfrm>
          <a:noFill/>
          <a:ln w="57150">
            <a:solidFill>
              <a:srgbClr val="000000"/>
            </a:solidFill>
          </a:ln>
        </p:spPr>
      </p:pic>
      <p:sp>
        <p:nvSpPr>
          <p:cNvPr id="40963" name="Rectangle 3"/>
          <p:cNvSpPr>
            <a:spLocks noChangeArrowheads="1"/>
          </p:cNvSpPr>
          <p:nvPr/>
        </p:nvSpPr>
        <p:spPr bwMode="auto">
          <a:xfrm>
            <a:off x="4572000" y="6316663"/>
            <a:ext cx="4610100" cy="396875"/>
          </a:xfrm>
          <a:prstGeom prst="rect">
            <a:avLst/>
          </a:prstGeom>
          <a:noFill/>
          <a:ln w="9525">
            <a:noFill/>
            <a:miter lim="800000"/>
            <a:headEnd/>
            <a:tailEnd/>
          </a:ln>
          <a:effectLst/>
        </p:spPr>
        <p:txBody>
          <a:bodyPr wrap="none">
            <a:spAutoFit/>
          </a:bodyPr>
          <a:lstStyle/>
          <a:p>
            <a:r>
              <a:rPr lang="en-GB" sz="2000" dirty="0">
                <a:solidFill>
                  <a:schemeClr val="bg1"/>
                </a:solidFill>
                <a:latin typeface="Palatino Linotype" pitchFamily="18" charset="0"/>
              </a:rPr>
              <a:t>Ten-year-old boys join the Hitler Youth</a:t>
            </a:r>
          </a:p>
        </p:txBody>
      </p:sp>
      <p:sp>
        <p:nvSpPr>
          <p:cNvPr id="40966" name="Rectangle 6"/>
          <p:cNvSpPr>
            <a:spLocks noChangeArrowheads="1"/>
          </p:cNvSpPr>
          <p:nvPr/>
        </p:nvSpPr>
        <p:spPr bwMode="auto">
          <a:xfrm>
            <a:off x="395288" y="115888"/>
            <a:ext cx="8424862" cy="792162"/>
          </a:xfrm>
          <a:prstGeom prst="rect">
            <a:avLst/>
          </a:prstGeom>
          <a:noFill/>
          <a:ln w="9525">
            <a:noFill/>
            <a:miter lim="800000"/>
            <a:headEnd/>
            <a:tailEnd/>
          </a:ln>
          <a:effectLst/>
        </p:spPr>
        <p:txBody>
          <a:bodyPr anchor="ctr"/>
          <a:lstStyle/>
          <a:p>
            <a:pPr algn="ctr"/>
            <a:r>
              <a:rPr lang="en-GB" sz="3400" dirty="0">
                <a:solidFill>
                  <a:srgbClr val="FFFF00"/>
                </a:solidFill>
                <a:latin typeface="Felix Titling" pitchFamily="82" charset="0"/>
                <a:ea typeface="+mj-ea"/>
                <a:cs typeface="+mj-cs"/>
              </a:rPr>
              <a:t>NAZI PROPAGANDA : gender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504825" y="290513"/>
            <a:ext cx="8639175" cy="503237"/>
          </a:xfrm>
        </p:spPr>
        <p:txBody>
          <a:bodyPr>
            <a:normAutofit fontScale="90000"/>
          </a:bodyPr>
          <a:lstStyle/>
          <a:p>
            <a:r>
              <a:rPr lang="en-GB" sz="3800" dirty="0">
                <a:solidFill>
                  <a:srgbClr val="FFFF00"/>
                </a:solidFill>
                <a:latin typeface="Felix Titling" pitchFamily="82" charset="0"/>
              </a:rPr>
              <a:t>The cult of pain: Arno </a:t>
            </a:r>
            <a:r>
              <a:rPr lang="en-GB" sz="3800" dirty="0" err="1">
                <a:solidFill>
                  <a:srgbClr val="FFFF00"/>
                </a:solidFill>
                <a:latin typeface="Felix Titling" pitchFamily="82" charset="0"/>
              </a:rPr>
              <a:t>Breker</a:t>
            </a:r>
            <a:endParaRPr lang="en-GB" sz="3800" dirty="0">
              <a:solidFill>
                <a:srgbClr val="FFFF00"/>
              </a:solidFill>
              <a:latin typeface="Felix Titling" pitchFamily="82" charset="0"/>
            </a:endParaRPr>
          </a:p>
        </p:txBody>
      </p:sp>
      <p:pic>
        <p:nvPicPr>
          <p:cNvPr id="36867" name="Picture 3" descr="Arno Breker  sacrifice 1940"/>
          <p:cNvPicPr>
            <a:picLocks noGrp="1" noChangeAspect="1" noChangeArrowheads="1"/>
          </p:cNvPicPr>
          <p:nvPr>
            <p:ph sz="half" idx="1"/>
          </p:nvPr>
        </p:nvPicPr>
        <p:blipFill>
          <a:blip r:embed="rId2" cstate="print">
            <a:lum contrast="12000"/>
            <a:extLst>
              <a:ext uri="{BEBA8EAE-BF5A-486C-A8C5-ECC9F3942E4B}">
                <a14:imgProps xmlns:a14="http://schemas.microsoft.com/office/drawing/2010/main">
                  <a14:imgLayer r:embed="rId3">
                    <a14:imgEffect>
                      <a14:sharpenSoften amount="25000"/>
                    </a14:imgEffect>
                  </a14:imgLayer>
                </a14:imgProps>
              </a:ext>
            </a:extLst>
          </a:blip>
          <a:srcRect/>
          <a:stretch>
            <a:fillRect/>
          </a:stretch>
        </p:blipFill>
        <p:spPr>
          <a:xfrm>
            <a:off x="684213" y="1052513"/>
            <a:ext cx="3225800" cy="5113337"/>
          </a:xfrm>
          <a:noFill/>
          <a:ln w="38100">
            <a:solidFill>
              <a:srgbClr val="000000"/>
            </a:solidFill>
          </a:ln>
        </p:spPr>
      </p:pic>
      <p:pic>
        <p:nvPicPr>
          <p:cNvPr id="36868" name="Picture 4" descr="Arno Breker  torchbearer 1941"/>
          <p:cNvPicPr>
            <a:picLocks noGrp="1" noChangeAspect="1" noChangeArrowheads="1"/>
          </p:cNvPicPr>
          <p:nvPr>
            <p:ph sz="half" idx="2"/>
          </p:nvPr>
        </p:nvPicPr>
        <p:blipFill>
          <a:blip r:embed="rId4" cstate="print">
            <a:lum bright="-6000" contrast="18000"/>
            <a:extLst>
              <a:ext uri="{BEBA8EAE-BF5A-486C-A8C5-ECC9F3942E4B}">
                <a14:imgProps xmlns:a14="http://schemas.microsoft.com/office/drawing/2010/main">
                  <a14:imgLayer r:embed="rId5">
                    <a14:imgEffect>
                      <a14:sharpenSoften amount="25000"/>
                    </a14:imgEffect>
                  </a14:imgLayer>
                </a14:imgProps>
              </a:ext>
            </a:extLst>
          </a:blip>
          <a:srcRect/>
          <a:stretch>
            <a:fillRect/>
          </a:stretch>
        </p:blipFill>
        <p:spPr>
          <a:xfrm>
            <a:off x="4932363" y="1052513"/>
            <a:ext cx="3587750" cy="5073650"/>
          </a:xfrm>
          <a:noFill/>
          <a:ln w="38100">
            <a:solidFill>
              <a:srgbClr val="000000"/>
            </a:solidFill>
          </a:ln>
        </p:spPr>
      </p:pic>
      <p:sp>
        <p:nvSpPr>
          <p:cNvPr id="36869" name="Rectangle 5"/>
          <p:cNvSpPr>
            <a:spLocks noChangeArrowheads="1"/>
          </p:cNvSpPr>
          <p:nvPr/>
        </p:nvSpPr>
        <p:spPr bwMode="auto">
          <a:xfrm>
            <a:off x="1403350" y="6294438"/>
            <a:ext cx="1622425" cy="396875"/>
          </a:xfrm>
          <a:prstGeom prst="rect">
            <a:avLst/>
          </a:prstGeom>
          <a:noFill/>
          <a:ln w="9525">
            <a:noFill/>
            <a:miter lim="800000"/>
            <a:headEnd/>
            <a:tailEnd/>
          </a:ln>
          <a:effectLst/>
        </p:spPr>
        <p:txBody>
          <a:bodyPr wrap="none">
            <a:spAutoFit/>
          </a:bodyPr>
          <a:lstStyle/>
          <a:p>
            <a:r>
              <a:rPr lang="en-GB" sz="2000" i="1" dirty="0">
                <a:solidFill>
                  <a:schemeClr val="bg1"/>
                </a:solidFill>
                <a:latin typeface="Palatino Linotype" pitchFamily="18" charset="0"/>
              </a:rPr>
              <a:t>Sacrifice</a:t>
            </a:r>
            <a:r>
              <a:rPr lang="en-GB" sz="2000" dirty="0">
                <a:solidFill>
                  <a:schemeClr val="bg1"/>
                </a:solidFill>
                <a:latin typeface="Palatino Linotype" pitchFamily="18" charset="0"/>
              </a:rPr>
              <a:t> 1940</a:t>
            </a:r>
          </a:p>
        </p:txBody>
      </p:sp>
      <p:sp>
        <p:nvSpPr>
          <p:cNvPr id="36870" name="Rectangle 6"/>
          <p:cNvSpPr>
            <a:spLocks noChangeArrowheads="1"/>
          </p:cNvSpPr>
          <p:nvPr/>
        </p:nvSpPr>
        <p:spPr bwMode="auto">
          <a:xfrm>
            <a:off x="5724525" y="6316663"/>
            <a:ext cx="1976438" cy="396875"/>
          </a:xfrm>
          <a:prstGeom prst="rect">
            <a:avLst/>
          </a:prstGeom>
          <a:noFill/>
          <a:ln w="9525">
            <a:noFill/>
            <a:miter lim="800000"/>
            <a:headEnd/>
            <a:tailEnd/>
          </a:ln>
          <a:effectLst/>
        </p:spPr>
        <p:txBody>
          <a:bodyPr wrap="none">
            <a:spAutoFit/>
          </a:bodyPr>
          <a:lstStyle/>
          <a:p>
            <a:r>
              <a:rPr lang="en-GB" sz="2000" i="1" dirty="0">
                <a:solidFill>
                  <a:schemeClr val="bg1"/>
                </a:solidFill>
                <a:latin typeface="Palatino Linotype" pitchFamily="18" charset="0"/>
              </a:rPr>
              <a:t>Torchbearer</a:t>
            </a:r>
            <a:r>
              <a:rPr lang="en-GB" sz="2000" dirty="0">
                <a:solidFill>
                  <a:schemeClr val="bg1"/>
                </a:solidFill>
                <a:latin typeface="Palatino Linotype" pitchFamily="18" charset="0"/>
              </a:rPr>
              <a:t> 1941</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801" name="Rectangle 9"/>
          <p:cNvSpPr>
            <a:spLocks noGrp="1" noChangeArrowheads="1"/>
          </p:cNvSpPr>
          <p:nvPr>
            <p:ph type="title"/>
          </p:nvPr>
        </p:nvSpPr>
        <p:spPr/>
        <p:txBody>
          <a:bodyPr/>
          <a:lstStyle/>
          <a:p>
            <a:r>
              <a:rPr lang="en-GB" sz="4000" dirty="0">
                <a:solidFill>
                  <a:srgbClr val="FFFF00"/>
                </a:solidFill>
                <a:latin typeface="Felix Titling" pitchFamily="82" charset="0"/>
              </a:rPr>
              <a:t>The cult of comradeship</a:t>
            </a:r>
          </a:p>
        </p:txBody>
      </p:sp>
      <p:pic>
        <p:nvPicPr>
          <p:cNvPr id="33797" name="Picture 5" descr="comradeship-arnobreker-occulthistory-thirdreich-petercrawford"/>
          <p:cNvPicPr>
            <a:picLocks noGrp="1" noChangeAspect="1" noChangeArrowheads="1"/>
          </p:cNvPicPr>
          <p:nvPr>
            <p:ph sz="half" idx="1"/>
          </p:nvPr>
        </p:nvPicPr>
        <p:blipFill>
          <a:blip r:embed="rId2" cstate="print"/>
          <a:srcRect/>
          <a:stretch>
            <a:fillRect/>
          </a:stretch>
        </p:blipFill>
        <p:spPr>
          <a:xfrm>
            <a:off x="4787900" y="1557338"/>
            <a:ext cx="3314700" cy="4530725"/>
          </a:xfrm>
          <a:noFill/>
          <a:ln/>
        </p:spPr>
      </p:pic>
      <p:pic>
        <p:nvPicPr>
          <p:cNvPr id="33800" name="Picture 8" descr="Josef Thorak Comradeship"/>
          <p:cNvPicPr>
            <a:picLocks noGrp="1" noChangeAspect="1" noChangeArrowheads="1"/>
          </p:cNvPicPr>
          <p:nvPr>
            <p:ph sz="half" idx="2"/>
          </p:nvPr>
        </p:nvPicPr>
        <p:blipFill>
          <a:blip r:embed="rId3" cstate="print">
            <a:lum bright="-6000" contrast="6000"/>
          </a:blip>
          <a:srcRect/>
          <a:stretch>
            <a:fillRect/>
          </a:stretch>
        </p:blipFill>
        <p:spPr>
          <a:xfrm>
            <a:off x="1042988" y="1700213"/>
            <a:ext cx="2381250" cy="4365625"/>
          </a:xfrm>
          <a:noFill/>
          <a:ln/>
        </p:spPr>
      </p:pic>
      <p:sp>
        <p:nvSpPr>
          <p:cNvPr id="33803" name="Rectangle 11"/>
          <p:cNvSpPr>
            <a:spLocks noChangeArrowheads="1"/>
          </p:cNvSpPr>
          <p:nvPr/>
        </p:nvSpPr>
        <p:spPr bwMode="auto">
          <a:xfrm>
            <a:off x="323850" y="6165850"/>
            <a:ext cx="3671888" cy="576263"/>
          </a:xfrm>
          <a:prstGeom prst="rect">
            <a:avLst/>
          </a:prstGeom>
          <a:noFill/>
          <a:ln w="9525">
            <a:noFill/>
            <a:miter lim="800000"/>
            <a:headEnd/>
            <a:tailEnd/>
          </a:ln>
          <a:effectLst/>
        </p:spPr>
        <p:txBody>
          <a:bodyPr anchor="ctr"/>
          <a:lstStyle/>
          <a:p>
            <a:r>
              <a:rPr lang="en-GB" sz="2000" dirty="0">
                <a:solidFill>
                  <a:schemeClr val="bg1"/>
                </a:solidFill>
                <a:latin typeface="Palatino Linotype" pitchFamily="18" charset="0"/>
              </a:rPr>
              <a:t>Josef </a:t>
            </a:r>
            <a:r>
              <a:rPr lang="en-GB" sz="2000" dirty="0" err="1">
                <a:solidFill>
                  <a:schemeClr val="bg1"/>
                </a:solidFill>
                <a:latin typeface="Palatino Linotype" pitchFamily="18" charset="0"/>
              </a:rPr>
              <a:t>Thorak</a:t>
            </a:r>
            <a:r>
              <a:rPr lang="en-GB" sz="2000" dirty="0">
                <a:solidFill>
                  <a:schemeClr val="bg1"/>
                </a:solidFill>
                <a:latin typeface="Palatino Linotype" pitchFamily="18" charset="0"/>
              </a:rPr>
              <a:t>, </a:t>
            </a:r>
            <a:r>
              <a:rPr lang="en-GB" sz="2000" i="1" dirty="0">
                <a:solidFill>
                  <a:schemeClr val="bg1"/>
                </a:solidFill>
                <a:latin typeface="Palatino Linotype" pitchFamily="18" charset="0"/>
              </a:rPr>
              <a:t>Comradeship </a:t>
            </a:r>
            <a:r>
              <a:rPr lang="en-GB" sz="2000" dirty="0" err="1">
                <a:solidFill>
                  <a:schemeClr val="bg1"/>
                </a:solidFill>
                <a:latin typeface="Palatino Linotype" pitchFamily="18" charset="0"/>
              </a:rPr>
              <a:t>n.d.</a:t>
            </a:r>
            <a:endParaRPr lang="en-GB" sz="2000" i="1" dirty="0">
              <a:solidFill>
                <a:schemeClr val="bg1"/>
              </a:solidFill>
              <a:latin typeface="Palatino Linotype" pitchFamily="18" charset="0"/>
            </a:endParaRPr>
          </a:p>
        </p:txBody>
      </p:sp>
      <p:sp>
        <p:nvSpPr>
          <p:cNvPr id="33804" name="Rectangle 12"/>
          <p:cNvSpPr>
            <a:spLocks noChangeArrowheads="1"/>
          </p:cNvSpPr>
          <p:nvPr/>
        </p:nvSpPr>
        <p:spPr bwMode="auto">
          <a:xfrm>
            <a:off x="4573588" y="6165850"/>
            <a:ext cx="4319587" cy="503238"/>
          </a:xfrm>
          <a:prstGeom prst="rect">
            <a:avLst/>
          </a:prstGeom>
          <a:noFill/>
          <a:ln w="9525">
            <a:noFill/>
            <a:miter lim="800000"/>
            <a:headEnd/>
            <a:tailEnd/>
          </a:ln>
          <a:effectLst/>
        </p:spPr>
        <p:txBody>
          <a:bodyPr anchor="ctr"/>
          <a:lstStyle/>
          <a:p>
            <a:r>
              <a:rPr lang="en-GB" sz="2000" dirty="0">
                <a:solidFill>
                  <a:schemeClr val="bg1"/>
                </a:solidFill>
                <a:latin typeface="Palatino Linotype" pitchFamily="18" charset="0"/>
              </a:rPr>
              <a:t>Arno </a:t>
            </a:r>
            <a:r>
              <a:rPr lang="en-GB" sz="2000" dirty="0" err="1">
                <a:solidFill>
                  <a:schemeClr val="bg1"/>
                </a:solidFill>
                <a:latin typeface="Palatino Linotype" pitchFamily="18" charset="0"/>
              </a:rPr>
              <a:t>Breker</a:t>
            </a:r>
            <a:r>
              <a:rPr lang="en-GB" sz="2000" dirty="0">
                <a:solidFill>
                  <a:schemeClr val="bg1"/>
                </a:solidFill>
                <a:latin typeface="Palatino Linotype" pitchFamily="18" charset="0"/>
              </a:rPr>
              <a:t>,  </a:t>
            </a:r>
            <a:r>
              <a:rPr lang="en-GB" sz="2000" i="1" dirty="0">
                <a:solidFill>
                  <a:schemeClr val="bg1"/>
                </a:solidFill>
                <a:latin typeface="Palatino Linotype" pitchFamily="18" charset="0"/>
              </a:rPr>
              <a:t>Comradeship</a:t>
            </a:r>
            <a:r>
              <a:rPr lang="en-GB" sz="2000" dirty="0">
                <a:solidFill>
                  <a:schemeClr val="bg1"/>
                </a:solidFill>
                <a:latin typeface="Palatino Linotype" pitchFamily="18" charset="0"/>
              </a:rPr>
              <a:t>, 1940</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67544" y="0"/>
            <a:ext cx="8229600" cy="850106"/>
          </a:xfrm>
        </p:spPr>
        <p:txBody>
          <a:bodyPr>
            <a:normAutofit/>
          </a:bodyPr>
          <a:lstStyle/>
          <a:p>
            <a:pPr algn="ctr"/>
            <a:r>
              <a:rPr lang="en-GB" sz="3600" dirty="0">
                <a:solidFill>
                  <a:srgbClr val="FFFF00"/>
                </a:solidFill>
                <a:latin typeface="Felix Titling" pitchFamily="82" charset="0"/>
              </a:rPr>
              <a:t>Place, space, time, relativity</a:t>
            </a:r>
            <a:endParaRPr lang="en-GB" sz="3600" dirty="0">
              <a:solidFill>
                <a:srgbClr val="FFFF00"/>
              </a:solidFill>
              <a:latin typeface="Century Gothic" pitchFamily="34" charset="0"/>
            </a:endParaRPr>
          </a:p>
        </p:txBody>
      </p:sp>
      <p:sp>
        <p:nvSpPr>
          <p:cNvPr id="30723" name="Rectangle 3"/>
          <p:cNvSpPr>
            <a:spLocks noGrp="1" noChangeArrowheads="1"/>
          </p:cNvSpPr>
          <p:nvPr>
            <p:ph idx="1"/>
          </p:nvPr>
        </p:nvSpPr>
        <p:spPr>
          <a:xfrm>
            <a:off x="287399" y="770822"/>
            <a:ext cx="8569201" cy="5877272"/>
          </a:xfrm>
        </p:spPr>
        <p:txBody>
          <a:bodyPr>
            <a:normAutofit fontScale="92500"/>
          </a:bodyPr>
          <a:lstStyle/>
          <a:p>
            <a:pPr>
              <a:buFont typeface="Wingdings" pitchFamily="2" charset="2"/>
              <a:buNone/>
            </a:pPr>
            <a:r>
              <a:rPr lang="en-GB" sz="2100" dirty="0">
                <a:solidFill>
                  <a:schemeClr val="bg1"/>
                </a:solidFill>
                <a:latin typeface="Century Gothic" pitchFamily="34" charset="0"/>
              </a:rPr>
              <a:t>THREE PLACES: Nazi Germany  - Brit Empire – Wales</a:t>
            </a:r>
          </a:p>
          <a:p>
            <a:pPr>
              <a:buFont typeface="Wingdings" pitchFamily="2" charset="2"/>
              <a:buNone/>
            </a:pPr>
            <a:r>
              <a:rPr lang="en-GB" sz="2100" dirty="0">
                <a:solidFill>
                  <a:schemeClr val="bg1"/>
                </a:solidFill>
                <a:latin typeface="Century Gothic" pitchFamily="34" charset="0"/>
              </a:rPr>
              <a:t>	</a:t>
            </a:r>
            <a:r>
              <a:rPr lang="en-GB" sz="2100" dirty="0">
                <a:solidFill>
                  <a:srgbClr val="FFFF00"/>
                </a:solidFill>
                <a:latin typeface="Century Gothic" pitchFamily="34" charset="0"/>
              </a:rPr>
              <a:t>How is the past figured in the text? Its relation to space </a:t>
            </a:r>
          </a:p>
          <a:p>
            <a:pPr>
              <a:buFont typeface="Wingdings" pitchFamily="2" charset="2"/>
              <a:buNone/>
            </a:pPr>
            <a:endParaRPr lang="en-GB" sz="800" dirty="0">
              <a:solidFill>
                <a:schemeClr val="bg1"/>
              </a:solidFill>
              <a:latin typeface="Century Gothic" pitchFamily="34" charset="0"/>
            </a:endParaRPr>
          </a:p>
          <a:p>
            <a:pPr>
              <a:buFont typeface="Wingdings" pitchFamily="2" charset="2"/>
              <a:buNone/>
            </a:pPr>
            <a:r>
              <a:rPr lang="en-GB" sz="2000" dirty="0">
                <a:solidFill>
                  <a:schemeClr val="bg1"/>
                </a:solidFill>
                <a:latin typeface="Century Gothic" pitchFamily="34" charset="0"/>
              </a:rPr>
              <a:t>- </a:t>
            </a:r>
            <a:r>
              <a:rPr lang="en-GB" sz="2100" dirty="0">
                <a:solidFill>
                  <a:schemeClr val="bg1"/>
                </a:solidFill>
                <a:latin typeface="Century Gothic" pitchFamily="34" charset="0"/>
              </a:rPr>
              <a:t>Wales as home space for </a:t>
            </a:r>
            <a:r>
              <a:rPr lang="en-GB" sz="2100" dirty="0" err="1">
                <a:solidFill>
                  <a:schemeClr val="bg1"/>
                </a:solidFill>
                <a:latin typeface="Century Gothic" pitchFamily="34" charset="0"/>
              </a:rPr>
              <a:t>Issie</a:t>
            </a:r>
            <a:r>
              <a:rPr lang="en-GB" sz="2100" dirty="0">
                <a:solidFill>
                  <a:schemeClr val="bg1"/>
                </a:solidFill>
                <a:latin typeface="Century Gothic" pitchFamily="34" charset="0"/>
              </a:rPr>
              <a:t> place of mother/maternal imaginary space compared to [twisted] law of the father  </a:t>
            </a:r>
          </a:p>
          <a:p>
            <a:pPr>
              <a:buFont typeface="Wingdings" pitchFamily="2" charset="2"/>
              <a:buNone/>
            </a:pPr>
            <a:r>
              <a:rPr lang="en-GB" sz="2100" dirty="0">
                <a:solidFill>
                  <a:schemeClr val="bg1"/>
                </a:solidFill>
                <a:latin typeface="Century Gothic" pitchFamily="34" charset="0"/>
              </a:rPr>
              <a:t>- A father forced against his nature into that role (Gunther) the reduction of the masculine to a cliché (Paul Dahl)</a:t>
            </a:r>
          </a:p>
          <a:p>
            <a:pPr>
              <a:buFont typeface="Wingdings" pitchFamily="2" charset="2"/>
              <a:buNone/>
            </a:pPr>
            <a:r>
              <a:rPr lang="en-GB" sz="2100" dirty="0">
                <a:solidFill>
                  <a:schemeClr val="bg1"/>
                </a:solidFill>
                <a:latin typeface="Century Gothic" pitchFamily="34" charset="0"/>
              </a:rPr>
              <a:t>- Figures of the mother and the father: </a:t>
            </a:r>
          </a:p>
          <a:p>
            <a:pPr>
              <a:buFont typeface="Wingdings" pitchFamily="2" charset="2"/>
              <a:buNone/>
            </a:pPr>
            <a:r>
              <a:rPr lang="en-GB" sz="2100" dirty="0">
                <a:solidFill>
                  <a:schemeClr val="bg1"/>
                </a:solidFill>
                <a:latin typeface="Century Gothic" pitchFamily="34" charset="0"/>
              </a:rPr>
              <a:t>- Mad mother monstrous father</a:t>
            </a:r>
          </a:p>
          <a:p>
            <a:pPr>
              <a:buFont typeface="Wingdings" pitchFamily="2" charset="2"/>
              <a:buNone/>
            </a:pPr>
            <a:endParaRPr lang="en-GB" sz="800" dirty="0">
              <a:solidFill>
                <a:schemeClr val="bg1"/>
              </a:solidFill>
              <a:latin typeface="Century Gothic" pitchFamily="34" charset="0"/>
            </a:endParaRPr>
          </a:p>
          <a:p>
            <a:pPr>
              <a:buFont typeface="Wingdings" pitchFamily="2" charset="2"/>
              <a:buNone/>
            </a:pPr>
            <a:r>
              <a:rPr lang="en-GB" sz="2100" dirty="0">
                <a:solidFill>
                  <a:schemeClr val="bg1"/>
                </a:solidFill>
                <a:latin typeface="Century Gothic" pitchFamily="34" charset="0"/>
              </a:rPr>
              <a:t> </a:t>
            </a:r>
            <a:r>
              <a:rPr lang="en-GB" sz="2000" dirty="0">
                <a:solidFill>
                  <a:schemeClr val="bg1"/>
                </a:solidFill>
                <a:latin typeface="Century Gothic" pitchFamily="34" charset="0"/>
              </a:rPr>
              <a:t>- </a:t>
            </a:r>
            <a:r>
              <a:rPr lang="en-GB" sz="2100" dirty="0">
                <a:solidFill>
                  <a:schemeClr val="bg1"/>
                </a:solidFill>
                <a:latin typeface="Century Gothic" pitchFamily="34" charset="0"/>
              </a:rPr>
              <a:t>Quest for a new mythology, an understanding of why, a connection with the past</a:t>
            </a:r>
          </a:p>
          <a:p>
            <a:pPr>
              <a:buFont typeface="Wingdings" pitchFamily="2" charset="2"/>
              <a:buNone/>
            </a:pPr>
            <a:r>
              <a:rPr lang="en-GB" sz="2100" dirty="0">
                <a:solidFill>
                  <a:schemeClr val="bg1"/>
                </a:solidFill>
                <a:latin typeface="Century Gothic" pitchFamily="34" charset="0"/>
              </a:rPr>
              <a:t>- Orphanage  128 – brotherhood stories and silences</a:t>
            </a:r>
          </a:p>
          <a:p>
            <a:pPr>
              <a:buFont typeface="Wingdings" pitchFamily="2" charset="2"/>
              <a:buNone/>
            </a:pPr>
            <a:r>
              <a:rPr lang="en-GB" sz="2100" dirty="0">
                <a:solidFill>
                  <a:schemeClr val="bg1"/>
                </a:solidFill>
                <a:latin typeface="Century Gothic" pitchFamily="34" charset="0"/>
              </a:rPr>
              <a:t>- Your hands are not so clean p.133</a:t>
            </a:r>
          </a:p>
          <a:p>
            <a:pPr>
              <a:buFont typeface="Wingdings" pitchFamily="2" charset="2"/>
              <a:buNone/>
            </a:pPr>
            <a:r>
              <a:rPr lang="en-GB" sz="2100" dirty="0">
                <a:solidFill>
                  <a:schemeClr val="bg1"/>
                </a:solidFill>
                <a:latin typeface="Century Gothic" pitchFamily="34" charset="0"/>
              </a:rPr>
              <a:t>- You English and we Germans p.138</a:t>
            </a:r>
          </a:p>
          <a:p>
            <a:pPr>
              <a:buFont typeface="Wingdings" pitchFamily="2" charset="2"/>
              <a:buNone/>
            </a:pPr>
            <a:r>
              <a:rPr lang="en-GB" sz="2100" dirty="0">
                <a:solidFill>
                  <a:schemeClr val="bg1"/>
                </a:solidFill>
                <a:latin typeface="Century Gothic" pitchFamily="34" charset="0"/>
              </a:rPr>
              <a:t>- talking the past   p.155 </a:t>
            </a:r>
          </a:p>
          <a:p>
            <a:pPr>
              <a:buFontTx/>
              <a:buChar char="-"/>
            </a:pPr>
            <a:r>
              <a:rPr lang="en-GB" sz="2100" dirty="0">
                <a:solidFill>
                  <a:schemeClr val="bg1"/>
                </a:solidFill>
                <a:latin typeface="Century Gothic" pitchFamily="34" charset="0"/>
              </a:rPr>
              <a:t>graveyard of mother: stature of the stone Madonna p. 168 </a:t>
            </a:r>
          </a:p>
          <a:p>
            <a:pPr>
              <a:buFontTx/>
              <a:buChar char="-"/>
            </a:pPr>
            <a:endParaRPr lang="en-GB" sz="1000" dirty="0">
              <a:solidFill>
                <a:schemeClr val="bg1"/>
              </a:solidFill>
              <a:latin typeface="Century Gothic" pitchFamily="34" charset="0"/>
            </a:endParaRPr>
          </a:p>
          <a:p>
            <a:pPr algn="ctr">
              <a:buFont typeface="Wingdings" pitchFamily="2" charset="2"/>
              <a:buNone/>
            </a:pPr>
            <a:r>
              <a:rPr lang="en-GB" sz="2100" dirty="0">
                <a:solidFill>
                  <a:schemeClr val="bg1"/>
                </a:solidFill>
                <a:latin typeface="Century Gothic" pitchFamily="34" charset="0"/>
              </a:rPr>
              <a:t>WE ARE THEM AND THEY ARE US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Perpetua Titling MT"/>
        <a:ea typeface=""/>
        <a:cs typeface=""/>
      </a:majorFont>
      <a:minorFont>
        <a:latin typeface="Palatino Linotype"/>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332</TotalTime>
  <Words>954</Words>
  <Application>Microsoft Office PowerPoint</Application>
  <PresentationFormat>On-screen Show (4:3)</PresentationFormat>
  <Paragraphs>115</Paragraphs>
  <Slides>24</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24</vt:i4>
      </vt:variant>
    </vt:vector>
  </HeadingPairs>
  <TitlesOfParts>
    <vt:vector size="35" baseType="lpstr">
      <vt:lpstr>Arial</vt:lpstr>
      <vt:lpstr>Century Gothic</vt:lpstr>
      <vt:lpstr>Felix Titling</vt:lpstr>
      <vt:lpstr>Garamond</vt:lpstr>
      <vt:lpstr>Impact</vt:lpstr>
      <vt:lpstr>Palatino Linotype</vt:lpstr>
      <vt:lpstr>Perpetua Titling MT</vt:lpstr>
      <vt:lpstr>Poor Richard</vt:lpstr>
      <vt:lpstr>Times New Roman</vt:lpstr>
      <vt:lpstr>Wingdings</vt:lpstr>
      <vt:lpstr>Office Theme</vt:lpstr>
      <vt:lpstr>Stevie Davies,  THE ELEMENT OF WATER   (2000)</vt:lpstr>
      <vt:lpstr>LEARNING OUTCOMES</vt:lpstr>
      <vt:lpstr>Nations &amp; nationhood</vt:lpstr>
      <vt:lpstr>Fascist attacks on creativity &amp; ideas</vt:lpstr>
      <vt:lpstr> nationalism &amp; the nation state</vt:lpstr>
      <vt:lpstr>PowerPoint Presentation</vt:lpstr>
      <vt:lpstr>PowerPoint Presentation</vt:lpstr>
      <vt:lpstr>Arno Breker,  Predestination, 1940</vt:lpstr>
      <vt:lpstr>Nationalism: meaning in  a secular world</vt:lpstr>
      <vt:lpstr>PowerPoint Presentation</vt:lpstr>
      <vt:lpstr>Adolf Wissel Farm Family from Kahlenberg 1939: idealisation of tradition, traditional roles; the ‘ordinary’</vt:lpstr>
      <vt:lpstr>Nazi anti-intellectualism</vt:lpstr>
      <vt:lpstr>PowerPoint Presentation</vt:lpstr>
      <vt:lpstr>PURITY &amp; DEGENERATION reinserting essentialist differences</vt:lpstr>
      <vt:lpstr>Gender &amp; war 1</vt:lpstr>
      <vt:lpstr>Historiographic Metafiction</vt:lpstr>
      <vt:lpstr>Boundaries &amp; hybridity </vt:lpstr>
      <vt:lpstr>Ideological similarities between imperial powers</vt:lpstr>
      <vt:lpstr>Questions of time</vt:lpstr>
      <vt:lpstr>Gender &amp; war 2</vt:lpstr>
      <vt:lpstr>Cult of the family Mother &amp;  child </vt:lpstr>
      <vt:lpstr>The cult of pain: Arno Breker</vt:lpstr>
      <vt:lpstr>The cult of comradeship</vt:lpstr>
      <vt:lpstr>Place, space, time, relativity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Stevie Davies, The Element of Water (2000)</dc:title>
  <dc:creator>Trinity</dc:creator>
  <cp:lastModifiedBy>Jeni Williams</cp:lastModifiedBy>
  <cp:revision>21</cp:revision>
  <dcterms:created xsi:type="dcterms:W3CDTF">2014-03-20T23:17:47Z</dcterms:created>
  <dcterms:modified xsi:type="dcterms:W3CDTF">2020-01-16T18:08:06Z</dcterms:modified>
</cp:coreProperties>
</file>