
<file path=[Content_Types].xml><?xml version="1.0" encoding="utf-8"?>
<Types xmlns="http://schemas.openxmlformats.org/package/2006/content-types">
  <Default ContentType="image/jpeg" Extension="jpg"/>
  <Default ContentType="application/vnd.openxmlformats-officedocument.spreadsheetml.sheet" Extension="xlsx"/>
  <Default ContentType="image/gif" Extension="gif"/>
  <Default ContentType="application/xml" Extension="xml"/>
  <Default ContentType="image/png" Extension="png"/>
  <Default ContentType="application/vnd.openxmlformats-package.relationships+xml" Extension="rels"/>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package.core-properties+xml" PartName="/docProps/core.xml"/>
  <Override ContentType="application/vnd.openxmlformats-officedocument.presentationml.presentation.main+xml" PartName="/ppt/presentation.xml"/>
  <Override ContentType="application/vnd.ms-office.chartcolorstyle+xml" PartName="/ppt/charts/colors4.xml"/>
  <Override ContentType="application/vnd.ms-office.chartcolorstyle+xml" PartName="/ppt/charts/colors1.xml"/>
  <Override ContentType="application/vnd.ms-office.chartcolorstyle+xml" PartName="/ppt/charts/colors2.xml"/>
  <Override ContentType="application/vnd.ms-office.chartcolorstyle+xml" PartName="/ppt/charts/colors3.xml"/>
  <Override ContentType="application/vnd.openxmlformats-officedocument.theme+xml" PartName="/ppt/theme/theme1.xml"/>
  <Override ContentType="application/vnd.openxmlformats-officedocument.theme+xml" PartName="/ppt/theme/theme2.xml"/>
  <Override ContentType="application/vnd.openxmlformats-officedocument.drawingml.chart+xml" PartName="/ppt/charts/chart3.xml"/>
  <Override ContentType="application/vnd.openxmlformats-officedocument.drawingml.chart+xml" PartName="/ppt/charts/chart2.xml"/>
  <Override ContentType="application/vnd.openxmlformats-officedocument.drawingml.chart+xml" PartName="/ppt/charts/chart4.xml"/>
  <Override ContentType="application/vnd.openxmlformats-officedocument.drawingml.chart+xml" PartName="/ppt/charts/chart1.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custom-properties+xml" PartName="/docProps/custom.xml"/>
  <Override ContentType="application/binary" PartName="/ppt/metadata"/>
  <Override ContentType="application/vnd.openxmlformats-officedocument.presentationml.notesMaster+xml" PartName="/ppt/notesMasters/notesMaster1.xml"/>
  <Override ContentType="application/vnd.ms-office.chartstyle+xml" PartName="/ppt/charts/style3.xml"/>
  <Override ContentType="application/vnd.ms-office.chartstyle+xml" PartName="/ppt/charts/style4.xml"/>
  <Override ContentType="application/vnd.ms-office.chartstyle+xml" PartName="/ppt/charts/style1.xml"/>
  <Override ContentType="application/vnd.ms-office.chartstyle+xml" PartName="/ppt/charts/style2.xml"/>
  <Override ContentType="application/vnd.openxmlformats-officedocument.presentationml.presProps+xml" PartName="/ppt/presProps.xml"/>
</Types>
</file>

<file path=_rels/.rels><?xml version="1.0" encoding="UTF-8" standalone="yes"?><Relationships xmlns="http://schemas.openxmlformats.org/package/2006/relationships"><Relationship Id="rId1" Type="http://schemas.openxmlformats.org/officeDocument/2006/relationships/custom-properties" Target="docProps/custom.xml"/><Relationship Id="rId2" Type="http://schemas.openxmlformats.org/package/2006/relationships/metadata/core-properties" Target="docProps/core.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20" roundtripDataSignature="AMtx7mhoXU2DuIv6sgyMKN/E4i7HpEPFO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E0394435-FEA6-4C59-92FE-033A5C258045}">
  <a:tblStyle styleId="{E0394435-FEA6-4C59-92FE-033A5C258045}" styleName="Table_0">
    <a:wholeTbl>
      <a:tcTxStyle b="off" i="off">
        <a:font>
          <a:latin typeface="Calibri"/>
          <a:ea typeface="Calibri"/>
          <a:cs typeface="Calibri"/>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8EBF5"/>
          </a:solidFill>
        </a:fill>
      </a:tcStyle>
    </a:wholeTbl>
    <a:band1H>
      <a:tcTxStyle/>
      <a:tcStyle>
        <a:fill>
          <a:solidFill>
            <a:srgbClr val="CDD4EA"/>
          </a:solidFill>
        </a:fill>
      </a:tcStyle>
    </a:band1H>
    <a:band2H>
      <a:tcTxStyle/>
    </a:band2H>
    <a:band1V>
      <a:tcTxStyle/>
      <a:tcStyle>
        <a:fill>
          <a:solidFill>
            <a:srgbClr val="CDD4EA"/>
          </a:solidFill>
        </a:fill>
      </a:tcStyle>
    </a:band1V>
    <a:band2V>
      <a:tcTxStyle/>
    </a:band2V>
    <a:lastCol>
      <a:tcTxStyle b="on" i="off">
        <a:font>
          <a:latin typeface="Calibri"/>
          <a:ea typeface="Calibri"/>
          <a:cs typeface="Calibri"/>
        </a:font>
        <a:schemeClr val="lt1"/>
      </a:tcTxStyle>
      <a:tcStyle>
        <a:fill>
          <a:solidFill>
            <a:schemeClr val="accent1"/>
          </a:solidFill>
        </a:fill>
      </a:tcStyle>
    </a:lastCol>
    <a:firstCol>
      <a:tcTxStyle b="on" i="off">
        <a:font>
          <a:latin typeface="Calibri"/>
          <a:ea typeface="Calibri"/>
          <a:cs typeface="Calibri"/>
        </a:font>
        <a:schemeClr val="lt1"/>
      </a:tcTxStyle>
      <a:tcStyle>
        <a:fill>
          <a:solidFill>
            <a:schemeClr val="accent1"/>
          </a:solidFill>
        </a:fill>
      </a:tcStyle>
    </a:firstCol>
    <a:lastRow>
      <a:tcTxStyle b="on" i="off">
        <a:font>
          <a:latin typeface="Calibri"/>
          <a:ea typeface="Calibri"/>
          <a:cs typeface="Calibri"/>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Calibri"/>
          <a:ea typeface="Calibri"/>
          <a:cs typeface="Calibri"/>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Lst>
</file>

<file path=ppt/_rels/presentation.xml.rels><?xml version="1.0" encoding="UTF-8" standalone="yes"?><Relationships xmlns="http://schemas.openxmlformats.org/package/2006/relationships"><Relationship Id="rId20" Type="http://customschemas.google.com/relationships/presentationmetadata" Target="meta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Sheet1.xlsx"/><Relationship Id="rId2" Type="http://schemas.microsoft.com/office/2011/relationships/chartStyle" Target="style1.xml"/><Relationship Id="rId3" Type="http://schemas.microsoft.com/office/2011/relationships/chartColorStyle" Target="colors1.xml"/></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Sheet2.xlsx"/><Relationship Id="rId2" Type="http://schemas.microsoft.com/office/2011/relationships/chartStyle" Target="style2.xml"/><Relationship Id="rId3" Type="http://schemas.microsoft.com/office/2011/relationships/chartColorStyle" Target="colors2.xml"/></Relationships>
</file>

<file path=ppt/charts/_rels/chart3.xml.rels><?xml version="1.0" encoding="UTF-8" standalone="yes"?><Relationships xmlns="http://schemas.openxmlformats.org/package/2006/relationships"><Relationship Id="rId1" Type="http://schemas.openxmlformats.org/officeDocument/2006/relationships/oleObject" Target="file:///C:\Users\sam\Documents\Bnmook1.xlsx" TargetMode="External"/><Relationship Id="rId2" Type="http://schemas.microsoft.com/office/2011/relationships/chartStyle" Target="style3.xml"/><Relationship Id="rId3" Type="http://schemas.microsoft.com/office/2011/relationships/chartColorStyle" Target="colors3.xml"/></Relationships>
</file>

<file path=ppt/charts/_rels/chart4.xml.rels><?xml version="1.0" encoding="UTF-8" standalone="yes"?><Relationships xmlns="http://schemas.openxmlformats.org/package/2006/relationships"><Relationship Id="rId1" Type="http://schemas.openxmlformats.org/officeDocument/2006/relationships/oleObject" Target="file:///C:\Users\sam\Documents\Bnmook1.xlsx" TargetMode="External"/><Relationship Id="rId2" Type="http://schemas.microsoft.com/office/2011/relationships/chartStyle" Target="style4.xml"/><Relationship Id="rId3" Type="http://schemas.microsoft.com/office/2011/relationships/chartColorStyle" Target="colors4.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layout/>
      <c:overlay val="0"/>
      <c:spPr>
        <a:noFill/>
        <a:ln>
          <a:noFill/>
        </a:ln>
        <a:effectLst/>
      </c:spPr>
      <c:txPr>
        <a:bodyPr rot="0" spcFirstLastPara="1" vertOverflow="ellipsis" vert="horz" wrap="square" anchor="ctr" anchorCtr="1"/>
        <a:lstStyle/>
        <a:p>
          <a:pPr>
            <a:defRPr lang="en-US" sz="1800" b="1" i="0" u="none" strike="noStrike" kern="1200" baseline="0">
              <a:solidFill>
                <a:schemeClr val="dk1">
                  <a:lumMod val="75000"/>
                  <a:lumOff val="25000"/>
                </a:schemeClr>
              </a:solidFill>
              <a:latin typeface="+mn-lt"/>
              <a:ea typeface="+mn-ea"/>
              <a:cs typeface="+mn-cs"/>
            </a:defRPr>
          </a:pPr>
        </a:p>
      </c:txPr>
    </c:title>
    <c:autoTitleDeleted val="0"/>
    <c:plotArea>
      <c:layout/>
      <c:lineChart>
        <c:grouping val="standard"/>
        <c:varyColors val="0"/>
        <c:ser>
          <c:idx val="0"/>
          <c:order val="0"/>
          <c:tx>
            <c:strRef>
              <c:f>Sheet1!$B$1</c:f>
              <c:strCache>
                <c:ptCount val="1"/>
                <c:pt idx="0">
                  <c:v>High Academic Level Test</c:v>
                </c:pt>
              </c:strCache>
            </c:strRef>
          </c:tx>
          <c:spPr>
            <a:ln w="31750" cap="rnd">
              <a:solidFill>
                <a:schemeClr val="accent1"/>
              </a:solidFill>
              <a:round/>
            </a:ln>
            <a:effectLst/>
          </c:spPr>
          <c:marker>
            <c:symbol val="circle"/>
            <c:size val="17"/>
            <c:spPr>
              <a:solidFill>
                <a:schemeClr val="accent1"/>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lang="en-US" sz="900" b="1" i="0" u="none" strike="noStrike" kern="1200" baseline="0">
                    <a:solidFill>
                      <a:schemeClr val="lt1"/>
                    </a:solidFill>
                    <a:latin typeface="+mn-lt"/>
                    <a:ea typeface="+mn-ea"/>
                    <a:cs typeface="+mn-cs"/>
                  </a:defRPr>
                </a:pPr>
              </a:p>
            </c:txPr>
            <c:dLblPos val="ctr"/>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dk1">
                          <a:lumMod val="50000"/>
                          <a:lumOff val="50000"/>
                        </a:schemeClr>
                      </a:solidFill>
                    </a:ln>
                    <a:effectLst/>
                  </c:spPr>
                </c15:leaderLines>
              </c:ext>
            </c:extLst>
          </c:dLbls>
          <c:cat>
            <c:numRef>
              <c:f>Sheet1!$A$2:$A$6</c:f>
              <c:numCache>
                <c:formatCode>General</c:formatCode>
                <c:ptCount val="5"/>
                <c:pt idx="0">
                  <c:v>19</c:v>
                </c:pt>
                <c:pt idx="1">
                  <c:v>13</c:v>
                </c:pt>
                <c:pt idx="2">
                  <c:v>2</c:v>
                </c:pt>
                <c:pt idx="3">
                  <c:v>2</c:v>
                </c:pt>
                <c:pt idx="4">
                  <c:v>1</c:v>
                </c:pt>
              </c:numCache>
            </c:numRef>
          </c:cat>
          <c:val>
            <c:numRef>
              <c:f>Sheet1!$B$2:$B$6</c:f>
              <c:numCache>
                <c:formatCode>General</c:formatCode>
                <c:ptCount val="5"/>
                <c:pt idx="0">
                  <c:v>3</c:v>
                </c:pt>
                <c:pt idx="1">
                  <c:v>4</c:v>
                </c:pt>
                <c:pt idx="2">
                  <c:v>3</c:v>
                </c:pt>
                <c:pt idx="3">
                  <c:v>2</c:v>
                </c:pt>
                <c:pt idx="4">
                  <c:v>6</c:v>
                </c:pt>
              </c:numCache>
            </c:numRef>
          </c:val>
          <c:smooth val="0"/>
        </c:ser>
        <c:ser>
          <c:idx val="1"/>
          <c:order val="1"/>
          <c:tx>
            <c:strRef>
              <c:f>Sheet1!$C$1</c:f>
              <c:strCache>
                <c:ptCount val="1"/>
                <c:pt idx="0">
                  <c:v>Grit Score</c:v>
                </c:pt>
              </c:strCache>
            </c:strRef>
          </c:tx>
          <c:spPr>
            <a:ln w="31750" cap="rnd">
              <a:solidFill>
                <a:schemeClr val="accent2"/>
              </a:solidFill>
              <a:round/>
            </a:ln>
            <a:effectLst/>
          </c:spPr>
          <c:marker>
            <c:symbol val="circle"/>
            <c:size val="17"/>
            <c:spPr>
              <a:solidFill>
                <a:schemeClr val="accent2"/>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lang="en-US" sz="900" b="1" i="0" u="none" strike="noStrike" kern="1200" baseline="0">
                    <a:solidFill>
                      <a:schemeClr val="lt1"/>
                    </a:solidFill>
                    <a:latin typeface="+mn-lt"/>
                    <a:ea typeface="+mn-ea"/>
                    <a:cs typeface="+mn-cs"/>
                  </a:defRPr>
                </a:pPr>
              </a:p>
            </c:txPr>
            <c:dLblPos val="ctr"/>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dk1">
                          <a:lumMod val="50000"/>
                          <a:lumOff val="50000"/>
                        </a:schemeClr>
                      </a:solidFill>
                    </a:ln>
                    <a:effectLst/>
                  </c:spPr>
                </c15:leaderLines>
              </c:ext>
            </c:extLst>
          </c:dLbls>
          <c:cat>
            <c:numRef>
              <c:f>Sheet1!$A$2:$A$6</c:f>
              <c:numCache>
                <c:formatCode>General</c:formatCode>
                <c:ptCount val="5"/>
                <c:pt idx="0">
                  <c:v>19</c:v>
                </c:pt>
                <c:pt idx="1">
                  <c:v>13</c:v>
                </c:pt>
                <c:pt idx="2">
                  <c:v>2</c:v>
                </c:pt>
                <c:pt idx="3">
                  <c:v>2</c:v>
                </c:pt>
                <c:pt idx="4">
                  <c:v>1</c:v>
                </c:pt>
              </c:numCache>
            </c:numRef>
          </c:cat>
          <c:val>
            <c:numRef>
              <c:f>Sheet1!$C$2:$C$6</c:f>
              <c:numCache>
                <c:formatCode>General</c:formatCode>
                <c:ptCount val="5"/>
                <c:pt idx="0">
                  <c:v>4</c:v>
                </c:pt>
                <c:pt idx="1">
                  <c:v>4.2</c:v>
                </c:pt>
                <c:pt idx="2">
                  <c:v>3.7</c:v>
                </c:pt>
                <c:pt idx="3">
                  <c:v>4.7</c:v>
                </c:pt>
                <c:pt idx="4">
                  <c:v>3.8</c:v>
                </c:pt>
              </c:numCache>
            </c:numRef>
          </c:val>
          <c:smooth val="0"/>
        </c:ser>
        <c:dLbls>
          <c:showLegendKey val="0"/>
          <c:showVal val="1"/>
          <c:showCatName val="0"/>
          <c:showSerName val="0"/>
          <c:showPercent val="0"/>
          <c:showBubbleSize val="0"/>
        </c:dLbls>
        <c:marker val="1"/>
        <c:smooth val="0"/>
        <c:axId val="1045651183"/>
        <c:axId val="1048153999"/>
      </c:lineChart>
      <c:catAx>
        <c:axId val="1045651183"/>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lang="en-US" sz="900" b="0" i="0" u="none" strike="noStrike" kern="1200" cap="all" baseline="0">
                <a:solidFill>
                  <a:schemeClr val="dk1">
                    <a:lumMod val="75000"/>
                    <a:lumOff val="25000"/>
                  </a:schemeClr>
                </a:solidFill>
                <a:latin typeface="+mn-lt"/>
                <a:ea typeface="+mn-ea"/>
                <a:cs typeface="+mn-cs"/>
              </a:defRPr>
            </a:pPr>
          </a:p>
        </c:txPr>
        <c:crossAx val="1048153999"/>
        <c:crosses val="autoZero"/>
        <c:auto val="1"/>
        <c:lblAlgn val="ctr"/>
        <c:lblOffset val="100"/>
        <c:noMultiLvlLbl val="0"/>
      </c:catAx>
      <c:valAx>
        <c:axId val="1048153999"/>
        <c:scaling>
          <c:orientation val="minMax"/>
        </c:scaling>
        <c:delete val="1"/>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General" sourceLinked="1"/>
        <c:majorTickMark val="none"/>
        <c:minorTickMark val="none"/>
        <c:tickLblPos val="nextTo"/>
        <c:txPr>
          <a:bodyPr rot="-60000000" spcFirstLastPara="0" vertOverflow="ellipsis" vert="horz" wrap="square" anchor="ctr" anchorCtr="1"/>
          <a:lstStyle/>
          <a:p>
            <a:pPr>
              <a:defRPr lang="en-US" sz="900" b="0" i="0" u="none" strike="noStrike" kern="1200" baseline="0">
                <a:solidFill>
                  <a:schemeClr val="dk1">
                    <a:lumMod val="75000"/>
                    <a:lumOff val="25000"/>
                  </a:schemeClr>
                </a:solidFill>
                <a:latin typeface="+mn-lt"/>
                <a:ea typeface="+mn-ea"/>
                <a:cs typeface="+mn-cs"/>
              </a:defRPr>
            </a:pPr>
          </a:p>
        </c:txPr>
        <c:crossAx val="1045651183"/>
        <c:crosses val="autoZero"/>
        <c:crossBetween val="between"/>
      </c:valAx>
      <c:spPr>
        <a:noFill/>
        <a:ln>
          <a:noFill/>
        </a:ln>
        <a:effectLst/>
      </c:spPr>
    </c:plotArea>
    <c:legend>
      <c:legendPos val="b"/>
      <c:layout/>
      <c:overlay val="0"/>
      <c:spPr>
        <a:solidFill>
          <a:schemeClr val="lt1">
            <a:lumMod val="95000"/>
            <a:alpha val="39000"/>
          </a:schemeClr>
        </a:solidFill>
        <a:ln>
          <a:noFill/>
        </a:ln>
        <a:effectLst/>
      </c:spPr>
      <c:txPr>
        <a:bodyPr rot="0" spcFirstLastPara="1" vertOverflow="ellipsis" vert="horz" wrap="square" anchor="ctr" anchorCtr="1"/>
        <a:lstStyle/>
        <a:p>
          <a:pPr>
            <a:defRPr lang="en-US" sz="900" b="0" i="0" u="none" strike="noStrike" kern="1200" baseline="0">
              <a:solidFill>
                <a:schemeClr val="dk1">
                  <a:lumMod val="75000"/>
                  <a:lumOff val="25000"/>
                </a:schemeClr>
              </a:solidFill>
              <a:latin typeface="+mn-lt"/>
              <a:ea typeface="+mn-ea"/>
              <a:cs typeface="+mn-cs"/>
            </a:defRPr>
          </a:pPr>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lang="en-US"/>
      </a:pPr>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layout/>
      <c:overlay val="0"/>
      <c:spPr>
        <a:noFill/>
        <a:ln>
          <a:noFill/>
        </a:ln>
        <a:effectLst/>
      </c:spPr>
      <c:txPr>
        <a:bodyPr rot="0" spcFirstLastPara="1" vertOverflow="ellipsis" vert="horz" wrap="square" anchor="ctr" anchorCtr="1"/>
        <a:lstStyle/>
        <a:p>
          <a:pPr>
            <a:defRPr lang="en-US" sz="1800" b="1" i="0" u="none" strike="noStrike" kern="1200" baseline="0">
              <a:solidFill>
                <a:schemeClr val="dk1">
                  <a:lumMod val="75000"/>
                  <a:lumOff val="25000"/>
                </a:schemeClr>
              </a:solidFill>
              <a:latin typeface="+mn-lt"/>
              <a:ea typeface="+mn-ea"/>
              <a:cs typeface="+mn-cs"/>
            </a:defRPr>
          </a:pPr>
        </a:p>
      </c:txPr>
    </c:title>
    <c:autoTitleDeleted val="0"/>
    <c:plotArea>
      <c:layout/>
      <c:pieChart>
        <c:varyColors val="1"/>
        <c:ser>
          <c:idx val="0"/>
          <c:order val="0"/>
          <c:tx>
            <c:strRef>
              <c:f>Sheet1!$B$1</c:f>
              <c:strCache>
                <c:ptCount val="1"/>
                <c:pt idx="0">
                  <c:v>High Academic Level Test</c:v>
                </c:pt>
              </c:strCache>
            </c:strRef>
          </c:tx>
          <c:spPr/>
          <c:explosion val="0"/>
          <c:dPt>
            <c:idx val="0"/>
            <c:bubble3D val="0"/>
            <c:spPr>
              <a:solidFill>
                <a:schemeClr val="accent1"/>
              </a:solidFill>
              <a:ln>
                <a:noFill/>
              </a:ln>
              <a:effectLst>
                <a:outerShdw blurRad="254000" sx="102000" sy="102000" algn="ctr" rotWithShape="0">
                  <a:prstClr val="black">
                    <a:alpha val="20000"/>
                  </a:prstClr>
                </a:outerShdw>
              </a:effectLst>
            </c:spPr>
          </c:dPt>
          <c:dPt>
            <c:idx val="1"/>
            <c:bubble3D val="0"/>
            <c:spPr>
              <a:solidFill>
                <a:schemeClr val="accent2"/>
              </a:solidFill>
              <a:ln>
                <a:noFill/>
              </a:ln>
              <a:effectLst>
                <a:outerShdw blurRad="254000" sx="102000" sy="102000" algn="ctr" rotWithShape="0">
                  <a:prstClr val="black">
                    <a:alpha val="20000"/>
                  </a:prstClr>
                </a:outerShdw>
              </a:effectLst>
            </c:spPr>
          </c:dPt>
          <c:dPt>
            <c:idx val="2"/>
            <c:bubble3D val="0"/>
            <c:spPr>
              <a:solidFill>
                <a:schemeClr val="accent3"/>
              </a:solidFill>
              <a:ln>
                <a:noFill/>
              </a:ln>
              <a:effectLst>
                <a:outerShdw blurRad="254000" sx="102000" sy="102000" algn="ctr" rotWithShape="0">
                  <a:prstClr val="black">
                    <a:alpha val="20000"/>
                  </a:prstClr>
                </a:outerShdw>
              </a:effectLst>
            </c:spPr>
          </c:dPt>
          <c:dPt>
            <c:idx val="3"/>
            <c:bubble3D val="0"/>
            <c:spPr>
              <a:solidFill>
                <a:schemeClr val="accent4"/>
              </a:solidFill>
              <a:ln>
                <a:noFill/>
              </a:ln>
              <a:effectLst>
                <a:outerShdw blurRad="254000" sx="102000" sy="102000" algn="ctr" rotWithShape="0">
                  <a:prstClr val="black">
                    <a:alpha val="20000"/>
                  </a:prstClr>
                </a:outerShdw>
              </a:effectLst>
            </c:spPr>
          </c:dPt>
          <c:dPt>
            <c:idx val="4"/>
            <c:bubble3D val="0"/>
            <c:spPr>
              <a:solidFill>
                <a:schemeClr val="accent5"/>
              </a:solidFill>
              <a:ln>
                <a:noFill/>
              </a:ln>
              <a:effectLst>
                <a:outerShdw blurRad="254000" sx="102000" sy="102000" algn="ctr" rotWithShape="0">
                  <a:prstClr val="black">
                    <a:alpha val="20000"/>
                  </a:prstClr>
                </a:outerShdw>
              </a:effectLst>
            </c:spPr>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lang="en-US" sz="1000" b="1" i="0" u="none" strike="noStrike" kern="1200" baseline="0">
                    <a:solidFill>
                      <a:schemeClr val="lt1"/>
                    </a:solidFill>
                    <a:latin typeface="+mn-lt"/>
                    <a:ea typeface="+mn-ea"/>
                    <a:cs typeface="+mn-cs"/>
                  </a:defRPr>
                </a:pPr>
              </a:p>
            </c:txPr>
            <c:dLblPos val="ctr"/>
            <c:showLegendKey val="0"/>
            <c:showVal val="1"/>
            <c:showCatName val="0"/>
            <c:showSerName val="0"/>
            <c:showPercent val="1"/>
            <c:showBubbleSize val="0"/>
            <c:showLeaderLines val="1"/>
            <c:extLst>
              <c:ext xmlns:c15="http://schemas.microsoft.com/office/drawing/2012/chart" uri="{CE6537A1-D6FC-4f65-9D91-7224C49458BB}">
                <c15:layout/>
                <c15:showLeaderLines val="1"/>
                <c15:leaderLines>
                  <c:spPr>
                    <a:ln w="9525">
                      <a:solidFill>
                        <a:schemeClr val="dk1">
                          <a:lumMod val="50000"/>
                          <a:lumOff val="50000"/>
                        </a:schemeClr>
                      </a:solidFill>
                    </a:ln>
                    <a:effectLst/>
                  </c:spPr>
                </c15:leaderLines>
              </c:ext>
            </c:extLst>
          </c:dLbls>
          <c:cat>
            <c:numRef>
              <c:f>Sheet1!$A$2:$A$6</c:f>
              <c:numCache>
                <c:formatCode>General</c:formatCode>
                <c:ptCount val="5"/>
                <c:pt idx="0">
                  <c:v>19</c:v>
                </c:pt>
                <c:pt idx="1">
                  <c:v>13</c:v>
                </c:pt>
                <c:pt idx="2">
                  <c:v>2</c:v>
                </c:pt>
                <c:pt idx="3">
                  <c:v>2</c:v>
                </c:pt>
                <c:pt idx="4">
                  <c:v>1</c:v>
                </c:pt>
              </c:numCache>
            </c:numRef>
          </c:cat>
          <c:val>
            <c:numRef>
              <c:f>Sheet1!$B$2:$B$6</c:f>
              <c:numCache>
                <c:formatCode>General</c:formatCode>
                <c:ptCount val="5"/>
                <c:pt idx="0">
                  <c:v>3</c:v>
                </c:pt>
                <c:pt idx="1">
                  <c:v>4</c:v>
                </c:pt>
                <c:pt idx="2">
                  <c:v>3</c:v>
                </c:pt>
                <c:pt idx="3">
                  <c:v>2</c:v>
                </c:pt>
                <c:pt idx="4">
                  <c:v>6</c:v>
                </c:pt>
              </c:numCache>
            </c:numRef>
          </c:val>
        </c:ser>
        <c:ser>
          <c:idx val="1"/>
          <c:order val="1"/>
          <c:tx>
            <c:strRef>
              <c:f>Sheet1!$C$1</c:f>
              <c:strCache>
                <c:ptCount val="1"/>
                <c:pt idx="0">
                  <c:v>Grit Score</c:v>
                </c:pt>
              </c:strCache>
            </c:strRef>
          </c:tx>
          <c:spPr/>
          <c:explosion val="0"/>
          <c:dPt>
            <c:idx val="0"/>
            <c:bubble3D val="0"/>
            <c:spPr>
              <a:solidFill>
                <a:schemeClr val="accent1"/>
              </a:solidFill>
              <a:ln>
                <a:noFill/>
              </a:ln>
              <a:effectLst>
                <a:outerShdw blurRad="254000" sx="102000" sy="102000" algn="ctr" rotWithShape="0">
                  <a:prstClr val="black">
                    <a:alpha val="20000"/>
                  </a:prstClr>
                </a:outerShdw>
              </a:effectLst>
            </c:spPr>
          </c:dPt>
          <c:dPt>
            <c:idx val="1"/>
            <c:bubble3D val="0"/>
            <c:spPr>
              <a:solidFill>
                <a:schemeClr val="accent2"/>
              </a:solidFill>
              <a:ln>
                <a:noFill/>
              </a:ln>
              <a:effectLst>
                <a:outerShdw blurRad="254000" sx="102000" sy="102000" algn="ctr" rotWithShape="0">
                  <a:prstClr val="black">
                    <a:alpha val="20000"/>
                  </a:prstClr>
                </a:outerShdw>
              </a:effectLst>
            </c:spPr>
          </c:dPt>
          <c:dPt>
            <c:idx val="2"/>
            <c:bubble3D val="0"/>
            <c:spPr>
              <a:solidFill>
                <a:schemeClr val="accent3"/>
              </a:solidFill>
              <a:ln>
                <a:noFill/>
              </a:ln>
              <a:effectLst>
                <a:outerShdw blurRad="254000" sx="102000" sy="102000" algn="ctr" rotWithShape="0">
                  <a:prstClr val="black">
                    <a:alpha val="20000"/>
                  </a:prstClr>
                </a:outerShdw>
              </a:effectLst>
            </c:spPr>
          </c:dPt>
          <c:dPt>
            <c:idx val="3"/>
            <c:bubble3D val="0"/>
            <c:spPr>
              <a:solidFill>
                <a:schemeClr val="accent4"/>
              </a:solidFill>
              <a:ln>
                <a:noFill/>
              </a:ln>
              <a:effectLst>
                <a:outerShdw blurRad="254000" sx="102000" sy="102000" algn="ctr" rotWithShape="0">
                  <a:prstClr val="black">
                    <a:alpha val="20000"/>
                  </a:prstClr>
                </a:outerShdw>
              </a:effectLst>
            </c:spPr>
          </c:dPt>
          <c:dPt>
            <c:idx val="4"/>
            <c:bubble3D val="0"/>
            <c:spPr>
              <a:solidFill>
                <a:schemeClr val="accent5"/>
              </a:solidFill>
              <a:ln>
                <a:noFill/>
              </a:ln>
              <a:effectLst>
                <a:outerShdw blurRad="254000" sx="102000" sy="102000" algn="ctr" rotWithShape="0">
                  <a:prstClr val="black">
                    <a:alpha val="20000"/>
                  </a:prstClr>
                </a:outerShdw>
              </a:effectLst>
            </c:spPr>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lang="en-US" sz="1000" b="1" i="0" u="none" strike="noStrike" kern="1200" baseline="0">
                    <a:solidFill>
                      <a:schemeClr val="lt1"/>
                    </a:solidFill>
                    <a:latin typeface="+mn-lt"/>
                    <a:ea typeface="+mn-ea"/>
                    <a:cs typeface="+mn-cs"/>
                  </a:defRPr>
                </a:pPr>
              </a:p>
            </c:txPr>
            <c:dLblPos val="ctr"/>
            <c:showLegendKey val="0"/>
            <c:showVal val="1"/>
            <c:showCatName val="0"/>
            <c:showSerName val="0"/>
            <c:showPercent val="1"/>
            <c:showBubbleSize val="0"/>
            <c:showLeaderLines val="1"/>
            <c:extLst>
              <c:ext xmlns:c15="http://schemas.microsoft.com/office/drawing/2012/chart" uri="{CE6537A1-D6FC-4f65-9D91-7224C49458BB}">
                <c15:layout/>
                <c15:showLeaderLines val="1"/>
                <c15:leaderLines>
                  <c:spPr>
                    <a:ln w="9525">
                      <a:solidFill>
                        <a:schemeClr val="dk1">
                          <a:lumMod val="50000"/>
                          <a:lumOff val="50000"/>
                        </a:schemeClr>
                      </a:solidFill>
                    </a:ln>
                    <a:effectLst/>
                  </c:spPr>
                </c15:leaderLines>
              </c:ext>
            </c:extLst>
          </c:dLbls>
          <c:cat>
            <c:numRef>
              <c:f>Sheet1!$A$2:$A$6</c:f>
              <c:numCache>
                <c:formatCode>General</c:formatCode>
                <c:ptCount val="5"/>
                <c:pt idx="0">
                  <c:v>19</c:v>
                </c:pt>
                <c:pt idx="1">
                  <c:v>13</c:v>
                </c:pt>
                <c:pt idx="2">
                  <c:v>2</c:v>
                </c:pt>
                <c:pt idx="3">
                  <c:v>2</c:v>
                </c:pt>
                <c:pt idx="4">
                  <c:v>1</c:v>
                </c:pt>
              </c:numCache>
            </c:numRef>
          </c:cat>
          <c:val>
            <c:numRef>
              <c:f>Sheet1!$C$2:$C$6</c:f>
              <c:numCache>
                <c:formatCode>General</c:formatCode>
                <c:ptCount val="5"/>
                <c:pt idx="0">
                  <c:v>4</c:v>
                </c:pt>
                <c:pt idx="1">
                  <c:v>4.2</c:v>
                </c:pt>
                <c:pt idx="2">
                  <c:v>3.7</c:v>
                </c:pt>
                <c:pt idx="3">
                  <c:v>4.7</c:v>
                </c:pt>
                <c:pt idx="4">
                  <c:v>3.8</c:v>
                </c:pt>
              </c:numCache>
            </c:numRef>
          </c:val>
        </c:ser>
        <c:dLbls>
          <c:showLegendKey val="0"/>
          <c:showVal val="0"/>
          <c:showCatName val="0"/>
          <c:showSerName val="0"/>
          <c:showPercent val="1"/>
          <c:showBubbleSize val="0"/>
          <c:showLeaderLines val="1"/>
        </c:dLbls>
        <c:firstSliceAng val="0"/>
      </c:pieChart>
      <c:spPr>
        <a:noFill/>
        <a:ln>
          <a:noFill/>
        </a:ln>
        <a:effectLst/>
      </c:spPr>
    </c:plotArea>
    <c:legend>
      <c:legendPos val="r"/>
      <c:layout/>
      <c:overlay val="0"/>
      <c:spPr>
        <a:solidFill>
          <a:schemeClr val="lt1">
            <a:lumMod val="95000"/>
            <a:alpha val="39000"/>
          </a:schemeClr>
        </a:solidFill>
        <a:ln>
          <a:noFill/>
        </a:ln>
        <a:effectLst/>
      </c:spPr>
      <c:txPr>
        <a:bodyPr rot="0" spcFirstLastPara="1" vertOverflow="ellipsis" vert="horz" wrap="square" anchor="ctr" anchorCtr="1"/>
        <a:lstStyle/>
        <a:p>
          <a:pPr>
            <a:defRPr lang="en-US" sz="900" b="0" i="0" u="none" strike="noStrike" kern="1200" baseline="0">
              <a:solidFill>
                <a:schemeClr val="dk1">
                  <a:lumMod val="75000"/>
                  <a:lumOff val="25000"/>
                </a:schemeClr>
              </a:solidFill>
              <a:latin typeface="+mn-lt"/>
              <a:ea typeface="+mn-ea"/>
              <a:cs typeface="+mn-cs"/>
            </a:defRPr>
          </a:pPr>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lang="en-US"/>
      </a:pPr>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layout/>
      <c:overlay val="0"/>
      <c:spPr>
        <a:noFill/>
        <a:ln>
          <a:noFill/>
        </a:ln>
        <a:effectLst/>
      </c:spPr>
      <c:txPr>
        <a:bodyPr rot="0" spcFirstLastPara="1" vertOverflow="ellipsis" vert="horz" wrap="square" anchor="ctr" anchorCtr="1"/>
        <a:lstStyle/>
        <a:p>
          <a:pPr>
            <a:defRPr lang="en-US" sz="1500" b="1" i="0" u="none" strike="noStrike" kern="1200" cap="all" spc="100" normalizeH="0" baseline="0">
              <a:solidFill>
                <a:schemeClr val="lt1"/>
              </a:solidFill>
              <a:latin typeface="+mn-lt"/>
              <a:ea typeface="+mn-ea"/>
              <a:cs typeface="+mn-cs"/>
            </a:defRPr>
          </a:pPr>
        </a:p>
      </c:txPr>
    </c:title>
    <c:autoTitleDeleted val="0"/>
    <c:plotArea>
      <c:layout/>
      <c:scatterChart>
        <c:scatterStyle val="lineMarker"/>
        <c:varyColors val="0"/>
        <c:ser>
          <c:idx val="0"/>
          <c:order val="0"/>
          <c:tx>
            <c:strRef>
              <c:f>[Bnmook1.xlsx]Sheet1!$C$1</c:f>
              <c:strCache>
                <c:ptCount val="1"/>
                <c:pt idx="0">
                  <c:v>Grit Score</c:v>
                </c:pt>
              </c:strCache>
            </c:strRef>
          </c:tx>
          <c:spPr>
            <a:ln w="28575" cap="rnd">
              <a:solidFill>
                <a:schemeClr val="lt1">
                  <a:alpha val="50000"/>
                </a:schemeClr>
              </a:solidFill>
              <a:round/>
            </a:ln>
            <a:effectLst>
              <a:outerShdw dist="25400" dir="2700000" algn="tl" rotWithShape="0">
                <a:schemeClr val="accent1"/>
              </a:outerShdw>
            </a:effectLst>
          </c:spPr>
          <c:marker>
            <c:symbol val="circle"/>
            <c:size val="6"/>
            <c:spPr>
              <a:solidFill>
                <a:schemeClr val="accent1"/>
              </a:solidFill>
              <a:ln w="22225">
                <a:solidFill>
                  <a:schemeClr val="lt1"/>
                </a:solidFill>
                <a:round/>
              </a:ln>
              <a:effectLst/>
            </c:spPr>
          </c:marker>
          <c:dLbls>
            <c:delete val="1"/>
          </c:dLbls>
          <c:yVal>
            <c:numRef>
              <c:f>[Bnmook1.xlsx]Sheet1!$C$2:$C$5</c:f>
              <c:numCache>
                <c:formatCode>General</c:formatCode>
                <c:ptCount val="4"/>
                <c:pt idx="0">
                  <c:v>3.6</c:v>
                </c:pt>
                <c:pt idx="1">
                  <c:v>3.75</c:v>
                </c:pt>
                <c:pt idx="2">
                  <c:v>3.5</c:v>
                </c:pt>
                <c:pt idx="3">
                  <c:v>3.8</c:v>
                </c:pt>
              </c:numCache>
            </c:numRef>
          </c:yVal>
          <c:smooth val="0"/>
        </c:ser>
        <c:dLbls>
          <c:showLegendKey val="0"/>
          <c:showVal val="0"/>
          <c:showCatName val="0"/>
          <c:showSerName val="0"/>
          <c:showPercent val="0"/>
          <c:showBubbleSize val="0"/>
        </c:dLbls>
        <c:axId val="411516192"/>
        <c:axId val="411522096"/>
      </c:scatterChart>
      <c:valAx>
        <c:axId val="411516192"/>
        <c:scaling>
          <c:orientation val="minMax"/>
        </c:scaling>
        <c:delete val="0"/>
        <c:axPos val="b"/>
        <c:majorGridlines>
          <c:spPr>
            <a:ln w="9525">
              <a:solidFill>
                <a:schemeClr val="lt1">
                  <a:alpha val="25000"/>
                </a:schemeClr>
              </a:solidFill>
              <a:round/>
            </a:ln>
            <a:effectLst/>
          </c:spPr>
        </c:majorGridlines>
        <c:majorTickMark val="none"/>
        <c:minorTickMark val="none"/>
        <c:tickLblPos val="nextTo"/>
        <c:spPr>
          <a:noFill/>
          <a:ln w="12700">
            <a:solidFill>
              <a:schemeClr val="lt1">
                <a:alpha val="25000"/>
              </a:schemeClr>
            </a:solidFill>
            <a:round/>
          </a:ln>
          <a:effectLst/>
        </c:spPr>
        <c:txPr>
          <a:bodyPr rot="-60000000" spcFirstLastPara="1" vertOverflow="ellipsis" vert="horz" wrap="square" anchor="ctr" anchorCtr="1"/>
          <a:lstStyle/>
          <a:p>
            <a:pPr>
              <a:defRPr lang="en-US" sz="900" b="0" i="0" u="none" strike="noStrike" kern="1200" spc="100" baseline="0">
                <a:solidFill>
                  <a:schemeClr val="lt1"/>
                </a:solidFill>
                <a:latin typeface="+mn-lt"/>
                <a:ea typeface="+mn-ea"/>
                <a:cs typeface="+mn-cs"/>
              </a:defRPr>
            </a:pPr>
          </a:p>
        </c:txPr>
        <c:crossAx val="411522096"/>
        <c:crosses val="autoZero"/>
        <c:crossBetween val="midCat"/>
      </c:valAx>
      <c:valAx>
        <c:axId val="411522096"/>
        <c:scaling>
          <c:orientation val="minMax"/>
        </c:scaling>
        <c:delete val="0"/>
        <c:axPos val="l"/>
        <c:majorGridlines>
          <c:spPr>
            <a:ln w="9525">
              <a:solidFill>
                <a:schemeClr val="lt1">
                  <a:alpha val="2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lang="en-US" sz="900" b="0" i="0" u="none" strike="noStrike" kern="1200" baseline="0">
                <a:solidFill>
                  <a:schemeClr val="lt1"/>
                </a:solidFill>
                <a:latin typeface="+mn-lt"/>
                <a:ea typeface="+mn-ea"/>
                <a:cs typeface="+mn-cs"/>
              </a:defRPr>
            </a:pPr>
          </a:p>
        </c:txPr>
        <c:crossAx val="411516192"/>
        <c:crosses val="autoZero"/>
        <c:crossBetween val="midCat"/>
      </c:valAx>
      <c:spPr>
        <a:noFill/>
        <a:ln>
          <a:noFill/>
        </a:ln>
        <a:effectLst/>
      </c:spPr>
    </c:plotArea>
    <c:plotVisOnly val="1"/>
    <c:dispBlanksAs val="gap"/>
    <c:showDLblsOverMax val="0"/>
  </c:chart>
  <c:spPr>
    <a:solidFill>
      <a:schemeClr val="accent1"/>
    </a:solidFill>
    <a:ln w="9525">
      <a:solidFill>
        <a:schemeClr val="accent1"/>
      </a:solidFill>
      <a:round/>
    </a:ln>
    <a:effectLst/>
  </c:spPr>
  <c:txPr>
    <a:bodyPr/>
    <a:lstStyle/>
    <a:p>
      <a:pPr>
        <a:defRPr lang="en-US"/>
      </a:pPr>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layout/>
      <c:overlay val="0"/>
      <c:spPr>
        <a:noFill/>
        <a:ln>
          <a:noFill/>
        </a:ln>
        <a:effectLst/>
      </c:spPr>
      <c:txPr>
        <a:bodyPr rot="0" spcFirstLastPara="1" vertOverflow="ellipsis" vert="horz" wrap="square" anchor="ctr" anchorCtr="1"/>
        <a:lstStyle/>
        <a:p>
          <a:pPr>
            <a:defRPr lang="en-US" sz="1600" b="1" i="0" u="none" strike="noStrike" kern="1200" spc="0" normalizeH="0" baseline="0">
              <a:solidFill>
                <a:schemeClr val="dk1">
                  <a:lumMod val="50000"/>
                  <a:lumOff val="50000"/>
                </a:schemeClr>
              </a:solidFill>
              <a:latin typeface="+mj-lt"/>
              <a:ea typeface="+mj-ea"/>
              <a:cs typeface="+mj-cs"/>
            </a:defRPr>
          </a:pPr>
        </a:p>
      </c:txPr>
    </c:title>
    <c:autoTitleDeleted val="0"/>
    <c:plotArea>
      <c:layout/>
      <c:pieChart>
        <c:varyColors val="1"/>
        <c:ser>
          <c:idx val="0"/>
          <c:order val="0"/>
          <c:tx>
            <c:strRef>
              <c:f>[Bnmook1.xlsx]Sheet1!$A$1</c:f>
              <c:strCache>
                <c:ptCount val="1"/>
                <c:pt idx="0">
                  <c:v>Number in survey</c:v>
                </c:pt>
              </c:strCache>
            </c:strRef>
          </c:tx>
          <c:spPr/>
          <c:explosion val="0"/>
          <c:dPt>
            <c:idx val="0"/>
            <c:bubble3D val="0"/>
            <c:spPr>
              <a:gradFill rotWithShape="1">
                <a:gsLst>
                  <a:gs pos="0">
                    <a:schemeClr val="accent1"/>
                  </a:gs>
                  <a:gs pos="100000">
                    <a:schemeClr val="accent1">
                      <a:lumMod val="60000"/>
                      <a:lumOff val="40000"/>
                    </a:schemeClr>
                  </a:gs>
                </a:gsLst>
                <a:lin ang="5400000" scaled="0"/>
              </a:gradFill>
              <a:ln w="19050">
                <a:solidFill>
                  <a:schemeClr val="lt1"/>
                </a:solidFill>
              </a:ln>
              <a:effectLst/>
            </c:spPr>
          </c:dPt>
          <c:dPt>
            <c:idx val="1"/>
            <c:bubble3D val="0"/>
            <c:spPr>
              <a:gradFill rotWithShape="1">
                <a:gsLst>
                  <a:gs pos="0">
                    <a:schemeClr val="accent2"/>
                  </a:gs>
                  <a:gs pos="100000">
                    <a:schemeClr val="accent2">
                      <a:lumMod val="60000"/>
                      <a:lumOff val="40000"/>
                    </a:schemeClr>
                  </a:gs>
                </a:gsLst>
                <a:lin ang="5400000" scaled="0"/>
              </a:gradFill>
              <a:ln w="19050">
                <a:solidFill>
                  <a:schemeClr val="lt1"/>
                </a:solidFill>
              </a:ln>
              <a:effectLst/>
            </c:spPr>
          </c:dPt>
          <c:dPt>
            <c:idx val="2"/>
            <c:bubble3D val="0"/>
            <c:spPr>
              <a:gradFill rotWithShape="1">
                <a:gsLst>
                  <a:gs pos="0">
                    <a:schemeClr val="accent3"/>
                  </a:gs>
                  <a:gs pos="100000">
                    <a:schemeClr val="accent3">
                      <a:lumMod val="60000"/>
                      <a:lumOff val="40000"/>
                    </a:schemeClr>
                  </a:gs>
                </a:gsLst>
                <a:lin ang="5400000" scaled="0"/>
              </a:gradFill>
              <a:ln w="19050">
                <a:solidFill>
                  <a:schemeClr val="lt1"/>
                </a:solidFill>
              </a:ln>
              <a:effectLst/>
            </c:spPr>
          </c:dPt>
          <c:dPt>
            <c:idx val="3"/>
            <c:bubble3D val="0"/>
            <c:spPr>
              <a:gradFill rotWithShape="1">
                <a:gsLst>
                  <a:gs pos="0">
                    <a:schemeClr val="accent4"/>
                  </a:gs>
                  <a:gs pos="100000">
                    <a:schemeClr val="accent4">
                      <a:lumMod val="60000"/>
                      <a:lumOff val="40000"/>
                    </a:schemeClr>
                  </a:gs>
                </a:gsLst>
                <a:lin ang="5400000" scaled="0"/>
              </a:gradFill>
              <a:ln w="19050">
                <a:solidFill>
                  <a:schemeClr val="lt1"/>
                </a:solidFill>
              </a:ln>
              <a:effectLst/>
            </c:spPr>
          </c:dPt>
          <c:dLbls>
            <c:delete val="1"/>
          </c:dLbls>
          <c:val>
            <c:numRef>
              <c:f>[Bnmook1.xlsx]Sheet1!$A$2:$A$5</c:f>
              <c:numCache>
                <c:formatCode>General</c:formatCode>
                <c:ptCount val="4"/>
                <c:pt idx="0">
                  <c:v>20</c:v>
                </c:pt>
                <c:pt idx="1">
                  <c:v>10</c:v>
                </c:pt>
                <c:pt idx="2">
                  <c:v>4</c:v>
                </c:pt>
                <c:pt idx="3">
                  <c:v>4</c:v>
                </c:pt>
              </c:numCache>
            </c:numRef>
          </c:val>
        </c:ser>
        <c:ser>
          <c:idx val="1"/>
          <c:order val="1"/>
          <c:tx>
            <c:strRef>
              <c:f>[Bnmook1.xlsx]Sheet1!$B$1</c:f>
              <c:strCache>
                <c:ptCount val="1"/>
                <c:pt idx="0">
                  <c:v>High academic level test</c:v>
                </c:pt>
              </c:strCache>
            </c:strRef>
          </c:tx>
          <c:spPr/>
          <c:explosion val="0"/>
          <c:dPt>
            <c:idx val="0"/>
            <c:bubble3D val="0"/>
            <c:spPr>
              <a:gradFill rotWithShape="1">
                <a:gsLst>
                  <a:gs pos="0">
                    <a:schemeClr val="accent1"/>
                  </a:gs>
                  <a:gs pos="100000">
                    <a:schemeClr val="accent1">
                      <a:lumMod val="60000"/>
                      <a:lumOff val="40000"/>
                    </a:schemeClr>
                  </a:gs>
                </a:gsLst>
                <a:lin ang="5400000" scaled="0"/>
              </a:gradFill>
              <a:ln w="19050">
                <a:solidFill>
                  <a:schemeClr val="lt1"/>
                </a:solidFill>
              </a:ln>
              <a:effectLst/>
            </c:spPr>
          </c:dPt>
          <c:dPt>
            <c:idx val="1"/>
            <c:bubble3D val="0"/>
            <c:spPr>
              <a:gradFill rotWithShape="1">
                <a:gsLst>
                  <a:gs pos="0">
                    <a:schemeClr val="accent2"/>
                  </a:gs>
                  <a:gs pos="100000">
                    <a:schemeClr val="accent2">
                      <a:lumMod val="60000"/>
                      <a:lumOff val="40000"/>
                    </a:schemeClr>
                  </a:gs>
                </a:gsLst>
                <a:lin ang="5400000" scaled="0"/>
              </a:gradFill>
              <a:ln w="19050">
                <a:solidFill>
                  <a:schemeClr val="lt1"/>
                </a:solidFill>
              </a:ln>
              <a:effectLst/>
            </c:spPr>
          </c:dPt>
          <c:dPt>
            <c:idx val="2"/>
            <c:bubble3D val="0"/>
            <c:spPr>
              <a:gradFill rotWithShape="1">
                <a:gsLst>
                  <a:gs pos="0">
                    <a:schemeClr val="accent3"/>
                  </a:gs>
                  <a:gs pos="100000">
                    <a:schemeClr val="accent3">
                      <a:lumMod val="60000"/>
                      <a:lumOff val="40000"/>
                    </a:schemeClr>
                  </a:gs>
                </a:gsLst>
                <a:lin ang="5400000" scaled="0"/>
              </a:gradFill>
              <a:ln w="19050">
                <a:solidFill>
                  <a:schemeClr val="lt1"/>
                </a:solidFill>
              </a:ln>
              <a:effectLst/>
            </c:spPr>
          </c:dPt>
          <c:dPt>
            <c:idx val="3"/>
            <c:bubble3D val="0"/>
            <c:spPr>
              <a:gradFill rotWithShape="1">
                <a:gsLst>
                  <a:gs pos="0">
                    <a:schemeClr val="accent4"/>
                  </a:gs>
                  <a:gs pos="100000">
                    <a:schemeClr val="accent4">
                      <a:lumMod val="60000"/>
                      <a:lumOff val="40000"/>
                    </a:schemeClr>
                  </a:gs>
                </a:gsLst>
                <a:lin ang="5400000" scaled="0"/>
              </a:gradFill>
              <a:ln w="19050">
                <a:solidFill>
                  <a:schemeClr val="lt1"/>
                </a:solidFill>
              </a:ln>
              <a:effectLst/>
            </c:spPr>
          </c:dPt>
          <c:dLbls>
            <c:delete val="1"/>
          </c:dLbls>
          <c:val>
            <c:numRef>
              <c:f>[Bnmook1.xlsx]Sheet1!$B$2:$B$5</c:f>
              <c:numCache>
                <c:formatCode>General</c:formatCode>
                <c:ptCount val="4"/>
                <c:pt idx="0">
                  <c:v>3</c:v>
                </c:pt>
                <c:pt idx="1">
                  <c:v>4</c:v>
                </c:pt>
                <c:pt idx="2">
                  <c:v>3</c:v>
                </c:pt>
                <c:pt idx="3">
                  <c:v>2</c:v>
                </c:pt>
              </c:numCache>
            </c:numRef>
          </c:val>
        </c:ser>
        <c:ser>
          <c:idx val="2"/>
          <c:order val="2"/>
          <c:tx>
            <c:strRef>
              <c:f>[Bnmook1.xlsx]Sheet1!$C$1</c:f>
              <c:strCache>
                <c:ptCount val="1"/>
                <c:pt idx="0">
                  <c:v>Grit Score</c:v>
                </c:pt>
              </c:strCache>
            </c:strRef>
          </c:tx>
          <c:spPr/>
          <c:explosion val="0"/>
          <c:dPt>
            <c:idx val="0"/>
            <c:bubble3D val="0"/>
            <c:spPr>
              <a:gradFill rotWithShape="1">
                <a:gsLst>
                  <a:gs pos="0">
                    <a:schemeClr val="accent1"/>
                  </a:gs>
                  <a:gs pos="100000">
                    <a:schemeClr val="accent1">
                      <a:lumMod val="60000"/>
                      <a:lumOff val="40000"/>
                    </a:schemeClr>
                  </a:gs>
                </a:gsLst>
                <a:lin ang="5400000" scaled="0"/>
              </a:gradFill>
              <a:ln w="19050">
                <a:solidFill>
                  <a:schemeClr val="lt1"/>
                </a:solidFill>
              </a:ln>
              <a:effectLst/>
            </c:spPr>
          </c:dPt>
          <c:dPt>
            <c:idx val="1"/>
            <c:bubble3D val="0"/>
            <c:spPr>
              <a:gradFill rotWithShape="1">
                <a:gsLst>
                  <a:gs pos="0">
                    <a:schemeClr val="accent2"/>
                  </a:gs>
                  <a:gs pos="100000">
                    <a:schemeClr val="accent2">
                      <a:lumMod val="60000"/>
                      <a:lumOff val="40000"/>
                    </a:schemeClr>
                  </a:gs>
                </a:gsLst>
                <a:lin ang="5400000" scaled="0"/>
              </a:gradFill>
              <a:ln w="19050">
                <a:solidFill>
                  <a:schemeClr val="lt1"/>
                </a:solidFill>
              </a:ln>
              <a:effectLst/>
            </c:spPr>
          </c:dPt>
          <c:dPt>
            <c:idx val="2"/>
            <c:bubble3D val="0"/>
            <c:spPr>
              <a:gradFill rotWithShape="1">
                <a:gsLst>
                  <a:gs pos="0">
                    <a:schemeClr val="accent3"/>
                  </a:gs>
                  <a:gs pos="100000">
                    <a:schemeClr val="accent3">
                      <a:lumMod val="60000"/>
                      <a:lumOff val="40000"/>
                    </a:schemeClr>
                  </a:gs>
                </a:gsLst>
                <a:lin ang="5400000" scaled="0"/>
              </a:gradFill>
              <a:ln w="19050">
                <a:solidFill>
                  <a:schemeClr val="lt1"/>
                </a:solidFill>
              </a:ln>
              <a:effectLst/>
            </c:spPr>
          </c:dPt>
          <c:dPt>
            <c:idx val="3"/>
            <c:bubble3D val="0"/>
            <c:spPr>
              <a:gradFill rotWithShape="1">
                <a:gsLst>
                  <a:gs pos="0">
                    <a:schemeClr val="accent4"/>
                  </a:gs>
                  <a:gs pos="100000">
                    <a:schemeClr val="accent4">
                      <a:lumMod val="60000"/>
                      <a:lumOff val="40000"/>
                    </a:schemeClr>
                  </a:gs>
                </a:gsLst>
                <a:lin ang="5400000" scaled="0"/>
              </a:gradFill>
              <a:ln w="19050">
                <a:solidFill>
                  <a:schemeClr val="lt1"/>
                </a:solidFill>
              </a:ln>
              <a:effectLst/>
            </c:spPr>
          </c:dPt>
          <c:dLbls>
            <c:delete val="1"/>
          </c:dLbls>
          <c:val>
            <c:numRef>
              <c:f>[Bnmook1.xlsx]Sheet1!$C$2:$C$5</c:f>
              <c:numCache>
                <c:formatCode>General</c:formatCode>
                <c:ptCount val="4"/>
                <c:pt idx="0">
                  <c:v>3.6</c:v>
                </c:pt>
                <c:pt idx="1">
                  <c:v>3.75</c:v>
                </c:pt>
                <c:pt idx="2">
                  <c:v>3.5</c:v>
                </c:pt>
                <c:pt idx="3">
                  <c:v>3.8</c:v>
                </c:pt>
              </c:numCache>
            </c:numRef>
          </c:val>
        </c:ser>
        <c:dLbls>
          <c:showLegendKey val="0"/>
          <c:showVal val="0"/>
          <c:showCatName val="0"/>
          <c:showSerName val="0"/>
          <c:showPercent val="0"/>
          <c:showBubbleSize val="0"/>
          <c:showLeaderLines val="1"/>
        </c:dLbls>
        <c:firstSliceAng val="0"/>
      </c:pieChart>
      <c:spPr>
        <a:noFill/>
        <a:ln>
          <a:noFill/>
        </a:ln>
        <a:effectLst/>
      </c:spPr>
    </c:plotArea>
    <c:legend>
      <c:legendPos val="r"/>
      <c:layout/>
      <c:overlay val="0"/>
      <c:spPr>
        <a:solidFill>
          <a:schemeClr val="lt1">
            <a:alpha val="50000"/>
          </a:schemeClr>
        </a:solidFill>
        <a:ln>
          <a:noFill/>
        </a:ln>
        <a:effectLst/>
      </c:spPr>
      <c:txPr>
        <a:bodyPr rot="0" spcFirstLastPara="1" vertOverflow="ellipsis" vert="horz" wrap="square" anchor="ctr" anchorCtr="1"/>
        <a:lstStyle/>
        <a:p>
          <a:pPr>
            <a:defRPr lang="en-US" sz="900" b="0" i="0" u="none" strike="noStrike" kern="1200" baseline="0">
              <a:solidFill>
                <a:schemeClr val="dk1">
                  <a:lumMod val="65000"/>
                  <a:lumOff val="35000"/>
                </a:schemeClr>
              </a:solidFill>
              <a:latin typeface="+mn-lt"/>
              <a:ea typeface="+mn-ea"/>
              <a:cs typeface="+mn-cs"/>
            </a:defRPr>
          </a:pPr>
        </a:p>
      </c:txPr>
    </c:legend>
    <c:plotVisOnly val="1"/>
    <c:dispBlanksAs val="gap"/>
    <c:showDLblsOverMax val="0"/>
  </c:chart>
  <c:spPr>
    <a:pattFill prst="dkDnDiag">
      <a:fgClr>
        <a:schemeClr val="lt1"/>
      </a:fgClr>
      <a:bgClr>
        <a:schemeClr val="dk1">
          <a:lumMod val="10000"/>
          <a:lumOff val="90000"/>
        </a:schemeClr>
      </a:bgClr>
    </a:pattFill>
    <a:ln w="9525">
      <a:solidFill>
        <a:schemeClr val="dk1">
          <a:lumMod val="15000"/>
          <a:lumOff val="85000"/>
        </a:schemeClr>
      </a:solidFill>
      <a:round/>
    </a:ln>
    <a:effectLst/>
  </c:spPr>
  <c:txPr>
    <a:bodyPr/>
    <a:lstStyle/>
    <a:p>
      <a:pPr>
        <a:defRPr lang="en-US"/>
      </a:pPr>
    </a:p>
  </c:txPr>
  <c:externalData r:id="rId1">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8">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styleClr val="auto"/>
    </cs:fillRef>
    <cs:effectRef idx="0"/>
    <cs:fontRef idx="minor">
      <a:schemeClr val="lt1"/>
    </cs:fontRef>
    <cs:defRPr sz="900"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17"/>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3.xml><?xml version="1.0" encoding="utf-8"?>
<cs:chartStyle xmlns:cs="http://schemas.microsoft.com/office/drawing/2012/chartStyle" xmlns:a="http://schemas.openxmlformats.org/drawingml/2006/main" id="247">
  <cs:axisTitle>
    <cs:lnRef idx="0"/>
    <cs:fillRef idx="0"/>
    <cs:effectRef idx="0"/>
    <cs:fontRef idx="minor">
      <a:schemeClr val="lt1"/>
    </cs:fontRef>
    <cs:defRPr sz="900" b="1" kern="1200"/>
  </cs:axisTitle>
  <cs:categoryAxis>
    <cs:lnRef idx="0">
      <cs:styleClr val="0"/>
    </cs:lnRef>
    <cs:fillRef idx="0"/>
    <cs:effectRef idx="0"/>
    <cs:fontRef idx="minor">
      <a:schemeClr val="lt1"/>
    </cs:fontRef>
    <cs:spPr>
      <a:ln w="12700">
        <a:solidFill>
          <a:schemeClr val="lt1">
            <a:alpha val="25000"/>
          </a:schemeClr>
        </a:solidFill>
        <a:round/>
      </a:ln>
    </cs:spPr>
    <cs:defRPr sz="900" b="0" kern="1200" spc="100" baseline="0"/>
  </cs:categoryAxis>
  <cs:chartArea>
    <cs:lnRef idx="0">
      <cs:styleClr val="0"/>
    </cs:lnRef>
    <cs:fillRef idx="0">
      <cs:styleClr val="0"/>
    </cs:fillRef>
    <cs:effectRef idx="0"/>
    <cs:fontRef idx="minor">
      <a:schemeClr val="dk1"/>
    </cs:fontRef>
    <cs:spPr>
      <a:solidFill>
        <a:schemeClr val="phClr"/>
      </a:solidFill>
      <a:ln w="9525">
        <a:solidFill>
          <a:schemeClr val="phClr"/>
        </a:solidFill>
        <a:round/>
      </a:ln>
    </cs:spPr>
    <cs:defRPr sz="1000" kern="1200"/>
  </cs:chartArea>
  <cs:dataLabel>
    <cs:lnRef idx="0"/>
    <cs:fillRef idx="0"/>
    <cs:effectRef idx="0"/>
    <cs:fontRef idx="minor">
      <a:schemeClr val="lt1"/>
    </cs:fontRef>
    <cs:defRPr sz="900" b="1" kern="1200"/>
  </cs:dataLabel>
  <cs:dataLabelCallout>
    <cs:lnRef idx="0">
      <cs:styleClr val="auto"/>
    </cs:lnRef>
    <cs:fillRef idx="0"/>
    <cs:effectRef idx="0"/>
    <cs:fontRef idx="minor">
      <cs:styleClr val="auto"/>
    </cs:fontRef>
    <cs:spPr>
      <a:solidFill>
        <a:schemeClr val="lt1"/>
      </a:solidFill>
      <a:ln>
        <a:solidFill>
          <a:schemeClr val="ph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pattFill prst="ltUpDiag">
        <a:fgClr>
          <a:schemeClr val="phClr"/>
        </a:fgClr>
        <a:bgClr>
          <a:schemeClr val="lt1"/>
        </a:bgClr>
      </a:pattFill>
    </cs:spPr>
  </cs:dataPoint>
  <cs:dataPoint3D>
    <cs:lnRef idx="0"/>
    <cs:fillRef idx="0">
      <cs:styleClr val="auto"/>
    </cs:fillRef>
    <cs:effectRef idx="0"/>
    <cs:fontRef idx="minor">
      <a:schemeClr val="dk1"/>
    </cs:fontRef>
    <cs:spPr>
      <a:pattFill prst="ltUpDiag">
        <a:fgClr>
          <a:schemeClr val="phClr"/>
        </a:fgClr>
        <a:bgClr>
          <a:schemeClr val="lt1"/>
        </a:bgClr>
      </a:pattFill>
    </cs:spPr>
  </cs:dataPoint3D>
  <cs:dataPointLine>
    <cs:lnRef idx="0">
      <cs:styleClr val="auto"/>
    </cs:lnRef>
    <cs:fillRef idx="0"/>
    <cs:effectRef idx="0">
      <cs:styleClr val="auto"/>
    </cs:effectRef>
    <cs:fontRef idx="minor">
      <a:schemeClr val="dk1"/>
    </cs:fontRef>
    <cs:spPr>
      <a:ln w="28575" cap="rnd">
        <a:solidFill>
          <a:schemeClr val="lt1">
            <a:alpha val="50000"/>
          </a:schemeClr>
        </a:solidFill>
        <a:round/>
      </a:ln>
      <a:effectLst>
        <a:outerShdw dist="25400" dir="2700000" algn="tl" rotWithShape="0">
          <a:schemeClr val="phClr"/>
        </a:outerShdw>
      </a:effectLst>
    </cs:spPr>
  </cs:dataPointLine>
  <cs:dataPointMarker>
    <cs:lnRef idx="0"/>
    <cs:fillRef idx="0">
      <cs:styleClr val="auto"/>
    </cs:fillRef>
    <cs:effectRef idx="0"/>
    <cs:fontRef idx="minor">
      <a:schemeClr val="dk1"/>
    </cs:fontRef>
    <cs:spPr>
      <a:solidFill>
        <a:schemeClr val="phClr"/>
      </a:solidFill>
      <a:ln w="22225">
        <a:solidFill>
          <a:schemeClr val="lt1"/>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styleClr val="0"/>
    </cs:lnRef>
    <cs:fillRef idx="0"/>
    <cs:effectRef idx="0"/>
    <cs:fontRef idx="minor">
      <a:schemeClr val="lt1"/>
    </cs:fontRef>
    <cs:spPr>
      <a:ln w="9525">
        <a:solidFill>
          <a:schemeClr val="phClr">
            <a:lumMod val="60000"/>
            <a:lumOff val="40000"/>
          </a:schemeClr>
        </a:solidFill>
      </a:ln>
    </cs:spPr>
    <cs:defRPr sz="900" kern="1200"/>
  </cs:dataTable>
  <cs:downBar>
    <cs:lnRef idx="0">
      <cs:styleClr val="0"/>
    </cs:lnRef>
    <cs:fillRef idx="0"/>
    <cs:effectRef idx="0"/>
    <cs:fontRef idx="minor">
      <a:schemeClr val="dk1"/>
    </cs:fontRef>
    <cs:spPr>
      <a:solidFill>
        <a:schemeClr val="dk1">
          <a:lumMod val="35000"/>
          <a:lumOff val="65000"/>
        </a:schemeClr>
      </a:solidFill>
      <a:ln w="9525">
        <a:solidFill>
          <a:schemeClr val="phClr">
            <a:lumMod val="60000"/>
            <a:lumOff val="40000"/>
          </a:schemeClr>
        </a:solidFill>
      </a:ln>
    </cs:spPr>
  </cs:downBar>
  <cs:dropLine>
    <cs:lnRef idx="0">
      <cs:styleClr val="0"/>
    </cs:lnRef>
    <cs:fillRef idx="0"/>
    <cs:effectRef idx="0"/>
    <cs:fontRef idx="minor">
      <a:schemeClr val="dk1"/>
    </cs:fontRef>
    <cs:spPr>
      <a:ln w="9525">
        <a:gradFill rotWithShape="1">
          <a:gsLst>
            <a:gs pos="0">
              <a:schemeClr val="lt1">
                <a:alpha val="60000"/>
              </a:schemeClr>
            </a:gs>
            <a:gs pos="79000">
              <a:schemeClr val="phClr"/>
            </a:gs>
          </a:gsLst>
          <a:lin ang="5400000" scaled="0"/>
        </a:gradFill>
        <a:round/>
      </a:ln>
    </cs:spPr>
  </cs:dropLine>
  <cs:errorBar>
    <cs:lnRef idx="0">
      <cs:styleClr val="0"/>
    </cs:lnRef>
    <cs:fillRef idx="0"/>
    <cs:effectRef idx="0"/>
    <cs:fontRef idx="minor">
      <a:schemeClr val="dk1"/>
    </cs:fontRef>
    <cs:spPr>
      <a:ln w="9525">
        <a:solidFill>
          <a:schemeClr val="phClr">
            <a:lumMod val="60000"/>
            <a:lumOff val="40000"/>
          </a:schemeClr>
        </a:solidFill>
        <a:round/>
      </a:ln>
      <a:effectLst>
        <a:glow rad="25400">
          <a:schemeClr val="lt1"/>
        </a:glow>
      </a:effectLst>
    </cs:spPr>
  </cs:errorBar>
  <cs:floor>
    <cs:lnRef idx="0"/>
    <cs:fillRef idx="0"/>
    <cs:effectRef idx="0"/>
    <cs:fontRef idx="minor">
      <a:schemeClr val="dk1"/>
    </cs:fontRef>
  </cs:floor>
  <cs:gridlineMajor>
    <cs:lnRef idx="0">
      <cs:styleClr val="0"/>
    </cs:lnRef>
    <cs:fillRef idx="0"/>
    <cs:effectRef idx="0"/>
    <cs:fontRef idx="minor">
      <a:schemeClr val="dk1"/>
    </cs:fontRef>
    <cs:spPr>
      <a:ln w="9525">
        <a:solidFill>
          <a:schemeClr val="lt1">
            <a:alpha val="25000"/>
          </a:schemeClr>
        </a:solidFill>
        <a:round/>
      </a:ln>
    </cs:spPr>
  </cs:gridlineMajor>
  <cs:gridlineMinor>
    <cs:lnRef idx="0">
      <cs:styleClr val="0"/>
    </cs:lnRef>
    <cs:fillRef idx="0"/>
    <cs:effectRef idx="0"/>
    <cs:fontRef idx="minor">
      <a:schemeClr val="dk1"/>
    </cs:fontRef>
    <cs:spPr>
      <a:ln>
        <a:solidFill>
          <a:schemeClr val="lt1">
            <a:alpha val="10000"/>
          </a:schemeClr>
        </a:solidFill>
      </a:ln>
    </cs:spPr>
  </cs:gridlineMinor>
  <cs:hiLoLine>
    <cs:lnRef idx="0">
      <cs:styleClr val="0"/>
    </cs:lnRef>
    <cs:fillRef idx="0"/>
    <cs:effectRef idx="0"/>
    <cs:fontRef idx="minor">
      <a:schemeClr val="dk1"/>
    </cs:fontRef>
    <cs:spPr>
      <a:ln w="9525">
        <a:solidFill>
          <a:schemeClr val="phClr">
            <a:lumMod val="60000"/>
            <a:lumOff val="40000"/>
          </a:schemeClr>
        </a:solidFill>
        <a:prstDash val="dash"/>
      </a:ln>
    </cs:spPr>
  </cs:hiLoLine>
  <cs:leaderLine>
    <cs:lnRef idx="0">
      <cs:styleClr val="0"/>
    </cs:lnRef>
    <cs:fillRef idx="0"/>
    <cs:effectRef idx="0"/>
    <cs:fontRef idx="minor">
      <a:schemeClr val="dk1"/>
    </cs:fontRef>
    <cs:spPr>
      <a:ln w="9525">
        <a:solidFill>
          <a:schemeClr val="phClr">
            <a:lumMod val="60000"/>
            <a:lumOff val="40000"/>
          </a:schemeClr>
        </a:solidFill>
      </a:ln>
    </cs:spPr>
  </cs:leaderLine>
  <cs:legend>
    <cs:lnRef idx="0"/>
    <cs:fillRef idx="0"/>
    <cs:effectRef idx="0"/>
    <cs:fontRef idx="minor">
      <a:schemeClr val="lt1"/>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styleClr val="0"/>
    </cs:lnRef>
    <cs:fillRef idx="0"/>
    <cs:effectRef idx="0"/>
    <cs:fontRef idx="minor">
      <a:schemeClr val="lt1"/>
    </cs:fontRef>
    <cs:spPr>
      <a:ln w="3175">
        <a:solidFill>
          <a:schemeClr val="phClr">
            <a:lumMod val="60000"/>
            <a:lumOff val="40000"/>
          </a:schemeClr>
        </a:solidFill>
        <a:round/>
      </a:ln>
    </cs:spPr>
    <cs:defRPr sz="900" kern="1200"/>
  </cs:seriesAxis>
  <cs:seriesLine>
    <cs:lnRef idx="0">
      <cs:styleClr val="0"/>
    </cs:lnRef>
    <cs:fillRef idx="0"/>
    <cs:effectRef idx="0"/>
    <cs:fontRef idx="minor">
      <a:schemeClr val="dk1"/>
    </cs:fontRef>
    <cs:spPr>
      <a:ln w="9525">
        <a:solidFill>
          <a:schemeClr val="phClr">
            <a:lumMod val="60000"/>
            <a:lumOff val="40000"/>
            <a:tint val="50000"/>
          </a:schemeClr>
        </a:solidFill>
        <a:prstDash val="dash"/>
      </a:ln>
    </cs:spPr>
  </cs:seriesLine>
  <cs:title>
    <cs:lnRef idx="0"/>
    <cs:fillRef idx="0"/>
    <cs:effectRef idx="0"/>
    <cs:fontRef idx="minor">
      <a:schemeClr val="lt1"/>
    </cs:fontRef>
    <cs:defRPr sz="1500" b="1" kern="1200" cap="all" spc="100" normalizeH="0" baseline="0"/>
  </cs:title>
  <cs:trendline>
    <cs:lnRef idx="0"/>
    <cs:fillRef idx="0"/>
    <cs:effectRef idx="0"/>
    <cs:fontRef idx="minor">
      <a:schemeClr val="dk1"/>
    </cs:fontRef>
    <cs:spPr>
      <a:ln w="28575" cap="rnd">
        <a:solidFill>
          <a:schemeClr val="lt1">
            <a:alpha val="50000"/>
          </a:schemeClr>
        </a:solidFill>
        <a:round/>
      </a:ln>
    </cs:spPr>
  </cs:trendline>
  <cs:trendlineLabel>
    <cs:lnRef idx="0"/>
    <cs:fillRef idx="0"/>
    <cs:effectRef idx="0"/>
    <cs:fontRef idx="minor">
      <a:schemeClr val="lt1"/>
    </cs:fontRef>
    <cs:defRPr sz="900" kern="1200"/>
  </cs:trendlineLabel>
  <cs:upBar>
    <cs:lnRef idx="0">
      <cs:styleClr val="0"/>
    </cs:lnRef>
    <cs:fillRef idx="0"/>
    <cs:effectRef idx="0"/>
    <cs:fontRef idx="minor">
      <a:schemeClr val="dk1"/>
    </cs:fontRef>
    <cs:spPr>
      <a:solidFill>
        <a:schemeClr val="lt1">
          <a:lumMod val="95000"/>
        </a:schemeClr>
      </a:solidFill>
      <a:ln w="9525">
        <a:solidFill>
          <a:schemeClr val="phClr">
            <a:lumMod val="60000"/>
            <a:lumOff val="40000"/>
          </a:schemeClr>
        </a:solidFill>
      </a:ln>
    </cs:spPr>
  </cs:upBar>
  <cs:valueAxis>
    <cs:lnRef idx="0"/>
    <cs:fillRef idx="0"/>
    <cs:effectRef idx="0"/>
    <cs:fontRef idx="minor">
      <a:schemeClr val="lt1"/>
    </cs:fontRef>
    <cs:defRPr sz="900" kern="1200"/>
  </cs:valueAxis>
  <cs:wall>
    <cs:lnRef idx="0"/>
    <cs:fillRef idx="0"/>
    <cs:effectRef idx="0"/>
    <cs:fontRef idx="minor">
      <a:schemeClr val="dk1"/>
    </cs:fontRef>
  </cs:wall>
</cs:chartStyle>
</file>

<file path=ppt/charts/style4.xml><?xml version="1.0" encoding="utf-8"?>
<cs:chartStyle xmlns:cs="http://schemas.microsoft.com/office/drawing/2012/chartStyle" xmlns:a="http://schemas.openxmlformats.org/drawingml/2006/main" id="256">
  <cs:axisTitle>
    <cs:lnRef idx="0"/>
    <cs:fillRef idx="0"/>
    <cs:effectRef idx="0"/>
    <cs:fontRef idx="minor">
      <a:schemeClr val="dk1">
        <a:lumMod val="65000"/>
        <a:lumOff val="35000"/>
      </a:schemeClr>
    </cs:fontRef>
    <cs:defRPr sz="900" b="1" kern="1200"/>
  </cs:axisTitle>
  <cs:categoryAxis>
    <cs:lnRef idx="0"/>
    <cs:fillRef idx="0"/>
    <cs:effectRef idx="0"/>
    <cs:fontRef idx="minor">
      <a:schemeClr val="dk1">
        <a:lumMod val="65000"/>
        <a:lumOff val="35000"/>
      </a:schemeClr>
    </cs:fontRef>
    <cs:defRPr sz="900" kern="1200" cap="none" spc="0" normalizeH="0" baseline="0"/>
  </cs:categoryAxis>
  <cs:chartArea>
    <cs:lnRef idx="0"/>
    <cs:fillRef idx="0"/>
    <cs:effectRef idx="0"/>
    <cs:fontRef idx="minor">
      <a:schemeClr val="dk1"/>
    </cs:fontRef>
    <cs:spPr>
      <a:pattFill prst="dkDnDiag">
        <a:fgClr>
          <a:schemeClr val="lt1"/>
        </a:fgClr>
        <a:bgClr>
          <a:schemeClr val="dk1">
            <a:lumMod val="10000"/>
            <a:lumOff val="90000"/>
          </a:schemeClr>
        </a:bgClr>
      </a:pattFill>
      <a:ln w="9525">
        <a:solidFill>
          <a:schemeClr val="dk1">
            <a:lumMod val="15000"/>
            <a:lumOff val="8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alpha val="75000"/>
        </a:schemeClr>
      </a:solidFill>
      <a:ln w="9525">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gradFill rotWithShape="1">
        <a:gsLst>
          <a:gs pos="0">
            <a:schemeClr val="phClr"/>
          </a:gs>
          <a:gs pos="100000">
            <a:schemeClr val="phClr">
              <a:lumMod val="60000"/>
              <a:lumOff val="40000"/>
            </a:schemeClr>
          </a:gs>
        </a:gsLst>
        <a:lin ang="5400000" scaled="0"/>
      </a:gradFill>
      <a:ln w="19050">
        <a:solidFill>
          <a:schemeClr val="lt1"/>
        </a:solidFill>
      </a:ln>
    </cs:spPr>
  </cs:dataPoint>
  <cs:dataPoint3D>
    <cs:lnRef idx="0"/>
    <cs:fillRef idx="0">
      <cs:styleClr val="auto"/>
    </cs:fillRef>
    <cs:effectRef idx="0"/>
    <cs:fontRef idx="minor">
      <a:schemeClr val="tx1"/>
    </cs:fontRef>
    <cs:spPr>
      <a:gradFill rotWithShape="1">
        <a:gsLst>
          <a:gs pos="0">
            <a:schemeClr val="phClr"/>
          </a:gs>
          <a:gs pos="100000">
            <a:schemeClr val="phClr">
              <a:lumMod val="60000"/>
              <a:lumOff val="40000"/>
            </a:schemeClr>
          </a:gs>
        </a:gsLst>
        <a:lin ang="5400000" scaled="0"/>
      </a:gradFill>
      <a:ln w="50800">
        <a:solidFill>
          <a:schemeClr val="lt1"/>
        </a:solidFill>
      </a:ln>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round/>
      </a:ln>
    </cs:spPr>
    <cs:defRPr sz="800" kern="1200"/>
  </cs:dataTable>
  <cs:downBar>
    <cs:lnRef idx="0"/>
    <cs:fillRef idx="0"/>
    <cs:effectRef idx="0"/>
    <cs:fontRef idx="minor">
      <a:schemeClr val="dk1"/>
    </cs:fontRef>
    <cs:spPr>
      <a:solidFill>
        <a:schemeClr val="dk1">
          <a:lumMod val="75000"/>
          <a:lumOff val="25000"/>
        </a:schemeClr>
      </a:solidFill>
      <a:ln w="9525">
        <a:solidFill>
          <a:schemeClr val="dk1">
            <a:lumMod val="50000"/>
            <a:lumOff val="50000"/>
          </a:schemeClr>
        </a:solidFill>
        <a:round/>
      </a:ln>
    </cs:spPr>
  </cs:downBar>
  <cs:dropLine>
    <cs:lnRef idx="0"/>
    <cs:fillRef idx="0"/>
    <cs:effectRef idx="0"/>
    <cs:fontRef idx="minor">
      <a:schemeClr val="dk1"/>
    </cs:fontRef>
    <cs:spPr>
      <a:ln w="9525">
        <a:solidFill>
          <a:schemeClr val="dk1">
            <a:lumMod val="35000"/>
            <a:lumOff val="65000"/>
          </a:schemeClr>
        </a:solidFill>
        <a:round/>
      </a:ln>
    </cs:spPr>
  </cs:dropLine>
  <cs:errorBar>
    <cs:lnRef idx="0"/>
    <cs:fillRef idx="0"/>
    <cs:effectRef idx="0"/>
    <cs:fontRef idx="minor">
      <a:schemeClr val="dk1"/>
    </cs:fontRef>
    <cs:spPr>
      <a:ln w="9525">
        <a:solidFill>
          <a:schemeClr val="dk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a:solidFill>
          <a:schemeClr val="dk1">
            <a:lumMod val="15000"/>
            <a:lumOff val="85000"/>
          </a:schemeClr>
        </a:solidFill>
        <a:round/>
      </a:ln>
    </cs:spPr>
  </cs:gridlineMajor>
  <cs:gridlineMinor>
    <cs:lnRef idx="0"/>
    <cs:fillRef idx="0"/>
    <cs:effectRef idx="0"/>
    <cs:fontRef idx="minor">
      <a:schemeClr val="dk1"/>
    </cs:fontRef>
    <cs:spPr>
      <a:ln w="9525">
        <a:solidFill>
          <a:schemeClr val="dk1">
            <a:lumMod val="5000"/>
            <a:lumOff val="95000"/>
          </a:schemeClr>
        </a:solidFill>
        <a:round/>
      </a:ln>
    </cs:spPr>
  </cs:gridlineMinor>
  <cs:hiLoLine>
    <cs:lnRef idx="0"/>
    <cs:fillRef idx="0"/>
    <cs:effectRef idx="0"/>
    <cs:fontRef idx="minor">
      <a:schemeClr val="dk1"/>
    </cs:fontRef>
    <cs:spPr>
      <a:ln w="9525">
        <a:solidFill>
          <a:schemeClr val="dk1">
            <a:lumMod val="35000"/>
            <a:lumOff val="65000"/>
          </a:schemeClr>
        </a:solidFill>
        <a:round/>
      </a:ln>
    </cs:spPr>
  </cs:hiLoLine>
  <cs:leaderLine>
    <cs:lnRef idx="0"/>
    <cs:fillRef idx="0"/>
    <cs:effectRef idx="0"/>
    <cs:fontRef idx="minor">
      <a:schemeClr val="dk1"/>
    </cs:fontRef>
    <cs:spPr>
      <a:ln w="9525">
        <a:solidFill>
          <a:schemeClr val="dk1">
            <a:lumMod val="35000"/>
            <a:lumOff val="65000"/>
          </a:schemeClr>
        </a:solidFill>
        <a:round/>
      </a:ln>
    </cs:spPr>
  </cs:leaderLine>
  <cs:legend>
    <cs:lnRef idx="0"/>
    <cs:fillRef idx="0"/>
    <cs:effectRef idx="0"/>
    <cs:fontRef idx="minor">
      <a:schemeClr val="dk1">
        <a:lumMod val="65000"/>
        <a:lumOff val="35000"/>
      </a:schemeClr>
    </cs:fontRef>
    <cs:spPr>
      <a:solidFill>
        <a:schemeClr val="lt1">
          <a:alpha val="50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defRPr sz="900" kern="1200"/>
  </cs:seriesAxis>
  <cs:seriesLine>
    <cs:lnRef idx="0"/>
    <cs:fillRef idx="0"/>
    <cs:effectRef idx="0"/>
    <cs:fontRef idx="minor">
      <a:schemeClr val="dk1"/>
    </cs:fontRef>
    <cs:spPr>
      <a:ln w="9525">
        <a:solidFill>
          <a:schemeClr val="dk1">
            <a:lumMod val="35000"/>
            <a:lumOff val="65000"/>
          </a:schemeClr>
        </a:solidFill>
        <a:round/>
      </a:ln>
    </cs:spPr>
  </cs:seriesLine>
  <cs:title>
    <cs:lnRef idx="0"/>
    <cs:fillRef idx="0"/>
    <cs:effectRef idx="0"/>
    <cs:fontRef idx="major">
      <a:schemeClr val="dk1">
        <a:lumMod val="50000"/>
        <a:lumOff val="50000"/>
      </a:schemeClr>
    </cs:fontRef>
    <cs:defRPr sz="1600" b="1" kern="1200"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dk1">
            <a:lumMod val="50000"/>
            <a:lumOff val="50000"/>
          </a:schemeClr>
        </a:solidFill>
        <a:round/>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6" name="Google Shape;8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3" name="Google Shape;93;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Times New Roman"/>
              <a:buNone/>
            </a:pPr>
            <a:r>
              <a:rPr lang="en-US" sz="1800">
                <a:latin typeface="Times New Roman"/>
                <a:ea typeface="Times New Roman"/>
                <a:cs typeface="Times New Roman"/>
                <a:sym typeface="Times New Roman"/>
              </a:rPr>
              <a:t>The 'Grit' concept has achieved immense popularity since 2013 at Angela Duckworth's TED talk, where she has played a role of a psychologist and is serving a role of a professor recently at Pennsylvania University. Besides, she was an efficient educator in a public school in New York, and she used to provide teaching to the seventh-grade students. While teaching in the classroom, she noticed that the students of her class were not smart enough to perform as per her expectations, and some of them were not achieving good grades in tests (Duckworth, 2013). Hence, later she decided to become a research psychologist where she could understand the role of perseverance and self-control that a student should have to achieve something good. Besides, she involved herself in providing teaching to the adults and the children in several challenging environments. Likewise, she also put the individuals in a competition named 'national spelling bee' for also making the novice educators efficient in providing teaching in various challengeable environments. She asked each and every individual some questions regarding 'who is successful and why? Along with that, various contexts were also regarded as the major characteristics that were also represented as the crucial factors for gaining success known as 'Grit'. </a:t>
            </a:r>
            <a:endParaRPr sz="1800">
              <a:latin typeface="Arial"/>
              <a:ea typeface="Arial"/>
              <a:cs typeface="Arial"/>
              <a:sym typeface="Arial"/>
            </a:endParaRPr>
          </a:p>
          <a:p>
            <a:pPr indent="0" lvl="0" marL="0" rtl="0" algn="l">
              <a:spcBef>
                <a:spcPts val="0"/>
              </a:spcBef>
              <a:spcAft>
                <a:spcPts val="0"/>
              </a:spcAft>
              <a:buNone/>
            </a:pPr>
            <a:r>
              <a:t/>
            </a:r>
            <a:endParaRPr/>
          </a:p>
        </p:txBody>
      </p:sp>
      <p:sp>
        <p:nvSpPr>
          <p:cNvPr id="94" name="Google Shape;94;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9" name="Google Shape;109;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Times New Roman"/>
              <a:buNone/>
            </a:pPr>
            <a:r>
              <a:rPr lang="en-US" sz="1800">
                <a:latin typeface="Times New Roman"/>
                <a:ea typeface="Times New Roman"/>
                <a:cs typeface="Times New Roman"/>
                <a:sym typeface="Times New Roman"/>
              </a:rPr>
              <a:t>Grit, referred to by Angela Duckworth, is the quality that is possessed by an individual and that allows the person to achieve the expected level of attention, where the hard work matters for a week or for a month. Likewise, being a research psychologist, her entire research team created a 'self-reported questionnaire' known as 'Grit scale' for evaluating and analysing the interests who tend to pay more attention to the time. Hence, the included questions in that questionnaire are 'Do I have overcome the setbacks to conquer the significant challenge'? The measurement scale is based on the features of the Likert scale, where the individuals were instructed to choose the options that are very much like and very much unlike to them, respectively (</a:t>
            </a:r>
            <a:r>
              <a:rPr lang="en-US" sz="1800">
                <a:solidFill>
                  <a:srgbClr val="222222"/>
                </a:solidFill>
                <a:highlight>
                  <a:srgbClr val="FFFFFF"/>
                </a:highlight>
                <a:latin typeface="Times New Roman"/>
                <a:ea typeface="Times New Roman"/>
                <a:cs typeface="Times New Roman"/>
                <a:sym typeface="Times New Roman"/>
              </a:rPr>
              <a:t>Mulkeen et al., 2019</a:t>
            </a:r>
            <a:r>
              <a:rPr lang="en-US" sz="1800">
                <a:latin typeface="Times New Roman"/>
                <a:ea typeface="Times New Roman"/>
                <a:cs typeface="Times New Roman"/>
                <a:sym typeface="Times New Roman"/>
              </a:rPr>
              <a:t>). Moreover, she also used this scale in the 'Chicago public school' for determining the effectiveness of 'Grit' of the student in terms of predicting the capability of studying graduation in the following year or not. Henceforth, this research also revealed that the students with 'high grit scores' were considered as the graduate comparatively rather than the students with achieving fewer grit scores. Hence, Angela mentioned that there is no specific way of developing Grit in her respective TED talk; rather, she mentioned that a 'growth mindset' can be helpful enough in developing the 'Grit'. </a:t>
            </a:r>
            <a:endParaRPr sz="1800">
              <a:latin typeface="Arial"/>
              <a:ea typeface="Arial"/>
              <a:cs typeface="Arial"/>
              <a:sym typeface="Arial"/>
            </a:endParaRPr>
          </a:p>
          <a:p>
            <a:pPr indent="0" lvl="0" marL="0" rtl="0" algn="l">
              <a:spcBef>
                <a:spcPts val="0"/>
              </a:spcBef>
              <a:spcAft>
                <a:spcPts val="0"/>
              </a:spcAft>
              <a:buNone/>
            </a:pPr>
            <a:r>
              <a:t/>
            </a:r>
            <a:endParaRPr/>
          </a:p>
        </p:txBody>
      </p:sp>
      <p:sp>
        <p:nvSpPr>
          <p:cNvPr id="110" name="Google Shape;110;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6" name="Google Shape;126;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Times New Roman"/>
              <a:buNone/>
            </a:pPr>
            <a:r>
              <a:rPr lang="en-US" sz="1800">
                <a:latin typeface="Times New Roman"/>
                <a:ea typeface="Times New Roman"/>
                <a:cs typeface="Times New Roman"/>
                <a:sym typeface="Times New Roman"/>
              </a:rPr>
              <a:t>Russel Ackoff is an American theorist who is known as the pioneer in the field of 'operation research', system thinking and management science. Russell is specialised in his research of system behaviour on a particular organisational dimension. Based on that, this theorist represented an approach of DIKW as a form of a pyramid where the informal knowledge, hierarchy and wisdom hierarchy were described effectively. Additionally, each section is related to establishing a block and acquiring an approach regarding 'one-step higher' (Chris, 2019). Henceforth, this step of the pyramid possesses the data that is being represented to prove that as discrete observations or facts. It carries a particular meaning in accessing data with little value that has no possibility to be interpreted or approached. Thus, the information associated with this model-related information is being recognised as the formatted data where the individuals should progress the overall data to make it meaningful. </a:t>
            </a:r>
            <a:endParaRPr sz="1800">
              <a:latin typeface="Arial"/>
              <a:ea typeface="Arial"/>
              <a:cs typeface="Arial"/>
              <a:sym typeface="Arial"/>
            </a:endParaRPr>
          </a:p>
          <a:p>
            <a:pPr indent="0" lvl="0" marL="0" rtl="0" algn="l">
              <a:spcBef>
                <a:spcPts val="0"/>
              </a:spcBef>
              <a:spcAft>
                <a:spcPts val="0"/>
              </a:spcAft>
              <a:buNone/>
            </a:pPr>
            <a:r>
              <a:t/>
            </a:r>
            <a:endParaRPr/>
          </a:p>
        </p:txBody>
      </p:sp>
      <p:sp>
        <p:nvSpPr>
          <p:cNvPr id="127" name="Google Shape;127;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4" name="Google Shape;134;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Times New Roman"/>
              <a:buNone/>
            </a:pPr>
            <a:r>
              <a:rPr lang="en-US" sz="1800">
                <a:latin typeface="Times New Roman"/>
                <a:ea typeface="Times New Roman"/>
                <a:cs typeface="Times New Roman"/>
                <a:sym typeface="Times New Roman"/>
              </a:rPr>
              <a:t>The knowledge model named DIKW that has come after the information after the establishment of knowledge that is also relevant to the particular subjectivity relating to it. Additionally, knowledge also adds values, experiences, skills and expert opinions where the information and the application of knowledge are available for gaining the required information for making effective decisions. In this theory, wisdom is being considered as one of the elusive concepts that are dependent on the ethical and moral values and power of judgement, which can vary from one person to another (</a:t>
            </a:r>
            <a:r>
              <a:rPr lang="en-US" sz="1800">
                <a:solidFill>
                  <a:srgbClr val="222222"/>
                </a:solidFill>
                <a:highlight>
                  <a:srgbClr val="FFFFFF"/>
                </a:highlight>
                <a:latin typeface="Times New Roman"/>
                <a:ea typeface="Times New Roman"/>
                <a:cs typeface="Times New Roman"/>
                <a:sym typeface="Times New Roman"/>
              </a:rPr>
              <a:t>Minocha, Hristov &amp; Reynolds, 2017</a:t>
            </a:r>
            <a:r>
              <a:rPr lang="en-US" sz="1800">
                <a:latin typeface="Times New Roman"/>
                <a:ea typeface="Times New Roman"/>
                <a:cs typeface="Times New Roman"/>
                <a:sym typeface="Times New Roman"/>
              </a:rPr>
              <a:t>). For instance, a person is provided with the word 'red', and as it is just a piece of the word and does not carry a complete meaning. Hence the person is being conveyed that the colour of the 'traffic light' is red. Then, the person becomes able to achieve the actual information regarding the provided word and also is being notified there is a traffic signal in front of him, and that was the wisdom. Hence, the information that is achieved by that particular individual is to transform the known idea into knowledge with the acquiring of the appropriate significance. Lastly, that person decided to stop the car at once by pushing the brakes as the red light is on in the traffic post, and that is called 'wisdom' that the person has achieved through his personal experience and also from a practical or real-life situation. </a:t>
            </a:r>
            <a:endParaRPr sz="1800">
              <a:latin typeface="Arial"/>
              <a:ea typeface="Arial"/>
              <a:cs typeface="Arial"/>
              <a:sym typeface="Arial"/>
            </a:endParaRPr>
          </a:p>
          <a:p>
            <a:pPr indent="0" lvl="0" marL="0" rtl="0" algn="l">
              <a:spcBef>
                <a:spcPts val="0"/>
              </a:spcBef>
              <a:spcAft>
                <a:spcPts val="0"/>
              </a:spcAft>
              <a:buNone/>
            </a:pPr>
            <a:r>
              <a:t/>
            </a:r>
            <a:endParaRPr/>
          </a:p>
        </p:txBody>
      </p:sp>
      <p:sp>
        <p:nvSpPr>
          <p:cNvPr id="135" name="Google Shape;135;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 name="Shape 140"/>
        <p:cNvGrpSpPr/>
        <p:nvPr/>
      </p:nvGrpSpPr>
      <p:grpSpPr>
        <a:xfrm>
          <a:off x="0" y="0"/>
          <a:ext cx="0" cy="0"/>
          <a:chOff x="0" y="0"/>
          <a:chExt cx="0" cy="0"/>
        </a:xfrm>
      </p:grpSpPr>
      <p:sp>
        <p:nvSpPr>
          <p:cNvPr id="141" name="Google Shape;141;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2" name="Google Shape;142;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The data collection is said to be a systematic approach in measuring and gathering of the data information from various sources. It helps in getting an accurate and a complete picture of the area of interest. Moreover, the data collection helps an individual to answer various questions and prediction based on that and evaluate the outcomes about the probabilities that could happen in future. An accurate data collection is said to be very much essential in a research in order to maintain its integrity and also helps in getting quality assurance and make an informed business decision. Furthermore, the data are generally of two kinds one is qualitative and the other is quantitative data (Fiesler, Beard &amp; Keegan, 2020, May). And the method of collecting the data comprises of two parts, one is primary and the other is secondary. For the primary data collection, the methods that are generally used are called as the surveys, interviews, questionnaire, these are considered as the primary instruments for collecting the information. On the other hand, as far as the secondary collection of data is considered it can be said that the secondary data can be collected by using the books and journals that are already being published online or in offline (Brown, 2018). In terms of gathering the data, the DIKW model is critical since it aids in understanding and evaluating the significance of acquired data.</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43" name="Google Shape;143;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7" name="Shape 147"/>
        <p:cNvGrpSpPr/>
        <p:nvPr/>
      </p:nvGrpSpPr>
      <p:grpSpPr>
        <a:xfrm>
          <a:off x="0" y="0"/>
          <a:ext cx="0" cy="0"/>
          <a:chOff x="0" y="0"/>
          <a:chExt cx="0" cy="0"/>
        </a:xfrm>
      </p:grpSpPr>
      <p:sp>
        <p:nvSpPr>
          <p:cNvPr id="148" name="Google Shape;148;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9" name="Google Shape;149;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In order to collect the data for my research I had chosen to use the primary data collection method over the secondary data collection method. Moreover, as far my data collection method is considered, that is the primary data for that I had chosen an online survey method for the students of my college so that I can learn more about their GRIT score. In order to do the survey, I thought that the Microsoft survey would be an ideal choice as it is convenient and easier to use (Goddard, 2017). Thus, I had chosen Microsoft survey in order to my primary collection. Adding to that after choosing the method of survey I quickly distributed the survey to my class mates in order to obtain the results of my primary data collection. The procedure of collecting the data comprised of five steps, the first step was to create a form with the help of Office 365, followed by making the questions for my survey, the next step was to distribute the form to the appropriate students and ultimately collecting the results (Tesfay et al., 2018, March). The measures that were stated in the GDPR for the collection of data, I completely followed that. </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50" name="Google Shape;150;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6" name="Google Shape;156;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The DIKW model was a great help to me as it helped me in transforming the data that I gathered from the survey into the information that would be useful for me in the future. Not only that, the DIKW model helped me in acquiring a good amount of knowledge which will be assisting me in making judgements for the future for my survey. In this slide above I am going to present the findings that I have got from the survey that I conducted with the students. The survey was conducted with 37 of my class mates out of which 19 of my class mates received the highest academic level of 3 that is medium (Krystlik, 2017). The remaining 13 participants received a score of 4 which is also considered as medium. Two of the individuals scored 3 which is again considered as a medium. The remaining two class mates of mine scored 2 and the last participant had received the score to be 6 and hence our GRID score is 3.80. </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57" name="Google Shape;157;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4" name="Google Shape;164;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lang="en-US"/>
              <a:t>Notes</a:t>
            </a:r>
            <a:r>
              <a:rPr lang="en-US"/>
              <a:t>:</a:t>
            </a:r>
            <a:endParaRPr/>
          </a:p>
          <a:p>
            <a:pPr indent="0" lvl="0" marL="0" rtl="0" algn="l">
              <a:spcBef>
                <a:spcPts val="0"/>
              </a:spcBef>
              <a:spcAft>
                <a:spcPts val="0"/>
              </a:spcAft>
              <a:buNone/>
            </a:pPr>
            <a:r>
              <a:rPr lang="en-US"/>
              <a:t>The grit score shows a person's focus and willpower toward long-term goals and life objectives.</a:t>
            </a:r>
            <a:endParaRPr/>
          </a:p>
          <a:p>
            <a:pPr indent="0" lvl="0" marL="0" rtl="0" algn="l">
              <a:spcBef>
                <a:spcPts val="0"/>
              </a:spcBef>
              <a:spcAft>
                <a:spcPts val="0"/>
              </a:spcAft>
              <a:buNone/>
            </a:pPr>
            <a:r>
              <a:rPr lang="en-US"/>
              <a:t>The GRIT exam score I received differentiates between pupils who are somewhat concentrated and those who are very focused. Furthermore, the grit score of the final one person is 3.80, demonstrating that the GRIT test and the outcome are correct. Using the data, I have produced a pie chart in Microsoft Excel that has assisted me in presenting my opinion based on the test and prepare my test report that look more visually appealing. To do so, I have put my collected data into the excel sheet, thereafter I have selected those data. After that, I have clicked on the insert button. I then opted for the chart selection option and chose the option of pie chart. After that, I have chosen a design out from the option, and thereby the pie chart has been created by excel on the basis of the data that have given.</a:t>
            </a:r>
            <a:endParaRPr/>
          </a:p>
          <a:p>
            <a:pPr indent="0" lvl="0" marL="0" rtl="0" algn="l">
              <a:spcBef>
                <a:spcPts val="0"/>
              </a:spcBef>
              <a:spcAft>
                <a:spcPts val="0"/>
              </a:spcAft>
              <a:buNone/>
            </a:pPr>
            <a:r>
              <a:rPr lang="en-US"/>
              <a:t>With its various capabilities, Microsoft Excel is effective software that improves the presentability of the data. It has therefore offered a range of advantages to do my graph and present it on my presentation (Kilb, 2016). It has helped me to analyse as well as visualise sets of data in all accessible ways. With that, I will be able to perform any analytical processing on it and present the same in future if required. One of the most important things about excel that has helped me to present my data is that any person with less technical experience can easily access it. </a:t>
            </a:r>
            <a:endParaRPr/>
          </a:p>
          <a:p>
            <a:pPr indent="0" lvl="0" marL="0" rtl="0" algn="l">
              <a:spcBef>
                <a:spcPts val="0"/>
              </a:spcBef>
              <a:spcAft>
                <a:spcPts val="0"/>
              </a:spcAft>
              <a:buNone/>
            </a:pPr>
            <a:r>
              <a:rPr lang="en-US"/>
              <a:t>This programme has assisted me in improving my knowledge, comprehension, presentation, and communication abilities. </a:t>
            </a:r>
            <a:endParaRPr/>
          </a:p>
          <a:p>
            <a:pPr indent="0" lvl="0" marL="0" rtl="0" algn="l">
              <a:spcBef>
                <a:spcPts val="0"/>
              </a:spcBef>
              <a:spcAft>
                <a:spcPts val="0"/>
              </a:spcAft>
              <a:buNone/>
            </a:pPr>
            <a:r>
              <a:rPr lang="en-US"/>
              <a:t>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4" name="Google Shape;174;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lang="en-US"/>
              <a:t>Notes</a:t>
            </a:r>
            <a:r>
              <a:rPr lang="en-US"/>
              <a:t>:</a:t>
            </a:r>
            <a:endParaRPr/>
          </a:p>
          <a:p>
            <a:pPr indent="0" lvl="0" marL="0" rtl="0" algn="l">
              <a:spcBef>
                <a:spcPts val="0"/>
              </a:spcBef>
              <a:spcAft>
                <a:spcPts val="0"/>
              </a:spcAft>
              <a:buNone/>
            </a:pPr>
            <a:r>
              <a:rPr lang="en-US"/>
              <a:t>I compared the findings of the online student survey with other relevant survey data to determine the viability of the data I collected. To obtain the GRIT findings, the students of 2020 collected additional survey data. The results of the test demonstrated that the survey that I have conducted on 37 people in the year 2021 and the survey that I have conducted on 38 people in the year 2020 were both successful. In the class survey done by me, the grit score for 19 people is 4 and is medium, the score of 13 individuals is 4.2, and the GRIT score of the next two participants is 3.7, which is also medium. The grit scores of the next two and last participants are 4.7 and is high, and 3.80, that can be considered as medium. </a:t>
            </a:r>
            <a:endParaRPr/>
          </a:p>
          <a:p>
            <a:pPr indent="0" lvl="0" marL="0" rtl="0" algn="l">
              <a:spcBef>
                <a:spcPts val="0"/>
              </a:spcBef>
              <a:spcAft>
                <a:spcPts val="0"/>
              </a:spcAft>
              <a:buNone/>
            </a:pPr>
            <a:r>
              <a:rPr lang="en-US"/>
              <a:t>The 2020 grit survey outcomes include 20 such students with a medium grit score of 3.6, 10 students with a medium grit score of 3.75, 4 students with a medium grit score of 3.5, and 4 students with a medium grit score of 3.80. The comparison of these two findings reveals that the school survey completed by myself yielded superior results, indicating that the kids are more focused on their objectives.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p1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2" name="Google Shape;182;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6" name="Shape 186"/>
        <p:cNvGrpSpPr/>
        <p:nvPr/>
      </p:nvGrpSpPr>
      <p:grpSpPr>
        <a:xfrm>
          <a:off x="0" y="0"/>
          <a:ext cx="0" cy="0"/>
          <a:chOff x="0" y="0"/>
          <a:chExt cx="0" cy="0"/>
        </a:xfrm>
      </p:grpSpPr>
      <p:sp>
        <p:nvSpPr>
          <p:cNvPr id="187" name="Google Shape;187;p1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8" name="Google Shape;188;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2" name="Shape 192"/>
        <p:cNvGrpSpPr/>
        <p:nvPr/>
      </p:nvGrpSpPr>
      <p:grpSpPr>
        <a:xfrm>
          <a:off x="0" y="0"/>
          <a:ext cx="0" cy="0"/>
          <a:chOff x="0" y="0"/>
          <a:chExt cx="0" cy="0"/>
        </a:xfrm>
      </p:grpSpPr>
      <p:sp>
        <p:nvSpPr>
          <p:cNvPr id="193" name="Google Shape;193;g121b630cb52_0_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4" name="Google Shape;194;g121b630cb52_0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p1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0" name="Google Shape;200;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5" name="Shape 15"/>
        <p:cNvGrpSpPr/>
        <p:nvPr/>
      </p:nvGrpSpPr>
      <p:grpSpPr>
        <a:xfrm>
          <a:off x="0" y="0"/>
          <a:ext cx="0" cy="0"/>
          <a:chOff x="0" y="0"/>
          <a:chExt cx="0" cy="0"/>
        </a:xfrm>
      </p:grpSpPr>
      <p:sp>
        <p:nvSpPr>
          <p:cNvPr id="16" name="Google Shape;16;p1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15"/>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8" name="Google Shape;18;p1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1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1" name="Shape 21"/>
        <p:cNvGrpSpPr/>
        <p:nvPr/>
      </p:nvGrpSpPr>
      <p:grpSpPr>
        <a:xfrm>
          <a:off x="0" y="0"/>
          <a:ext cx="0" cy="0"/>
          <a:chOff x="0" y="0"/>
          <a:chExt cx="0" cy="0"/>
        </a:xfrm>
      </p:grpSpPr>
      <p:sp>
        <p:nvSpPr>
          <p:cNvPr id="22" name="Google Shape;22;p1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16"/>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4" name="Google Shape;24;p16"/>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5" name="Google Shape;25;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 name="Google Shape;27;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8" name="Shape 28"/>
        <p:cNvGrpSpPr/>
        <p:nvPr/>
      </p:nvGrpSpPr>
      <p:grpSpPr>
        <a:xfrm>
          <a:off x="0" y="0"/>
          <a:ext cx="0" cy="0"/>
          <a:chOff x="0" y="0"/>
          <a:chExt cx="0" cy="0"/>
        </a:xfrm>
      </p:grpSpPr>
      <p:sp>
        <p:nvSpPr>
          <p:cNvPr id="29" name="Google Shape;29;p1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1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1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32" name="Shape 32"/>
        <p:cNvGrpSpPr/>
        <p:nvPr/>
      </p:nvGrpSpPr>
      <p:grpSpPr>
        <a:xfrm>
          <a:off x="0" y="0"/>
          <a:ext cx="0" cy="0"/>
          <a:chOff x="0" y="0"/>
          <a:chExt cx="0" cy="0"/>
        </a:xfrm>
      </p:grpSpPr>
      <p:sp>
        <p:nvSpPr>
          <p:cNvPr id="33" name="Google Shape;33;p18"/>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4" name="Google Shape;34;p18"/>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35" name="Google Shape;35;p1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1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1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8" name="Shape 38"/>
        <p:cNvGrpSpPr/>
        <p:nvPr/>
      </p:nvGrpSpPr>
      <p:grpSpPr>
        <a:xfrm>
          <a:off x="0" y="0"/>
          <a:ext cx="0" cy="0"/>
          <a:chOff x="0" y="0"/>
          <a:chExt cx="0" cy="0"/>
        </a:xfrm>
      </p:grpSpPr>
      <p:sp>
        <p:nvSpPr>
          <p:cNvPr id="39" name="Google Shape;39;p19"/>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0" name="Google Shape;40;p19"/>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41" name="Google Shape;41;p1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1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1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4" name="Shape 44"/>
        <p:cNvGrpSpPr/>
        <p:nvPr/>
      </p:nvGrpSpPr>
      <p:grpSpPr>
        <a:xfrm>
          <a:off x="0" y="0"/>
          <a:ext cx="0" cy="0"/>
          <a:chOff x="0" y="0"/>
          <a:chExt cx="0" cy="0"/>
        </a:xfrm>
      </p:grpSpPr>
      <p:sp>
        <p:nvSpPr>
          <p:cNvPr id="45" name="Google Shape;45;p20"/>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6" name="Google Shape;46;p20"/>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7" name="Google Shape;47;p20"/>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8" name="Google Shape;48;p20"/>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9" name="Google Shape;49;p20"/>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0" name="Google Shape;50;p2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2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2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3" name="Shape 53"/>
        <p:cNvGrpSpPr/>
        <p:nvPr/>
      </p:nvGrpSpPr>
      <p:grpSpPr>
        <a:xfrm>
          <a:off x="0" y="0"/>
          <a:ext cx="0" cy="0"/>
          <a:chOff x="0" y="0"/>
          <a:chExt cx="0" cy="0"/>
        </a:xfrm>
      </p:grpSpPr>
      <p:sp>
        <p:nvSpPr>
          <p:cNvPr id="54" name="Google Shape;54;p2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5" name="Google Shape;55;p2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2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2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22"/>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22"/>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1" name="Google Shape;61;p22"/>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2" name="Google Shape;62;p2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2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2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23"/>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23"/>
          <p:cNvSpPr/>
          <p:nvPr>
            <p:ph idx="2" type="pic"/>
          </p:nvPr>
        </p:nvSpPr>
        <p:spPr>
          <a:xfrm>
            <a:off x="5183188" y="987425"/>
            <a:ext cx="6172200" cy="4873625"/>
          </a:xfrm>
          <a:prstGeom prst="rect">
            <a:avLst/>
          </a:prstGeom>
          <a:noFill/>
          <a:ln>
            <a:noFill/>
          </a:ln>
        </p:spPr>
      </p:sp>
      <p:sp>
        <p:nvSpPr>
          <p:cNvPr id="68" name="Google Shape;68;p23"/>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9" name="Google Shape;69;p2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2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2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24"/>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5" name="Google Shape;75;p2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2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25"/>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25"/>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2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2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4"/>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2" name="Google Shape;12;p1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3" name="Google Shape;13;p1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4" name="Google Shape;14;p1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1.gi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chart" Target="../charts/chart1.xml"/><Relationship Id="rId4" Type="http://schemas.openxmlformats.org/officeDocument/2006/relationships/chart" Target="../charts/char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chart" Target="../charts/chart3.xml"/><Relationship Id="rId4" Type="http://schemas.openxmlformats.org/officeDocument/2006/relationships/chart" Target="../charts/char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4.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87" name="Shape 87"/>
        <p:cNvGrpSpPr/>
        <p:nvPr/>
      </p:nvGrpSpPr>
      <p:grpSpPr>
        <a:xfrm>
          <a:off x="0" y="0"/>
          <a:ext cx="0" cy="0"/>
          <a:chOff x="0" y="0"/>
          <a:chExt cx="0" cy="0"/>
        </a:xfrm>
      </p:grpSpPr>
      <p:sp>
        <p:nvSpPr>
          <p:cNvPr id="88" name="Google Shape;88;p1"/>
          <p:cNvSpPr txBox="1"/>
          <p:nvPr/>
        </p:nvSpPr>
        <p:spPr>
          <a:xfrm>
            <a:off x="3253200" y="1106125"/>
            <a:ext cx="5685600" cy="1514700"/>
          </a:xfrm>
          <a:prstGeom prst="rect">
            <a:avLst/>
          </a:prstGeom>
          <a:noFill/>
          <a:ln>
            <a:noFill/>
          </a:ln>
        </p:spPr>
        <p:txBody>
          <a:bodyPr anchorCtr="0" anchor="t" bIns="91425" lIns="91425" spcFirstLastPara="1" rIns="91425" wrap="square" tIns="91425">
            <a:spAutoFit/>
          </a:bodyPr>
          <a:lstStyle/>
          <a:p>
            <a:pPr indent="0" lvl="0" marL="0" rtl="0" algn="ctr">
              <a:lnSpc>
                <a:spcPct val="90000"/>
              </a:lnSpc>
              <a:spcBef>
                <a:spcPts val="0"/>
              </a:spcBef>
              <a:spcAft>
                <a:spcPts val="0"/>
              </a:spcAft>
              <a:buClr>
                <a:schemeClr val="dk1"/>
              </a:buClr>
              <a:buSzPts val="3600"/>
              <a:buFont typeface="Times New Roman"/>
              <a:buNone/>
            </a:pPr>
            <a:r>
              <a:rPr b="1" lang="en-US" sz="4800" u="sng">
                <a:solidFill>
                  <a:schemeClr val="dk1"/>
                </a:solidFill>
                <a:latin typeface="Times New Roman"/>
                <a:ea typeface="Times New Roman"/>
                <a:cs typeface="Times New Roman"/>
                <a:sym typeface="Times New Roman"/>
              </a:rPr>
              <a:t>DIKW PRESENTATION</a:t>
            </a:r>
            <a:endParaRPr sz="4800" u="sng">
              <a:latin typeface="Calibri"/>
              <a:ea typeface="Calibri"/>
              <a:cs typeface="Calibri"/>
              <a:sym typeface="Calibri"/>
            </a:endParaRPr>
          </a:p>
        </p:txBody>
      </p:sp>
      <p:sp>
        <p:nvSpPr>
          <p:cNvPr id="89" name="Google Shape;89;p1"/>
          <p:cNvSpPr txBox="1"/>
          <p:nvPr/>
        </p:nvSpPr>
        <p:spPr>
          <a:xfrm>
            <a:off x="8052625" y="5820725"/>
            <a:ext cx="4004100" cy="692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US" sz="3300">
                <a:latin typeface="Calibri"/>
                <a:ea typeface="Calibri"/>
                <a:cs typeface="Calibri"/>
                <a:sym typeface="Calibri"/>
              </a:rPr>
              <a:t>Student ID: 2110988</a:t>
            </a:r>
            <a:endParaRPr sz="3300">
              <a:latin typeface="Calibri"/>
              <a:ea typeface="Calibri"/>
              <a:cs typeface="Calibri"/>
              <a:sym typeface="Calibri"/>
            </a:endParaRPr>
          </a:p>
        </p:txBody>
      </p:sp>
      <p:sp>
        <p:nvSpPr>
          <p:cNvPr id="90" name="Google Shape;90;p1"/>
          <p:cNvSpPr txBox="1"/>
          <p:nvPr/>
        </p:nvSpPr>
        <p:spPr>
          <a:xfrm>
            <a:off x="3075050" y="3451125"/>
            <a:ext cx="6393300" cy="15393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i="1" lang="en-US" sz="2200">
                <a:latin typeface="Calibri"/>
                <a:ea typeface="Calibri"/>
                <a:cs typeface="Calibri"/>
                <a:sym typeface="Calibri"/>
              </a:rPr>
              <a:t>Module: BMSW4003</a:t>
            </a:r>
            <a:endParaRPr i="1" sz="2200">
              <a:latin typeface="Calibri"/>
              <a:ea typeface="Calibri"/>
              <a:cs typeface="Calibri"/>
              <a:sym typeface="Calibri"/>
            </a:endParaRPr>
          </a:p>
          <a:p>
            <a:pPr indent="0" lvl="0" marL="0" rtl="0" algn="ctr">
              <a:spcBef>
                <a:spcPts val="0"/>
              </a:spcBef>
              <a:spcAft>
                <a:spcPts val="0"/>
              </a:spcAft>
              <a:buNone/>
            </a:pPr>
            <a:r>
              <a:rPr i="1" lang="en-US" sz="2200">
                <a:latin typeface="Calibri"/>
                <a:ea typeface="Calibri"/>
                <a:cs typeface="Calibri"/>
                <a:sym typeface="Calibri"/>
              </a:rPr>
              <a:t>April 2002</a:t>
            </a:r>
            <a:endParaRPr i="1" sz="2200">
              <a:latin typeface="Calibri"/>
              <a:ea typeface="Calibri"/>
              <a:cs typeface="Calibri"/>
              <a:sym typeface="Calibri"/>
            </a:endParaRPr>
          </a:p>
          <a:p>
            <a:pPr indent="0" lvl="0" marL="0" rtl="0" algn="ctr">
              <a:spcBef>
                <a:spcPts val="0"/>
              </a:spcBef>
              <a:spcAft>
                <a:spcPts val="0"/>
              </a:spcAft>
              <a:buNone/>
            </a:pPr>
            <a:r>
              <a:rPr i="1" lang="en-US" sz="2200">
                <a:latin typeface="Calibri"/>
                <a:ea typeface="Calibri"/>
                <a:cs typeface="Calibri"/>
                <a:sym typeface="Calibri"/>
              </a:rPr>
              <a:t>-Resit &amp; Rework-</a:t>
            </a:r>
            <a:endParaRPr i="1" sz="2200">
              <a:latin typeface="Calibri"/>
              <a:ea typeface="Calibri"/>
              <a:cs typeface="Calibri"/>
              <a:sym typeface="Calibri"/>
            </a:endParaRPr>
          </a:p>
          <a:p>
            <a:pPr indent="0" lvl="0" marL="0" rtl="0" algn="ctr">
              <a:spcBef>
                <a:spcPts val="0"/>
              </a:spcBef>
              <a:spcAft>
                <a:spcPts val="0"/>
              </a:spcAft>
              <a:buNone/>
            </a:pPr>
            <a:r>
              <a:rPr i="1" lang="en-US" sz="2200">
                <a:latin typeface="Calibri"/>
                <a:ea typeface="Calibri"/>
                <a:cs typeface="Calibri"/>
                <a:sym typeface="Calibri"/>
              </a:rPr>
              <a:t>Part 1: Presentation</a:t>
            </a:r>
            <a:endParaRPr i="1" sz="2200">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95" name="Shape 95"/>
        <p:cNvGrpSpPr/>
        <p:nvPr/>
      </p:nvGrpSpPr>
      <p:grpSpPr>
        <a:xfrm>
          <a:off x="0" y="0"/>
          <a:ext cx="0" cy="0"/>
          <a:chOff x="0" y="0"/>
          <a:chExt cx="0" cy="0"/>
        </a:xfrm>
      </p:grpSpPr>
      <p:sp>
        <p:nvSpPr>
          <p:cNvPr id="96" name="Google Shape;96;p2"/>
          <p:cNvSpPr txBox="1"/>
          <p:nvPr>
            <p:ph idx="1" type="body"/>
          </p:nvPr>
        </p:nvSpPr>
        <p:spPr>
          <a:xfrm>
            <a:off x="838200" y="1825625"/>
            <a:ext cx="3990975" cy="4351338"/>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3600"/>
              <a:buNone/>
            </a:pPr>
            <a:r>
              <a:rPr b="1" lang="en-US" sz="3600">
                <a:latin typeface="Times New Roman"/>
                <a:ea typeface="Times New Roman"/>
                <a:cs typeface="Times New Roman"/>
                <a:sym typeface="Times New Roman"/>
              </a:rPr>
              <a:t>Angela Duckworth Research</a:t>
            </a:r>
            <a:endParaRPr b="1" sz="3600">
              <a:latin typeface="Times New Roman"/>
              <a:ea typeface="Times New Roman"/>
              <a:cs typeface="Times New Roman"/>
              <a:sym typeface="Times New Roman"/>
            </a:endParaRPr>
          </a:p>
        </p:txBody>
      </p:sp>
      <p:grpSp>
        <p:nvGrpSpPr>
          <p:cNvPr id="97" name="Google Shape;97;p2"/>
          <p:cNvGrpSpPr/>
          <p:nvPr/>
        </p:nvGrpSpPr>
        <p:grpSpPr>
          <a:xfrm>
            <a:off x="6586537" y="1581150"/>
            <a:ext cx="4219575" cy="4219575"/>
            <a:chOff x="928687" y="0"/>
            <a:chExt cx="4219575" cy="4219575"/>
          </a:xfrm>
        </p:grpSpPr>
        <p:sp>
          <p:nvSpPr>
            <p:cNvPr id="98" name="Google Shape;98;p2"/>
            <p:cNvSpPr/>
            <p:nvPr/>
          </p:nvSpPr>
          <p:spPr>
            <a:xfrm>
              <a:off x="928687" y="0"/>
              <a:ext cx="4219575" cy="4219575"/>
            </a:xfrm>
            <a:prstGeom prst="quadArrow">
              <a:avLst>
                <a:gd fmla="val 2000" name="adj1"/>
                <a:gd fmla="val 4000" name="adj2"/>
                <a:gd fmla="val 5000" name="adj3"/>
              </a:avLst>
            </a:prstGeom>
            <a:solidFill>
              <a:srgbClr val="F7D5C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 name="Google Shape;99;p2"/>
            <p:cNvSpPr/>
            <p:nvPr/>
          </p:nvSpPr>
          <p:spPr>
            <a:xfrm>
              <a:off x="1202959" y="274272"/>
              <a:ext cx="1687830" cy="1687830"/>
            </a:xfrm>
            <a:prstGeom prst="roundRect">
              <a:avLst>
                <a:gd fmla="val 16667" name="adj"/>
              </a:avLst>
            </a:prstGeom>
            <a:solidFill>
              <a:schemeClr val="accent2"/>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 name="Google Shape;100;p2"/>
            <p:cNvSpPr txBox="1"/>
            <p:nvPr/>
          </p:nvSpPr>
          <p:spPr>
            <a:xfrm>
              <a:off x="1285352" y="356665"/>
              <a:ext cx="1523044" cy="1523044"/>
            </a:xfrm>
            <a:prstGeom prst="rect">
              <a:avLst/>
            </a:prstGeom>
            <a:noFill/>
            <a:ln>
              <a:noFill/>
            </a:ln>
          </p:spPr>
          <p:txBody>
            <a:bodyPr anchorCtr="0" anchor="ctr" bIns="38100" lIns="38100" spcFirstLastPara="1" rIns="38100" wrap="square" tIns="38100">
              <a:noAutofit/>
            </a:bodyPr>
            <a:lstStyle/>
            <a:p>
              <a:pPr indent="0" lvl="0" marL="0" marR="0" rtl="0" algn="ctr">
                <a:lnSpc>
                  <a:spcPct val="90000"/>
                </a:lnSpc>
                <a:spcBef>
                  <a:spcPts val="0"/>
                </a:spcBef>
                <a:spcAft>
                  <a:spcPts val="0"/>
                </a:spcAft>
                <a:buClr>
                  <a:schemeClr val="lt1"/>
                </a:buClr>
                <a:buSzPts val="1000"/>
                <a:buFont typeface="Times New Roman"/>
                <a:buNone/>
              </a:pPr>
              <a:r>
                <a:rPr b="0" i="0" lang="en-US" sz="1000" u="none" cap="none" strike="noStrike">
                  <a:solidFill>
                    <a:schemeClr val="lt1"/>
                  </a:solidFill>
                  <a:latin typeface="Times New Roman"/>
                  <a:ea typeface="Times New Roman"/>
                  <a:cs typeface="Times New Roman"/>
                  <a:sym typeface="Times New Roman"/>
                </a:rPr>
                <a:t>The 'Grit' concept has achieved immense popularity since 2013 at Angela Duckworth's TED talk, where she has played a role of a psychologist and is serving a role of a professor recently at Pennsylvania University</a:t>
              </a:r>
              <a:endParaRPr b="0" i="0" sz="1000" u="none" cap="none" strike="noStrike">
                <a:solidFill>
                  <a:schemeClr val="lt1"/>
                </a:solidFill>
                <a:latin typeface="Times New Roman"/>
                <a:ea typeface="Times New Roman"/>
                <a:cs typeface="Times New Roman"/>
                <a:sym typeface="Times New Roman"/>
              </a:endParaRPr>
            </a:p>
          </p:txBody>
        </p:sp>
        <p:sp>
          <p:nvSpPr>
            <p:cNvPr id="101" name="Google Shape;101;p2"/>
            <p:cNvSpPr/>
            <p:nvPr/>
          </p:nvSpPr>
          <p:spPr>
            <a:xfrm>
              <a:off x="3186160" y="274272"/>
              <a:ext cx="1687830" cy="1687830"/>
            </a:xfrm>
            <a:prstGeom prst="roundRect">
              <a:avLst>
                <a:gd fmla="val 16667" name="adj"/>
              </a:avLst>
            </a:prstGeom>
            <a:solidFill>
              <a:schemeClr val="accent3"/>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2"/>
            <p:cNvSpPr txBox="1"/>
            <p:nvPr/>
          </p:nvSpPr>
          <p:spPr>
            <a:xfrm>
              <a:off x="3268553" y="356665"/>
              <a:ext cx="1523044" cy="1523044"/>
            </a:xfrm>
            <a:prstGeom prst="rect">
              <a:avLst/>
            </a:prstGeom>
            <a:noFill/>
            <a:ln>
              <a:noFill/>
            </a:ln>
          </p:spPr>
          <p:txBody>
            <a:bodyPr anchorCtr="0" anchor="ctr" bIns="38100" lIns="38100" spcFirstLastPara="1" rIns="38100" wrap="square" tIns="38100">
              <a:noAutofit/>
            </a:bodyPr>
            <a:lstStyle/>
            <a:p>
              <a:pPr indent="0" lvl="0" marL="0" marR="0" rtl="0" algn="ctr">
                <a:lnSpc>
                  <a:spcPct val="90000"/>
                </a:lnSpc>
                <a:spcBef>
                  <a:spcPts val="0"/>
                </a:spcBef>
                <a:spcAft>
                  <a:spcPts val="0"/>
                </a:spcAft>
                <a:buClr>
                  <a:schemeClr val="lt1"/>
                </a:buClr>
                <a:buSzPts val="1000"/>
                <a:buFont typeface="Times New Roman"/>
                <a:buNone/>
              </a:pPr>
              <a:r>
                <a:rPr b="0" i="0" lang="en-US" sz="1000" u="none" cap="none" strike="noStrike">
                  <a:solidFill>
                    <a:schemeClr val="lt1"/>
                  </a:solidFill>
                  <a:latin typeface="Times New Roman"/>
                  <a:ea typeface="Times New Roman"/>
                  <a:cs typeface="Times New Roman"/>
                  <a:sym typeface="Times New Roman"/>
                </a:rPr>
                <a:t>While teaching in the classroom, she noticed that the students of her class were not smart enough to perform as per her expectations, and some of them were not achieving good grades in tests </a:t>
              </a:r>
              <a:endParaRPr b="0" i="0" sz="1000" u="none" cap="none" strike="noStrike">
                <a:solidFill>
                  <a:schemeClr val="lt1"/>
                </a:solidFill>
                <a:latin typeface="Times New Roman"/>
                <a:ea typeface="Times New Roman"/>
                <a:cs typeface="Times New Roman"/>
                <a:sym typeface="Times New Roman"/>
              </a:endParaRPr>
            </a:p>
          </p:txBody>
        </p:sp>
        <p:sp>
          <p:nvSpPr>
            <p:cNvPr id="103" name="Google Shape;103;p2"/>
            <p:cNvSpPr/>
            <p:nvPr/>
          </p:nvSpPr>
          <p:spPr>
            <a:xfrm>
              <a:off x="1261561" y="2290959"/>
              <a:ext cx="1687830" cy="1687830"/>
            </a:xfrm>
            <a:prstGeom prst="roundRect">
              <a:avLst>
                <a:gd fmla="val 16667" name="adj"/>
              </a:avLst>
            </a:prstGeom>
            <a:solidFill>
              <a:schemeClr val="accent4"/>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 name="Google Shape;104;p2"/>
            <p:cNvSpPr txBox="1"/>
            <p:nvPr/>
          </p:nvSpPr>
          <p:spPr>
            <a:xfrm>
              <a:off x="1343954" y="2373352"/>
              <a:ext cx="1523044" cy="1523044"/>
            </a:xfrm>
            <a:prstGeom prst="rect">
              <a:avLst/>
            </a:prstGeom>
            <a:noFill/>
            <a:ln>
              <a:noFill/>
            </a:ln>
          </p:spPr>
          <p:txBody>
            <a:bodyPr anchorCtr="0" anchor="ctr" bIns="38100" lIns="38100" spcFirstLastPara="1" rIns="38100" wrap="square" tIns="38100">
              <a:noAutofit/>
            </a:bodyPr>
            <a:lstStyle/>
            <a:p>
              <a:pPr indent="0" lvl="0" marL="0" marR="0" rtl="0" algn="ctr">
                <a:lnSpc>
                  <a:spcPct val="90000"/>
                </a:lnSpc>
                <a:spcBef>
                  <a:spcPts val="0"/>
                </a:spcBef>
                <a:spcAft>
                  <a:spcPts val="0"/>
                </a:spcAft>
                <a:buClr>
                  <a:schemeClr val="lt1"/>
                </a:buClr>
                <a:buSzPts val="1000"/>
                <a:buFont typeface="Times New Roman"/>
                <a:buNone/>
              </a:pPr>
              <a:r>
                <a:rPr b="0" i="0" lang="en-US" sz="1000" u="none" cap="none" strike="noStrike">
                  <a:solidFill>
                    <a:schemeClr val="lt1"/>
                  </a:solidFill>
                  <a:latin typeface="Times New Roman"/>
                  <a:ea typeface="Times New Roman"/>
                  <a:cs typeface="Times New Roman"/>
                  <a:sym typeface="Times New Roman"/>
                </a:rPr>
                <a:t>She asked each and every individual some questions regarding 'who is successful and why? on various contexts were also regarded as the major characteristics that were also represented as the crucial factors for gaining success known as 'Grit'.</a:t>
              </a:r>
              <a:endParaRPr b="0" i="0" sz="1000" u="none" cap="none" strike="noStrike">
                <a:solidFill>
                  <a:schemeClr val="lt1"/>
                </a:solidFill>
                <a:latin typeface="Times New Roman"/>
                <a:ea typeface="Times New Roman"/>
                <a:cs typeface="Times New Roman"/>
                <a:sym typeface="Times New Roman"/>
              </a:endParaRPr>
            </a:p>
          </p:txBody>
        </p:sp>
        <p:sp>
          <p:nvSpPr>
            <p:cNvPr id="105" name="Google Shape;105;p2"/>
            <p:cNvSpPr/>
            <p:nvPr/>
          </p:nvSpPr>
          <p:spPr>
            <a:xfrm>
              <a:off x="3186160" y="2257472"/>
              <a:ext cx="1687830" cy="1687830"/>
            </a:xfrm>
            <a:prstGeom prst="roundRect">
              <a:avLst>
                <a:gd fmla="val 16667" name="adj"/>
              </a:avLst>
            </a:prstGeom>
            <a:solidFill>
              <a:srgbClr val="599BD5"/>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 name="Google Shape;106;p2"/>
            <p:cNvSpPr txBox="1"/>
            <p:nvPr/>
          </p:nvSpPr>
          <p:spPr>
            <a:xfrm>
              <a:off x="3268553" y="2339865"/>
              <a:ext cx="1523044" cy="1523044"/>
            </a:xfrm>
            <a:prstGeom prst="rect">
              <a:avLst/>
            </a:prstGeom>
            <a:noFill/>
            <a:ln>
              <a:noFill/>
            </a:ln>
          </p:spPr>
          <p:txBody>
            <a:bodyPr anchorCtr="0" anchor="ctr" bIns="38100" lIns="38100" spcFirstLastPara="1" rIns="38100" wrap="square" tIns="38100">
              <a:noAutofit/>
            </a:bodyPr>
            <a:lstStyle/>
            <a:p>
              <a:pPr indent="0" lvl="0" marL="0" marR="0" rtl="0" algn="ctr">
                <a:lnSpc>
                  <a:spcPct val="90000"/>
                </a:lnSpc>
                <a:spcBef>
                  <a:spcPts val="0"/>
                </a:spcBef>
                <a:spcAft>
                  <a:spcPts val="0"/>
                </a:spcAft>
                <a:buClr>
                  <a:schemeClr val="lt1"/>
                </a:buClr>
                <a:buSzPts val="1000"/>
                <a:buFont typeface="Times New Roman"/>
                <a:buNone/>
              </a:pPr>
              <a:r>
                <a:rPr b="0" i="0" lang="en-US" sz="1000" u="none" cap="none" strike="noStrike">
                  <a:solidFill>
                    <a:schemeClr val="lt1"/>
                  </a:solidFill>
                  <a:latin typeface="Times New Roman"/>
                  <a:ea typeface="Times New Roman"/>
                  <a:cs typeface="Times New Roman"/>
                  <a:sym typeface="Times New Roman"/>
                </a:rPr>
                <a:t>She also put the individuals in a competition named 'national spelling bee' for also making the novice educators efficient in providing teaching in various challengeable environments. </a:t>
              </a:r>
              <a:endParaRPr b="0" i="0" sz="1000" u="none" cap="none" strike="noStrike">
                <a:solidFill>
                  <a:schemeClr val="lt1"/>
                </a:solidFill>
                <a:latin typeface="Times New Roman"/>
                <a:ea typeface="Times New Roman"/>
                <a:cs typeface="Times New Roman"/>
                <a:sym typeface="Times New Roman"/>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11" name="Shape 111"/>
        <p:cNvGrpSpPr/>
        <p:nvPr/>
      </p:nvGrpSpPr>
      <p:grpSpPr>
        <a:xfrm>
          <a:off x="0" y="0"/>
          <a:ext cx="0" cy="0"/>
          <a:chOff x="0" y="0"/>
          <a:chExt cx="0" cy="0"/>
        </a:xfrm>
      </p:grpSpPr>
      <p:sp>
        <p:nvSpPr>
          <p:cNvPr id="112" name="Google Shape;112;p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Times New Roman"/>
              <a:buNone/>
            </a:pPr>
            <a:r>
              <a:rPr b="1" lang="en-US" sz="4400">
                <a:latin typeface="Times New Roman"/>
                <a:ea typeface="Times New Roman"/>
                <a:cs typeface="Times New Roman"/>
                <a:sym typeface="Times New Roman"/>
              </a:rPr>
              <a:t>Angela Duckworth Research (Contd…)</a:t>
            </a:r>
            <a:br>
              <a:rPr b="1" lang="en-US" sz="4400">
                <a:latin typeface="Times New Roman"/>
                <a:ea typeface="Times New Roman"/>
                <a:cs typeface="Times New Roman"/>
                <a:sym typeface="Times New Roman"/>
              </a:rPr>
            </a:br>
            <a:endParaRPr/>
          </a:p>
        </p:txBody>
      </p:sp>
      <p:grpSp>
        <p:nvGrpSpPr>
          <p:cNvPr id="113" name="Google Shape;113;p3"/>
          <p:cNvGrpSpPr/>
          <p:nvPr/>
        </p:nvGrpSpPr>
        <p:grpSpPr>
          <a:xfrm>
            <a:off x="838199" y="1794665"/>
            <a:ext cx="10515601" cy="4413257"/>
            <a:chOff x="-1" y="-30959"/>
            <a:chExt cx="10515601" cy="4413257"/>
          </a:xfrm>
        </p:grpSpPr>
        <p:sp>
          <p:nvSpPr>
            <p:cNvPr id="114" name="Google Shape;114;p3"/>
            <p:cNvSpPr/>
            <p:nvPr/>
          </p:nvSpPr>
          <p:spPr>
            <a:xfrm rot="-5400000">
              <a:off x="1541065" y="-1572025"/>
              <a:ext cx="2175669" cy="5257800"/>
            </a:xfrm>
            <a:prstGeom prst="round1Rect">
              <a:avLst>
                <a:gd fmla="val 16667" name="adj"/>
              </a:avLst>
            </a:prstGeom>
            <a:solidFill>
              <a:schemeClr val="accent2"/>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 name="Google Shape;115;p3"/>
            <p:cNvSpPr txBox="1"/>
            <p:nvPr/>
          </p:nvSpPr>
          <p:spPr>
            <a:xfrm>
              <a:off x="0" y="-30959"/>
              <a:ext cx="5257800" cy="1631751"/>
            </a:xfrm>
            <a:prstGeom prst="rect">
              <a:avLst/>
            </a:prstGeom>
            <a:noFill/>
            <a:ln>
              <a:noFill/>
            </a:ln>
          </p:spPr>
          <p:txBody>
            <a:bodyPr anchorCtr="0" anchor="ctr" bIns="135125" lIns="135125" spcFirstLastPara="1" rIns="135125" wrap="square" tIns="135125">
              <a:noAutofit/>
            </a:bodyPr>
            <a:lstStyle/>
            <a:p>
              <a:pPr indent="0" lvl="0" marL="0" marR="0" rtl="0" algn="ctr">
                <a:lnSpc>
                  <a:spcPct val="90000"/>
                </a:lnSpc>
                <a:spcBef>
                  <a:spcPts val="0"/>
                </a:spcBef>
                <a:spcAft>
                  <a:spcPts val="0"/>
                </a:spcAft>
                <a:buClr>
                  <a:schemeClr val="lt1"/>
                </a:buClr>
                <a:buSzPts val="1900"/>
                <a:buFont typeface="Calibri"/>
                <a:buNone/>
              </a:pPr>
              <a:r>
                <a:rPr b="0" i="0" lang="en-US" sz="1900" u="none" cap="none" strike="noStrike">
                  <a:solidFill>
                    <a:schemeClr val="lt1"/>
                  </a:solidFill>
                  <a:latin typeface="Calibri"/>
                  <a:ea typeface="Calibri"/>
                  <a:cs typeface="Calibri"/>
                  <a:sym typeface="Calibri"/>
                </a:rPr>
                <a:t>Grit, referred to by Angela Duckworth, is the quality that is possessed by an individual and that allows the person to achieve the expected level of attention</a:t>
              </a:r>
              <a:endParaRPr b="0" i="0" sz="1900" u="none" cap="none" strike="noStrike">
                <a:solidFill>
                  <a:schemeClr val="lt1"/>
                </a:solidFill>
                <a:latin typeface="Calibri"/>
                <a:ea typeface="Calibri"/>
                <a:cs typeface="Calibri"/>
                <a:sym typeface="Calibri"/>
              </a:endParaRPr>
            </a:p>
          </p:txBody>
        </p:sp>
        <p:sp>
          <p:nvSpPr>
            <p:cNvPr id="116" name="Google Shape;116;p3"/>
            <p:cNvSpPr/>
            <p:nvPr/>
          </p:nvSpPr>
          <p:spPr>
            <a:xfrm>
              <a:off x="5257800" y="-30959"/>
              <a:ext cx="5257800" cy="2175669"/>
            </a:xfrm>
            <a:prstGeom prst="round1Rect">
              <a:avLst>
                <a:gd fmla="val 16667" name="adj"/>
              </a:avLst>
            </a:prstGeom>
            <a:solidFill>
              <a:srgbClr val="D07A5B"/>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3"/>
            <p:cNvSpPr txBox="1"/>
            <p:nvPr/>
          </p:nvSpPr>
          <p:spPr>
            <a:xfrm>
              <a:off x="5257800" y="-30959"/>
              <a:ext cx="5257800" cy="1631751"/>
            </a:xfrm>
            <a:prstGeom prst="rect">
              <a:avLst/>
            </a:prstGeom>
            <a:noFill/>
            <a:ln>
              <a:noFill/>
            </a:ln>
          </p:spPr>
          <p:txBody>
            <a:bodyPr anchorCtr="0" anchor="ctr" bIns="135125" lIns="135125" spcFirstLastPara="1" rIns="135125" wrap="square" tIns="135125">
              <a:noAutofit/>
            </a:bodyPr>
            <a:lstStyle/>
            <a:p>
              <a:pPr indent="0" lvl="0" marL="0" marR="0" rtl="0" algn="ctr">
                <a:lnSpc>
                  <a:spcPct val="90000"/>
                </a:lnSpc>
                <a:spcBef>
                  <a:spcPts val="0"/>
                </a:spcBef>
                <a:spcAft>
                  <a:spcPts val="0"/>
                </a:spcAft>
                <a:buClr>
                  <a:schemeClr val="lt1"/>
                </a:buClr>
                <a:buSzPts val="1900"/>
                <a:buFont typeface="Calibri"/>
                <a:buNone/>
              </a:pPr>
              <a:r>
                <a:rPr b="0" i="0" lang="en-US" sz="1900" u="none" cap="none" strike="noStrike">
                  <a:solidFill>
                    <a:schemeClr val="lt1"/>
                  </a:solidFill>
                  <a:latin typeface="Calibri"/>
                  <a:ea typeface="Calibri"/>
                  <a:cs typeface="Calibri"/>
                  <a:sym typeface="Calibri"/>
                </a:rPr>
                <a:t>Angela mentioned that there is no specific way of developing Grit in her respective TED talk; rather, she mentioned that a 'growth mindset' can be helpful enough in developing the 'Grit'. </a:t>
              </a:r>
              <a:endParaRPr b="0" i="0" sz="1900" u="none" cap="none" strike="noStrike">
                <a:solidFill>
                  <a:schemeClr val="lt1"/>
                </a:solidFill>
                <a:latin typeface="Calibri"/>
                <a:ea typeface="Calibri"/>
                <a:cs typeface="Calibri"/>
                <a:sym typeface="Calibri"/>
              </a:endParaRPr>
            </a:p>
          </p:txBody>
        </p:sp>
        <p:sp>
          <p:nvSpPr>
            <p:cNvPr id="118" name="Google Shape;118;p3"/>
            <p:cNvSpPr/>
            <p:nvPr/>
          </p:nvSpPr>
          <p:spPr>
            <a:xfrm rot="10800000">
              <a:off x="0" y="2144709"/>
              <a:ext cx="5257800" cy="2175669"/>
            </a:xfrm>
            <a:prstGeom prst="round1Rect">
              <a:avLst>
                <a:gd fmla="val 16667" name="adj"/>
              </a:avLst>
            </a:prstGeom>
            <a:solidFill>
              <a:srgbClr val="B88881"/>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3"/>
            <p:cNvSpPr txBox="1"/>
            <p:nvPr/>
          </p:nvSpPr>
          <p:spPr>
            <a:xfrm>
              <a:off x="0" y="2688626"/>
              <a:ext cx="5257800" cy="1631751"/>
            </a:xfrm>
            <a:prstGeom prst="rect">
              <a:avLst/>
            </a:prstGeom>
            <a:noFill/>
            <a:ln>
              <a:noFill/>
            </a:ln>
          </p:spPr>
          <p:txBody>
            <a:bodyPr anchorCtr="0" anchor="ctr" bIns="135125" lIns="135125" spcFirstLastPara="1" rIns="135125" wrap="square" tIns="135125">
              <a:noAutofit/>
            </a:bodyPr>
            <a:lstStyle/>
            <a:p>
              <a:pPr indent="0" lvl="0" marL="0" marR="0" rtl="0" algn="ctr">
                <a:lnSpc>
                  <a:spcPct val="90000"/>
                </a:lnSpc>
                <a:spcBef>
                  <a:spcPts val="0"/>
                </a:spcBef>
                <a:spcAft>
                  <a:spcPts val="0"/>
                </a:spcAft>
                <a:buClr>
                  <a:schemeClr val="lt1"/>
                </a:buClr>
                <a:buSzPts val="1900"/>
                <a:buFont typeface="Calibri"/>
                <a:buNone/>
              </a:pPr>
              <a:r>
                <a:rPr b="0" i="0" lang="en-US" sz="1900" u="none" cap="none" strike="noStrike">
                  <a:solidFill>
                    <a:schemeClr val="lt1"/>
                  </a:solidFill>
                  <a:latin typeface="Calibri"/>
                  <a:ea typeface="Calibri"/>
                  <a:cs typeface="Calibri"/>
                  <a:sym typeface="Calibri"/>
                </a:rPr>
                <a:t>she also used this scale in the 'Chicago public school' for determining the effectiveness of 'Grit' of the student in terms of predicting the capability of studying graduation in the following year or not. </a:t>
              </a:r>
              <a:endParaRPr b="0" i="0" sz="1900" u="none" cap="none" strike="noStrike">
                <a:solidFill>
                  <a:schemeClr val="lt1"/>
                </a:solidFill>
                <a:latin typeface="Calibri"/>
                <a:ea typeface="Calibri"/>
                <a:cs typeface="Calibri"/>
                <a:sym typeface="Calibri"/>
              </a:endParaRPr>
            </a:p>
          </p:txBody>
        </p:sp>
        <p:sp>
          <p:nvSpPr>
            <p:cNvPr id="120" name="Google Shape;120;p3"/>
            <p:cNvSpPr/>
            <p:nvPr/>
          </p:nvSpPr>
          <p:spPr>
            <a:xfrm rot="5400000">
              <a:off x="7003463" y="1078449"/>
              <a:ext cx="2299508" cy="4308188"/>
            </a:xfrm>
            <a:prstGeom prst="round1Rect">
              <a:avLst>
                <a:gd fmla="val 16667" name="adj"/>
              </a:avLst>
            </a:prstGeom>
            <a:solidFill>
              <a:srgbClr val="A4A4A4"/>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3"/>
            <p:cNvSpPr txBox="1"/>
            <p:nvPr/>
          </p:nvSpPr>
          <p:spPr>
            <a:xfrm>
              <a:off x="5999124" y="2657665"/>
              <a:ext cx="4308188" cy="1724631"/>
            </a:xfrm>
            <a:prstGeom prst="rect">
              <a:avLst/>
            </a:prstGeom>
            <a:noFill/>
            <a:ln>
              <a:noFill/>
            </a:ln>
          </p:spPr>
          <p:txBody>
            <a:bodyPr anchorCtr="0" anchor="ctr" bIns="135125" lIns="135125" spcFirstLastPara="1" rIns="135125" wrap="square" tIns="135125">
              <a:noAutofit/>
            </a:bodyPr>
            <a:lstStyle/>
            <a:p>
              <a:pPr indent="0" lvl="0" marL="0" marR="0" rtl="0" algn="ctr">
                <a:lnSpc>
                  <a:spcPct val="90000"/>
                </a:lnSpc>
                <a:spcBef>
                  <a:spcPts val="0"/>
                </a:spcBef>
                <a:spcAft>
                  <a:spcPts val="0"/>
                </a:spcAft>
                <a:buClr>
                  <a:schemeClr val="lt1"/>
                </a:buClr>
                <a:buSzPts val="1900"/>
                <a:buFont typeface="Calibri"/>
                <a:buNone/>
              </a:pPr>
              <a:r>
                <a:rPr b="0" i="0" lang="en-US" sz="1900" u="none" cap="none" strike="noStrike">
                  <a:solidFill>
                    <a:schemeClr val="lt1"/>
                  </a:solidFill>
                  <a:latin typeface="Calibri"/>
                  <a:ea typeface="Calibri"/>
                  <a:cs typeface="Calibri"/>
                  <a:sym typeface="Calibri"/>
                </a:rPr>
                <a:t>Research team created a 'self-reported questionnaire' known as 'Grit scale' for evaluating and analysing the interests who tend to pay more attention to the time</a:t>
              </a:r>
              <a:endParaRPr b="0" i="0" sz="1900" u="none" cap="none" strike="noStrike">
                <a:solidFill>
                  <a:schemeClr val="lt1"/>
                </a:solidFill>
                <a:latin typeface="Calibri"/>
                <a:ea typeface="Calibri"/>
                <a:cs typeface="Calibri"/>
                <a:sym typeface="Calibri"/>
              </a:endParaRPr>
            </a:p>
          </p:txBody>
        </p:sp>
        <p:sp>
          <p:nvSpPr>
            <p:cNvPr id="122" name="Google Shape;122;p3"/>
            <p:cNvSpPr/>
            <p:nvPr/>
          </p:nvSpPr>
          <p:spPr>
            <a:xfrm>
              <a:off x="3680460" y="1631751"/>
              <a:ext cx="3154680" cy="1087834"/>
            </a:xfrm>
            <a:prstGeom prst="roundRect">
              <a:avLst>
                <a:gd fmla="val 16667" name="adj"/>
              </a:avLst>
            </a:prstGeom>
            <a:solidFill>
              <a:srgbClr val="F7D5CB"/>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3"/>
            <p:cNvSpPr txBox="1"/>
            <p:nvPr/>
          </p:nvSpPr>
          <p:spPr>
            <a:xfrm>
              <a:off x="3733564" y="1684855"/>
              <a:ext cx="3048472" cy="981626"/>
            </a:xfrm>
            <a:prstGeom prst="rect">
              <a:avLst/>
            </a:prstGeom>
            <a:noFill/>
            <a:ln>
              <a:noFill/>
            </a:ln>
          </p:spPr>
          <p:txBody>
            <a:bodyPr anchorCtr="0" anchor="ctr" bIns="72375" lIns="72375" spcFirstLastPara="1" rIns="72375" wrap="square" tIns="72375">
              <a:noAutofit/>
            </a:bodyPr>
            <a:lstStyle/>
            <a:p>
              <a:pPr indent="0" lvl="0" marL="0" marR="0" rtl="0" algn="ctr">
                <a:lnSpc>
                  <a:spcPct val="90000"/>
                </a:lnSpc>
                <a:spcBef>
                  <a:spcPts val="0"/>
                </a:spcBef>
                <a:spcAft>
                  <a:spcPts val="0"/>
                </a:spcAft>
                <a:buClr>
                  <a:schemeClr val="dk1"/>
                </a:buClr>
                <a:buSzPts val="1900"/>
                <a:buFont typeface="Times New Roman"/>
                <a:buNone/>
              </a:pPr>
              <a:r>
                <a:rPr b="1" i="0" lang="en-US" sz="1900" u="none" cap="none" strike="noStrike">
                  <a:solidFill>
                    <a:schemeClr val="dk1"/>
                  </a:solidFill>
                  <a:latin typeface="Times New Roman"/>
                  <a:ea typeface="Times New Roman"/>
                  <a:cs typeface="Times New Roman"/>
                  <a:sym typeface="Times New Roman"/>
                </a:rPr>
                <a:t>Angela Duckworth Research </a:t>
              </a:r>
              <a:endParaRPr b="0" i="0" sz="1900" u="none" cap="none" strike="noStrike">
                <a:solidFill>
                  <a:schemeClr val="dk1"/>
                </a:solidFill>
                <a:latin typeface="Calibri"/>
                <a:ea typeface="Calibri"/>
                <a:cs typeface="Calibri"/>
                <a:sym typeface="Calibri"/>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28" name="Shape 128"/>
        <p:cNvGrpSpPr/>
        <p:nvPr/>
      </p:nvGrpSpPr>
      <p:grpSpPr>
        <a:xfrm>
          <a:off x="0" y="0"/>
          <a:ext cx="0" cy="0"/>
          <a:chOff x="0" y="0"/>
          <a:chExt cx="0" cy="0"/>
        </a:xfrm>
      </p:grpSpPr>
      <p:sp>
        <p:nvSpPr>
          <p:cNvPr id="129" name="Google Shape;129;p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3600"/>
              <a:buFont typeface="Times New Roman"/>
              <a:buNone/>
            </a:pPr>
            <a:r>
              <a:rPr b="1" lang="en-US" sz="3600">
                <a:latin typeface="Times New Roman"/>
                <a:ea typeface="Times New Roman"/>
                <a:cs typeface="Times New Roman"/>
                <a:sym typeface="Times New Roman"/>
              </a:rPr>
              <a:t>Russell Ackoff approach of DIKW</a:t>
            </a:r>
            <a:br>
              <a:rPr lang="en-US" sz="3600">
                <a:latin typeface="Times New Roman"/>
                <a:ea typeface="Times New Roman"/>
                <a:cs typeface="Times New Roman"/>
                <a:sym typeface="Times New Roman"/>
              </a:rPr>
            </a:br>
            <a:endParaRPr sz="3600">
              <a:latin typeface="Times New Roman"/>
              <a:ea typeface="Times New Roman"/>
              <a:cs typeface="Times New Roman"/>
              <a:sym typeface="Times New Roman"/>
            </a:endParaRPr>
          </a:p>
        </p:txBody>
      </p:sp>
      <p:pic>
        <p:nvPicPr>
          <p:cNvPr descr="The DIKW (Data, Information, Knowledge, Wisdom) model shows how the... |  Download Scientific Diagram" id="130" name="Google Shape;130;p4"/>
          <p:cNvPicPr preferRelativeResize="0"/>
          <p:nvPr>
            <p:ph idx="1" type="body"/>
          </p:nvPr>
        </p:nvPicPr>
        <p:blipFill rotWithShape="1">
          <a:blip r:embed="rId3">
            <a:alphaModFix/>
          </a:blip>
          <a:srcRect b="9644" l="0" r="0" t="0"/>
          <a:stretch/>
        </p:blipFill>
        <p:spPr>
          <a:xfrm>
            <a:off x="1085850" y="2067718"/>
            <a:ext cx="4400550" cy="3123407"/>
          </a:xfrm>
          <a:prstGeom prst="rect">
            <a:avLst/>
          </a:prstGeom>
          <a:noFill/>
          <a:ln>
            <a:noFill/>
          </a:ln>
        </p:spPr>
      </p:pic>
      <p:sp>
        <p:nvSpPr>
          <p:cNvPr id="131" name="Google Shape;131;p4"/>
          <p:cNvSpPr txBox="1"/>
          <p:nvPr/>
        </p:nvSpPr>
        <p:spPr>
          <a:xfrm>
            <a:off x="5819775" y="1606053"/>
            <a:ext cx="6096000" cy="3323987"/>
          </a:xfrm>
          <a:prstGeom prst="rect">
            <a:avLst/>
          </a:prstGeom>
          <a:noFill/>
          <a:ln>
            <a:noFill/>
          </a:ln>
        </p:spPr>
        <p:txBody>
          <a:bodyPr anchorCtr="0" anchor="t" bIns="45700" lIns="91425" spcFirstLastPara="1" rIns="91425" wrap="square" tIns="45700">
            <a:spAutoFit/>
          </a:bodyPr>
          <a:lstStyle/>
          <a:p>
            <a:pPr indent="-285750" lvl="0" marL="285750" marR="0" rtl="0" algn="just">
              <a:lnSpc>
                <a:spcPct val="150000"/>
              </a:lnSpc>
              <a:spcBef>
                <a:spcPts val="0"/>
              </a:spcBef>
              <a:spcAft>
                <a:spcPts val="0"/>
              </a:spcAft>
              <a:buClr>
                <a:schemeClr val="dk1"/>
              </a:buClr>
              <a:buSzPts val="1600"/>
              <a:buFont typeface="Arial"/>
              <a:buChar char="•"/>
            </a:pPr>
            <a:r>
              <a:rPr b="0" i="0" lang="en-US" sz="1600" u="none" cap="none" strike="noStrike">
                <a:solidFill>
                  <a:schemeClr val="dk1"/>
                </a:solidFill>
                <a:latin typeface="Times New Roman"/>
                <a:ea typeface="Times New Roman"/>
                <a:cs typeface="Times New Roman"/>
                <a:sym typeface="Times New Roman"/>
              </a:rPr>
              <a:t>Russell represented an approach of DIKW as a form of a pyramid where the informal knowledge, hierarchy and wisdom hierarchy were described effectively</a:t>
            </a:r>
            <a:endParaRPr b="0" i="0" sz="1600" u="none" cap="none" strike="noStrike">
              <a:solidFill>
                <a:schemeClr val="dk1"/>
              </a:solidFill>
              <a:latin typeface="Times New Roman"/>
              <a:ea typeface="Times New Roman"/>
              <a:cs typeface="Times New Roman"/>
              <a:sym typeface="Times New Roman"/>
            </a:endParaRPr>
          </a:p>
          <a:p>
            <a:pPr indent="-285750" lvl="0" marL="285750" marR="0" rtl="0" algn="just">
              <a:lnSpc>
                <a:spcPct val="150000"/>
              </a:lnSpc>
              <a:spcBef>
                <a:spcPts val="0"/>
              </a:spcBef>
              <a:spcAft>
                <a:spcPts val="0"/>
              </a:spcAft>
              <a:buClr>
                <a:schemeClr val="dk1"/>
              </a:buClr>
              <a:buSzPts val="1600"/>
              <a:buFont typeface="Arial"/>
              <a:buChar char="•"/>
            </a:pPr>
            <a:r>
              <a:rPr b="0" i="0" lang="en-US" sz="1600" u="none" cap="none" strike="noStrike">
                <a:solidFill>
                  <a:schemeClr val="dk1"/>
                </a:solidFill>
                <a:latin typeface="Times New Roman"/>
                <a:ea typeface="Times New Roman"/>
                <a:cs typeface="Times New Roman"/>
                <a:sym typeface="Times New Roman"/>
              </a:rPr>
              <a:t>This step of the pyramid possesses the data that is being represented to prove that as discrete observations or facts</a:t>
            </a:r>
            <a:endParaRPr b="0" i="0" sz="1600" u="none" cap="none" strike="noStrike">
              <a:solidFill>
                <a:schemeClr val="dk1"/>
              </a:solidFill>
              <a:latin typeface="Times New Roman"/>
              <a:ea typeface="Times New Roman"/>
              <a:cs typeface="Times New Roman"/>
              <a:sym typeface="Times New Roman"/>
            </a:endParaRPr>
          </a:p>
          <a:p>
            <a:pPr indent="-285750" lvl="0" marL="285750" marR="0" rtl="0" algn="just">
              <a:lnSpc>
                <a:spcPct val="150000"/>
              </a:lnSpc>
              <a:spcBef>
                <a:spcPts val="0"/>
              </a:spcBef>
              <a:spcAft>
                <a:spcPts val="0"/>
              </a:spcAft>
              <a:buClr>
                <a:schemeClr val="dk1"/>
              </a:buClr>
              <a:buSzPts val="1600"/>
              <a:buFont typeface="Arial"/>
              <a:buChar char="•"/>
            </a:pPr>
            <a:r>
              <a:rPr b="0" i="0" lang="en-US" sz="1600" u="none" cap="none" strike="noStrike">
                <a:solidFill>
                  <a:schemeClr val="dk1"/>
                </a:solidFill>
                <a:latin typeface="Times New Roman"/>
                <a:ea typeface="Times New Roman"/>
                <a:cs typeface="Times New Roman"/>
                <a:sym typeface="Times New Roman"/>
              </a:rPr>
              <a:t>Thus, the information associated with this model-related information is being recognised as the formatted data where the individuals should progress the overall data to make it meaningful</a:t>
            </a:r>
            <a:endParaRPr b="0" i="0" sz="1600" u="none" cap="none" strike="noStrike">
              <a:solidFill>
                <a:schemeClr val="dk1"/>
              </a:solidFill>
              <a:latin typeface="Arial"/>
              <a:ea typeface="Arial"/>
              <a:cs typeface="Arial"/>
              <a:sym typeface="Arial"/>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36" name="Shape 136"/>
        <p:cNvGrpSpPr/>
        <p:nvPr/>
      </p:nvGrpSpPr>
      <p:grpSpPr>
        <a:xfrm>
          <a:off x="0" y="0"/>
          <a:ext cx="0" cy="0"/>
          <a:chOff x="0" y="0"/>
          <a:chExt cx="0" cy="0"/>
        </a:xfrm>
      </p:grpSpPr>
      <p:sp>
        <p:nvSpPr>
          <p:cNvPr id="137" name="Google Shape;137;p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3600"/>
              <a:buFont typeface="Times New Roman"/>
              <a:buNone/>
            </a:pPr>
            <a:r>
              <a:rPr b="1" lang="en-US" sz="3600">
                <a:latin typeface="Times New Roman"/>
                <a:ea typeface="Times New Roman"/>
                <a:cs typeface="Times New Roman"/>
                <a:sym typeface="Times New Roman"/>
              </a:rPr>
              <a:t>Russell Ackoff approach of DIKW (Contd)</a:t>
            </a:r>
            <a:br>
              <a:rPr lang="en-US" sz="3600">
                <a:latin typeface="Arial"/>
                <a:ea typeface="Arial"/>
                <a:cs typeface="Arial"/>
                <a:sym typeface="Arial"/>
              </a:rPr>
            </a:br>
            <a:endParaRPr sz="3600"/>
          </a:p>
        </p:txBody>
      </p:sp>
      <p:sp>
        <p:nvSpPr>
          <p:cNvPr id="138" name="Google Shape;138;p5"/>
          <p:cNvSpPr txBox="1"/>
          <p:nvPr>
            <p:ph idx="1" type="body"/>
          </p:nvPr>
        </p:nvSpPr>
        <p:spPr>
          <a:xfrm>
            <a:off x="838200" y="1152525"/>
            <a:ext cx="5429250" cy="5486400"/>
          </a:xfrm>
          <a:prstGeom prst="rect">
            <a:avLst/>
          </a:prstGeom>
          <a:noFill/>
          <a:ln>
            <a:noFill/>
          </a:ln>
        </p:spPr>
        <p:txBody>
          <a:bodyPr anchorCtr="0" anchor="t" bIns="45700" lIns="91425" spcFirstLastPara="1" rIns="91425" wrap="square" tIns="45700">
            <a:noAutofit/>
          </a:bodyPr>
          <a:lstStyle/>
          <a:p>
            <a:pPr indent="-228600" lvl="0" marL="228600" rtl="0" algn="just">
              <a:lnSpc>
                <a:spcPct val="160000"/>
              </a:lnSpc>
              <a:spcBef>
                <a:spcPts val="0"/>
              </a:spcBef>
              <a:spcAft>
                <a:spcPts val="0"/>
              </a:spcAft>
              <a:buClr>
                <a:schemeClr val="dk1"/>
              </a:buClr>
              <a:buSzPts val="1600"/>
              <a:buChar char="•"/>
            </a:pPr>
            <a:r>
              <a:rPr lang="en-US" sz="1600">
                <a:latin typeface="Times New Roman"/>
                <a:ea typeface="Times New Roman"/>
                <a:cs typeface="Times New Roman"/>
                <a:sym typeface="Times New Roman"/>
              </a:rPr>
              <a:t>Knowledge also adds values, experiences, skills and expert opinions where the information and the application of knowledge are available for gaining the required information for making effective decisions</a:t>
            </a:r>
            <a:endParaRPr sz="1600">
              <a:latin typeface="Times New Roman"/>
              <a:ea typeface="Times New Roman"/>
              <a:cs typeface="Times New Roman"/>
              <a:sym typeface="Times New Roman"/>
            </a:endParaRPr>
          </a:p>
          <a:p>
            <a:pPr indent="-228600" lvl="0" marL="228600" rtl="0" algn="just">
              <a:lnSpc>
                <a:spcPct val="160000"/>
              </a:lnSpc>
              <a:spcBef>
                <a:spcPts val="1000"/>
              </a:spcBef>
              <a:spcAft>
                <a:spcPts val="0"/>
              </a:spcAft>
              <a:buClr>
                <a:schemeClr val="dk1"/>
              </a:buClr>
              <a:buSzPts val="1600"/>
              <a:buChar char="•"/>
            </a:pPr>
            <a:r>
              <a:rPr lang="en-US" sz="1600">
                <a:latin typeface="Times New Roman"/>
                <a:ea typeface="Times New Roman"/>
                <a:cs typeface="Times New Roman"/>
                <a:sym typeface="Times New Roman"/>
              </a:rPr>
              <a:t>Wisdom is being considered as one of the elusive concepts that are dependent on the ethical and moral values and power of judgement, which can vary from one person to another</a:t>
            </a:r>
            <a:endParaRPr sz="1600">
              <a:latin typeface="Times New Roman"/>
              <a:ea typeface="Times New Roman"/>
              <a:cs typeface="Times New Roman"/>
              <a:sym typeface="Times New Roman"/>
            </a:endParaRPr>
          </a:p>
          <a:p>
            <a:pPr indent="-228600" lvl="0" marL="228600" rtl="0" algn="just">
              <a:lnSpc>
                <a:spcPct val="160000"/>
              </a:lnSpc>
              <a:spcBef>
                <a:spcPts val="1000"/>
              </a:spcBef>
              <a:spcAft>
                <a:spcPts val="0"/>
              </a:spcAft>
              <a:buClr>
                <a:schemeClr val="dk1"/>
              </a:buClr>
              <a:buSzPts val="1600"/>
              <a:buChar char="•"/>
            </a:pPr>
            <a:r>
              <a:rPr lang="en-US" sz="1600">
                <a:latin typeface="Times New Roman"/>
                <a:ea typeface="Times New Roman"/>
                <a:cs typeface="Times New Roman"/>
                <a:sym typeface="Times New Roman"/>
              </a:rPr>
              <a:t>The information that is achieved by that particular individual is to transform the known idea into knowledge with the acquiring of the appropriate significance</a:t>
            </a:r>
            <a:endParaRPr sz="1600">
              <a:latin typeface="Times New Roman"/>
              <a:ea typeface="Times New Roman"/>
              <a:cs typeface="Times New Roman"/>
              <a:sym typeface="Times New Roman"/>
            </a:endParaRPr>
          </a:p>
          <a:p>
            <a:pPr indent="-228600" lvl="0" marL="228600" rtl="0" algn="just">
              <a:lnSpc>
                <a:spcPct val="160000"/>
              </a:lnSpc>
              <a:spcBef>
                <a:spcPts val="1000"/>
              </a:spcBef>
              <a:spcAft>
                <a:spcPts val="0"/>
              </a:spcAft>
              <a:buClr>
                <a:schemeClr val="dk1"/>
              </a:buClr>
              <a:buSzPts val="1600"/>
              <a:buChar char="•"/>
            </a:pPr>
            <a:r>
              <a:rPr lang="en-US" sz="1600">
                <a:latin typeface="Times New Roman"/>
                <a:ea typeface="Times New Roman"/>
                <a:cs typeface="Times New Roman"/>
                <a:sym typeface="Times New Roman"/>
              </a:rPr>
              <a:t>That person decided to stop the car at once by pushing the brakes as the red light is on in the traffic post, and that is called 'wisdom'</a:t>
            </a:r>
            <a:endParaRPr sz="1600"/>
          </a:p>
        </p:txBody>
      </p:sp>
      <p:pic>
        <p:nvPicPr>
          <p:cNvPr descr="The DIKW model for knowledge management and data value extraction" id="139" name="Google Shape;139;p5"/>
          <p:cNvPicPr preferRelativeResize="0"/>
          <p:nvPr/>
        </p:nvPicPr>
        <p:blipFill rotWithShape="1">
          <a:blip r:embed="rId3">
            <a:alphaModFix/>
          </a:blip>
          <a:srcRect b="0" l="0" r="0" t="0"/>
          <a:stretch/>
        </p:blipFill>
        <p:spPr>
          <a:xfrm>
            <a:off x="6895380" y="2476499"/>
            <a:ext cx="4816417" cy="255270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44" name="Shape 144"/>
        <p:cNvGrpSpPr/>
        <p:nvPr/>
      </p:nvGrpSpPr>
      <p:grpSpPr>
        <a:xfrm>
          <a:off x="0" y="0"/>
          <a:ext cx="0" cy="0"/>
          <a:chOff x="0" y="0"/>
          <a:chExt cx="0" cy="0"/>
        </a:xfrm>
      </p:grpSpPr>
      <p:sp>
        <p:nvSpPr>
          <p:cNvPr id="145" name="Google Shape;145;p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rPr b="1" lang="en-US"/>
              <a:t>Data Collection GDPR</a:t>
            </a:r>
            <a:br>
              <a:rPr lang="en-US"/>
            </a:br>
            <a:endParaRPr/>
          </a:p>
        </p:txBody>
      </p:sp>
      <p:sp>
        <p:nvSpPr>
          <p:cNvPr id="146" name="Google Shape;146;p6"/>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228600" lvl="0" marL="228600" rtl="0" algn="just">
              <a:lnSpc>
                <a:spcPct val="90000"/>
              </a:lnSpc>
              <a:spcBef>
                <a:spcPts val="0"/>
              </a:spcBef>
              <a:spcAft>
                <a:spcPts val="0"/>
              </a:spcAft>
              <a:buClr>
                <a:schemeClr val="dk1"/>
              </a:buClr>
              <a:buSzPts val="2800"/>
              <a:buChar char="•"/>
            </a:pPr>
            <a:r>
              <a:rPr lang="en-US"/>
              <a:t>The data collection is said to be a systematic approach in measuring and gathering of the data information from various sources.</a:t>
            </a:r>
            <a:endParaRPr/>
          </a:p>
          <a:p>
            <a:pPr indent="-228600" lvl="0" marL="228600" rtl="0" algn="just">
              <a:lnSpc>
                <a:spcPct val="90000"/>
              </a:lnSpc>
              <a:spcBef>
                <a:spcPts val="1000"/>
              </a:spcBef>
              <a:spcAft>
                <a:spcPts val="0"/>
              </a:spcAft>
              <a:buClr>
                <a:schemeClr val="dk1"/>
              </a:buClr>
              <a:buSzPts val="2800"/>
              <a:buChar char="•"/>
            </a:pPr>
            <a:r>
              <a:rPr lang="en-US"/>
              <a:t>An accurate data collection is said to be very much essential in a research in order to maintain its integrity and also helps in getting quality assurance and make an informed business decision.</a:t>
            </a:r>
            <a:endParaRPr/>
          </a:p>
          <a:p>
            <a:pPr indent="-228600" lvl="0" marL="228600" rtl="0" algn="just">
              <a:lnSpc>
                <a:spcPct val="90000"/>
              </a:lnSpc>
              <a:spcBef>
                <a:spcPts val="1000"/>
              </a:spcBef>
              <a:spcAft>
                <a:spcPts val="0"/>
              </a:spcAft>
              <a:buClr>
                <a:schemeClr val="dk1"/>
              </a:buClr>
              <a:buSzPts val="2800"/>
              <a:buChar char="•"/>
            </a:pPr>
            <a:r>
              <a:rPr lang="en-US"/>
              <a:t>In terms of gathering the data, the DIKW model is critical since it aids in understanding and evaluating the significance of acquired data.</a:t>
            </a:r>
            <a:endParaRPr/>
          </a:p>
          <a:p>
            <a:pPr indent="-50800" lvl="0" marL="228600" rtl="0" algn="l">
              <a:lnSpc>
                <a:spcPct val="90000"/>
              </a:lnSpc>
              <a:spcBef>
                <a:spcPts val="1000"/>
              </a:spcBef>
              <a:spcAft>
                <a:spcPts val="0"/>
              </a:spcAft>
              <a:buClr>
                <a:schemeClr val="dk1"/>
              </a:buClr>
              <a:buSzPts val="2800"/>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51" name="Shape 151"/>
        <p:cNvGrpSpPr/>
        <p:nvPr/>
      </p:nvGrpSpPr>
      <p:grpSpPr>
        <a:xfrm>
          <a:off x="0" y="0"/>
          <a:ext cx="0" cy="0"/>
          <a:chOff x="0" y="0"/>
          <a:chExt cx="0" cy="0"/>
        </a:xfrm>
      </p:grpSpPr>
      <p:sp>
        <p:nvSpPr>
          <p:cNvPr id="152" name="Google Shape;152;p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rPr b="1" lang="en-US"/>
              <a:t>Data Collection GDPR (Cont.)</a:t>
            </a:r>
            <a:br>
              <a:rPr lang="en-US"/>
            </a:br>
            <a:endParaRPr/>
          </a:p>
        </p:txBody>
      </p:sp>
      <p:sp>
        <p:nvSpPr>
          <p:cNvPr id="153" name="Google Shape;153;p7"/>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228600" lvl="0" marL="228600" rtl="0" algn="just">
              <a:lnSpc>
                <a:spcPct val="90000"/>
              </a:lnSpc>
              <a:spcBef>
                <a:spcPts val="0"/>
              </a:spcBef>
              <a:spcAft>
                <a:spcPts val="0"/>
              </a:spcAft>
              <a:buClr>
                <a:schemeClr val="dk1"/>
              </a:buClr>
              <a:buSzPts val="2800"/>
              <a:buChar char="•"/>
            </a:pPr>
            <a:r>
              <a:rPr lang="en-US"/>
              <a:t>In order to collect the data for my research I had chosen to use the primary data collection method over the secondary data collection method.</a:t>
            </a:r>
            <a:endParaRPr/>
          </a:p>
          <a:p>
            <a:pPr indent="-228600" lvl="0" marL="228600" rtl="0" algn="just">
              <a:lnSpc>
                <a:spcPct val="90000"/>
              </a:lnSpc>
              <a:spcBef>
                <a:spcPts val="1000"/>
              </a:spcBef>
              <a:spcAft>
                <a:spcPts val="0"/>
              </a:spcAft>
              <a:buClr>
                <a:schemeClr val="dk1"/>
              </a:buClr>
              <a:buSzPts val="2800"/>
              <a:buChar char="•"/>
            </a:pPr>
            <a:r>
              <a:rPr lang="en-US"/>
              <a:t>In order to do the survey, I thought that the Microsoft survey would be an ideal choice as it is convenient and easier to use (Goddard, 2017).</a:t>
            </a:r>
            <a:endParaRPr/>
          </a:p>
          <a:p>
            <a:pPr indent="-228600" lvl="0" marL="228600" rtl="0" algn="just">
              <a:lnSpc>
                <a:spcPct val="90000"/>
              </a:lnSpc>
              <a:spcBef>
                <a:spcPts val="1000"/>
              </a:spcBef>
              <a:spcAft>
                <a:spcPts val="0"/>
              </a:spcAft>
              <a:buClr>
                <a:schemeClr val="dk1"/>
              </a:buClr>
              <a:buSzPts val="2800"/>
              <a:buChar char="•"/>
            </a:pPr>
            <a:r>
              <a:rPr lang="en-US"/>
              <a:t>The measures that were stated in the GDPR for the collection of data, I completely followed that.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58" name="Shape 158"/>
        <p:cNvGrpSpPr/>
        <p:nvPr/>
      </p:nvGrpSpPr>
      <p:grpSpPr>
        <a:xfrm>
          <a:off x="0" y="0"/>
          <a:ext cx="0" cy="0"/>
          <a:chOff x="0" y="0"/>
          <a:chExt cx="0" cy="0"/>
        </a:xfrm>
      </p:grpSpPr>
      <p:sp>
        <p:nvSpPr>
          <p:cNvPr id="159" name="Google Shape;159;p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rPr b="1" lang="en-US"/>
              <a:t>Transforming the data into knowledge</a:t>
            </a:r>
            <a:br>
              <a:rPr lang="en-US"/>
            </a:br>
            <a:endParaRPr/>
          </a:p>
        </p:txBody>
      </p:sp>
      <p:graphicFrame>
        <p:nvGraphicFramePr>
          <p:cNvPr id="160" name="Google Shape;160;p8"/>
          <p:cNvGraphicFramePr/>
          <p:nvPr/>
        </p:nvGraphicFramePr>
        <p:xfrm>
          <a:off x="381000" y="1689419"/>
          <a:ext cx="5486400" cy="3200400"/>
        </p:xfrm>
        <a:graphic>
          <a:graphicData uri="http://schemas.openxmlformats.org/drawingml/2006/chart">
            <c:chart r:id="rId3"/>
          </a:graphicData>
        </a:graphic>
      </p:graphicFrame>
      <p:graphicFrame>
        <p:nvGraphicFramePr>
          <p:cNvPr id="161" name="Google Shape;161;p8"/>
          <p:cNvGraphicFramePr/>
          <p:nvPr/>
        </p:nvGraphicFramePr>
        <p:xfrm>
          <a:off x="6202680" y="1689419"/>
          <a:ext cx="5486400" cy="3200400"/>
        </p:xfrm>
        <a:graphic>
          <a:graphicData uri="http://schemas.openxmlformats.org/drawingml/2006/chart">
            <c:chart r:id="rId4"/>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65" name="Shape 165"/>
        <p:cNvGrpSpPr/>
        <p:nvPr/>
      </p:nvGrpSpPr>
      <p:grpSpPr>
        <a:xfrm>
          <a:off x="0" y="0"/>
          <a:ext cx="0" cy="0"/>
          <a:chOff x="0" y="0"/>
          <a:chExt cx="0" cy="0"/>
        </a:xfrm>
      </p:grpSpPr>
      <p:sp>
        <p:nvSpPr>
          <p:cNvPr id="166" name="Google Shape;166;p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rPr b="1" lang="en-US"/>
              <a:t>Turning data into information</a:t>
            </a:r>
            <a:endParaRPr b="1"/>
          </a:p>
        </p:txBody>
      </p:sp>
      <p:sp>
        <p:nvSpPr>
          <p:cNvPr id="167" name="Google Shape;167;p9"/>
          <p:cNvSpPr txBox="1"/>
          <p:nvPr/>
        </p:nvSpPr>
        <p:spPr>
          <a:xfrm>
            <a:off x="424815" y="2034540"/>
            <a:ext cx="7104380" cy="368300"/>
          </a:xfrm>
          <a:prstGeom prst="rect">
            <a:avLst/>
          </a:prstGeom>
          <a:solidFill>
            <a:srgbClr val="F4B081"/>
          </a:solid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800">
                <a:solidFill>
                  <a:schemeClr val="dk1"/>
                </a:solidFill>
                <a:latin typeface="Calibri"/>
                <a:ea typeface="Calibri"/>
                <a:cs typeface="Calibri"/>
                <a:sym typeface="Calibri"/>
              </a:rPr>
              <a:t>The grit test score shows the pupils' emphasis on their long-term life goals.</a:t>
            </a:r>
            <a:endParaRPr sz="1800">
              <a:solidFill>
                <a:schemeClr val="dk1"/>
              </a:solidFill>
              <a:latin typeface="Calibri"/>
              <a:ea typeface="Calibri"/>
              <a:cs typeface="Calibri"/>
              <a:sym typeface="Calibri"/>
            </a:endParaRPr>
          </a:p>
        </p:txBody>
      </p:sp>
      <p:sp>
        <p:nvSpPr>
          <p:cNvPr id="168" name="Google Shape;168;p9"/>
          <p:cNvSpPr txBox="1"/>
          <p:nvPr/>
        </p:nvSpPr>
        <p:spPr>
          <a:xfrm>
            <a:off x="1082675" y="2746375"/>
            <a:ext cx="5653405" cy="368300"/>
          </a:xfrm>
          <a:prstGeom prst="rect">
            <a:avLst/>
          </a:prstGeom>
          <a:gradFill>
            <a:gsLst>
              <a:gs pos="0">
                <a:srgbClr val="9EE256"/>
              </a:gs>
              <a:gs pos="100000">
                <a:srgbClr val="52762D"/>
              </a:gs>
            </a:gsLst>
            <a:lin ang="0" scaled="0"/>
          </a:grad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800">
                <a:solidFill>
                  <a:schemeClr val="dk1"/>
                </a:solidFill>
                <a:latin typeface="Calibri"/>
                <a:ea typeface="Calibri"/>
                <a:cs typeface="Calibri"/>
                <a:sym typeface="Calibri"/>
              </a:rPr>
              <a:t>The GRIT test findings show that the survey was successful.</a:t>
            </a:r>
            <a:endParaRPr sz="1800">
              <a:solidFill>
                <a:schemeClr val="dk1"/>
              </a:solidFill>
              <a:latin typeface="Calibri"/>
              <a:ea typeface="Calibri"/>
              <a:cs typeface="Calibri"/>
              <a:sym typeface="Calibri"/>
            </a:endParaRPr>
          </a:p>
        </p:txBody>
      </p:sp>
      <p:sp>
        <p:nvSpPr>
          <p:cNvPr id="169" name="Google Shape;169;p9"/>
          <p:cNvSpPr txBox="1"/>
          <p:nvPr/>
        </p:nvSpPr>
        <p:spPr>
          <a:xfrm>
            <a:off x="602615" y="3651250"/>
            <a:ext cx="6749415" cy="368300"/>
          </a:xfrm>
          <a:prstGeom prst="rect">
            <a:avLst/>
          </a:prstGeom>
          <a:solidFill>
            <a:srgbClr val="0070C0"/>
          </a:solid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800">
                <a:solidFill>
                  <a:schemeClr val="dk1"/>
                </a:solidFill>
                <a:latin typeface="Calibri"/>
                <a:ea typeface="Calibri"/>
                <a:cs typeface="Calibri"/>
                <a:sym typeface="Calibri"/>
              </a:rPr>
              <a:t>Using Microsoft Office Excel, the findings will be turned into pie charts.</a:t>
            </a:r>
            <a:endParaRPr sz="1800">
              <a:solidFill>
                <a:schemeClr val="dk1"/>
              </a:solidFill>
              <a:latin typeface="Calibri"/>
              <a:ea typeface="Calibri"/>
              <a:cs typeface="Calibri"/>
              <a:sym typeface="Calibri"/>
            </a:endParaRPr>
          </a:p>
        </p:txBody>
      </p:sp>
      <p:pic>
        <p:nvPicPr>
          <p:cNvPr id="170" name="Google Shape;170;p9"/>
          <p:cNvPicPr preferRelativeResize="0"/>
          <p:nvPr>
            <p:ph idx="1" type="body"/>
          </p:nvPr>
        </p:nvPicPr>
        <p:blipFill rotWithShape="1">
          <a:blip r:embed="rId3">
            <a:alphaModFix/>
          </a:blip>
          <a:srcRect b="0" l="0" r="0" t="0"/>
          <a:stretch/>
        </p:blipFill>
        <p:spPr>
          <a:xfrm>
            <a:off x="7686675" y="1935480"/>
            <a:ext cx="4096385" cy="3126105"/>
          </a:xfrm>
          <a:prstGeom prst="rect">
            <a:avLst/>
          </a:prstGeom>
          <a:noFill/>
          <a:ln>
            <a:noFill/>
          </a:ln>
        </p:spPr>
      </p:pic>
      <p:sp>
        <p:nvSpPr>
          <p:cNvPr id="171" name="Google Shape;171;p9"/>
          <p:cNvSpPr txBox="1"/>
          <p:nvPr/>
        </p:nvSpPr>
        <p:spPr>
          <a:xfrm>
            <a:off x="9116695" y="5196840"/>
            <a:ext cx="1236345" cy="3683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800">
                <a:solidFill>
                  <a:schemeClr val="dk1"/>
                </a:solidFill>
                <a:latin typeface="Calibri"/>
                <a:ea typeface="Calibri"/>
                <a:cs typeface="Calibri"/>
                <a:sym typeface="Calibri"/>
              </a:rPr>
              <a:t>(Kilb, 2016)</a:t>
            </a:r>
            <a:endParaRPr sz="1800">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75" name="Shape 175"/>
        <p:cNvGrpSpPr/>
        <p:nvPr/>
      </p:nvGrpSpPr>
      <p:grpSpPr>
        <a:xfrm>
          <a:off x="0" y="0"/>
          <a:ext cx="0" cy="0"/>
          <a:chOff x="0" y="0"/>
          <a:chExt cx="0" cy="0"/>
        </a:xfrm>
      </p:grpSpPr>
      <p:sp>
        <p:nvSpPr>
          <p:cNvPr id="176" name="Google Shape;176;p1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rPr b="1" lang="en-US"/>
              <a:t>Comparing the results of the school survey</a:t>
            </a:r>
            <a:endParaRPr b="1"/>
          </a:p>
        </p:txBody>
      </p:sp>
      <p:graphicFrame>
        <p:nvGraphicFramePr>
          <p:cNvPr id="177" name="Google Shape;177;p10"/>
          <p:cNvGraphicFramePr/>
          <p:nvPr/>
        </p:nvGraphicFramePr>
        <p:xfrm>
          <a:off x="159385" y="1591945"/>
          <a:ext cx="3000000" cy="3000000"/>
        </p:xfrm>
        <a:graphic>
          <a:graphicData uri="http://schemas.openxmlformats.org/drawingml/2006/table">
            <a:tbl>
              <a:tblPr bandRow="1" firstRow="1">
                <a:noFill/>
                <a:tableStyleId>{E0394435-FEA6-4C59-92FE-033A5C258045}</a:tableStyleId>
              </a:tblPr>
              <a:tblGrid>
                <a:gridCol w="1678950"/>
                <a:gridCol w="2218050"/>
                <a:gridCol w="1003300"/>
              </a:tblGrid>
              <a:tr h="1220475">
                <a:tc>
                  <a:txBody>
                    <a:bodyPr/>
                    <a:lstStyle/>
                    <a:p>
                      <a:pPr indent="0" lvl="0" marL="0" marR="0" rtl="0" algn="l">
                        <a:spcBef>
                          <a:spcPts val="0"/>
                        </a:spcBef>
                        <a:spcAft>
                          <a:spcPts val="0"/>
                        </a:spcAft>
                        <a:buClr>
                          <a:schemeClr val="dk1"/>
                        </a:buClr>
                        <a:buSzPts val="1800"/>
                        <a:buFont typeface="Calibri"/>
                        <a:buNone/>
                      </a:pPr>
                      <a:r>
                        <a:rPr lang="en-US" sz="1800" u="none" cap="none" strike="noStrike"/>
                        <a:t>Number in survey</a:t>
                      </a:r>
                      <a:endParaRPr sz="1800" u="none" cap="none" strike="noStrike"/>
                    </a:p>
                  </a:txBody>
                  <a:tcPr marT="45725" marB="45725" marR="91450" marL="91450">
                    <a:solidFill>
                      <a:srgbClr val="A8D08C"/>
                    </a:solidFill>
                  </a:tcPr>
                </a:tc>
                <a:tc>
                  <a:txBody>
                    <a:bodyPr/>
                    <a:lstStyle/>
                    <a:p>
                      <a:pPr indent="0" lvl="0" marL="0" marR="0" rtl="0" algn="l">
                        <a:spcBef>
                          <a:spcPts val="0"/>
                        </a:spcBef>
                        <a:spcAft>
                          <a:spcPts val="0"/>
                        </a:spcAft>
                        <a:buClr>
                          <a:schemeClr val="dk1"/>
                        </a:buClr>
                        <a:buSzPts val="1800"/>
                        <a:buFont typeface="Calibri"/>
                        <a:buNone/>
                      </a:pPr>
                      <a:r>
                        <a:rPr lang="en-US" sz="1800" u="none" cap="none" strike="noStrike"/>
                        <a:t>High academic level test</a:t>
                      </a:r>
                      <a:endParaRPr sz="1800" u="none" cap="none" strike="noStrike"/>
                    </a:p>
                  </a:txBody>
                  <a:tcPr marT="45725" marB="45725" marR="91450" marL="91450">
                    <a:solidFill>
                      <a:srgbClr val="A8D08C"/>
                    </a:solidFill>
                  </a:tcPr>
                </a:tc>
                <a:tc>
                  <a:txBody>
                    <a:bodyPr/>
                    <a:lstStyle/>
                    <a:p>
                      <a:pPr indent="0" lvl="0" marL="0" marR="0" rtl="0" algn="l">
                        <a:spcBef>
                          <a:spcPts val="0"/>
                        </a:spcBef>
                        <a:spcAft>
                          <a:spcPts val="0"/>
                        </a:spcAft>
                        <a:buClr>
                          <a:schemeClr val="dk1"/>
                        </a:buClr>
                        <a:buSzPts val="1800"/>
                        <a:buFont typeface="Calibri"/>
                        <a:buNone/>
                      </a:pPr>
                      <a:r>
                        <a:rPr lang="en-US" sz="1800" u="none" cap="none" strike="noStrike"/>
                        <a:t>Grit Score</a:t>
                      </a:r>
                      <a:endParaRPr sz="1800" u="none" cap="none" strike="noStrike"/>
                    </a:p>
                  </a:txBody>
                  <a:tcPr marT="45725" marB="45725" marR="91450" marL="91450">
                    <a:solidFill>
                      <a:srgbClr val="A8D08C"/>
                    </a:solidFill>
                  </a:tcPr>
                </a:tc>
              </a:tr>
              <a:tr h="784850">
                <a:tc>
                  <a:txBody>
                    <a:bodyPr/>
                    <a:lstStyle/>
                    <a:p>
                      <a:pPr indent="0" lvl="0" marL="0" marR="0" rtl="0" algn="l">
                        <a:spcBef>
                          <a:spcPts val="0"/>
                        </a:spcBef>
                        <a:spcAft>
                          <a:spcPts val="0"/>
                        </a:spcAft>
                        <a:buClr>
                          <a:schemeClr val="dk1"/>
                        </a:buClr>
                        <a:buSzPts val="1800"/>
                        <a:buFont typeface="Calibri"/>
                        <a:buNone/>
                      </a:pPr>
                      <a:r>
                        <a:rPr lang="en-US" sz="1800" u="none" cap="none" strike="noStrike"/>
                        <a:t>20</a:t>
                      </a:r>
                      <a:endParaRPr sz="1800" u="none" cap="none" strike="noStrike"/>
                    </a:p>
                  </a:txBody>
                  <a:tcPr marT="45725" marB="45725" marR="91450" marL="91450">
                    <a:solidFill>
                      <a:srgbClr val="A8D08C"/>
                    </a:solidFill>
                  </a:tcPr>
                </a:tc>
                <a:tc>
                  <a:txBody>
                    <a:bodyPr/>
                    <a:lstStyle/>
                    <a:p>
                      <a:pPr indent="0" lvl="0" marL="0" marR="0" rtl="0" algn="l">
                        <a:spcBef>
                          <a:spcPts val="0"/>
                        </a:spcBef>
                        <a:spcAft>
                          <a:spcPts val="0"/>
                        </a:spcAft>
                        <a:buClr>
                          <a:schemeClr val="dk1"/>
                        </a:buClr>
                        <a:buSzPts val="1800"/>
                        <a:buFont typeface="Calibri"/>
                        <a:buNone/>
                      </a:pPr>
                      <a:r>
                        <a:rPr lang="en-US" sz="1800" u="none" cap="none" strike="noStrike"/>
                        <a:t>3</a:t>
                      </a:r>
                      <a:endParaRPr sz="1800" u="none" cap="none" strike="noStrike"/>
                    </a:p>
                  </a:txBody>
                  <a:tcPr marT="45725" marB="45725" marR="91450" marL="91450">
                    <a:solidFill>
                      <a:srgbClr val="A8D08C"/>
                    </a:solidFill>
                  </a:tcPr>
                </a:tc>
                <a:tc>
                  <a:txBody>
                    <a:bodyPr/>
                    <a:lstStyle/>
                    <a:p>
                      <a:pPr indent="0" lvl="0" marL="0" marR="0" rtl="0" algn="l">
                        <a:spcBef>
                          <a:spcPts val="0"/>
                        </a:spcBef>
                        <a:spcAft>
                          <a:spcPts val="0"/>
                        </a:spcAft>
                        <a:buClr>
                          <a:schemeClr val="dk1"/>
                        </a:buClr>
                        <a:buSzPts val="1800"/>
                        <a:buFont typeface="Calibri"/>
                        <a:buNone/>
                      </a:pPr>
                      <a:r>
                        <a:rPr lang="en-US" sz="1800" u="none" cap="none" strike="noStrike"/>
                        <a:t>3.6</a:t>
                      </a:r>
                      <a:endParaRPr sz="1800" u="none" cap="none" strike="noStrike"/>
                    </a:p>
                  </a:txBody>
                  <a:tcPr marT="45725" marB="45725" marR="91450" marL="91450">
                    <a:solidFill>
                      <a:srgbClr val="A8D08C"/>
                    </a:solidFill>
                  </a:tcPr>
                </a:tc>
              </a:tr>
              <a:tr h="785500">
                <a:tc>
                  <a:txBody>
                    <a:bodyPr/>
                    <a:lstStyle/>
                    <a:p>
                      <a:pPr indent="0" lvl="0" marL="0" marR="0" rtl="0" algn="l">
                        <a:spcBef>
                          <a:spcPts val="0"/>
                        </a:spcBef>
                        <a:spcAft>
                          <a:spcPts val="0"/>
                        </a:spcAft>
                        <a:buClr>
                          <a:schemeClr val="dk1"/>
                        </a:buClr>
                        <a:buSzPts val="1800"/>
                        <a:buFont typeface="Calibri"/>
                        <a:buNone/>
                      </a:pPr>
                      <a:r>
                        <a:rPr lang="en-US" sz="1800" u="none" cap="none" strike="noStrike"/>
                        <a:t>10</a:t>
                      </a:r>
                      <a:endParaRPr sz="1800" u="none" cap="none" strike="noStrike"/>
                    </a:p>
                  </a:txBody>
                  <a:tcPr marT="45725" marB="45725" marR="91450" marL="91450">
                    <a:solidFill>
                      <a:srgbClr val="A8D08C"/>
                    </a:solidFill>
                  </a:tcPr>
                </a:tc>
                <a:tc>
                  <a:txBody>
                    <a:bodyPr/>
                    <a:lstStyle/>
                    <a:p>
                      <a:pPr indent="0" lvl="0" marL="0" marR="0" rtl="0" algn="l">
                        <a:spcBef>
                          <a:spcPts val="0"/>
                        </a:spcBef>
                        <a:spcAft>
                          <a:spcPts val="0"/>
                        </a:spcAft>
                        <a:buClr>
                          <a:schemeClr val="dk1"/>
                        </a:buClr>
                        <a:buSzPts val="1800"/>
                        <a:buFont typeface="Calibri"/>
                        <a:buNone/>
                      </a:pPr>
                      <a:r>
                        <a:rPr lang="en-US" sz="1800" u="none" cap="none" strike="noStrike"/>
                        <a:t>4</a:t>
                      </a:r>
                      <a:endParaRPr sz="1800" u="none" cap="none" strike="noStrike"/>
                    </a:p>
                  </a:txBody>
                  <a:tcPr marT="45725" marB="45725" marR="91450" marL="91450">
                    <a:solidFill>
                      <a:srgbClr val="A8D08C"/>
                    </a:solidFill>
                  </a:tcPr>
                </a:tc>
                <a:tc>
                  <a:txBody>
                    <a:bodyPr/>
                    <a:lstStyle/>
                    <a:p>
                      <a:pPr indent="0" lvl="0" marL="0" marR="0" rtl="0" algn="l">
                        <a:spcBef>
                          <a:spcPts val="0"/>
                        </a:spcBef>
                        <a:spcAft>
                          <a:spcPts val="0"/>
                        </a:spcAft>
                        <a:buClr>
                          <a:schemeClr val="dk1"/>
                        </a:buClr>
                        <a:buSzPts val="1800"/>
                        <a:buFont typeface="Calibri"/>
                        <a:buNone/>
                      </a:pPr>
                      <a:r>
                        <a:rPr lang="en-US" sz="1800" u="none" cap="none" strike="noStrike"/>
                        <a:t>3.75</a:t>
                      </a:r>
                      <a:endParaRPr sz="1800" u="none" cap="none" strike="noStrike"/>
                    </a:p>
                  </a:txBody>
                  <a:tcPr marT="45725" marB="45725" marR="91450" marL="91450">
                    <a:solidFill>
                      <a:srgbClr val="A8D08C"/>
                    </a:solidFill>
                  </a:tcPr>
                </a:tc>
              </a:tr>
              <a:tr h="784850">
                <a:tc>
                  <a:txBody>
                    <a:bodyPr/>
                    <a:lstStyle/>
                    <a:p>
                      <a:pPr indent="0" lvl="0" marL="0" marR="0" rtl="0" algn="l">
                        <a:spcBef>
                          <a:spcPts val="0"/>
                        </a:spcBef>
                        <a:spcAft>
                          <a:spcPts val="0"/>
                        </a:spcAft>
                        <a:buClr>
                          <a:schemeClr val="dk1"/>
                        </a:buClr>
                        <a:buSzPts val="1800"/>
                        <a:buFont typeface="Calibri"/>
                        <a:buNone/>
                      </a:pPr>
                      <a:r>
                        <a:rPr lang="en-US" sz="1800" u="none" cap="none" strike="noStrike"/>
                        <a:t>4</a:t>
                      </a:r>
                      <a:endParaRPr sz="1800" u="none" cap="none" strike="noStrike"/>
                    </a:p>
                  </a:txBody>
                  <a:tcPr marT="45725" marB="45725" marR="91450" marL="91450">
                    <a:solidFill>
                      <a:srgbClr val="A8D08C"/>
                    </a:solidFill>
                  </a:tcPr>
                </a:tc>
                <a:tc>
                  <a:txBody>
                    <a:bodyPr/>
                    <a:lstStyle/>
                    <a:p>
                      <a:pPr indent="0" lvl="0" marL="0" marR="0" rtl="0" algn="l">
                        <a:spcBef>
                          <a:spcPts val="0"/>
                        </a:spcBef>
                        <a:spcAft>
                          <a:spcPts val="0"/>
                        </a:spcAft>
                        <a:buClr>
                          <a:schemeClr val="dk1"/>
                        </a:buClr>
                        <a:buSzPts val="1800"/>
                        <a:buFont typeface="Calibri"/>
                        <a:buNone/>
                      </a:pPr>
                      <a:r>
                        <a:rPr lang="en-US" sz="1800" u="none" cap="none" strike="noStrike"/>
                        <a:t>3</a:t>
                      </a:r>
                      <a:endParaRPr sz="1800" u="none" cap="none" strike="noStrike"/>
                    </a:p>
                  </a:txBody>
                  <a:tcPr marT="45725" marB="45725" marR="91450" marL="91450">
                    <a:solidFill>
                      <a:srgbClr val="A8D08C"/>
                    </a:solidFill>
                  </a:tcPr>
                </a:tc>
                <a:tc>
                  <a:txBody>
                    <a:bodyPr/>
                    <a:lstStyle/>
                    <a:p>
                      <a:pPr indent="0" lvl="0" marL="0" marR="0" rtl="0" algn="l">
                        <a:spcBef>
                          <a:spcPts val="0"/>
                        </a:spcBef>
                        <a:spcAft>
                          <a:spcPts val="0"/>
                        </a:spcAft>
                        <a:buClr>
                          <a:schemeClr val="dk1"/>
                        </a:buClr>
                        <a:buSzPts val="1800"/>
                        <a:buFont typeface="Calibri"/>
                        <a:buNone/>
                      </a:pPr>
                      <a:r>
                        <a:rPr lang="en-US" sz="1800" u="none" cap="none" strike="noStrike"/>
                        <a:t>3.5</a:t>
                      </a:r>
                      <a:endParaRPr sz="1800" u="none" cap="none" strike="noStrike"/>
                    </a:p>
                  </a:txBody>
                  <a:tcPr marT="45725" marB="45725" marR="91450" marL="91450">
                    <a:solidFill>
                      <a:srgbClr val="A8D08C"/>
                    </a:solidFill>
                  </a:tcPr>
                </a:tc>
              </a:tr>
              <a:tr h="785500">
                <a:tc>
                  <a:txBody>
                    <a:bodyPr/>
                    <a:lstStyle/>
                    <a:p>
                      <a:pPr indent="0" lvl="0" marL="0" marR="0" rtl="0" algn="l">
                        <a:spcBef>
                          <a:spcPts val="0"/>
                        </a:spcBef>
                        <a:spcAft>
                          <a:spcPts val="0"/>
                        </a:spcAft>
                        <a:buClr>
                          <a:schemeClr val="dk1"/>
                        </a:buClr>
                        <a:buSzPts val="1800"/>
                        <a:buFont typeface="Calibri"/>
                        <a:buNone/>
                      </a:pPr>
                      <a:r>
                        <a:rPr lang="en-US" sz="1800" u="none" cap="none" strike="noStrike"/>
                        <a:t>4</a:t>
                      </a:r>
                      <a:endParaRPr sz="1800" u="none" cap="none" strike="noStrike"/>
                    </a:p>
                  </a:txBody>
                  <a:tcPr marT="45725" marB="45725" marR="91450" marL="91450">
                    <a:solidFill>
                      <a:srgbClr val="A8D08C"/>
                    </a:solidFill>
                  </a:tcPr>
                </a:tc>
                <a:tc>
                  <a:txBody>
                    <a:bodyPr/>
                    <a:lstStyle/>
                    <a:p>
                      <a:pPr indent="0" lvl="0" marL="0" marR="0" rtl="0" algn="l">
                        <a:spcBef>
                          <a:spcPts val="0"/>
                        </a:spcBef>
                        <a:spcAft>
                          <a:spcPts val="0"/>
                        </a:spcAft>
                        <a:buClr>
                          <a:schemeClr val="dk1"/>
                        </a:buClr>
                        <a:buSzPts val="1800"/>
                        <a:buFont typeface="Calibri"/>
                        <a:buNone/>
                      </a:pPr>
                      <a:r>
                        <a:rPr lang="en-US" sz="1800" u="none" cap="none" strike="noStrike"/>
                        <a:t>2</a:t>
                      </a:r>
                      <a:endParaRPr sz="1800" u="none" cap="none" strike="noStrike"/>
                    </a:p>
                  </a:txBody>
                  <a:tcPr marT="45725" marB="45725" marR="91450" marL="91450">
                    <a:solidFill>
                      <a:srgbClr val="A8D08C"/>
                    </a:solidFill>
                  </a:tcPr>
                </a:tc>
                <a:tc>
                  <a:txBody>
                    <a:bodyPr/>
                    <a:lstStyle/>
                    <a:p>
                      <a:pPr indent="0" lvl="0" marL="0" marR="0" rtl="0" algn="l">
                        <a:spcBef>
                          <a:spcPts val="0"/>
                        </a:spcBef>
                        <a:spcAft>
                          <a:spcPts val="0"/>
                        </a:spcAft>
                        <a:buClr>
                          <a:schemeClr val="dk1"/>
                        </a:buClr>
                        <a:buSzPts val="1800"/>
                        <a:buFont typeface="Calibri"/>
                        <a:buNone/>
                      </a:pPr>
                      <a:r>
                        <a:rPr lang="en-US" sz="1800" u="none" cap="none" strike="noStrike"/>
                        <a:t>3.8</a:t>
                      </a:r>
                      <a:endParaRPr sz="1800" u="none" cap="none" strike="noStrike"/>
                    </a:p>
                  </a:txBody>
                  <a:tcPr marT="45725" marB="45725" marR="91450" marL="91450">
                    <a:solidFill>
                      <a:srgbClr val="A8D08C"/>
                    </a:solidFill>
                  </a:tcPr>
                </a:tc>
              </a:tr>
            </a:tbl>
          </a:graphicData>
        </a:graphic>
      </p:graphicFrame>
      <p:graphicFrame>
        <p:nvGraphicFramePr>
          <p:cNvPr id="178" name="Google Shape;178;p10"/>
          <p:cNvGraphicFramePr/>
          <p:nvPr/>
        </p:nvGraphicFramePr>
        <p:xfrm>
          <a:off x="6325870" y="1459230"/>
          <a:ext cx="4455160" cy="2350770"/>
        </p:xfrm>
        <a:graphic>
          <a:graphicData uri="http://schemas.openxmlformats.org/drawingml/2006/chart">
            <c:chart r:id="rId3"/>
          </a:graphicData>
        </a:graphic>
      </p:graphicFrame>
      <p:graphicFrame>
        <p:nvGraphicFramePr>
          <p:cNvPr id="179" name="Google Shape;179;p10"/>
          <p:cNvGraphicFramePr/>
          <p:nvPr/>
        </p:nvGraphicFramePr>
        <p:xfrm>
          <a:off x="6325870" y="4260215"/>
          <a:ext cx="4454525" cy="2291080"/>
        </p:xfrm>
        <a:graphic>
          <a:graphicData uri="http://schemas.openxmlformats.org/drawingml/2006/chart">
            <c:chart r:id="rId4"/>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83" name="Shape 183"/>
        <p:cNvGrpSpPr/>
        <p:nvPr/>
      </p:nvGrpSpPr>
      <p:grpSpPr>
        <a:xfrm>
          <a:off x="0" y="0"/>
          <a:ext cx="0" cy="0"/>
          <a:chOff x="0" y="0"/>
          <a:chExt cx="0" cy="0"/>
        </a:xfrm>
      </p:grpSpPr>
      <p:sp>
        <p:nvSpPr>
          <p:cNvPr id="184" name="Google Shape;184;p1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rPr b="1" lang="en-US"/>
              <a:t>Conclusion and Recommendation</a:t>
            </a:r>
            <a:endParaRPr b="1"/>
          </a:p>
        </p:txBody>
      </p:sp>
      <p:sp>
        <p:nvSpPr>
          <p:cNvPr id="185" name="Google Shape;185;p11"/>
          <p:cNvSpPr txBox="1"/>
          <p:nvPr>
            <p:ph idx="1" type="body"/>
          </p:nvPr>
        </p:nvSpPr>
        <p:spPr>
          <a:xfrm>
            <a:off x="838200" y="1825625"/>
            <a:ext cx="10516235" cy="4351655"/>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000"/>
              <a:buChar char="•"/>
            </a:pPr>
            <a:r>
              <a:rPr lang="en-US" sz="2000">
                <a:latin typeface="Times New Roman"/>
                <a:ea typeface="Times New Roman"/>
                <a:cs typeface="Times New Roman"/>
                <a:sym typeface="Times New Roman"/>
              </a:rPr>
              <a:t>From the data analysis that has been done, it can be concluded that, students who have high grit scores have long term attention and have input good efforts. On the other hand, students who have poor grit scores have the opportunity to improve their grit score provided they adopt the growth mentality. Angela Duckworth proposed that a growth mindset aids in the development of grit. </a:t>
            </a:r>
            <a:endParaRPr sz="2000">
              <a:latin typeface="Times New Roman"/>
              <a:ea typeface="Times New Roman"/>
              <a:cs typeface="Times New Roman"/>
              <a:sym typeface="Times New Roman"/>
            </a:endParaRPr>
          </a:p>
          <a:p>
            <a:pPr indent="-228600" lvl="0" marL="228600" rtl="0" algn="l">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Apart from that as per Angela Duckworth, a student can have a growth mindset, provided the student believes in himself and concentrate on the skill that is needed to be developed (Davis, 2016). </a:t>
            </a:r>
            <a:endParaRPr sz="2000">
              <a:latin typeface="Times New Roman"/>
              <a:ea typeface="Times New Roman"/>
              <a:cs typeface="Times New Roman"/>
              <a:sym typeface="Times New Roman"/>
            </a:endParaRPr>
          </a:p>
          <a:p>
            <a:pPr indent="-228600" lvl="0" marL="228600" rtl="0" algn="l">
              <a:lnSpc>
                <a:spcPct val="90000"/>
              </a:lnSpc>
              <a:spcBef>
                <a:spcPts val="1000"/>
              </a:spcBef>
              <a:spcAft>
                <a:spcPts val="0"/>
              </a:spcAft>
              <a:buClr>
                <a:schemeClr val="dk1"/>
              </a:buClr>
              <a:buSzPts val="2000"/>
              <a:buChar char="•"/>
            </a:pPr>
            <a:r>
              <a:rPr lang="en-US" sz="2000">
                <a:latin typeface="Times New Roman"/>
                <a:ea typeface="Times New Roman"/>
                <a:cs typeface="Times New Roman"/>
                <a:sym typeface="Times New Roman"/>
              </a:rPr>
              <a:t>With that, it has also been stated that having a growth mindset includes the understanding that there are times when appropriate risks can be taken and that may lead to failure. The student needs to rebound from and define the failure and that can make the difference.</a:t>
            </a:r>
            <a:endParaRPr sz="2000">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89" name="Shape 189"/>
        <p:cNvGrpSpPr/>
        <p:nvPr/>
      </p:nvGrpSpPr>
      <p:grpSpPr>
        <a:xfrm>
          <a:off x="0" y="0"/>
          <a:ext cx="0" cy="0"/>
          <a:chOff x="0" y="0"/>
          <a:chExt cx="0" cy="0"/>
        </a:xfrm>
      </p:grpSpPr>
      <p:sp>
        <p:nvSpPr>
          <p:cNvPr id="190" name="Google Shape;190;p12"/>
          <p:cNvSpPr txBox="1"/>
          <p:nvPr>
            <p:ph type="title"/>
          </p:nvPr>
        </p:nvSpPr>
        <p:spPr>
          <a:xfrm>
            <a:off x="2765250" y="0"/>
            <a:ext cx="6661500" cy="619500"/>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3600"/>
              <a:buFont typeface="Times New Roman"/>
              <a:buNone/>
            </a:pPr>
            <a:r>
              <a:rPr b="1" lang="en-US" sz="2200">
                <a:latin typeface="Times New Roman"/>
                <a:ea typeface="Times New Roman"/>
                <a:cs typeface="Times New Roman"/>
                <a:sym typeface="Times New Roman"/>
              </a:rPr>
              <a:t>Reference list </a:t>
            </a:r>
            <a:endParaRPr b="1" sz="2200">
              <a:latin typeface="Times New Roman"/>
              <a:ea typeface="Times New Roman"/>
              <a:cs typeface="Times New Roman"/>
              <a:sym typeface="Times New Roman"/>
            </a:endParaRPr>
          </a:p>
        </p:txBody>
      </p:sp>
      <p:sp>
        <p:nvSpPr>
          <p:cNvPr id="191" name="Google Shape;191;p12"/>
          <p:cNvSpPr txBox="1"/>
          <p:nvPr>
            <p:ph idx="1" type="body"/>
          </p:nvPr>
        </p:nvSpPr>
        <p:spPr>
          <a:xfrm>
            <a:off x="639100" y="400050"/>
            <a:ext cx="10515600" cy="6057900"/>
          </a:xfrm>
          <a:prstGeom prst="rect">
            <a:avLst/>
          </a:prstGeom>
          <a:noFill/>
          <a:ln>
            <a:noFill/>
          </a:ln>
        </p:spPr>
        <p:txBody>
          <a:bodyPr anchorCtr="0" anchor="t" bIns="45700" lIns="91425" spcFirstLastPara="1" rIns="91425" wrap="square" tIns="45700">
            <a:noAutofit/>
          </a:bodyPr>
          <a:lstStyle/>
          <a:p>
            <a:pPr indent="-278130" lvl="0" marL="228600" rtl="0" algn="just">
              <a:lnSpc>
                <a:spcPct val="150000"/>
              </a:lnSpc>
              <a:spcBef>
                <a:spcPts val="0"/>
              </a:spcBef>
              <a:spcAft>
                <a:spcPts val="0"/>
              </a:spcAft>
              <a:buClr>
                <a:schemeClr val="dk1"/>
              </a:buClr>
              <a:buSzPts val="1500"/>
              <a:buChar char="•"/>
            </a:pPr>
            <a:r>
              <a:rPr lang="en-US" sz="1500">
                <a:latin typeface="Times New Roman"/>
                <a:ea typeface="Times New Roman"/>
                <a:cs typeface="Times New Roman"/>
                <a:sym typeface="Times New Roman"/>
              </a:rPr>
              <a:t>Minocha, S., Hristov, D., &amp; Reynolds, M. (2017). From graduate employability to employment: policy and practice in UK higher education. International Journal of Training and Development, 21(3), 235-248.https://eprints.leedsbeckett.ac.uk/id/eprint/4375/1/FromGraduateEmployabilityAM_REYNOLDS.pdf</a:t>
            </a:r>
            <a:endParaRPr sz="1500">
              <a:latin typeface="Times New Roman"/>
              <a:ea typeface="Times New Roman"/>
              <a:cs typeface="Times New Roman"/>
              <a:sym typeface="Times New Roman"/>
            </a:endParaRPr>
          </a:p>
          <a:p>
            <a:pPr indent="-278130" lvl="0" marL="228600" rtl="0" algn="just">
              <a:lnSpc>
                <a:spcPct val="150000"/>
              </a:lnSpc>
              <a:spcBef>
                <a:spcPts val="1000"/>
              </a:spcBef>
              <a:spcAft>
                <a:spcPts val="0"/>
              </a:spcAft>
              <a:buClr>
                <a:schemeClr val="dk1"/>
              </a:buClr>
              <a:buSzPts val="1500"/>
              <a:buChar char="•"/>
            </a:pPr>
            <a:r>
              <a:rPr lang="en-US" sz="1500">
                <a:latin typeface="Times New Roman"/>
                <a:ea typeface="Times New Roman"/>
                <a:cs typeface="Times New Roman"/>
                <a:sym typeface="Times New Roman"/>
              </a:rPr>
              <a:t>Mulkeen, J., Abdou, H. A., Leigh, J., &amp; Ward, P. (2019). Degree and Higher Level Apprenticeships: an empirical investigation of stakeholder perceptions of challenges and opportunities. Studies in Higher Education, 44(2), 333-346. https://www.tandfonline.com/doi/pdf/10.1080/03075079.2017.1365357</a:t>
            </a:r>
            <a:endParaRPr sz="1500">
              <a:latin typeface="Times New Roman"/>
              <a:ea typeface="Times New Roman"/>
              <a:cs typeface="Times New Roman"/>
              <a:sym typeface="Times New Roman"/>
            </a:endParaRPr>
          </a:p>
          <a:p>
            <a:pPr indent="-278130" lvl="0" marL="228600" rtl="0" algn="just">
              <a:lnSpc>
                <a:spcPct val="150000"/>
              </a:lnSpc>
              <a:spcBef>
                <a:spcPts val="1000"/>
              </a:spcBef>
              <a:spcAft>
                <a:spcPts val="0"/>
              </a:spcAft>
              <a:buClr>
                <a:schemeClr val="dk1"/>
              </a:buClr>
              <a:buSzPts val="1500"/>
              <a:buChar char="•"/>
            </a:pPr>
            <a:r>
              <a:rPr lang="en-US" sz="1500">
                <a:latin typeface="Times New Roman"/>
                <a:ea typeface="Times New Roman"/>
                <a:cs typeface="Times New Roman"/>
                <a:sym typeface="Times New Roman"/>
              </a:rPr>
              <a:t>Brown, N., 2018. Exploring the lived experience of fibromyalgia using creative data collection methods. Cogent social sciences, 4(1), p.1447759. https://www.tandfonline.com/doi/pdf/10.1080/23311886.2018.1447759</a:t>
            </a:r>
            <a:endParaRPr sz="1500">
              <a:latin typeface="Times New Roman"/>
              <a:ea typeface="Times New Roman"/>
              <a:cs typeface="Times New Roman"/>
              <a:sym typeface="Times New Roman"/>
            </a:endParaRPr>
          </a:p>
          <a:p>
            <a:pPr indent="-278130" lvl="0" marL="228600" rtl="0" algn="just">
              <a:lnSpc>
                <a:spcPct val="150000"/>
              </a:lnSpc>
              <a:spcBef>
                <a:spcPts val="1000"/>
              </a:spcBef>
              <a:spcAft>
                <a:spcPts val="0"/>
              </a:spcAft>
              <a:buClr>
                <a:schemeClr val="dk1"/>
              </a:buClr>
              <a:buSzPts val="1500"/>
              <a:buChar char="•"/>
            </a:pPr>
            <a:r>
              <a:rPr lang="en-US" sz="1500">
                <a:latin typeface="Times New Roman"/>
                <a:ea typeface="Times New Roman"/>
                <a:cs typeface="Times New Roman"/>
                <a:sym typeface="Times New Roman"/>
              </a:rPr>
              <a:t>Goddard, M., 2017. The EU General Data Protection Regulation (GDPR): European regulation that has a global impact. International Journal of Market Research, 59(6), pp.703-705. https://www.stetson.edu/law/studyabroad/spain/media/Week2.Kaye.Goddard_-_The_EU_GDPR.pdf</a:t>
            </a:r>
            <a:endParaRPr sz="1500">
              <a:latin typeface="Times New Roman"/>
              <a:ea typeface="Times New Roman"/>
              <a:cs typeface="Times New Roman"/>
              <a:sym typeface="Times New Roman"/>
            </a:endParaRPr>
          </a:p>
          <a:p>
            <a:pPr indent="-278130" lvl="0" marL="228600" rtl="0" algn="just">
              <a:lnSpc>
                <a:spcPct val="150000"/>
              </a:lnSpc>
              <a:spcBef>
                <a:spcPts val="1000"/>
              </a:spcBef>
              <a:spcAft>
                <a:spcPts val="0"/>
              </a:spcAft>
              <a:buClr>
                <a:schemeClr val="dk1"/>
              </a:buClr>
              <a:buSzPts val="1500"/>
              <a:buChar char="•"/>
            </a:pPr>
            <a:r>
              <a:rPr lang="en-US" sz="1500">
                <a:latin typeface="Times New Roman"/>
                <a:ea typeface="Times New Roman"/>
                <a:cs typeface="Times New Roman"/>
                <a:sym typeface="Times New Roman"/>
              </a:rPr>
              <a:t>Tesfay, W.B., Hofmann, P., Nakamura, T., Kiyomoto, S. &amp; Serna, J., 2018, March. PrivacyGuide: towards an implementation of the EU GDPR on internet privacy policy evaluation. In Proceedings of the Fourth ACM International Workshop on Security and Privacy Analytics (pp. 15-21). https://www.researchgate.net/profile/Shinsaku-Kiyomoto/publication/323787516_PrivacyGuide_Towards_an_Implementation_of_the_EU_GDPR_on_Internet_Privacy_Policy_Evaluation/links/5b3ebbb3aca272078519c3fa/PrivacyGuide-Towards-an-Implementation-of-the-EU-GDPR-on-Internet-Privacy-Policy-Evaluation.pdf</a:t>
            </a:r>
            <a:endParaRPr sz="1500">
              <a:latin typeface="Times New Roman"/>
              <a:ea typeface="Times New Roman"/>
              <a:cs typeface="Times New Roman"/>
              <a:sym typeface="Times New Roman"/>
            </a:endParaRPr>
          </a:p>
          <a:p>
            <a:pPr indent="-278130" lvl="0" marL="228600" rtl="0" algn="just">
              <a:lnSpc>
                <a:spcPct val="150000"/>
              </a:lnSpc>
              <a:spcBef>
                <a:spcPts val="1000"/>
              </a:spcBef>
              <a:spcAft>
                <a:spcPts val="0"/>
              </a:spcAft>
              <a:buClr>
                <a:schemeClr val="dk1"/>
              </a:buClr>
              <a:buSzPts val="1500"/>
              <a:buChar char="•"/>
            </a:pPr>
            <a:r>
              <a:t/>
            </a:r>
            <a:endParaRPr sz="1500">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95" name="Shape 195"/>
        <p:cNvGrpSpPr/>
        <p:nvPr/>
      </p:nvGrpSpPr>
      <p:grpSpPr>
        <a:xfrm>
          <a:off x="0" y="0"/>
          <a:ext cx="0" cy="0"/>
          <a:chOff x="0" y="0"/>
          <a:chExt cx="0" cy="0"/>
        </a:xfrm>
      </p:grpSpPr>
      <p:sp>
        <p:nvSpPr>
          <p:cNvPr id="196" name="Google Shape;196;g121b630cb52_0_0"/>
          <p:cNvSpPr txBox="1"/>
          <p:nvPr>
            <p:ph type="title"/>
          </p:nvPr>
        </p:nvSpPr>
        <p:spPr>
          <a:xfrm>
            <a:off x="3183200" y="0"/>
            <a:ext cx="5422500" cy="643500"/>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3600"/>
              <a:buFont typeface="Times New Roman"/>
              <a:buNone/>
            </a:pPr>
            <a:r>
              <a:rPr b="1" lang="en-US" sz="1800">
                <a:latin typeface="Times New Roman"/>
                <a:ea typeface="Times New Roman"/>
                <a:cs typeface="Times New Roman"/>
                <a:sym typeface="Times New Roman"/>
              </a:rPr>
              <a:t>Reference list </a:t>
            </a:r>
            <a:endParaRPr b="1" sz="1800">
              <a:latin typeface="Times New Roman"/>
              <a:ea typeface="Times New Roman"/>
              <a:cs typeface="Times New Roman"/>
              <a:sym typeface="Times New Roman"/>
            </a:endParaRPr>
          </a:p>
        </p:txBody>
      </p:sp>
      <p:sp>
        <p:nvSpPr>
          <p:cNvPr id="197" name="Google Shape;197;g121b630cb52_0_0"/>
          <p:cNvSpPr txBox="1"/>
          <p:nvPr>
            <p:ph idx="1" type="body"/>
          </p:nvPr>
        </p:nvSpPr>
        <p:spPr>
          <a:xfrm>
            <a:off x="636650" y="711450"/>
            <a:ext cx="10515600" cy="5435100"/>
          </a:xfrm>
          <a:prstGeom prst="rect">
            <a:avLst/>
          </a:prstGeom>
          <a:noFill/>
          <a:ln>
            <a:noFill/>
          </a:ln>
        </p:spPr>
        <p:txBody>
          <a:bodyPr anchorCtr="0" anchor="t" bIns="45700" lIns="91425" spcFirstLastPara="1" rIns="91425" wrap="square" tIns="45700">
            <a:noAutofit/>
          </a:bodyPr>
          <a:lstStyle/>
          <a:p>
            <a:pPr indent="-278130" lvl="0" marL="228600" rtl="0" algn="just">
              <a:lnSpc>
                <a:spcPct val="150000"/>
              </a:lnSpc>
              <a:spcBef>
                <a:spcPts val="1000"/>
              </a:spcBef>
              <a:spcAft>
                <a:spcPts val="0"/>
              </a:spcAft>
              <a:buClr>
                <a:schemeClr val="dk1"/>
              </a:buClr>
              <a:buSzPts val="1500"/>
              <a:buChar char="•"/>
            </a:pPr>
            <a:r>
              <a:t/>
            </a:r>
            <a:endParaRPr sz="1500">
              <a:latin typeface="Times New Roman"/>
              <a:ea typeface="Times New Roman"/>
              <a:cs typeface="Times New Roman"/>
              <a:sym typeface="Times New Roman"/>
            </a:endParaRPr>
          </a:p>
          <a:p>
            <a:pPr indent="-278130" lvl="0" marL="228600" rtl="0" algn="just">
              <a:lnSpc>
                <a:spcPct val="150000"/>
              </a:lnSpc>
              <a:spcBef>
                <a:spcPts val="1000"/>
              </a:spcBef>
              <a:spcAft>
                <a:spcPts val="0"/>
              </a:spcAft>
              <a:buClr>
                <a:schemeClr val="dk1"/>
              </a:buClr>
              <a:buSzPts val="1500"/>
              <a:buChar char="•"/>
            </a:pPr>
            <a:r>
              <a:rPr lang="en-US" sz="1500">
                <a:latin typeface="Times New Roman"/>
                <a:ea typeface="Times New Roman"/>
                <a:cs typeface="Times New Roman"/>
                <a:sym typeface="Times New Roman"/>
              </a:rPr>
              <a:t>Krystlik, J., 2017. With GDPR, preparation is everything. Computer Fraud &amp; Security, 2017(6), pp.5-8. https://www.sciencedirect.com/science/article/pii/S1361372317300507</a:t>
            </a:r>
            <a:endParaRPr sz="1500">
              <a:latin typeface="Times New Roman"/>
              <a:ea typeface="Times New Roman"/>
              <a:cs typeface="Times New Roman"/>
              <a:sym typeface="Times New Roman"/>
            </a:endParaRPr>
          </a:p>
          <a:p>
            <a:pPr indent="-278130" lvl="0" marL="228600" rtl="0" algn="just">
              <a:lnSpc>
                <a:spcPct val="150000"/>
              </a:lnSpc>
              <a:spcBef>
                <a:spcPts val="1000"/>
              </a:spcBef>
              <a:spcAft>
                <a:spcPts val="0"/>
              </a:spcAft>
              <a:buClr>
                <a:schemeClr val="dk1"/>
              </a:buClr>
              <a:buSzPts val="1500"/>
              <a:buChar char="•"/>
            </a:pPr>
            <a:r>
              <a:rPr lang="en-US" sz="1500">
                <a:latin typeface="Times New Roman"/>
                <a:ea typeface="Times New Roman"/>
                <a:cs typeface="Times New Roman"/>
                <a:sym typeface="Times New Roman"/>
              </a:rPr>
              <a:t>Davis, V. (2016). True Grit: The Best Measure of Success and How to Teach It. [online] Edutopia. Available at: https://www.edutopia.org/blog/true-grit-measure-teach-success-vicki-davis [Accessed 26 Nov. 2021].</a:t>
            </a:r>
            <a:endParaRPr sz="1500">
              <a:latin typeface="Times New Roman"/>
              <a:ea typeface="Times New Roman"/>
              <a:cs typeface="Times New Roman"/>
              <a:sym typeface="Times New Roman"/>
            </a:endParaRPr>
          </a:p>
          <a:p>
            <a:pPr indent="-278130" lvl="0" marL="228600" rtl="0" algn="just">
              <a:lnSpc>
                <a:spcPct val="150000"/>
              </a:lnSpc>
              <a:spcBef>
                <a:spcPts val="1000"/>
              </a:spcBef>
              <a:spcAft>
                <a:spcPts val="0"/>
              </a:spcAft>
              <a:buClr>
                <a:schemeClr val="dk1"/>
              </a:buClr>
              <a:buSzPts val="1500"/>
              <a:buChar char="•"/>
            </a:pPr>
            <a:r>
              <a:rPr lang="en-US" sz="1500">
                <a:latin typeface="Times New Roman"/>
                <a:ea typeface="Times New Roman"/>
                <a:cs typeface="Times New Roman"/>
                <a:sym typeface="Times New Roman"/>
              </a:rPr>
              <a:t>Kilb, M. and Jansen, M., (2016). Visualizing collections data: Why pie charts aren't always the answer. Serials Review, 42(3), pp.192-200</a:t>
            </a:r>
            <a:endParaRPr sz="1500">
              <a:latin typeface="Times New Roman"/>
              <a:ea typeface="Times New Roman"/>
              <a:cs typeface="Times New Roman"/>
              <a:sym typeface="Times New Roman"/>
            </a:endParaRPr>
          </a:p>
          <a:p>
            <a:pPr indent="-278130" lvl="0" marL="228600" rtl="0" algn="just">
              <a:lnSpc>
                <a:spcPct val="150000"/>
              </a:lnSpc>
              <a:spcBef>
                <a:spcPts val="1000"/>
              </a:spcBef>
              <a:spcAft>
                <a:spcPts val="0"/>
              </a:spcAft>
              <a:buClr>
                <a:schemeClr val="dk1"/>
              </a:buClr>
              <a:buSzPts val="1500"/>
              <a:buChar char="•"/>
            </a:pPr>
            <a:r>
              <a:rPr lang="en-US" sz="1500">
                <a:latin typeface="Times New Roman"/>
                <a:ea typeface="Times New Roman"/>
                <a:cs typeface="Times New Roman"/>
                <a:sym typeface="Times New Roman"/>
              </a:rPr>
              <a:t>Duckworth, L, A. (May 9, 2013). Grit: the power of passion and perseverance | Angela Lee Duckworth [Video]. https://www.youtube.com/watch?v=H14bBuluwB8</a:t>
            </a:r>
            <a:endParaRPr sz="1500">
              <a:latin typeface="Times New Roman"/>
              <a:ea typeface="Times New Roman"/>
              <a:cs typeface="Times New Roman"/>
              <a:sym typeface="Times New Roman"/>
            </a:endParaRPr>
          </a:p>
          <a:p>
            <a:pPr indent="-278130" lvl="0" marL="228600" rtl="0" algn="just">
              <a:lnSpc>
                <a:spcPct val="150000"/>
              </a:lnSpc>
              <a:spcBef>
                <a:spcPts val="1000"/>
              </a:spcBef>
              <a:spcAft>
                <a:spcPts val="0"/>
              </a:spcAft>
              <a:buClr>
                <a:schemeClr val="dk1"/>
              </a:buClr>
              <a:buSzPts val="1500"/>
              <a:buChar char="•"/>
            </a:pPr>
            <a:r>
              <a:rPr lang="en-US" sz="1500">
                <a:latin typeface="Times New Roman"/>
                <a:ea typeface="Times New Roman"/>
                <a:cs typeface="Times New Roman"/>
                <a:sym typeface="Times New Roman"/>
              </a:rPr>
              <a:t>Duckworth, L, A. (May 9, 2013). Grit: The power of passion and perseverance | Angela Lee Duckworth</a:t>
            </a:r>
            <a:endParaRPr sz="1500">
              <a:latin typeface="Times New Roman"/>
              <a:ea typeface="Times New Roman"/>
              <a:cs typeface="Times New Roman"/>
              <a:sym typeface="Times New Roman"/>
            </a:endParaRPr>
          </a:p>
          <a:p>
            <a:pPr indent="-278130" lvl="0" marL="228600" rtl="0" algn="just">
              <a:lnSpc>
                <a:spcPct val="150000"/>
              </a:lnSpc>
              <a:spcBef>
                <a:spcPts val="1000"/>
              </a:spcBef>
              <a:spcAft>
                <a:spcPts val="0"/>
              </a:spcAft>
              <a:buClr>
                <a:schemeClr val="dk1"/>
              </a:buClr>
              <a:buSzPts val="1500"/>
              <a:buChar char="•"/>
            </a:pPr>
            <a:r>
              <a:rPr lang="en-US" sz="1500">
                <a:latin typeface="Times New Roman"/>
                <a:ea typeface="Times New Roman"/>
                <a:cs typeface="Times New Roman"/>
                <a:sym typeface="Times New Roman"/>
              </a:rPr>
              <a:t>Bailey Chris (April 5, 2019). How to Get Your Brain to Focus. [Video]. https://www.youtube.com/watch?v=Hu4Yvq-g7_Y</a:t>
            </a:r>
            <a:endParaRPr sz="1500">
              <a:latin typeface="Times New Roman"/>
              <a:ea typeface="Times New Roman"/>
              <a:cs typeface="Times New Roman"/>
              <a:sym typeface="Times New Roman"/>
            </a:endParaRPr>
          </a:p>
          <a:p>
            <a:pPr indent="-278130" lvl="0" marL="228600" rtl="0" algn="just">
              <a:lnSpc>
                <a:spcPct val="150000"/>
              </a:lnSpc>
              <a:spcBef>
                <a:spcPts val="1000"/>
              </a:spcBef>
              <a:spcAft>
                <a:spcPts val="0"/>
              </a:spcAft>
              <a:buClr>
                <a:schemeClr val="dk1"/>
              </a:buClr>
              <a:buSzPts val="1500"/>
              <a:buChar char="•"/>
            </a:pPr>
            <a:r>
              <a:rPr lang="en-US" sz="1500">
                <a:latin typeface="Times New Roman"/>
                <a:ea typeface="Times New Roman"/>
                <a:cs typeface="Times New Roman"/>
                <a:sym typeface="Times New Roman"/>
              </a:rPr>
              <a:t>Fiesler, C., Beard, N. &amp; Keegan, B.C., 2020, May. No robots, spiders, or scrapers: Legal and ethical regulation of data collection methods in social media terms of service. In Proceedings of the international AAAI conference on web and social media (Vol. 14, pp. 187-196). https://ojs.aaai.org/index.php/ICWSM/article/download/7290/7144/</a:t>
            </a:r>
            <a:endParaRPr sz="1500">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201" name="Shape 201"/>
        <p:cNvGrpSpPr/>
        <p:nvPr/>
      </p:nvGrpSpPr>
      <p:grpSpPr>
        <a:xfrm>
          <a:off x="0" y="0"/>
          <a:ext cx="0" cy="0"/>
          <a:chOff x="0" y="0"/>
          <a:chExt cx="0" cy="0"/>
        </a:xfrm>
      </p:grpSpPr>
      <p:pic>
        <p:nvPicPr>
          <p:cNvPr descr="Business Thank-You Letter Examples" id="202" name="Google Shape;202;p13"/>
          <p:cNvPicPr preferRelativeResize="0"/>
          <p:nvPr/>
        </p:nvPicPr>
        <p:blipFill rotWithShape="1">
          <a:blip r:embed="rId3">
            <a:alphaModFix/>
          </a:blip>
          <a:srcRect b="0" l="0" r="0" t="0"/>
          <a:stretch/>
        </p:blipFill>
        <p:spPr>
          <a:xfrm>
            <a:off x="0" y="0"/>
            <a:ext cx="12192000" cy="6786880"/>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2021-11-26T07:08:00Z</dcterms:created>
  <dc:creator>HP</dc:creato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2DAAC9C9254A4269A7586EE065ED7EDF</vt:lpwstr>
  </property>
  <property fmtid="{D5CDD505-2E9C-101B-9397-08002B2CF9AE}" pid="3" name="KSOProductBuildVer">
    <vt:lpwstr>1033-11.2.0.10382</vt:lpwstr>
  </property>
</Properties>
</file>