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3"/>
  </p:notes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90" r:id="rId15"/>
    <p:sldId id="275" r:id="rId16"/>
    <p:sldId id="276" r:id="rId17"/>
    <p:sldId id="277" r:id="rId18"/>
    <p:sldId id="278" r:id="rId19"/>
    <p:sldId id="279" r:id="rId20"/>
    <p:sldId id="291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92" r:id="rId30"/>
    <p:sldId id="288" r:id="rId31"/>
    <p:sldId id="289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94" d="100"/>
          <a:sy n="94" d="100"/>
        </p:scale>
        <p:origin x="84" y="5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0A30C-5464-46A6-8625-B5B16296D3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A5771D-7E8E-4D0F-A103-84DF5D0AA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551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99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778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777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8570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367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001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475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106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905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60313-5E7C-4F07-9DF1-4BA838ABB0B5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504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7DAE2738-1D07-4FF8-B2F5-A9759512CE43}" type="slidenum"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</a:pPr>
              <a:t>31</a:t>
            </a:fld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254956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://learnenglishteens.britishcouncil.org/study-break/video-zone/brief-history-writing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ncsngfl.ac.uk/curriculum/english/files/thesixtexttypes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j-UHjxmHC8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5DS2DnsJ0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holastic.com/teachers/story-starters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leyns.org.uk/alleyn/documents/Junior%20School%20Docs/Ed-Word/Ed-Word_2012-13/Ed-Word_2012-13_4L_March.pdf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youtube.com/watch?v=ReP3gVrOfpI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4sCaAFkcwI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https://www.youtube.com/watch?v=2B9vxfEh4IA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zones/creative-learning/repository/resource/a7019531-3f53-415d-b434-8713bd8aee14/en" TargetMode="External"/><Relationship Id="rId2" Type="http://schemas.openxmlformats.org/officeDocument/2006/relationships/hyperlink" Target="https://hwb.gov.wales/creativity/resources/resource/fd08c706-e881-460d-90cc-570735e4783e/en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hwb.gov.wales/zones/creative-learning/repository/resource/98d8dfd4-7e2d-4b56-846f-9e69307c4cc0/en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lk4writing.co.uk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ales.gov.uk/consultations/education/nlnf/?lang=en" TargetMode="External"/><Relationship Id="rId5" Type="http://schemas.openxmlformats.org/officeDocument/2006/relationships/hyperlink" Target="http://www.youtube.com/watch?v=N4sCaAFkcwI" TargetMode="External"/><Relationship Id="rId4" Type="http://schemas.openxmlformats.org/officeDocument/2006/relationships/hyperlink" Target="http://www.thersa.org/events/rsaanimate/animate/rsa-animate-changing-paradigm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7790" y="3429000"/>
            <a:ext cx="8406289" cy="1646302"/>
          </a:xfrm>
        </p:spPr>
        <p:txBody>
          <a:bodyPr/>
          <a:lstStyle/>
          <a:p>
            <a:r>
              <a:rPr lang="en-GB" sz="4800" dirty="0" err="1"/>
              <a:t>Astudiaethau</a:t>
            </a:r>
            <a:r>
              <a:rPr lang="en-GB" sz="4800" dirty="0"/>
              <a:t> </a:t>
            </a:r>
            <a:r>
              <a:rPr lang="en-GB" sz="4800" dirty="0" err="1"/>
              <a:t>Cwricwlwm</a:t>
            </a:r>
            <a:r>
              <a:rPr lang="en-GB" sz="4800" dirty="0"/>
              <a:t> ac </a:t>
            </a:r>
            <a:r>
              <a:rPr lang="en-GB" sz="4800" dirty="0" err="1"/>
              <a:t>Asesu</a:t>
            </a:r>
            <a:br>
              <a:rPr lang="en-GB" sz="4800" dirty="0"/>
            </a:br>
            <a:r>
              <a:rPr lang="en-GB" sz="4800" dirty="0"/>
              <a:t>Curriculum and Assessment Studies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76046" y="5188752"/>
            <a:ext cx="8239907" cy="1859637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ECES6017/C</a:t>
            </a:r>
          </a:p>
          <a:p>
            <a:pPr algn="ctr"/>
            <a:r>
              <a:rPr lang="en-GB" sz="2800" dirty="0"/>
              <a:t>W2 SESIWN ANGHYDAMSEROL/ASYNCHRONOUS 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47701" t="25678" r="17470" b="40664"/>
          <a:stretch/>
        </p:blipFill>
        <p:spPr bwMode="auto">
          <a:xfrm rot="19437505">
            <a:off x="480147" y="4613101"/>
            <a:ext cx="2316804" cy="16070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3"/>
          <a:srcRect l="54017" t="25325" r="25631" b="39543"/>
          <a:stretch/>
        </p:blipFill>
        <p:spPr bwMode="auto">
          <a:xfrm>
            <a:off x="7036904" y="377687"/>
            <a:ext cx="1948070" cy="17956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15233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?</a:t>
            </a:r>
            <a:br>
              <a:rPr lang="en-GB" dirty="0"/>
            </a:br>
            <a:r>
              <a:rPr lang="en-GB" i="1" dirty="0">
                <a:hlinkClick r:id="rId3"/>
              </a:rPr>
              <a:t>What is writing? </a:t>
            </a:r>
            <a:endParaRPr lang="en-GB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47872">
            <a:off x="596900" y="2099888"/>
            <a:ext cx="2890837" cy="21228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81874">
            <a:off x="4475162" y="2277532"/>
            <a:ext cx="3241675" cy="21611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5725" y="2368626"/>
            <a:ext cx="2378075" cy="15853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42318" y="4631949"/>
            <a:ext cx="2797175" cy="18647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03135" y="4826114"/>
            <a:ext cx="2607640" cy="173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191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Pam bod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bwysig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/>
              <a:t>Why is writing important?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err="1"/>
              <a:t>Ceir</a:t>
            </a:r>
            <a:r>
              <a:rPr lang="en-GB" dirty="0"/>
              <a:t> </a:t>
            </a:r>
            <a:r>
              <a:rPr lang="en-GB" dirty="0" err="1"/>
              <a:t>llai</a:t>
            </a:r>
            <a:r>
              <a:rPr lang="en-GB" dirty="0"/>
              <a:t> o </a:t>
            </a:r>
            <a:r>
              <a:rPr lang="en-GB" dirty="0" err="1"/>
              <a:t>waith</a:t>
            </a:r>
            <a:r>
              <a:rPr lang="en-GB" dirty="0"/>
              <a:t> da a </a:t>
            </a:r>
            <a:r>
              <a:rPr lang="en-GB" dirty="0" err="1"/>
              <a:t>rhagorol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 </a:t>
            </a:r>
            <a:r>
              <a:rPr lang="en-GB" dirty="0" err="1"/>
              <a:t>darllen</a:t>
            </a:r>
            <a:r>
              <a:rPr lang="en-GB" dirty="0"/>
              <a:t>.</a:t>
            </a:r>
          </a:p>
          <a:p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bwlch</a:t>
            </a:r>
            <a:r>
              <a:rPr lang="en-GB" dirty="0"/>
              <a:t> </a:t>
            </a:r>
            <a:r>
              <a:rPr lang="en-GB" dirty="0" err="1"/>
              <a:t>rhwng</a:t>
            </a:r>
            <a:r>
              <a:rPr lang="en-GB" dirty="0"/>
              <a:t> </a:t>
            </a:r>
            <a:r>
              <a:rPr lang="en-GB" dirty="0" err="1"/>
              <a:t>perfformiad</a:t>
            </a:r>
            <a:r>
              <a:rPr lang="en-GB" dirty="0"/>
              <a:t> </a:t>
            </a:r>
            <a:r>
              <a:rPr lang="en-GB" dirty="0" err="1"/>
              <a:t>bechgyn</a:t>
            </a:r>
            <a:r>
              <a:rPr lang="en-GB" dirty="0"/>
              <a:t> a </a:t>
            </a:r>
            <a:r>
              <a:rPr lang="en-GB" dirty="0" err="1"/>
              <a:t>merched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cynyddu</a:t>
            </a:r>
            <a:r>
              <a:rPr lang="en-GB" dirty="0"/>
              <a:t>, a </a:t>
            </a:r>
            <a:r>
              <a:rPr lang="en-GB" dirty="0" err="1"/>
              <a:t>cheir</a:t>
            </a:r>
            <a:r>
              <a:rPr lang="en-GB" dirty="0"/>
              <a:t> y </a:t>
            </a:r>
            <a:r>
              <a:rPr lang="en-GB" dirty="0" err="1"/>
              <a:t>bwlch</a:t>
            </a:r>
            <a:r>
              <a:rPr lang="en-GB" dirty="0"/>
              <a:t> </a:t>
            </a:r>
            <a:r>
              <a:rPr lang="en-GB" dirty="0" err="1"/>
              <a:t>mwyaf</a:t>
            </a:r>
            <a:r>
              <a:rPr lang="en-GB" dirty="0"/>
              <a:t> </a:t>
            </a:r>
            <a:r>
              <a:rPr lang="en-GB" dirty="0" err="1"/>
              <a:t>ym</a:t>
            </a:r>
            <a:r>
              <a:rPr lang="en-GB" dirty="0"/>
              <a:t> </a:t>
            </a:r>
            <a:r>
              <a:rPr lang="en-GB" dirty="0" err="1"/>
              <a:t>maes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.</a:t>
            </a:r>
          </a:p>
          <a:p>
            <a:r>
              <a:rPr lang="en-GB" dirty="0"/>
              <a:t>Mae </a:t>
            </a:r>
            <a:r>
              <a:rPr lang="en-GB" dirty="0" err="1"/>
              <a:t>sillafu</a:t>
            </a:r>
            <a:r>
              <a:rPr lang="en-GB" dirty="0"/>
              <a:t>, </a:t>
            </a:r>
            <a:r>
              <a:rPr lang="en-GB" dirty="0" err="1"/>
              <a:t>atalnodi</a:t>
            </a:r>
            <a:r>
              <a:rPr lang="en-GB" dirty="0"/>
              <a:t> a </a:t>
            </a:r>
            <a:r>
              <a:rPr lang="en-GB" dirty="0" err="1"/>
              <a:t>gramadeg</a:t>
            </a:r>
            <a:r>
              <a:rPr lang="en-GB" dirty="0"/>
              <a:t> </a:t>
            </a:r>
            <a:r>
              <a:rPr lang="en-GB" dirty="0" err="1"/>
              <a:t>anghywir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difetha</a:t>
            </a:r>
            <a:r>
              <a:rPr lang="en-GB" dirty="0"/>
              <a:t> </a:t>
            </a:r>
            <a:r>
              <a:rPr lang="en-GB" dirty="0" err="1"/>
              <a:t>cynnwys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y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llawer</a:t>
            </a:r>
            <a:r>
              <a:rPr lang="en-GB" dirty="0"/>
              <a:t> o </a:t>
            </a:r>
            <a:r>
              <a:rPr lang="en-GB" dirty="0" err="1"/>
              <a:t>ddysgwyr</a:t>
            </a:r>
            <a:r>
              <a:rPr lang="en-GB" dirty="0"/>
              <a:t> o bob </a:t>
            </a:r>
            <a:r>
              <a:rPr lang="en-GB" dirty="0" err="1"/>
              <a:t>gallu’n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. 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Historically, pupils tend to do better in reading skills than writing skills. </a:t>
            </a:r>
          </a:p>
          <a:p>
            <a:r>
              <a:rPr lang="en-GB" dirty="0"/>
              <a:t>There’s a ‘gender gap’ between boys’ and girls’ attainment in writing.</a:t>
            </a:r>
          </a:p>
          <a:p>
            <a:r>
              <a:rPr lang="en-GB" dirty="0"/>
              <a:t>Schools have been criticised in the past for not paying enough attention to accuracy of spelling, punctuation and grammar. </a:t>
            </a:r>
          </a:p>
        </p:txBody>
      </p:sp>
    </p:spTree>
    <p:extLst>
      <p:ext uri="{BB962C8B-B14F-4D97-AF65-F5344CB8AC3E}">
        <p14:creationId xmlns:p14="http://schemas.microsoft.com/office/powerpoint/2010/main" val="586758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da?</a:t>
            </a:r>
            <a:br>
              <a:rPr lang="en-GB" dirty="0"/>
            </a:br>
            <a:r>
              <a:rPr lang="en-GB" dirty="0"/>
              <a:t>What does good writing look like? 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838200" y="4724399"/>
            <a:ext cx="3289299" cy="145256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en-GB" dirty="0" err="1"/>
              <a:t>Ystyriwch</a:t>
            </a:r>
            <a:r>
              <a:rPr lang="en-GB" dirty="0"/>
              <a:t> </a:t>
            </a:r>
            <a:r>
              <a:rPr lang="en-GB" dirty="0" err="1"/>
              <a:t>nodweddion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effeithiol</a:t>
            </a:r>
            <a:r>
              <a:rPr lang="en-GB" dirty="0"/>
              <a:t>. </a:t>
            </a:r>
          </a:p>
          <a:p>
            <a:r>
              <a:rPr lang="en-GB" dirty="0" err="1"/>
              <a:t>Yna</a:t>
            </a:r>
            <a:r>
              <a:rPr lang="en-GB" dirty="0"/>
              <a:t> </a:t>
            </a:r>
            <a:r>
              <a:rPr lang="en-GB" dirty="0" err="1"/>
              <a:t>ymchwiliwch</a:t>
            </a:r>
            <a:r>
              <a:rPr lang="en-GB" dirty="0"/>
              <a:t> a </a:t>
            </a:r>
            <a:r>
              <a:rPr lang="en-GB" dirty="0" err="1"/>
              <a:t>chymharwch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atebion</a:t>
            </a:r>
            <a:r>
              <a:rPr lang="en-GB" dirty="0"/>
              <a:t>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6172200" y="4724399"/>
            <a:ext cx="3012440" cy="145256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Consider the characteristics of effective writing. </a:t>
            </a:r>
          </a:p>
          <a:p>
            <a:pPr marL="0" indent="0">
              <a:buNone/>
            </a:pPr>
            <a:r>
              <a:rPr lang="en-GB" dirty="0"/>
              <a:t>Then research and compare your answers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7499" y="1820332"/>
            <a:ext cx="3575051" cy="238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56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03224"/>
            <a:ext cx="5181600" cy="611187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100" b="1" dirty="0"/>
              <a:t>Mae </a:t>
            </a:r>
            <a:r>
              <a:rPr lang="en-GB" sz="3100" b="1" dirty="0" err="1"/>
              <a:t>ysgrifennwyr</a:t>
            </a:r>
            <a:r>
              <a:rPr lang="en-GB" sz="3100" b="1" dirty="0"/>
              <a:t> da </a:t>
            </a:r>
            <a:r>
              <a:rPr lang="en-GB" sz="3100" b="1" dirty="0" err="1"/>
              <a:t>yn</a:t>
            </a:r>
            <a:r>
              <a:rPr lang="en-GB" sz="3100" b="1" dirty="0"/>
              <a:t>…</a:t>
            </a:r>
          </a:p>
          <a:p>
            <a:r>
              <a:rPr lang="en-GB" dirty="0" err="1"/>
              <a:t>ennyn</a:t>
            </a:r>
            <a:r>
              <a:rPr lang="en-GB" dirty="0"/>
              <a:t> </a:t>
            </a:r>
            <a:r>
              <a:rPr lang="en-GB" dirty="0" err="1"/>
              <a:t>diddordeb</a:t>
            </a:r>
            <a:r>
              <a:rPr lang="en-GB" dirty="0"/>
              <a:t> </a:t>
            </a:r>
            <a:r>
              <a:rPr lang="en-GB" dirty="0" err="1"/>
              <a:t>darllenwr</a:t>
            </a:r>
            <a:r>
              <a:rPr lang="en-GB" dirty="0"/>
              <a:t>/</a:t>
            </a:r>
            <a:r>
              <a:rPr lang="en-GB" dirty="0" err="1"/>
              <a:t>wyr</a:t>
            </a:r>
            <a:r>
              <a:rPr lang="en-GB" dirty="0"/>
              <a:t> </a:t>
            </a:r>
          </a:p>
          <a:p>
            <a:r>
              <a:rPr lang="en-GB" dirty="0" err="1"/>
              <a:t>addasu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hysgrifennu</a:t>
            </a:r>
            <a:r>
              <a:rPr lang="en-GB" dirty="0"/>
              <a:t> yn </a:t>
            </a:r>
            <a:r>
              <a:rPr lang="en-GB" dirty="0" err="1"/>
              <a:t>ôl</a:t>
            </a:r>
            <a:r>
              <a:rPr lang="en-GB" dirty="0"/>
              <a:t> y </a:t>
            </a:r>
            <a:r>
              <a:rPr lang="en-GB" dirty="0" err="1"/>
              <a:t>gynulleidfa</a:t>
            </a:r>
            <a:r>
              <a:rPr lang="en-GB" dirty="0"/>
              <a:t> a </a:t>
            </a:r>
            <a:r>
              <a:rPr lang="en-GB" dirty="0" err="1"/>
              <a:t>pwrpas</a:t>
            </a:r>
            <a:r>
              <a:rPr lang="en-GB" dirty="0"/>
              <a:t> y darn </a:t>
            </a:r>
          </a:p>
          <a:p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nodweddion</a:t>
            </a:r>
            <a:r>
              <a:rPr lang="en-GB" dirty="0"/>
              <a:t> </a:t>
            </a:r>
            <a:r>
              <a:rPr lang="en-GB" dirty="0" err="1"/>
              <a:t>gramadegol</a:t>
            </a:r>
            <a:r>
              <a:rPr lang="en-GB" dirty="0"/>
              <a:t> ac </a:t>
            </a:r>
            <a:r>
              <a:rPr lang="en-GB" dirty="0" err="1"/>
              <a:t>arddulliadol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sicrhau</a:t>
            </a:r>
            <a:r>
              <a:rPr lang="en-GB" dirty="0"/>
              <a:t> </a:t>
            </a:r>
            <a:r>
              <a:rPr lang="en-GB" dirty="0" err="1"/>
              <a:t>eglurder</a:t>
            </a:r>
            <a:r>
              <a:rPr lang="en-GB" dirty="0"/>
              <a:t>, y </a:t>
            </a:r>
            <a:r>
              <a:rPr lang="en-GB" dirty="0" err="1"/>
              <a:t>naws</a:t>
            </a:r>
            <a:r>
              <a:rPr lang="en-GB" dirty="0"/>
              <a:t> </a:t>
            </a:r>
            <a:r>
              <a:rPr lang="en-GB" dirty="0" err="1"/>
              <a:t>gywir</a:t>
            </a:r>
            <a:r>
              <a:rPr lang="en-GB" dirty="0"/>
              <a:t> ac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greu</a:t>
            </a:r>
            <a:r>
              <a:rPr lang="en-GB" dirty="0"/>
              <a:t> </a:t>
            </a:r>
            <a:r>
              <a:rPr lang="en-GB" dirty="0" err="1"/>
              <a:t>effeithiau</a:t>
            </a:r>
            <a:r>
              <a:rPr lang="en-GB" dirty="0"/>
              <a:t> </a:t>
            </a:r>
            <a:r>
              <a:rPr lang="en-GB" dirty="0" err="1"/>
              <a:t>penodol</a:t>
            </a:r>
            <a:r>
              <a:rPr lang="en-GB" dirty="0"/>
              <a:t> </a:t>
            </a:r>
          </a:p>
          <a:p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amrywiaeth</a:t>
            </a:r>
            <a:r>
              <a:rPr lang="en-GB" dirty="0"/>
              <a:t> o </a:t>
            </a:r>
            <a:r>
              <a:rPr lang="en-GB" dirty="0" err="1"/>
              <a:t>strwythurau</a:t>
            </a:r>
            <a:r>
              <a:rPr lang="en-GB" dirty="0"/>
              <a:t> </a:t>
            </a:r>
            <a:r>
              <a:rPr lang="en-GB" dirty="0" err="1"/>
              <a:t>brawddegau</a:t>
            </a:r>
            <a:r>
              <a:rPr lang="en-GB" dirty="0"/>
              <a:t> </a:t>
            </a:r>
          </a:p>
          <a:p>
            <a:r>
              <a:rPr lang="en-GB" dirty="0" err="1"/>
              <a:t>trefnu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hysgrifennu</a:t>
            </a:r>
            <a:r>
              <a:rPr lang="en-GB" dirty="0"/>
              <a:t>, </a:t>
            </a:r>
            <a:r>
              <a:rPr lang="en-GB" dirty="0" err="1"/>
              <a:t>cysylltu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syniadau’n</a:t>
            </a:r>
            <a:r>
              <a:rPr lang="en-GB" dirty="0"/>
              <a:t> </a:t>
            </a:r>
            <a:r>
              <a:rPr lang="en-GB" dirty="0" err="1"/>
              <a:t>gydlynol</a:t>
            </a:r>
            <a:r>
              <a:rPr lang="en-GB" dirty="0"/>
              <a:t> a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paragraffau’n</a:t>
            </a:r>
            <a:r>
              <a:rPr lang="en-GB" dirty="0"/>
              <a:t> </a:t>
            </a:r>
            <a:r>
              <a:rPr lang="en-GB" dirty="0" err="1"/>
              <a:t>effeithiol</a:t>
            </a:r>
            <a:r>
              <a:rPr lang="en-GB" dirty="0"/>
              <a:t> </a:t>
            </a:r>
          </a:p>
          <a:p>
            <a:r>
              <a:rPr lang="en-GB" dirty="0" err="1"/>
              <a:t>dewis</a:t>
            </a:r>
            <a:r>
              <a:rPr lang="en-GB" dirty="0"/>
              <a:t> a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geirfa</a:t>
            </a:r>
            <a:r>
              <a:rPr lang="en-GB" dirty="0"/>
              <a:t> </a:t>
            </a:r>
            <a:r>
              <a:rPr lang="en-GB" dirty="0" err="1"/>
              <a:t>briodol</a:t>
            </a:r>
            <a:r>
              <a:rPr lang="en-GB" dirty="0"/>
              <a:t> </a:t>
            </a:r>
          </a:p>
          <a:p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atalnodi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egluro</a:t>
            </a:r>
            <a:r>
              <a:rPr lang="en-GB" dirty="0"/>
              <a:t> </a:t>
            </a:r>
            <a:r>
              <a:rPr lang="en-GB" dirty="0" err="1"/>
              <a:t>ystyr</a:t>
            </a:r>
            <a:endParaRPr lang="en-GB" dirty="0"/>
          </a:p>
          <a:p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amrywiaeth</a:t>
            </a:r>
            <a:r>
              <a:rPr lang="en-GB" dirty="0"/>
              <a:t> o </a:t>
            </a:r>
            <a:r>
              <a:rPr lang="en-GB" dirty="0" err="1"/>
              <a:t>strategaethau</a:t>
            </a:r>
            <a:r>
              <a:rPr lang="en-GB" dirty="0"/>
              <a:t> </a:t>
            </a:r>
            <a:r>
              <a:rPr lang="en-GB" dirty="0" err="1"/>
              <a:t>i’w</a:t>
            </a:r>
            <a:r>
              <a:rPr lang="en-GB" dirty="0"/>
              <a:t> </a:t>
            </a:r>
            <a:r>
              <a:rPr lang="en-GB" dirty="0" err="1"/>
              <a:t>galluogi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sillafu’n</a:t>
            </a:r>
            <a:r>
              <a:rPr lang="en-GB" dirty="0"/>
              <a:t> </a:t>
            </a:r>
            <a:r>
              <a:rPr lang="en-GB" dirty="0" err="1"/>
              <a:t>gywir</a:t>
            </a:r>
            <a:r>
              <a:rPr lang="en-GB" dirty="0"/>
              <a:t> </a:t>
            </a:r>
          </a:p>
          <a:p>
            <a:r>
              <a:rPr lang="en-GB" dirty="0" err="1"/>
              <a:t>cyflwyno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hysgrifennu’n</a:t>
            </a:r>
            <a:r>
              <a:rPr lang="en-GB" dirty="0"/>
              <a:t> </a:t>
            </a:r>
            <a:r>
              <a:rPr lang="en-GB" dirty="0" err="1"/>
              <a:t>briodol</a:t>
            </a:r>
            <a:r>
              <a:rPr lang="en-GB" dirty="0"/>
              <a:t>, </a:t>
            </a:r>
            <a:r>
              <a:rPr lang="en-GB" dirty="0" err="1"/>
              <a:t>naill</a:t>
            </a:r>
            <a:r>
              <a:rPr lang="en-GB" dirty="0"/>
              <a:t> </a:t>
            </a:r>
            <a:r>
              <a:rPr lang="en-GB" dirty="0" err="1"/>
              <a:t>ai</a:t>
            </a:r>
            <a:r>
              <a:rPr lang="en-GB" dirty="0"/>
              <a:t> â </a:t>
            </a:r>
            <a:r>
              <a:rPr lang="en-GB" dirty="0" err="1"/>
              <a:t>llaw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drwy</a:t>
            </a:r>
            <a:r>
              <a:rPr lang="en-GB" dirty="0"/>
              <a:t> </a:t>
            </a:r>
            <a:r>
              <a:rPr lang="en-GB" dirty="0" err="1"/>
              <a:t>ddefnyddio</a:t>
            </a:r>
            <a:r>
              <a:rPr lang="en-GB" dirty="0"/>
              <a:t> </a:t>
            </a:r>
            <a:r>
              <a:rPr lang="en-GB" dirty="0" err="1"/>
              <a:t>technoleg</a:t>
            </a:r>
            <a:r>
              <a:rPr lang="en-GB" dirty="0"/>
              <a:t> </a:t>
            </a:r>
            <a:r>
              <a:rPr lang="en-GB" dirty="0" err="1"/>
              <a:t>gwybodaeth</a:t>
            </a:r>
            <a:r>
              <a:rPr lang="en-GB" dirty="0"/>
              <a:t> a </a:t>
            </a:r>
            <a:r>
              <a:rPr lang="en-GB" dirty="0" err="1"/>
              <a:t>chyfathrebu</a:t>
            </a:r>
            <a:r>
              <a:rPr lang="en-GB" dirty="0"/>
              <a:t> (</a:t>
            </a:r>
            <a:r>
              <a:rPr lang="en-GB" dirty="0" err="1"/>
              <a:t>TGCh</a:t>
            </a:r>
            <a:r>
              <a:rPr lang="en-GB" dirty="0"/>
              <a:t>).</a:t>
            </a:r>
          </a:p>
          <a:p>
            <a:pPr marL="0" indent="0" algn="r">
              <a:buNone/>
            </a:pPr>
            <a:r>
              <a:rPr lang="en-GB" dirty="0"/>
              <a:t>(</a:t>
            </a:r>
            <a:r>
              <a:rPr lang="en-GB" dirty="0" err="1"/>
              <a:t>LlCC</a:t>
            </a:r>
            <a:r>
              <a:rPr lang="en-GB" dirty="0"/>
              <a:t>, 2010)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77000" y="403224"/>
            <a:ext cx="5181600" cy="611187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100" b="1" dirty="0"/>
              <a:t>Good writers…</a:t>
            </a:r>
          </a:p>
          <a:p>
            <a:r>
              <a:rPr lang="en-GB" dirty="0"/>
              <a:t>engage their reader(s) </a:t>
            </a:r>
          </a:p>
          <a:p>
            <a:r>
              <a:rPr lang="en-GB" dirty="0"/>
              <a:t>adapt their writing to suit the audience and purpose of the piece </a:t>
            </a:r>
          </a:p>
          <a:p>
            <a:r>
              <a:rPr lang="en-GB" dirty="0"/>
              <a:t>use grammatical and stylistic features to ensure clarity, achieve the right tone and create particular effects </a:t>
            </a:r>
          </a:p>
          <a:p>
            <a:r>
              <a:rPr lang="en-GB" dirty="0"/>
              <a:t>use a range of sentence structures </a:t>
            </a:r>
          </a:p>
          <a:p>
            <a:r>
              <a:rPr lang="en-GB" dirty="0"/>
              <a:t>organise their writing, linking ideas coherently and using paragraphs effectively </a:t>
            </a:r>
          </a:p>
          <a:p>
            <a:r>
              <a:rPr lang="en-GB" dirty="0"/>
              <a:t>choose and use appropriate vocabulary </a:t>
            </a:r>
          </a:p>
          <a:p>
            <a:r>
              <a:rPr lang="en-GB" dirty="0"/>
              <a:t>use punctuation to clarify meaning </a:t>
            </a:r>
          </a:p>
          <a:p>
            <a:r>
              <a:rPr lang="en-GB" dirty="0"/>
              <a:t>use a range of strategies to enable them to spell correctly </a:t>
            </a:r>
          </a:p>
          <a:p>
            <a:r>
              <a:rPr lang="en-GB" dirty="0"/>
              <a:t>present their writing appropriately, either by hand or by using information and communication technology (ICT).</a:t>
            </a:r>
          </a:p>
          <a:p>
            <a:pPr marL="0" indent="0" algn="r">
              <a:buNone/>
            </a:pPr>
            <a:r>
              <a:rPr lang="en-GB" dirty="0"/>
              <a:t>(Welsh Assembly Government, 2010)</a:t>
            </a:r>
          </a:p>
        </p:txBody>
      </p:sp>
    </p:spTree>
    <p:extLst>
      <p:ext uri="{BB962C8B-B14F-4D97-AF65-F5344CB8AC3E}">
        <p14:creationId xmlns:p14="http://schemas.microsoft.com/office/powerpoint/2010/main" val="914392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62" y="0"/>
            <a:ext cx="8596668" cy="13208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sz="3600" dirty="0"/>
            </a:br>
            <a:r>
              <a:rPr lang="en-GB" dirty="0" err="1">
                <a:latin typeface="+mn-lt"/>
              </a:rPr>
              <a:t>Ysgrifennu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yn</a:t>
            </a:r>
            <a:r>
              <a:rPr lang="en-GB" dirty="0">
                <a:latin typeface="+mn-lt"/>
              </a:rPr>
              <a:t> y </a:t>
            </a:r>
            <a:r>
              <a:rPr lang="en-GB" dirty="0" err="1">
                <a:latin typeface="+mn-lt"/>
              </a:rPr>
              <a:t>FfLlRh</a:t>
            </a:r>
            <a:br>
              <a:rPr lang="en-GB" i="1" dirty="0">
                <a:latin typeface="+mn-lt"/>
              </a:rPr>
            </a:br>
            <a:r>
              <a:rPr lang="en-GB" i="1" dirty="0">
                <a:latin typeface="+mn-lt"/>
              </a:rPr>
              <a:t>Writing in the LNF </a:t>
            </a:r>
            <a:br>
              <a:rPr lang="en-US" i="1" dirty="0">
                <a:latin typeface="+mn-lt"/>
              </a:rPr>
            </a:br>
            <a:endParaRPr lang="en-GB" i="1" dirty="0">
              <a:latin typeface="+mn-lt"/>
            </a:endParaRPr>
          </a:p>
        </p:txBody>
      </p:sp>
      <p:sp>
        <p:nvSpPr>
          <p:cNvPr id="8194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77334" y="1850247"/>
            <a:ext cx="4184035" cy="3880772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  <a:defRPr/>
            </a:pPr>
            <a:r>
              <a:rPr lang="en-GB" altLang="en-US" sz="2800" dirty="0" err="1">
                <a:ea typeface="ＭＳ Ｐゴシック" pitchFamily="34" charset="-128"/>
              </a:rPr>
              <a:t>Ysgrifennu</a:t>
            </a:r>
            <a:r>
              <a:rPr lang="en-GB" altLang="en-US" sz="2800" dirty="0">
                <a:ea typeface="ＭＳ Ｐゴシック" pitchFamily="34" charset="-128"/>
              </a:rPr>
              <a:t> </a:t>
            </a:r>
            <a:r>
              <a:rPr lang="en-GB" altLang="en-US" sz="2800" dirty="0" err="1">
                <a:ea typeface="ＭＳ Ｐゴシック" pitchFamily="34" charset="-128"/>
              </a:rPr>
              <a:t>er</a:t>
            </a:r>
            <a:r>
              <a:rPr lang="en-GB" altLang="en-US" sz="2800" dirty="0">
                <a:ea typeface="ＭＳ Ｐゴシック" pitchFamily="34" charset="-128"/>
              </a:rPr>
              <a:t> </a:t>
            </a:r>
            <a:r>
              <a:rPr lang="en-GB" altLang="en-US" sz="2800" dirty="0" err="1">
                <a:ea typeface="ＭＳ Ｐゴシック" pitchFamily="34" charset="-128"/>
              </a:rPr>
              <a:t>gwybodaeth</a:t>
            </a:r>
            <a:r>
              <a:rPr lang="en-GB" altLang="en-US" sz="2800" dirty="0">
                <a:ea typeface="ＭＳ Ｐゴシック" pitchFamily="34" charset="-128"/>
              </a:rPr>
              <a:t>:</a:t>
            </a:r>
          </a:p>
          <a:p>
            <a:pPr marL="623887" indent="-514350">
              <a:buFont typeface="+mj-lt"/>
              <a:buAutoNum type="arabicPeriod"/>
              <a:defRPr/>
            </a:pPr>
            <a:r>
              <a:rPr lang="en-GB" altLang="en-US" sz="2800" dirty="0" err="1">
                <a:ea typeface="ＭＳ Ｐゴシック" pitchFamily="34" charset="-128"/>
              </a:rPr>
              <a:t>Trefnu</a:t>
            </a:r>
            <a:r>
              <a:rPr lang="en-GB" altLang="en-US" sz="2800" dirty="0">
                <a:ea typeface="ＭＳ Ｐゴシック" pitchFamily="34" charset="-128"/>
              </a:rPr>
              <a:t> </a:t>
            </a:r>
            <a:r>
              <a:rPr lang="en-GB" altLang="en-US" sz="2800" dirty="0" err="1">
                <a:ea typeface="ＭＳ Ｐゴシック" pitchFamily="34" charset="-128"/>
              </a:rPr>
              <a:t>syniadau</a:t>
            </a:r>
            <a:r>
              <a:rPr lang="en-GB" altLang="en-US" sz="2800" dirty="0">
                <a:ea typeface="ＭＳ Ｐゴシック" pitchFamily="34" charset="-128"/>
              </a:rPr>
              <a:t> a </a:t>
            </a:r>
            <a:r>
              <a:rPr lang="en-GB" altLang="en-US" sz="2800" dirty="0" err="1">
                <a:ea typeface="ＭＳ Ｐゴシック" pitchFamily="34" charset="-128"/>
              </a:rPr>
              <a:t>gwybodaeth</a:t>
            </a:r>
            <a:endParaRPr lang="en-GB" altLang="en-US" sz="2800" dirty="0">
              <a:ea typeface="ＭＳ Ｐゴシック" pitchFamily="34" charset="-128"/>
            </a:endParaRPr>
          </a:p>
          <a:p>
            <a:pPr marL="623887" indent="-514350">
              <a:buFont typeface="+mj-lt"/>
              <a:buAutoNum type="arabicPeriod"/>
              <a:defRPr/>
            </a:pPr>
            <a:r>
              <a:rPr lang="en-GB" altLang="en-US" sz="2800" dirty="0" err="1">
                <a:ea typeface="ＭＳ Ｐゴシック" pitchFamily="34" charset="-128"/>
              </a:rPr>
              <a:t>Ysgrifennu’n</a:t>
            </a:r>
            <a:r>
              <a:rPr lang="en-GB" altLang="en-US" sz="2800" dirty="0">
                <a:ea typeface="ＭＳ Ｐゴシック" pitchFamily="34" charset="-128"/>
              </a:rPr>
              <a:t> </a:t>
            </a:r>
            <a:r>
              <a:rPr lang="en-GB" altLang="en-US" sz="2800" dirty="0" err="1">
                <a:ea typeface="ＭＳ Ｐゴシック" pitchFamily="34" charset="-128"/>
              </a:rPr>
              <a:t>gywir</a:t>
            </a:r>
            <a:endParaRPr lang="en-US" altLang="en-US" sz="2800" dirty="0">
              <a:ea typeface="ＭＳ Ｐゴシック" pitchFamily="34" charset="-128"/>
            </a:endParaRPr>
          </a:p>
        </p:txBody>
      </p:sp>
      <p:sp>
        <p:nvSpPr>
          <p:cNvPr id="7171" name="Content Placeholder 6"/>
          <p:cNvSpPr>
            <a:spLocks noGrp="1"/>
          </p:cNvSpPr>
          <p:nvPr>
            <p:ph sz="half" idx="2"/>
          </p:nvPr>
        </p:nvSpPr>
        <p:spPr>
          <a:xfrm>
            <a:off x="5815948" y="1778204"/>
            <a:ext cx="4184034" cy="3880773"/>
          </a:xfrm>
        </p:spPr>
        <p:txBody>
          <a:bodyPr>
            <a:normAutofit/>
          </a:bodyPr>
          <a:lstStyle/>
          <a:p>
            <a:pPr marL="109537" lvl="1" indent="0">
              <a:spcBef>
                <a:spcPts val="400"/>
              </a:spcBef>
              <a:buSzPct val="68000"/>
              <a:buNone/>
              <a:defRPr/>
            </a:pPr>
            <a:r>
              <a:rPr lang="en-US" altLang="en-US" sz="2800" i="1" dirty="0">
                <a:ea typeface="ＭＳ Ｐゴシック" pitchFamily="34" charset="-128"/>
              </a:rPr>
              <a:t>Writing for information</a:t>
            </a:r>
            <a:r>
              <a:rPr lang="en-US" altLang="en-US" sz="2800" dirty="0">
                <a:ea typeface="ＭＳ Ｐゴシック" pitchFamily="34" charset="-128"/>
              </a:rPr>
              <a:t>:</a:t>
            </a:r>
          </a:p>
          <a:p>
            <a:pPr marL="566737" lvl="1" indent="-457200">
              <a:spcBef>
                <a:spcPts val="400"/>
              </a:spcBef>
              <a:buSzPct val="68000"/>
              <a:buFont typeface="Verdana" panose="020B0604030504040204" pitchFamily="34" charset="0"/>
              <a:buAutoNum type="arabicPeriod"/>
              <a:defRPr/>
            </a:pPr>
            <a:r>
              <a:rPr lang="en-GB" altLang="en-US" sz="2800" i="1" dirty="0">
                <a:ea typeface="ＭＳ Ｐゴシック" pitchFamily="34" charset="-128"/>
              </a:rPr>
              <a:t>Organising ideas and information</a:t>
            </a:r>
          </a:p>
          <a:p>
            <a:pPr marL="566737" lvl="1" indent="-457200">
              <a:spcBef>
                <a:spcPts val="400"/>
              </a:spcBef>
              <a:buSzPct val="68000"/>
              <a:buFont typeface="Verdana" panose="020B0604030504040204" pitchFamily="34" charset="0"/>
              <a:buAutoNum type="arabicPeriod"/>
              <a:defRPr/>
            </a:pPr>
            <a:r>
              <a:rPr lang="en-GB" altLang="en-US" sz="2800" i="1" dirty="0">
                <a:ea typeface="ＭＳ Ｐゴシック" pitchFamily="34" charset="-128"/>
              </a:rPr>
              <a:t>Writing accurately</a:t>
            </a:r>
            <a:endParaRPr lang="en-US" altLang="en-US" sz="2800" i="1" dirty="0">
              <a:ea typeface="ＭＳ Ｐゴシック" pitchFamily="34" charset="-128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797479" y="0"/>
            <a:ext cx="4392488" cy="1584176"/>
          </a:xfrm>
          <a:prstGeom prst="rect">
            <a:avLst/>
          </a:prstGeom>
        </p:spPr>
        <p:txBody>
          <a:bodyPr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ＭＳ Ｐゴシック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br>
              <a:rPr lang="en-GB" sz="3600" dirty="0">
                <a:ea typeface="+mj-ea"/>
                <a:cs typeface="+mj-cs"/>
              </a:rPr>
            </a:br>
            <a:endParaRPr lang="en-GB" i="1" dirty="0">
              <a:ea typeface="+mj-ea"/>
              <a:cs typeface="+mj-cs"/>
            </a:endParaRPr>
          </a:p>
        </p:txBody>
      </p:sp>
      <p:pic>
        <p:nvPicPr>
          <p:cNvPr id="7174" name="Picture 6" descr="C:\Users\Dave\AppData\Local\Microsoft\Windows\Temporary Internet Files\Content.IE5\UIPWL3EI\MP90040898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530" y="4341550"/>
            <a:ext cx="2663825" cy="2388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242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677336" y="149629"/>
            <a:ext cx="8596668" cy="13208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sz="3600" dirty="0"/>
            </a:br>
            <a:r>
              <a:rPr lang="en-GB" sz="3600" dirty="0" err="1"/>
              <a:t>Elfen</a:t>
            </a:r>
            <a:r>
              <a:rPr lang="en-GB" sz="3600" dirty="0"/>
              <a:t>: </a:t>
            </a:r>
            <a:r>
              <a:rPr lang="en-GB" sz="3600" dirty="0" err="1"/>
              <a:t>Trefnu</a:t>
            </a:r>
            <a:r>
              <a:rPr lang="en-GB" sz="3600" dirty="0"/>
              <a:t> </a:t>
            </a:r>
            <a:r>
              <a:rPr lang="en-GB" sz="3600" dirty="0" err="1"/>
              <a:t>syniadau</a:t>
            </a:r>
            <a:r>
              <a:rPr lang="en-GB" sz="3600" dirty="0"/>
              <a:t> a </a:t>
            </a:r>
            <a:r>
              <a:rPr lang="en-GB" sz="3600" dirty="0" err="1"/>
              <a:t>gwybodaeth</a:t>
            </a:r>
            <a:br>
              <a:rPr lang="en-GB" sz="3600" dirty="0"/>
            </a:br>
            <a:r>
              <a:rPr lang="en-GB" sz="3600" dirty="0"/>
              <a:t>Element: Organising ideas and information </a:t>
            </a:r>
            <a:br>
              <a:rPr lang="en-US" dirty="0">
                <a:effectLst/>
              </a:rPr>
            </a:br>
            <a:endParaRPr lang="en-GB" i="1" dirty="0">
              <a:ea typeface="+mj-ea"/>
              <a:cs typeface="+mj-cs"/>
            </a:endParaRPr>
          </a:p>
        </p:txBody>
      </p:sp>
      <p:sp>
        <p:nvSpPr>
          <p:cNvPr id="9218" name="Rectangle 3"/>
          <p:cNvSpPr>
            <a:spLocks noGrp="1" noChangeArrowheads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109537" lvl="2" indent="0">
              <a:lnSpc>
                <a:spcPct val="110000"/>
              </a:lnSpc>
              <a:spcBef>
                <a:spcPts val="400"/>
              </a:spcBef>
              <a:buClr>
                <a:schemeClr val="accent1"/>
              </a:buClr>
              <a:buSzPct val="68000"/>
              <a:buNone/>
              <a:defRPr/>
            </a:pPr>
            <a:r>
              <a:rPr lang="cy-GB" altLang="en-US" sz="2100" b="1" i="1" dirty="0">
                <a:ea typeface="ＭＳ Ｐゴシック" pitchFamily="34" charset="-128"/>
              </a:rPr>
              <a:t>AGWEDD- Ystyr, diben a chynulleidfa:</a:t>
            </a:r>
          </a:p>
          <a:p>
            <a:pPr marL="365125" lvl="2" indent="-255588">
              <a:lnSpc>
                <a:spcPct val="11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cy-GB" altLang="en-US" sz="2100" dirty="0">
                <a:ea typeface="ＭＳ Ｐゴシック" pitchFamily="34" charset="-128"/>
              </a:rPr>
              <a:t>cynllunio ac addasu arddull ysgrifennu ar gyfer y gynulleidfa a’r pwrpas</a:t>
            </a:r>
          </a:p>
          <a:p>
            <a:pPr marL="365125" lvl="2" indent="-255588">
              <a:lnSpc>
                <a:spcPct val="11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cy-GB" altLang="en-US" sz="2100" dirty="0">
                <a:ea typeface="ＭＳ Ｐゴシック" pitchFamily="34" charset="-128"/>
              </a:rPr>
              <a:t>gwella ysgrifennu trwy adolygu annibynnol ac ailddrafftio</a:t>
            </a:r>
          </a:p>
          <a:p>
            <a:pPr marL="365125" lvl="2" indent="-255588">
              <a:lnSpc>
                <a:spcPct val="11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GB" altLang="en-US" sz="2100" dirty="0" err="1">
                <a:ea typeface="ＭＳ Ｐゴシック" pitchFamily="34" charset="-128"/>
              </a:rPr>
              <a:t>ysgrifennu</a:t>
            </a:r>
            <a:r>
              <a:rPr lang="en-GB" altLang="en-US" sz="2100" dirty="0">
                <a:ea typeface="ＭＳ Ｐゴシック" pitchFamily="34" charset="-128"/>
              </a:rPr>
              <a:t> yn </a:t>
            </a:r>
            <a:r>
              <a:rPr lang="en-GB" altLang="en-US" sz="2100" dirty="0" err="1">
                <a:ea typeface="ＭＳ Ｐゴシック" pitchFamily="34" charset="-128"/>
              </a:rPr>
              <a:t>llawn</a:t>
            </a:r>
            <a:r>
              <a:rPr lang="en-GB" altLang="en-US" sz="2100" dirty="0">
                <a:ea typeface="ＭＳ Ｐゴシック" pitchFamily="34" charset="-128"/>
              </a:rPr>
              <a:t> </a:t>
            </a:r>
            <a:r>
              <a:rPr lang="en-GB" altLang="en-US" sz="2100" dirty="0" err="1">
                <a:ea typeface="ＭＳ Ｐゴシック" pitchFamily="34" charset="-128"/>
              </a:rPr>
              <a:t>ar</a:t>
            </a:r>
            <a:r>
              <a:rPr lang="en-GB" altLang="en-US" sz="2100" dirty="0">
                <a:ea typeface="ＭＳ Ｐゴシック" pitchFamily="34" charset="-128"/>
              </a:rPr>
              <a:t> y testun</a:t>
            </a:r>
          </a:p>
          <a:p>
            <a:pPr marL="365125" lvl="2" indent="-255588">
              <a:lnSpc>
                <a:spcPct val="11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GB" altLang="en-US" sz="2100" dirty="0" err="1">
                <a:ea typeface="ＭＳ Ｐゴシック" pitchFamily="34" charset="-128"/>
              </a:rPr>
              <a:t>gwella</a:t>
            </a:r>
            <a:r>
              <a:rPr lang="en-GB" altLang="en-US" sz="2100" dirty="0">
                <a:ea typeface="ＭＳ Ｐゴシック" pitchFamily="34" charset="-128"/>
              </a:rPr>
              <a:t> </a:t>
            </a:r>
            <a:r>
              <a:rPr lang="en-GB" altLang="en-US" sz="2100" dirty="0" err="1">
                <a:ea typeface="ＭＳ Ｐゴシック" pitchFamily="34" charset="-128"/>
              </a:rPr>
              <a:t>cyflwyniad</a:t>
            </a:r>
            <a:r>
              <a:rPr lang="en-GB" altLang="en-US" sz="2100" dirty="0">
                <a:ea typeface="ＭＳ Ｐゴシック" pitchFamily="34" charset="-128"/>
              </a:rPr>
              <a:t> </a:t>
            </a:r>
            <a:r>
              <a:rPr lang="en-GB" altLang="en-US" sz="2100" dirty="0" err="1">
                <a:ea typeface="ＭＳ Ｐゴシック" pitchFamily="34" charset="-128"/>
              </a:rPr>
              <a:t>yr</a:t>
            </a:r>
            <a:r>
              <a:rPr lang="en-GB" altLang="en-US" sz="2100" dirty="0">
                <a:ea typeface="ＭＳ Ｐゴシック" pitchFamily="34" charset="-128"/>
              </a:rPr>
              <a:t> </a:t>
            </a:r>
            <a:r>
              <a:rPr lang="en-GB" altLang="en-US" sz="2100" dirty="0" err="1">
                <a:ea typeface="ＭＳ Ｐゴシック" pitchFamily="34" charset="-128"/>
              </a:rPr>
              <a:t>ysgrifennu</a:t>
            </a:r>
            <a:r>
              <a:rPr lang="en-GB" altLang="en-US" sz="2100" dirty="0">
                <a:ea typeface="ＭＳ Ｐゴシック" pitchFamily="34" charset="-128"/>
              </a:rPr>
              <a:t> (wrth gynnwys y </a:t>
            </a:r>
            <a:r>
              <a:rPr lang="en-GB" altLang="en-US" sz="2100" dirty="0" err="1">
                <a:ea typeface="ＭＳ Ｐゴシック" pitchFamily="34" charset="-128"/>
              </a:rPr>
              <a:t>defnydd</a:t>
            </a:r>
            <a:r>
              <a:rPr lang="en-GB" altLang="en-US" sz="2100" dirty="0">
                <a:ea typeface="ＭＳ Ｐゴシック" pitchFamily="34" charset="-128"/>
              </a:rPr>
              <a:t> o </a:t>
            </a:r>
            <a:r>
              <a:rPr lang="en-GB" altLang="en-US" sz="2100" dirty="0" err="1">
                <a:ea typeface="ＭＳ Ｐゴシック" pitchFamily="34" charset="-128"/>
              </a:rPr>
              <a:t>TGCh</a:t>
            </a:r>
            <a:r>
              <a:rPr lang="en-GB" altLang="en-US" sz="2100" dirty="0">
                <a:ea typeface="ＭＳ Ｐゴシック" pitchFamily="34" charset="-128"/>
              </a:rPr>
              <a:t>)</a:t>
            </a:r>
          </a:p>
          <a:p>
            <a:pPr marL="365125" lvl="2" indent="-255588">
              <a:lnSpc>
                <a:spcPct val="11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GB" altLang="en-US" sz="2100" dirty="0" err="1">
                <a:ea typeface="ＭＳ Ｐゴシック" pitchFamily="34" charset="-128"/>
              </a:rPr>
              <a:t>adlewyrchu</a:t>
            </a:r>
            <a:r>
              <a:rPr lang="en-GB" altLang="en-US" sz="2100" dirty="0">
                <a:ea typeface="ＭＳ Ｐゴシック" pitchFamily="34" charset="-128"/>
              </a:rPr>
              <a:t>, </a:t>
            </a:r>
            <a:r>
              <a:rPr lang="en-GB" altLang="en-US" sz="2100" dirty="0" err="1">
                <a:ea typeface="ＭＳ Ｐゴシック" pitchFamily="34" charset="-128"/>
              </a:rPr>
              <a:t>addasu</a:t>
            </a:r>
            <a:r>
              <a:rPr lang="en-GB" altLang="en-US" sz="2100" dirty="0">
                <a:ea typeface="ＭＳ Ｐゴシック" pitchFamily="34" charset="-128"/>
              </a:rPr>
              <a:t> ac </a:t>
            </a:r>
            <a:r>
              <a:rPr lang="en-GB" altLang="en-US" sz="2100" dirty="0" err="1">
                <a:ea typeface="ＭＳ Ｐゴシック" pitchFamily="34" charset="-128"/>
              </a:rPr>
              <a:t>ailddrafftio</a:t>
            </a:r>
            <a:r>
              <a:rPr lang="en-GB" altLang="en-US" sz="2100" dirty="0">
                <a:ea typeface="ＭＳ Ｐゴシック" pitchFamily="34" charset="-128"/>
              </a:rPr>
              <a:t> </a:t>
            </a:r>
            <a:r>
              <a:rPr lang="en-GB" altLang="en-US" sz="2100" dirty="0" err="1">
                <a:ea typeface="ＭＳ Ｐゴシック" pitchFamily="34" charset="-128"/>
              </a:rPr>
              <a:t>er</a:t>
            </a:r>
            <a:r>
              <a:rPr lang="en-GB" altLang="en-US" sz="2100" dirty="0">
                <a:ea typeface="ＭＳ Ｐゴシック" pitchFamily="34" charset="-128"/>
              </a:rPr>
              <a:t> mwyn </a:t>
            </a:r>
            <a:r>
              <a:rPr lang="en-GB" altLang="en-US" sz="2100" dirty="0" err="1">
                <a:ea typeface="ＭＳ Ｐゴシック" pitchFamily="34" charset="-128"/>
              </a:rPr>
              <a:t>gwella</a:t>
            </a:r>
            <a:r>
              <a:rPr lang="en-GB" altLang="en-US" sz="2100" dirty="0">
                <a:ea typeface="ＭＳ Ｐゴシック" pitchFamily="34" charset="-128"/>
              </a:rPr>
              <a:t> </a:t>
            </a:r>
            <a:r>
              <a:rPr lang="en-GB" altLang="en-US" sz="2100" dirty="0" err="1">
                <a:ea typeface="ＭＳ Ｐゴシック" pitchFamily="34" charset="-128"/>
              </a:rPr>
              <a:t>ysgrifennu</a:t>
            </a:r>
            <a:r>
              <a:rPr lang="en-GB" altLang="en-US" sz="2100" dirty="0">
                <a:ea typeface="ＭＳ Ｐゴシック" pitchFamily="34" charset="-128"/>
              </a:rPr>
              <a:t>.</a:t>
            </a:r>
            <a:endParaRPr lang="en-US" altLang="en-US" sz="2100" dirty="0">
              <a:ea typeface="ＭＳ Ｐゴシック" pitchFamily="34" charset="-128"/>
            </a:endParaRPr>
          </a:p>
          <a:p>
            <a:pPr eaLnBrk="1" hangingPunct="1">
              <a:defRPr/>
            </a:pPr>
            <a:endParaRPr lang="en-US" altLang="en-US" dirty="0">
              <a:ea typeface="ＭＳ Ｐゴシック" pitchFamily="34" charset="-128"/>
            </a:endParaRPr>
          </a:p>
        </p:txBody>
      </p:sp>
      <p:sp>
        <p:nvSpPr>
          <p:cNvPr id="7171" name="Content Placeholder 6"/>
          <p:cNvSpPr>
            <a:spLocks noGrp="1"/>
          </p:cNvSpPr>
          <p:nvPr>
            <p:ph sz="half" idx="2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109537" indent="0">
              <a:buNone/>
              <a:defRPr/>
            </a:pPr>
            <a:r>
              <a:rPr lang="en-US" altLang="en-US" sz="2000" b="1" i="1" dirty="0"/>
              <a:t>ASPECT - Meaning, purposes and readers:  </a:t>
            </a:r>
            <a:endParaRPr lang="en-GB" altLang="en-US" sz="2000" b="1" i="1" dirty="0"/>
          </a:p>
          <a:p>
            <a:pPr>
              <a:defRPr/>
            </a:pPr>
            <a:r>
              <a:rPr lang="en-US" altLang="en-US" sz="2000" i="1" dirty="0"/>
              <a:t>plan and adapt writing style to suit the audience and purpose </a:t>
            </a:r>
            <a:endParaRPr lang="en-GB" altLang="en-US" sz="2000" i="1" dirty="0"/>
          </a:p>
          <a:p>
            <a:pPr>
              <a:defRPr/>
            </a:pPr>
            <a:r>
              <a:rPr lang="en-US" altLang="en-US" sz="2000" i="1" dirty="0"/>
              <a:t>improve writing through independent review and redrafting </a:t>
            </a:r>
            <a:endParaRPr lang="en-GB" altLang="en-US" sz="2000" i="1" dirty="0"/>
          </a:p>
          <a:p>
            <a:pPr>
              <a:defRPr/>
            </a:pPr>
            <a:r>
              <a:rPr lang="en-US" altLang="en-US" sz="2000" i="1" dirty="0"/>
              <a:t>write to ensure full coverage of a topic </a:t>
            </a:r>
            <a:endParaRPr lang="en-GB" altLang="en-US" sz="2000" i="1" dirty="0"/>
          </a:p>
          <a:p>
            <a:pPr>
              <a:defRPr/>
            </a:pPr>
            <a:r>
              <a:rPr lang="en-US" altLang="en-US" sz="2000" i="1" dirty="0"/>
              <a:t>improve the presentation of the writing (by including the use of ICT) </a:t>
            </a:r>
            <a:endParaRPr lang="en-GB" altLang="en-US" sz="2000" i="1" dirty="0"/>
          </a:p>
          <a:p>
            <a:pPr>
              <a:defRPr/>
            </a:pPr>
            <a:r>
              <a:rPr lang="en-US" altLang="en-US" sz="2000" i="1" dirty="0"/>
              <a:t>reflect, edit and redraft to improve writing. </a:t>
            </a:r>
            <a:endParaRPr lang="en-GB" altLang="en-US" sz="2000" i="1" dirty="0"/>
          </a:p>
          <a:p>
            <a:pPr marL="109537" lvl="1" indent="0" algn="ctr">
              <a:spcBef>
                <a:spcPts val="400"/>
              </a:spcBef>
              <a:buSzPct val="68000"/>
              <a:buNone/>
              <a:defRPr/>
            </a:pPr>
            <a:endParaRPr lang="en-US" altLang="en-US" i="1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42740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GB" dirty="0" err="1"/>
              <a:t>Elfen</a:t>
            </a:r>
            <a:r>
              <a:rPr lang="en-GB" dirty="0"/>
              <a:t>: </a:t>
            </a:r>
            <a:r>
              <a:rPr lang="en-GB" dirty="0" err="1"/>
              <a:t>Trefnu</a:t>
            </a:r>
            <a:r>
              <a:rPr lang="en-GB" dirty="0"/>
              <a:t> </a:t>
            </a:r>
            <a:r>
              <a:rPr lang="en-GB" dirty="0" err="1"/>
              <a:t>syniadau</a:t>
            </a:r>
            <a:r>
              <a:rPr lang="en-GB" dirty="0"/>
              <a:t> a </a:t>
            </a:r>
            <a:r>
              <a:rPr lang="en-GB" dirty="0" err="1"/>
              <a:t>gwybodaeth</a:t>
            </a:r>
            <a:br>
              <a:rPr lang="en-GB" dirty="0"/>
            </a:br>
            <a:r>
              <a:rPr lang="en-GB" dirty="0"/>
              <a:t>Element: Organising ideas and information </a:t>
            </a:r>
            <a:br>
              <a:rPr lang="en-US" dirty="0"/>
            </a:br>
            <a:endParaRPr lang="en-GB" i="1" dirty="0">
              <a:ea typeface="+mj-ea"/>
              <a:cs typeface="+mj-cs"/>
            </a:endParaRPr>
          </a:p>
        </p:txBody>
      </p:sp>
      <p:sp>
        <p:nvSpPr>
          <p:cNvPr id="10242" name="Rectangle 3"/>
          <p:cNvSpPr>
            <a:spLocks noGrp="1" noChangeArrowheads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109537" indent="0">
              <a:buNone/>
              <a:defRPr/>
            </a:pPr>
            <a:r>
              <a:rPr lang="en-GB" altLang="en-US" sz="2400" b="1" i="1" dirty="0">
                <a:ea typeface="ＭＳ Ｐゴシック" pitchFamily="34" charset="-128"/>
              </a:rPr>
              <a:t>AGWEDD – </a:t>
            </a:r>
            <a:r>
              <a:rPr lang="en-GB" altLang="en-US" sz="2400" b="1" i="1" dirty="0" err="1">
                <a:ea typeface="ＭＳ Ｐゴシック" pitchFamily="34" charset="-128"/>
              </a:rPr>
              <a:t>Strwythur</a:t>
            </a:r>
            <a:r>
              <a:rPr lang="en-GB" altLang="en-US" sz="2400" b="1" i="1" dirty="0">
                <a:ea typeface="ＭＳ Ｐゴシック" pitchFamily="34" charset="-128"/>
              </a:rPr>
              <a:t> a </a:t>
            </a:r>
            <a:r>
              <a:rPr lang="en-GB" altLang="en-US" sz="2400" b="1" i="1" dirty="0" err="1">
                <a:ea typeface="ＭＳ Ｐゴシック" pitchFamily="34" charset="-128"/>
              </a:rPr>
              <a:t>threfn</a:t>
            </a:r>
            <a:r>
              <a:rPr lang="en-GB" altLang="en-US" sz="2400" b="1" i="1" dirty="0">
                <a:ea typeface="ＭＳ Ｐゴシック" pitchFamily="34" charset="-128"/>
              </a:rPr>
              <a:t>:</a:t>
            </a:r>
          </a:p>
          <a:p>
            <a:pPr eaLnBrk="1" hangingPunct="1">
              <a:defRPr/>
            </a:pPr>
            <a:r>
              <a:rPr lang="en-GB" altLang="en-US" sz="2400" dirty="0" err="1">
                <a:ea typeface="ＭＳ Ｐゴシック" pitchFamily="34" charset="-128"/>
              </a:rPr>
              <a:t>defnyddio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strwythur</a:t>
            </a:r>
            <a:r>
              <a:rPr lang="en-GB" altLang="en-US" sz="2400" dirty="0">
                <a:ea typeface="ＭＳ Ｐゴシック" pitchFamily="34" charset="-128"/>
              </a:rPr>
              <a:t> sy’n </a:t>
            </a:r>
            <a:r>
              <a:rPr lang="en-GB" altLang="en-US" sz="2400" dirty="0" err="1">
                <a:ea typeface="ＭＳ Ｐゴシック" pitchFamily="34" charset="-128"/>
              </a:rPr>
              <a:t>addas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i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bwrpas</a:t>
            </a:r>
            <a:r>
              <a:rPr lang="en-GB" altLang="en-US" sz="2400" dirty="0">
                <a:ea typeface="ＭＳ Ｐゴシック" pitchFamily="34" charset="-128"/>
              </a:rPr>
              <a:t> a </a:t>
            </a:r>
            <a:r>
              <a:rPr lang="en-GB" altLang="en-US" sz="2400" dirty="0" err="1">
                <a:ea typeface="ＭＳ Ｐゴシック" pitchFamily="34" charset="-128"/>
              </a:rPr>
              <a:t>ffocws</a:t>
            </a:r>
            <a:r>
              <a:rPr lang="en-GB" altLang="en-US" sz="2400" dirty="0">
                <a:ea typeface="ＭＳ Ｐゴシック" pitchFamily="34" charset="-128"/>
              </a:rPr>
              <a:t> y </a:t>
            </a:r>
            <a:r>
              <a:rPr lang="en-GB" altLang="en-US" sz="2400" dirty="0" err="1">
                <a:ea typeface="ＭＳ Ｐゴシック" pitchFamily="34" charset="-128"/>
              </a:rPr>
              <a:t>dasg</a:t>
            </a:r>
            <a:r>
              <a:rPr lang="en-GB" altLang="en-US" sz="2400" dirty="0">
                <a:ea typeface="ＭＳ Ｐゴシック" pitchFamily="34" charset="-128"/>
              </a:rPr>
              <a:t>.</a:t>
            </a:r>
          </a:p>
          <a:p>
            <a:pPr eaLnBrk="1" hangingPunct="1">
              <a:defRPr/>
            </a:pPr>
            <a:r>
              <a:rPr lang="en-GB" altLang="en-US" sz="2400" dirty="0" err="1">
                <a:ea typeface="ＭＳ Ｐゴシック" pitchFamily="34" charset="-128"/>
              </a:rPr>
              <a:t>dewis</a:t>
            </a:r>
            <a:r>
              <a:rPr lang="en-GB" altLang="en-US" sz="2400" dirty="0">
                <a:ea typeface="ＭＳ Ｐゴシック" pitchFamily="34" charset="-128"/>
              </a:rPr>
              <a:t>, dadansoddi a </a:t>
            </a:r>
            <a:r>
              <a:rPr lang="en-GB" altLang="en-US" sz="2400" dirty="0" err="1">
                <a:ea typeface="ＭＳ Ｐゴシック" pitchFamily="34" charset="-128"/>
              </a:rPr>
              <a:t>chyflwyno</a:t>
            </a:r>
            <a:r>
              <a:rPr lang="en-GB" altLang="en-US" sz="2400" dirty="0">
                <a:ea typeface="ＭＳ Ｐゴシック" pitchFamily="34" charset="-128"/>
              </a:rPr>
              <a:t> gwybodaeth yn briodol</a:t>
            </a:r>
          </a:p>
          <a:p>
            <a:pPr eaLnBrk="1" hangingPunct="1">
              <a:defRPr/>
            </a:pPr>
            <a:r>
              <a:rPr lang="en-GB" altLang="en-US" sz="2400" dirty="0" err="1">
                <a:ea typeface="ＭＳ Ｐゴシック" pitchFamily="34" charset="-128"/>
              </a:rPr>
              <a:t>sefydlu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strwythyr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i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drefnu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ysgrifennu</a:t>
            </a:r>
            <a:r>
              <a:rPr lang="en-GB" altLang="en-US" sz="2400" dirty="0">
                <a:ea typeface="ＭＳ Ｐゴシック" pitchFamily="34" charset="-128"/>
              </a:rPr>
              <a:t>.</a:t>
            </a:r>
            <a:endParaRPr lang="en-US" altLang="en-US" sz="2400" dirty="0">
              <a:ea typeface="ＭＳ Ｐゴシック" pitchFamily="34" charset="-128"/>
            </a:endParaRPr>
          </a:p>
        </p:txBody>
      </p:sp>
      <p:sp>
        <p:nvSpPr>
          <p:cNvPr id="7171" name="Content Placeholder 6"/>
          <p:cNvSpPr>
            <a:spLocks noGrp="1"/>
          </p:cNvSpPr>
          <p:nvPr>
            <p:ph sz="half" idx="2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109537" indent="0">
              <a:buNone/>
              <a:defRPr/>
            </a:pPr>
            <a:r>
              <a:rPr lang="en-US" altLang="en-US" sz="2400" b="1" i="1" dirty="0"/>
              <a:t>ASPECT - Structure and </a:t>
            </a:r>
            <a:r>
              <a:rPr lang="en-US" altLang="en-US" sz="2400" b="1" i="1" dirty="0" err="1"/>
              <a:t>organisation</a:t>
            </a:r>
            <a:r>
              <a:rPr lang="en-US" altLang="en-US" sz="2400" b="1" i="1" dirty="0"/>
              <a:t> : </a:t>
            </a:r>
            <a:endParaRPr lang="en-GB" altLang="en-US" sz="2400" b="1" i="1" dirty="0"/>
          </a:p>
          <a:p>
            <a:pPr>
              <a:defRPr/>
            </a:pPr>
            <a:r>
              <a:rPr lang="en-US" altLang="en-US" sz="2400" i="1" dirty="0"/>
              <a:t>use a structure that is appropriate to the purpose and focus of the task </a:t>
            </a:r>
            <a:endParaRPr lang="en-GB" altLang="en-US" sz="2400" i="1" dirty="0"/>
          </a:p>
          <a:p>
            <a:pPr>
              <a:defRPr/>
            </a:pPr>
            <a:r>
              <a:rPr lang="en-US" altLang="en-US" sz="2400" i="1" dirty="0"/>
              <a:t>select, </a:t>
            </a:r>
            <a:r>
              <a:rPr lang="en-US" altLang="en-US" sz="2400" i="1" dirty="0" err="1"/>
              <a:t>analyse</a:t>
            </a:r>
            <a:r>
              <a:rPr lang="en-US" altLang="en-US" sz="2400" i="1" dirty="0"/>
              <a:t> and present information appropriately </a:t>
            </a:r>
            <a:endParaRPr lang="en-GB" altLang="en-US" sz="2400" i="1" dirty="0"/>
          </a:p>
          <a:p>
            <a:pPr>
              <a:defRPr/>
            </a:pPr>
            <a:r>
              <a:rPr lang="en-US" altLang="en-US" sz="2400" i="1" dirty="0"/>
              <a:t>establish a structure to </a:t>
            </a:r>
            <a:r>
              <a:rPr lang="en-US" altLang="en-US" sz="2400" i="1" dirty="0" err="1"/>
              <a:t>organise</a:t>
            </a:r>
            <a:r>
              <a:rPr lang="en-US" altLang="en-US" sz="2400" i="1" dirty="0"/>
              <a:t> writing. </a:t>
            </a:r>
            <a:endParaRPr lang="en-GB" altLang="en-US" sz="2400" i="1" dirty="0"/>
          </a:p>
        </p:txBody>
      </p:sp>
      <p:pic>
        <p:nvPicPr>
          <p:cNvPr id="9222" name="Picture 6" descr="C:\Users\Dave\AppData\Local\Microsoft\Windows\Temporary Internet Files\Content.IE5\RZMBD2OX\MC90043523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633" y="5876714"/>
            <a:ext cx="3255906" cy="981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9981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937800" y="110837"/>
            <a:ext cx="8596668" cy="13208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sz="3600" dirty="0"/>
            </a:br>
            <a:r>
              <a:rPr lang="en-GB" dirty="0" err="1"/>
              <a:t>Elfen</a:t>
            </a:r>
            <a:r>
              <a:rPr lang="en-GB" dirty="0"/>
              <a:t>: </a:t>
            </a:r>
            <a:r>
              <a:rPr lang="en-GB" dirty="0" err="1"/>
              <a:t>Ysgrifennu’n</a:t>
            </a:r>
            <a:r>
              <a:rPr lang="en-GB" dirty="0"/>
              <a:t> </a:t>
            </a:r>
            <a:r>
              <a:rPr lang="en-GB" dirty="0" err="1"/>
              <a:t>gywir</a:t>
            </a:r>
            <a:br>
              <a:rPr lang="en-GB" dirty="0"/>
            </a:br>
            <a:r>
              <a:rPr lang="en-GB" dirty="0"/>
              <a:t>Element: Writing Accurately </a:t>
            </a:r>
            <a:br>
              <a:rPr lang="en-US" dirty="0">
                <a:effectLst/>
              </a:rPr>
            </a:br>
            <a:endParaRPr lang="en-GB" i="1" dirty="0">
              <a:ea typeface="+mj-ea"/>
              <a:cs typeface="+mj-cs"/>
            </a:endParaRPr>
          </a:p>
        </p:txBody>
      </p:sp>
      <p:sp>
        <p:nvSpPr>
          <p:cNvPr id="11266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97682" y="2108198"/>
            <a:ext cx="5181600" cy="4068764"/>
          </a:xfrm>
        </p:spPr>
        <p:txBody>
          <a:bodyPr/>
          <a:lstStyle/>
          <a:p>
            <a:pPr marL="109537" indent="0">
              <a:buNone/>
              <a:defRPr/>
            </a:pPr>
            <a:r>
              <a:rPr lang="en-GB" altLang="en-US" sz="2400" b="1" dirty="0">
                <a:ea typeface="ＭＳ Ｐゴシック" pitchFamily="34" charset="-128"/>
              </a:rPr>
              <a:t>AGWEDD - </a:t>
            </a:r>
            <a:r>
              <a:rPr lang="en-GB" altLang="en-US" sz="2400" b="1" dirty="0" err="1">
                <a:ea typeface="ＭＳ Ｐゴシック" pitchFamily="34" charset="-128"/>
              </a:rPr>
              <a:t>Iaith</a:t>
            </a:r>
            <a:r>
              <a:rPr lang="en-GB" altLang="en-US" sz="2400" b="1" dirty="0">
                <a:ea typeface="ＭＳ Ｐゴシック" pitchFamily="34" charset="-128"/>
              </a:rPr>
              <a:t>:</a:t>
            </a:r>
          </a:p>
          <a:p>
            <a:pPr eaLnBrk="1" hangingPunct="1">
              <a:defRPr/>
            </a:pPr>
            <a:r>
              <a:rPr lang="en-GB" altLang="en-US" sz="2400" dirty="0" err="1">
                <a:ea typeface="ＭＳ Ｐゴシック" pitchFamily="34" charset="-128"/>
              </a:rPr>
              <a:t>defnyddio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iaith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addas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i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ysgrifennu</a:t>
            </a:r>
            <a:endParaRPr lang="en-GB" altLang="en-US" sz="2400" dirty="0">
              <a:ea typeface="ＭＳ Ｐゴシック" pitchFamily="34" charset="-128"/>
            </a:endParaRPr>
          </a:p>
          <a:p>
            <a:pPr eaLnBrk="1" hangingPunct="1">
              <a:defRPr/>
            </a:pPr>
            <a:r>
              <a:rPr lang="en-GB" altLang="en-US" sz="2400" dirty="0" err="1">
                <a:ea typeface="ＭＳ Ｐゴシック" pitchFamily="34" charset="-128"/>
              </a:rPr>
              <a:t>defnyddio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termau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technegol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addas</a:t>
            </a:r>
            <a:r>
              <a:rPr lang="en-GB" altLang="en-US" sz="2400" dirty="0">
                <a:ea typeface="ＭＳ Ｐゴシック" pitchFamily="34" charset="-128"/>
              </a:rPr>
              <a:t> a </a:t>
            </a:r>
            <a:r>
              <a:rPr lang="en-GB" altLang="en-US" sz="2400" dirty="0" err="1">
                <a:ea typeface="ＭＳ Ｐゴシック" pitchFamily="34" charset="-128"/>
              </a:rPr>
              <a:t>geirfa</a:t>
            </a:r>
            <a:r>
              <a:rPr lang="en-GB" altLang="en-US" sz="2400" dirty="0">
                <a:ea typeface="ＭＳ Ｐゴシック" pitchFamily="34" charset="-128"/>
              </a:rPr>
              <a:t>/</a:t>
            </a:r>
            <a:r>
              <a:rPr lang="en-GB" altLang="en-US" sz="2400" dirty="0" err="1">
                <a:ea typeface="ＭＳ Ｐゴシック" pitchFamily="34" charset="-128"/>
              </a:rPr>
              <a:t>iaith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addas</a:t>
            </a:r>
            <a:r>
              <a:rPr lang="en-GB" altLang="en-US" sz="2400" dirty="0">
                <a:ea typeface="ＭＳ Ｐゴシック" pitchFamily="34" charset="-128"/>
              </a:rPr>
              <a:t> i’r </a:t>
            </a:r>
            <a:r>
              <a:rPr lang="en-GB" altLang="en-US" sz="2400" dirty="0" err="1">
                <a:ea typeface="ＭＳ Ｐゴシック" pitchFamily="34" charset="-128"/>
              </a:rPr>
              <a:t>cyd-destun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pynciol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penodol</a:t>
            </a:r>
            <a:endParaRPr lang="en-US" altLang="en-US" sz="2400" dirty="0">
              <a:ea typeface="ＭＳ Ｐゴシック" pitchFamily="34" charset="-128"/>
            </a:endParaRPr>
          </a:p>
        </p:txBody>
      </p:sp>
      <p:sp>
        <p:nvSpPr>
          <p:cNvPr id="7171" name="Content Placeholder 6"/>
          <p:cNvSpPr>
            <a:spLocks noGrp="1"/>
          </p:cNvSpPr>
          <p:nvPr>
            <p:ph sz="half" idx="2"/>
          </p:nvPr>
        </p:nvSpPr>
        <p:spPr>
          <a:xfrm>
            <a:off x="6489700" y="2108199"/>
            <a:ext cx="5181600" cy="4068763"/>
          </a:xfrm>
        </p:spPr>
        <p:txBody>
          <a:bodyPr/>
          <a:lstStyle/>
          <a:p>
            <a:pPr marL="109537" indent="0">
              <a:buNone/>
              <a:defRPr/>
            </a:pPr>
            <a:r>
              <a:rPr lang="en-US" altLang="en-US" sz="2400" b="1" i="1" dirty="0"/>
              <a:t>ASPECT - Language:</a:t>
            </a:r>
            <a:endParaRPr lang="en-GB" altLang="en-US" sz="2400" b="1" i="1" dirty="0"/>
          </a:p>
          <a:p>
            <a:pPr>
              <a:defRPr/>
            </a:pPr>
            <a:r>
              <a:rPr lang="en-US" altLang="en-US" sz="2400" i="1" dirty="0"/>
              <a:t>use language appropriate to writing </a:t>
            </a:r>
            <a:endParaRPr lang="en-GB" altLang="en-US" sz="2400" i="1" dirty="0"/>
          </a:p>
          <a:p>
            <a:pPr>
              <a:defRPr/>
            </a:pPr>
            <a:r>
              <a:rPr lang="en-US" altLang="en-US" sz="2400" i="1" dirty="0"/>
              <a:t>use appropriate technical terms and vocabulary/language appropriate to the subject-specific context</a:t>
            </a:r>
            <a:endParaRPr lang="en-GB" altLang="en-US" sz="2400" i="1" dirty="0"/>
          </a:p>
        </p:txBody>
      </p:sp>
      <p:pic>
        <p:nvPicPr>
          <p:cNvPr id="10246" name="Picture 8" descr="C:\Users\Dave\AppData\Local\Microsoft\Windows\Temporary Internet Files\Content.IE5\PKVYITXV\MP90034154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915" y="4814086"/>
            <a:ext cx="3001964" cy="1874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0421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GB" sz="3600" dirty="0" err="1"/>
              <a:t>Elfen</a:t>
            </a:r>
            <a:r>
              <a:rPr lang="en-GB" sz="3600" dirty="0"/>
              <a:t>: </a:t>
            </a:r>
            <a:r>
              <a:rPr lang="en-GB" sz="3600" dirty="0" err="1"/>
              <a:t>Ysgrifennu’n</a:t>
            </a:r>
            <a:r>
              <a:rPr lang="en-GB" sz="3600" dirty="0"/>
              <a:t> </a:t>
            </a:r>
            <a:r>
              <a:rPr lang="en-GB" sz="3600" dirty="0" err="1"/>
              <a:t>gywir</a:t>
            </a:r>
            <a:br>
              <a:rPr lang="en-GB" sz="3600" dirty="0"/>
            </a:br>
            <a:r>
              <a:rPr lang="en-GB" sz="3600" dirty="0"/>
              <a:t>Element: Writing Accurately </a:t>
            </a:r>
            <a:br>
              <a:rPr lang="en-US" sz="3600" dirty="0"/>
            </a:br>
            <a:endParaRPr lang="en-GB" i="1" dirty="0">
              <a:ea typeface="+mj-ea"/>
              <a:cs typeface="+mj-cs"/>
            </a:endParaRPr>
          </a:p>
        </p:txBody>
      </p:sp>
      <p:sp>
        <p:nvSpPr>
          <p:cNvPr id="12290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77334" y="1930400"/>
            <a:ext cx="4184035" cy="3880772"/>
          </a:xfrm>
        </p:spPr>
        <p:txBody>
          <a:bodyPr>
            <a:normAutofit/>
          </a:bodyPr>
          <a:lstStyle/>
          <a:p>
            <a:pPr marL="109537" indent="0">
              <a:buNone/>
              <a:defRPr/>
            </a:pPr>
            <a:r>
              <a:rPr lang="en-GB" altLang="en-US" sz="2400" b="1" dirty="0">
                <a:ea typeface="ＭＳ Ｐゴシック" pitchFamily="34" charset="-128"/>
              </a:rPr>
              <a:t>AGWEDD - </a:t>
            </a:r>
            <a:r>
              <a:rPr lang="en-GB" altLang="en-US" sz="2400" b="1" dirty="0" err="1">
                <a:ea typeface="ＭＳ Ｐゴシック" pitchFamily="34" charset="-128"/>
              </a:rPr>
              <a:t>Gramadeg</a:t>
            </a:r>
            <a:r>
              <a:rPr lang="en-GB" altLang="en-US" sz="2400" b="1" dirty="0">
                <a:ea typeface="ＭＳ Ｐゴシック" pitchFamily="34" charset="-128"/>
              </a:rPr>
              <a:t>, </a:t>
            </a:r>
            <a:r>
              <a:rPr lang="en-GB" altLang="en-US" sz="2400" b="1" dirty="0" err="1">
                <a:ea typeface="ＭＳ Ｐゴシック" pitchFamily="34" charset="-128"/>
              </a:rPr>
              <a:t>atalnodi</a:t>
            </a:r>
            <a:r>
              <a:rPr lang="en-GB" altLang="en-US" sz="2400" b="1" dirty="0">
                <a:ea typeface="ＭＳ Ｐゴシック" pitchFamily="34" charset="-128"/>
              </a:rPr>
              <a:t>, </a:t>
            </a:r>
            <a:r>
              <a:rPr lang="en-GB" altLang="en-US" sz="2400" b="1" dirty="0" err="1">
                <a:ea typeface="ＭＳ Ｐゴシック" pitchFamily="34" charset="-128"/>
              </a:rPr>
              <a:t>sillafu</a:t>
            </a:r>
            <a:r>
              <a:rPr lang="en-GB" altLang="en-US" sz="2400" b="1" dirty="0">
                <a:ea typeface="ＭＳ Ｐゴシック" pitchFamily="34" charset="-128"/>
              </a:rPr>
              <a:t>, </a:t>
            </a:r>
            <a:r>
              <a:rPr lang="en-GB" altLang="en-US" sz="2400" b="1" dirty="0" err="1">
                <a:ea typeface="ＭＳ Ｐゴシック" pitchFamily="34" charset="-128"/>
              </a:rPr>
              <a:t>llawysgrifen</a:t>
            </a:r>
            <a:r>
              <a:rPr lang="en-GB" altLang="en-US" sz="2400" b="1" dirty="0">
                <a:ea typeface="ＭＳ Ｐゴシック" pitchFamily="34" charset="-128"/>
              </a:rPr>
              <a:t>:</a:t>
            </a:r>
          </a:p>
          <a:p>
            <a:pPr eaLnBrk="1" hangingPunct="1">
              <a:defRPr/>
            </a:pPr>
            <a:endParaRPr lang="en-GB" altLang="en-US" sz="2400" dirty="0">
              <a:ea typeface="ＭＳ Ｐゴシック" pitchFamily="34" charset="-128"/>
            </a:endParaRPr>
          </a:p>
          <a:p>
            <a:pPr eaLnBrk="1" hangingPunct="1">
              <a:defRPr/>
            </a:pPr>
            <a:r>
              <a:rPr lang="en-GB" altLang="en-US" sz="2400" dirty="0" err="1">
                <a:ea typeface="ＭＳ Ｐゴシック" pitchFamily="34" charset="-128"/>
              </a:rPr>
              <a:t>gosodiadau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penodol</a:t>
            </a:r>
            <a:r>
              <a:rPr lang="en-GB" altLang="en-US" sz="2400" dirty="0">
                <a:ea typeface="ＭＳ Ｐゴシック" pitchFamily="34" charset="-128"/>
              </a:rPr>
              <a:t> mewn </a:t>
            </a:r>
            <a:r>
              <a:rPr lang="en-GB" altLang="en-US" sz="2400" dirty="0" err="1">
                <a:ea typeface="ＭＳ Ｐゴシック" pitchFamily="34" charset="-128"/>
              </a:rPr>
              <a:t>perthynas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â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datblygiad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pob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agwedd</a:t>
            </a:r>
            <a:r>
              <a:rPr lang="en-GB" altLang="en-US" sz="2400" dirty="0">
                <a:ea typeface="ＭＳ Ｐゴシック" pitchFamily="34" charset="-128"/>
              </a:rPr>
              <a:t> yn </a:t>
            </a:r>
            <a:r>
              <a:rPr lang="en-GB" altLang="en-US" sz="2400" dirty="0" err="1">
                <a:ea typeface="ＭＳ Ｐゴシック" pitchFamily="34" charset="-128"/>
              </a:rPr>
              <a:t>ddibynnol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ar</a:t>
            </a:r>
            <a:r>
              <a:rPr lang="en-GB" altLang="en-US" sz="2400" dirty="0">
                <a:ea typeface="ＭＳ Ｐゴシック" pitchFamily="34" charset="-128"/>
              </a:rPr>
              <a:t> y math o </a:t>
            </a:r>
            <a:r>
              <a:rPr lang="en-GB" altLang="en-US" sz="2400" dirty="0" err="1">
                <a:ea typeface="ＭＳ Ｐゴシック" pitchFamily="34" charset="-128"/>
              </a:rPr>
              <a:t>ysgrifennu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a’r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lefel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  <a:r>
              <a:rPr lang="en-GB" altLang="en-US" sz="2400" dirty="0" err="1">
                <a:ea typeface="ＭＳ Ｐゴシック" pitchFamily="34" charset="-128"/>
              </a:rPr>
              <a:t>oedran</a:t>
            </a:r>
            <a:r>
              <a:rPr lang="en-GB" altLang="en-US" sz="2400" dirty="0">
                <a:ea typeface="ＭＳ Ｐゴシック" pitchFamily="34" charset="-128"/>
              </a:rPr>
              <a:t>.</a:t>
            </a:r>
            <a:endParaRPr lang="en-US" altLang="en-US" sz="2400" dirty="0">
              <a:ea typeface="ＭＳ Ｐゴシック" pitchFamily="34" charset="-128"/>
            </a:endParaRPr>
          </a:p>
        </p:txBody>
      </p:sp>
      <p:sp>
        <p:nvSpPr>
          <p:cNvPr id="7171" name="Content Placeholder 6"/>
          <p:cNvSpPr>
            <a:spLocks noGrp="1"/>
          </p:cNvSpPr>
          <p:nvPr>
            <p:ph sz="half" idx="2"/>
          </p:nvPr>
        </p:nvSpPr>
        <p:spPr>
          <a:xfrm>
            <a:off x="5378145" y="1930400"/>
            <a:ext cx="4184034" cy="3880773"/>
          </a:xfrm>
        </p:spPr>
        <p:txBody>
          <a:bodyPr>
            <a:normAutofit/>
          </a:bodyPr>
          <a:lstStyle/>
          <a:p>
            <a:pPr marL="109537" indent="0">
              <a:buNone/>
              <a:defRPr/>
            </a:pPr>
            <a:r>
              <a:rPr lang="en-US" altLang="en-US" sz="2400" b="1" i="1" dirty="0"/>
              <a:t>ASPECT - Grammar, punctuation, spelling, handwriting:</a:t>
            </a:r>
          </a:p>
          <a:p>
            <a:pPr marL="109537" indent="0">
              <a:buNone/>
              <a:defRPr/>
            </a:pPr>
            <a:r>
              <a:rPr lang="en-US" altLang="en-US" sz="2400" b="1" i="1" dirty="0"/>
              <a:t> </a:t>
            </a:r>
            <a:endParaRPr lang="en-GB" altLang="en-US" sz="2400" b="1" i="1" dirty="0"/>
          </a:p>
          <a:p>
            <a:pPr>
              <a:defRPr/>
            </a:pPr>
            <a:r>
              <a:rPr lang="en-US" altLang="en-US" sz="2400" i="1" dirty="0"/>
              <a:t> specific statements relating to the progression of each aspect depending on the type of writing and the age level</a:t>
            </a:r>
            <a:endParaRPr lang="en-GB" altLang="en-US" sz="2400" b="1" i="1" dirty="0"/>
          </a:p>
        </p:txBody>
      </p:sp>
      <p:pic>
        <p:nvPicPr>
          <p:cNvPr id="11270" name="Picture 6" descr="C:\Users\Dave\AppData\Local\Microsoft\Windows\Temporary Internet Files\Content.IE5\UIPWL3EI\MC9003606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06" y="5273675"/>
            <a:ext cx="3887787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342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62000" y="531566"/>
            <a:ext cx="10515600" cy="112874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err="1"/>
              <a:t>Sawl</a:t>
            </a:r>
            <a:r>
              <a:rPr lang="en-GB" dirty="0"/>
              <a:t> math o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?</a:t>
            </a:r>
            <a:br>
              <a:rPr lang="en-GB" dirty="0"/>
            </a:br>
            <a:r>
              <a:rPr lang="en-GB" i="1" dirty="0"/>
              <a:t>How many types of writing are there?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838200" y="3868420"/>
            <a:ext cx="5181600" cy="25459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 err="1"/>
              <a:t>Ysgrifennwch</a:t>
            </a:r>
            <a:r>
              <a:rPr lang="en-GB" dirty="0"/>
              <a:t> </a:t>
            </a:r>
            <a:r>
              <a:rPr lang="en-GB" dirty="0" err="1"/>
              <a:t>restr</a:t>
            </a:r>
            <a:r>
              <a:rPr lang="en-GB" dirty="0"/>
              <a:t> o </a:t>
            </a:r>
            <a:r>
              <a:rPr lang="en-GB" dirty="0" err="1"/>
              <a:t>wahanol</a:t>
            </a:r>
            <a:r>
              <a:rPr lang="en-GB" dirty="0"/>
              <a:t> </a:t>
            </a:r>
            <a:r>
              <a:rPr lang="en-GB" dirty="0" err="1"/>
              <a:t>fathau</a:t>
            </a:r>
            <a:r>
              <a:rPr lang="en-GB" dirty="0"/>
              <a:t> o </a:t>
            </a:r>
            <a:r>
              <a:rPr lang="en-GB" dirty="0" err="1"/>
              <a:t>ysgrifennu</a:t>
            </a:r>
            <a:r>
              <a:rPr lang="en-GB" dirty="0"/>
              <a:t>.</a:t>
            </a:r>
          </a:p>
          <a:p>
            <a:r>
              <a:rPr lang="en-GB" dirty="0" err="1"/>
              <a:t>Trefnwch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rhestr</a:t>
            </a:r>
            <a:r>
              <a:rPr lang="en-GB" dirty="0"/>
              <a:t> – pa </a:t>
            </a:r>
            <a:r>
              <a:rPr lang="en-GB" dirty="0" err="1"/>
              <a:t>rhai</a:t>
            </a:r>
            <a:r>
              <a:rPr lang="en-GB" dirty="0"/>
              <a:t>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ffuglen</a:t>
            </a:r>
            <a:r>
              <a:rPr lang="en-GB" dirty="0"/>
              <a:t> </a:t>
            </a:r>
            <a:r>
              <a:rPr lang="en-GB" dirty="0" err="1"/>
              <a:t>neu’n</a:t>
            </a:r>
            <a:r>
              <a:rPr lang="en-GB" dirty="0"/>
              <a:t> </a:t>
            </a:r>
            <a:r>
              <a:rPr lang="en-GB" dirty="0" err="1"/>
              <a:t>ffeithiol</a:t>
            </a:r>
            <a:endParaRPr lang="en-GB" dirty="0"/>
          </a:p>
          <a:p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pob</a:t>
            </a:r>
            <a:r>
              <a:rPr lang="en-GB" dirty="0"/>
              <a:t> un, </a:t>
            </a:r>
            <a:r>
              <a:rPr lang="en-GB" dirty="0" err="1"/>
              <a:t>nodwch</a:t>
            </a:r>
            <a:r>
              <a:rPr lang="en-GB" dirty="0"/>
              <a:t> </a:t>
            </a:r>
            <a:r>
              <a:rPr lang="en-GB" dirty="0" err="1"/>
              <a:t>beth</a:t>
            </a:r>
            <a:r>
              <a:rPr lang="en-GB" dirty="0"/>
              <a:t> </a:t>
            </a:r>
            <a:r>
              <a:rPr lang="en-GB" dirty="0" err="1"/>
              <a:t>allai</a:t>
            </a:r>
            <a:r>
              <a:rPr lang="en-GB" dirty="0"/>
              <a:t> </a:t>
            </a:r>
            <a:r>
              <a:rPr lang="en-GB" i="1" dirty="0" err="1"/>
              <a:t>pwrpas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. 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6172200" y="3868420"/>
            <a:ext cx="5181600" cy="254592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/>
              <a:t>Make a list of the different types of writing we might see in a primary classroom. </a:t>
            </a:r>
          </a:p>
          <a:p>
            <a:r>
              <a:rPr lang="en-GB" dirty="0"/>
              <a:t>Sort your list according to whether they are fiction or non-fiction. </a:t>
            </a:r>
          </a:p>
          <a:p>
            <a:r>
              <a:rPr lang="en-GB" dirty="0"/>
              <a:t>For each item on your list, identify what the </a:t>
            </a:r>
            <a:r>
              <a:rPr lang="en-GB" i="1" dirty="0"/>
              <a:t>purpose</a:t>
            </a:r>
            <a:r>
              <a:rPr lang="en-GB" dirty="0"/>
              <a:t> of each type of writing might be.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6747" y="1771931"/>
            <a:ext cx="3797300" cy="187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829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 </a:t>
            </a:r>
            <a:r>
              <a:rPr lang="en-GB" dirty="0" err="1"/>
              <a:t>Chwe</a:t>
            </a:r>
            <a:r>
              <a:rPr lang="en-GB" dirty="0"/>
              <a:t> Math o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Ffeithiol</a:t>
            </a:r>
            <a:r>
              <a:rPr lang="en-GB" dirty="0"/>
              <a:t> </a:t>
            </a:r>
            <a:br>
              <a:rPr lang="en-GB" dirty="0"/>
            </a:br>
            <a:r>
              <a:rPr lang="en-GB" i="1" dirty="0"/>
              <a:t>Six Non-Fiction Text Types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sz="2400" dirty="0"/>
              <a:t>Mae Sue Palmer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awgrymu</a:t>
            </a:r>
            <a:r>
              <a:rPr lang="en-GB" sz="2400" dirty="0"/>
              <a:t> bod </a:t>
            </a:r>
            <a:r>
              <a:rPr lang="en-GB" sz="2400" dirty="0" err="1"/>
              <a:t>yna</a:t>
            </a:r>
            <a:r>
              <a:rPr lang="en-GB" sz="2400" dirty="0"/>
              <a:t> 6 math o </a:t>
            </a:r>
            <a:r>
              <a:rPr lang="en-GB" sz="2400" dirty="0" err="1"/>
              <a:t>ysgrifennu</a:t>
            </a:r>
            <a:r>
              <a:rPr lang="en-GB" sz="2400" dirty="0"/>
              <a:t> </a:t>
            </a:r>
            <a:r>
              <a:rPr lang="en-GB" sz="2400" dirty="0" err="1"/>
              <a:t>ffeithiol</a:t>
            </a:r>
            <a:r>
              <a:rPr lang="en-GB" sz="2400" dirty="0"/>
              <a:t>.</a:t>
            </a:r>
          </a:p>
          <a:p>
            <a:r>
              <a:rPr lang="en-GB" sz="2400" dirty="0" err="1"/>
              <a:t>Edrychwch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eich</a:t>
            </a:r>
            <a:r>
              <a:rPr lang="en-GB" sz="2400" dirty="0"/>
              <a:t> </a:t>
            </a:r>
            <a:r>
              <a:rPr lang="en-GB" sz="2400" dirty="0" err="1"/>
              <a:t>rhestr</a:t>
            </a:r>
            <a:r>
              <a:rPr lang="en-GB" sz="2400" dirty="0"/>
              <a:t>. </a:t>
            </a:r>
            <a:r>
              <a:rPr lang="en-GB" sz="2400" dirty="0" err="1"/>
              <a:t>Rhowch</a:t>
            </a:r>
            <a:r>
              <a:rPr lang="en-GB" sz="2400" dirty="0"/>
              <a:t> </a:t>
            </a:r>
            <a:r>
              <a:rPr lang="en-GB" sz="2400" dirty="0" err="1"/>
              <a:t>nhw</a:t>
            </a:r>
            <a:r>
              <a:rPr lang="en-GB" sz="2400" dirty="0"/>
              <a:t>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6 </a:t>
            </a:r>
            <a:r>
              <a:rPr lang="en-GB" sz="2400" dirty="0" err="1"/>
              <a:t>categori</a:t>
            </a:r>
            <a:r>
              <a:rPr lang="en-GB" sz="2400" dirty="0"/>
              <a:t>. </a:t>
            </a:r>
          </a:p>
          <a:p>
            <a:r>
              <a:rPr lang="en-GB" sz="2400" dirty="0" err="1"/>
              <a:t>Cymharwch</a:t>
            </a:r>
            <a:r>
              <a:rPr lang="en-GB" sz="2400" dirty="0"/>
              <a:t> eich </a:t>
            </a:r>
            <a:r>
              <a:rPr lang="en-GB" sz="2400" dirty="0" err="1"/>
              <a:t>rhestr</a:t>
            </a:r>
            <a:r>
              <a:rPr lang="en-GB" sz="2400" dirty="0"/>
              <a:t> chi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rhestr</a:t>
            </a:r>
            <a:r>
              <a:rPr lang="en-GB" sz="2400" dirty="0"/>
              <a:t> Sue Palmer.</a:t>
            </a:r>
          </a:p>
          <a:p>
            <a:r>
              <a:rPr lang="en-GB" sz="2400" dirty="0"/>
              <a:t> </a:t>
            </a:r>
            <a:r>
              <a:rPr lang="en-GB" sz="2400" dirty="0" err="1"/>
              <a:t>adroddiad</a:t>
            </a:r>
            <a:r>
              <a:rPr lang="en-GB" sz="2400" dirty="0"/>
              <a:t> • </a:t>
            </a:r>
            <a:r>
              <a:rPr lang="en-GB" sz="2400" dirty="0" err="1"/>
              <a:t>cyfarwyddo</a:t>
            </a:r>
            <a:r>
              <a:rPr lang="en-GB" sz="2400" dirty="0"/>
              <a:t> • </a:t>
            </a:r>
            <a:r>
              <a:rPr lang="en-GB" sz="2400" dirty="0" err="1"/>
              <a:t>dwyn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gof</a:t>
            </a:r>
            <a:r>
              <a:rPr lang="en-GB" sz="2400" dirty="0"/>
              <a:t> • </a:t>
            </a:r>
            <a:r>
              <a:rPr lang="en-GB" sz="2400" dirty="0" err="1"/>
              <a:t>perswadio</a:t>
            </a:r>
            <a:r>
              <a:rPr lang="en-GB" sz="2400" dirty="0"/>
              <a:t> • </a:t>
            </a:r>
            <a:r>
              <a:rPr lang="en-GB" sz="2400" dirty="0" err="1"/>
              <a:t>esbonio</a:t>
            </a:r>
            <a:r>
              <a:rPr lang="en-GB" sz="2400" dirty="0"/>
              <a:t> • </a:t>
            </a:r>
            <a:r>
              <a:rPr lang="en-GB" sz="2400" dirty="0" err="1"/>
              <a:t>trafod</a:t>
            </a:r>
            <a:r>
              <a:rPr lang="en-GB" sz="2400" dirty="0"/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sz="2400" dirty="0"/>
              <a:t>Palmer suggest that there are only 6 types of non-fiction writing. </a:t>
            </a:r>
          </a:p>
          <a:p>
            <a:r>
              <a:rPr lang="en-GB" sz="2400" dirty="0"/>
              <a:t>Look again at your list – can you categorise your non-fiction writing into 6 areas? </a:t>
            </a:r>
          </a:p>
          <a:p>
            <a:r>
              <a:rPr lang="en-GB" sz="2400" dirty="0"/>
              <a:t>Compare your answers to </a:t>
            </a:r>
            <a:r>
              <a:rPr lang="en-GB" sz="2400" dirty="0">
                <a:hlinkClick r:id="rId3"/>
              </a:rPr>
              <a:t>the six text types. </a:t>
            </a: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2451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827" t="48354" r="24772" b="38735"/>
          <a:stretch/>
        </p:blipFill>
        <p:spPr>
          <a:xfrm>
            <a:off x="139700" y="723900"/>
            <a:ext cx="10675222" cy="20701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4098" y="3030008"/>
            <a:ext cx="4929711" cy="3692525"/>
          </a:xfrm>
          <a:prstGeom prst="rect">
            <a:avLst/>
          </a:prstGeom>
        </p:spPr>
      </p:pic>
      <p:sp>
        <p:nvSpPr>
          <p:cNvPr id="8" name="Explosion 2 7"/>
          <p:cNvSpPr/>
          <p:nvPr/>
        </p:nvSpPr>
        <p:spPr>
          <a:xfrm>
            <a:off x="1497012" y="3518932"/>
            <a:ext cx="3753273" cy="2568787"/>
          </a:xfrm>
          <a:prstGeom prst="irregularSeal2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THE BIG BOOK!</a:t>
            </a:r>
          </a:p>
          <a:p>
            <a:pPr algn="ctr"/>
            <a:r>
              <a:rPr lang="en-GB" dirty="0"/>
              <a:t>Y LLYFR MAWR! </a:t>
            </a:r>
          </a:p>
        </p:txBody>
      </p:sp>
    </p:spTree>
    <p:extLst>
      <p:ext uri="{BB962C8B-B14F-4D97-AF65-F5344CB8AC3E}">
        <p14:creationId xmlns:p14="http://schemas.microsoft.com/office/powerpoint/2010/main" val="2734798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8997" r="9651" b="6746"/>
          <a:stretch/>
        </p:blipFill>
        <p:spPr>
          <a:xfrm rot="20984942">
            <a:off x="498553" y="412941"/>
            <a:ext cx="4152552" cy="31733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7837" r="8402" b="8620"/>
          <a:stretch/>
        </p:blipFill>
        <p:spPr>
          <a:xfrm rot="21173461">
            <a:off x="4497134" y="3157523"/>
            <a:ext cx="4035105" cy="29347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49206" y="994873"/>
            <a:ext cx="28095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Llyfrau</a:t>
            </a:r>
            <a:r>
              <a:rPr lang="en-GB" sz="2000" dirty="0"/>
              <a:t> </a:t>
            </a:r>
            <a:r>
              <a:rPr lang="en-GB" sz="2000" dirty="0" err="1"/>
              <a:t>Mawr</a:t>
            </a:r>
            <a:r>
              <a:rPr lang="en-GB" sz="2000" dirty="0"/>
              <a:t> Sue Palmer wedi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cyfieithu</a:t>
            </a:r>
            <a:r>
              <a:rPr lang="en-GB" sz="2000" dirty="0"/>
              <a:t> i’r Gymraeg gan </a:t>
            </a:r>
            <a:r>
              <a:rPr lang="en-GB" sz="2000" dirty="0" err="1"/>
              <a:t>Delyth</a:t>
            </a:r>
            <a:r>
              <a:rPr lang="en-GB" sz="2000" dirty="0"/>
              <a:t> </a:t>
            </a:r>
            <a:r>
              <a:rPr lang="en-GB" sz="2000" dirty="0" err="1"/>
              <a:t>Eynon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858266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hlinkClick r:id="rId3"/>
              </a:rPr>
              <a:t>Ysgrifennu</a:t>
            </a:r>
            <a:r>
              <a:rPr lang="en-GB" dirty="0">
                <a:hlinkClick r:id="rId3"/>
              </a:rPr>
              <a:t>… </a:t>
            </a:r>
            <a:r>
              <a:rPr lang="en-GB" dirty="0" err="1">
                <a:hlinkClick r:id="rId3"/>
              </a:rPr>
              <a:t>siarad</a:t>
            </a:r>
            <a:r>
              <a:rPr lang="en-GB" dirty="0">
                <a:hlinkClick r:id="rId3"/>
              </a:rPr>
              <a:t> a </a:t>
            </a:r>
            <a:r>
              <a:rPr lang="en-GB" dirty="0" err="1">
                <a:hlinkClick r:id="rId3"/>
              </a:rPr>
              <a:t>darllen</a:t>
            </a:r>
            <a:r>
              <a:rPr lang="en-GB" dirty="0">
                <a:hlinkClick r:id="rId3"/>
              </a:rPr>
              <a:t>!</a:t>
            </a:r>
            <a:br>
              <a:rPr lang="en-GB" dirty="0">
                <a:hlinkClick r:id="rId3"/>
              </a:rPr>
            </a:br>
            <a:r>
              <a:rPr lang="en-GB" dirty="0">
                <a:hlinkClick r:id="rId3"/>
              </a:rPr>
              <a:t>Writing… talk and reading!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Model tri cam:</a:t>
            </a:r>
          </a:p>
          <a:p>
            <a:pPr lvl="1"/>
            <a:r>
              <a:rPr lang="en-GB" dirty="0"/>
              <a:t>“Imitate</a:t>
            </a:r>
          </a:p>
          <a:p>
            <a:pPr lvl="1"/>
            <a:r>
              <a:rPr lang="en-GB" dirty="0"/>
              <a:t>Innovate</a:t>
            </a:r>
          </a:p>
          <a:p>
            <a:pPr lvl="1"/>
            <a:r>
              <a:rPr lang="en-GB" dirty="0"/>
              <a:t>Invent” </a:t>
            </a:r>
          </a:p>
          <a:p>
            <a:r>
              <a:rPr lang="en-GB" dirty="0"/>
              <a:t>Mae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araith</a:t>
            </a:r>
            <a:r>
              <a:rPr lang="en-GB" dirty="0"/>
              <a:t> </a:t>
            </a:r>
            <a:r>
              <a:rPr lang="en-GB" dirty="0" err="1"/>
              <a:t>perswadiol</a:t>
            </a:r>
            <a:r>
              <a:rPr lang="en-GB" dirty="0"/>
              <a:t>. </a:t>
            </a:r>
            <a:r>
              <a:rPr lang="en-GB" dirty="0" err="1"/>
              <a:t>Trafodwch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allech</a:t>
            </a:r>
            <a:r>
              <a:rPr lang="en-GB" dirty="0"/>
              <a:t> </a:t>
            </a:r>
            <a:r>
              <a:rPr lang="en-GB" dirty="0" err="1"/>
              <a:t>ddefnyddio’r</a:t>
            </a:r>
            <a:r>
              <a:rPr lang="en-GB" dirty="0"/>
              <a:t> </a:t>
            </a:r>
            <a:r>
              <a:rPr lang="en-GB" dirty="0" err="1"/>
              <a:t>techneg</a:t>
            </a:r>
            <a:r>
              <a:rPr lang="en-GB" dirty="0"/>
              <a:t> ‘talk for writing’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gynllunio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. </a:t>
            </a:r>
          </a:p>
          <a:p>
            <a:pPr lvl="1"/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Three step model:</a:t>
            </a:r>
          </a:p>
          <a:p>
            <a:pPr lvl="1"/>
            <a:r>
              <a:rPr lang="en-GB" dirty="0"/>
              <a:t>Imitate</a:t>
            </a:r>
          </a:p>
          <a:p>
            <a:pPr lvl="1"/>
            <a:r>
              <a:rPr lang="en-GB" dirty="0"/>
              <a:t>Innovate</a:t>
            </a:r>
          </a:p>
          <a:p>
            <a:pPr lvl="1"/>
            <a:r>
              <a:rPr lang="en-GB" dirty="0"/>
              <a:t>Invent </a:t>
            </a:r>
          </a:p>
          <a:p>
            <a:pPr lvl="1"/>
            <a:endParaRPr lang="en-GB" dirty="0"/>
          </a:p>
          <a:p>
            <a:r>
              <a:rPr lang="en-GB" dirty="0"/>
              <a:t>You want your children to write a persuasive speech. Discuss how you could use the talk-for-writing approach to plan this outcome. </a:t>
            </a:r>
          </a:p>
        </p:txBody>
      </p:sp>
    </p:spTree>
    <p:extLst>
      <p:ext uri="{BB962C8B-B14F-4D97-AF65-F5344CB8AC3E}">
        <p14:creationId xmlns:p14="http://schemas.microsoft.com/office/powerpoint/2010/main" val="2443797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dirty="0">
                <a:ea typeface="+mj-ea"/>
                <a:cs typeface="+mj-cs"/>
              </a:rPr>
            </a:br>
            <a:r>
              <a:rPr lang="en-GB" dirty="0">
                <a:ea typeface="+mj-ea"/>
                <a:cs typeface="+mj-cs"/>
              </a:rPr>
              <a:t>Mae </a:t>
            </a:r>
            <a:r>
              <a:rPr lang="en-GB" dirty="0" err="1">
                <a:ea typeface="+mj-ea"/>
                <a:cs typeface="+mj-cs"/>
              </a:rPr>
              <a:t>ysgrifennu</a:t>
            </a:r>
            <a:r>
              <a:rPr lang="en-GB" dirty="0">
                <a:ea typeface="+mj-ea"/>
                <a:cs typeface="+mj-cs"/>
              </a:rPr>
              <a:t> </a:t>
            </a:r>
            <a:r>
              <a:rPr lang="en-GB" dirty="0" err="1"/>
              <a:t>f</a:t>
            </a:r>
            <a:r>
              <a:rPr lang="en-GB" dirty="0" err="1">
                <a:ea typeface="+mj-ea"/>
                <a:cs typeface="+mj-cs"/>
              </a:rPr>
              <a:t>feithiol</a:t>
            </a:r>
            <a:r>
              <a:rPr lang="en-GB" dirty="0">
                <a:ea typeface="+mj-ea"/>
                <a:cs typeface="+mj-cs"/>
              </a:rPr>
              <a:t> </a:t>
            </a:r>
            <a:r>
              <a:rPr lang="en-GB" dirty="0" err="1"/>
              <a:t>yr</a:t>
            </a:r>
            <a:r>
              <a:rPr lang="en-GB" dirty="0"/>
              <a:t> un </a:t>
            </a:r>
            <a:r>
              <a:rPr lang="en-GB" dirty="0" err="1"/>
              <a:t>mor</a:t>
            </a:r>
            <a:r>
              <a:rPr lang="en-GB" dirty="0"/>
              <a:t> </a:t>
            </a:r>
            <a:r>
              <a:rPr lang="en-GB" dirty="0" err="1"/>
              <a:t>gr</a:t>
            </a:r>
            <a:r>
              <a:rPr lang="en-GB" dirty="0" err="1">
                <a:ea typeface="+mj-ea"/>
                <a:cs typeface="+mj-cs"/>
              </a:rPr>
              <a:t>eadigol</a:t>
            </a:r>
            <a:r>
              <a:rPr lang="en-GB" dirty="0">
                <a:ea typeface="+mj-ea"/>
                <a:cs typeface="+mj-cs"/>
              </a:rPr>
              <a:t>!</a:t>
            </a:r>
            <a:br>
              <a:rPr lang="en-GB" dirty="0">
                <a:ea typeface="+mj-ea"/>
                <a:cs typeface="+mj-cs"/>
              </a:rPr>
            </a:br>
            <a:r>
              <a:rPr lang="en-GB" i="1" dirty="0"/>
              <a:t>Non fiction writing is just as creative! </a:t>
            </a:r>
            <a:br>
              <a:rPr lang="en-US" sz="6000" i="1" dirty="0"/>
            </a:br>
            <a:endParaRPr lang="en-GB" sz="6000" i="1" dirty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65125" lvl="2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</a:pPr>
            <a:endParaRPr lang="en-US" altLang="en-US" sz="1600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1267" name="Content Placeholder 6"/>
          <p:cNvSpPr>
            <a:spLocks noGrp="1"/>
          </p:cNvSpPr>
          <p:nvPr>
            <p:ph sz="half" idx="4294967295"/>
          </p:nvPr>
        </p:nvSpPr>
        <p:spPr>
          <a:xfrm>
            <a:off x="5168312" y="2473326"/>
            <a:ext cx="5181600" cy="4351338"/>
          </a:xfrm>
        </p:spPr>
        <p:txBody>
          <a:bodyPr/>
          <a:lstStyle/>
          <a:p>
            <a:pPr marL="109537" indent="0">
              <a:buNone/>
              <a:defRPr/>
            </a:pPr>
            <a:r>
              <a:rPr lang="en-GB" altLang="en-US" sz="2400" b="1" i="1" dirty="0"/>
              <a:t>‘</a:t>
            </a:r>
            <a:r>
              <a:rPr lang="en-GB" altLang="en-US" sz="2400" b="1" i="1" dirty="0" err="1"/>
              <a:t>Sssshhhhh</a:t>
            </a:r>
            <a:r>
              <a:rPr lang="en-GB" altLang="en-US" sz="2400" b="1" i="1" dirty="0"/>
              <a:t>... don't tell anyone... it turns out non-fiction is just as exciting as fiction! A police report on a missing unicorn; a letter to the Ministry of Stories; instructions for </a:t>
            </a:r>
            <a:r>
              <a:rPr lang="en-GB" altLang="en-US" sz="2400" b="1" i="1" dirty="0" err="1"/>
              <a:t>minotaurs</a:t>
            </a:r>
            <a:r>
              <a:rPr lang="en-GB" altLang="en-US" sz="2400" b="1" i="1" dirty="0"/>
              <a:t> on maze management; how to keep a hobgoblin happy.’</a:t>
            </a:r>
          </a:p>
          <a:p>
            <a:pPr marL="109537" indent="0">
              <a:buNone/>
              <a:defRPr/>
            </a:pPr>
            <a:r>
              <a:rPr lang="en-GB" altLang="en-US" i="1" dirty="0"/>
              <a:t>Pie Corbett</a:t>
            </a:r>
          </a:p>
          <a:p>
            <a:pPr marL="109537" indent="0">
              <a:buNone/>
              <a:defRPr/>
            </a:pPr>
            <a:r>
              <a:rPr lang="en-GB" altLang="en-US" sz="1000" i="1" dirty="0"/>
              <a:t>http://www.piecorbett.org.uk</a:t>
            </a:r>
          </a:p>
          <a:p>
            <a:pPr marL="109537" indent="0">
              <a:buNone/>
              <a:defRPr/>
            </a:pPr>
            <a:endParaRPr lang="en-GB" altLang="en-US" sz="4000" dirty="0"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3200" i="1" dirty="0">
              <a:ea typeface="ＭＳ Ｐゴシック" pitchFamily="34" charset="-128"/>
            </a:endParaRPr>
          </a:p>
        </p:txBody>
      </p:sp>
      <p:pic>
        <p:nvPicPr>
          <p:cNvPr id="19461" name="Picture 2" descr="C:\Users\s.ainsworth\Pictures\pIE cORBET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046" y="2473326"/>
            <a:ext cx="3247554" cy="2733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3020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/>
              <a:t>Dulliau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Ffeithiol</a:t>
            </a:r>
            <a:br>
              <a:rPr lang="en-GB" dirty="0"/>
            </a:br>
            <a:r>
              <a:rPr lang="en-GB" dirty="0"/>
              <a:t>Fiction Writing Approaches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5497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 err="1"/>
              <a:t>Atgoffwch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hun</a:t>
            </a:r>
            <a:r>
              <a:rPr lang="en-GB" dirty="0"/>
              <a:t> o </a:t>
            </a:r>
            <a:r>
              <a:rPr lang="en-GB" dirty="0" err="1"/>
              <a:t>stori’r</a:t>
            </a:r>
            <a:r>
              <a:rPr lang="en-GB" dirty="0"/>
              <a:t> ‘Tri </a:t>
            </a:r>
            <a:r>
              <a:rPr lang="en-GB" dirty="0" err="1"/>
              <a:t>Mochyn</a:t>
            </a:r>
            <a:r>
              <a:rPr lang="en-GB" dirty="0"/>
              <a:t> Bach’. </a:t>
            </a:r>
          </a:p>
          <a:p>
            <a:endParaRPr lang="en-GB" dirty="0"/>
          </a:p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nodweddion</a:t>
            </a:r>
            <a:r>
              <a:rPr lang="en-GB" dirty="0"/>
              <a:t> y math </a:t>
            </a:r>
            <a:r>
              <a:rPr lang="en-GB" dirty="0" err="1"/>
              <a:t>yma</a:t>
            </a:r>
            <a:r>
              <a:rPr lang="en-GB" dirty="0"/>
              <a:t> o </a:t>
            </a:r>
            <a:r>
              <a:rPr lang="en-GB" dirty="0" err="1"/>
              <a:t>stori</a:t>
            </a:r>
            <a:r>
              <a:rPr lang="en-GB" dirty="0"/>
              <a:t>?</a:t>
            </a:r>
          </a:p>
          <a:p>
            <a:endParaRPr lang="en-GB" dirty="0"/>
          </a:p>
          <a:p>
            <a:r>
              <a:rPr lang="en-GB" dirty="0" err="1"/>
              <a:t>Gwyliwch</a:t>
            </a:r>
            <a:r>
              <a:rPr lang="en-GB" dirty="0"/>
              <a:t> Y Tri </a:t>
            </a:r>
            <a:r>
              <a:rPr lang="en-GB" dirty="0" err="1"/>
              <a:t>Mochyn</a:t>
            </a:r>
            <a:r>
              <a:rPr lang="en-GB" dirty="0"/>
              <a:t> Bach </a:t>
            </a:r>
            <a:r>
              <a:rPr lang="en-GB" dirty="0" err="1"/>
              <a:t>gan</a:t>
            </a:r>
            <a:r>
              <a:rPr lang="en-GB" dirty="0"/>
              <a:t> Roald Dahl. </a:t>
            </a:r>
          </a:p>
          <a:p>
            <a:pPr lvl="1"/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fyddai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ymateb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?</a:t>
            </a:r>
          </a:p>
          <a:p>
            <a:pPr lvl="1"/>
            <a:r>
              <a:rPr lang="en-GB" dirty="0" err="1"/>
              <a:t>Sut</a:t>
            </a:r>
            <a:r>
              <a:rPr lang="en-GB" dirty="0"/>
              <a:t> all </a:t>
            </a:r>
            <a:r>
              <a:rPr lang="en-GB" dirty="0" err="1"/>
              <a:t>hwn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ddefnyddio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adnodd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?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54977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/>
              <a:t>Recall the </a:t>
            </a:r>
            <a:r>
              <a:rPr lang="en-GB" dirty="0" err="1"/>
              <a:t>fairytale</a:t>
            </a:r>
            <a:r>
              <a:rPr lang="en-GB" dirty="0"/>
              <a:t> ‘The Three Little Pigs’ </a:t>
            </a:r>
          </a:p>
          <a:p>
            <a:endParaRPr lang="en-GB" dirty="0"/>
          </a:p>
          <a:p>
            <a:r>
              <a:rPr lang="en-GB" dirty="0"/>
              <a:t>Discuss the features of the </a:t>
            </a:r>
            <a:r>
              <a:rPr lang="en-GB" dirty="0" err="1"/>
              <a:t>fairytale</a:t>
            </a:r>
            <a:r>
              <a:rPr lang="en-GB" dirty="0"/>
              <a:t> that we might expect to see elsewhere too.</a:t>
            </a:r>
          </a:p>
          <a:p>
            <a:endParaRPr lang="en-GB" dirty="0"/>
          </a:p>
          <a:p>
            <a:r>
              <a:rPr lang="en-GB" dirty="0"/>
              <a:t>Now, </a:t>
            </a:r>
            <a:r>
              <a:rPr lang="en-GB" dirty="0">
                <a:hlinkClick r:id="rId3"/>
              </a:rPr>
              <a:t>watch Roald Dahl’s Three Little Pigs.  </a:t>
            </a:r>
            <a:endParaRPr lang="en-GB" dirty="0"/>
          </a:p>
          <a:p>
            <a:pPr lvl="1"/>
            <a:r>
              <a:rPr lang="en-GB" dirty="0"/>
              <a:t>How would pupils respond to this story?</a:t>
            </a:r>
          </a:p>
          <a:p>
            <a:pPr lvl="1"/>
            <a:r>
              <a:rPr lang="en-GB" dirty="0"/>
              <a:t>How could you use this as a stimulus in the classroom? </a:t>
            </a:r>
          </a:p>
        </p:txBody>
      </p:sp>
    </p:spTree>
    <p:extLst>
      <p:ext uri="{BB962C8B-B14F-4D97-AF65-F5344CB8AC3E}">
        <p14:creationId xmlns:p14="http://schemas.microsoft.com/office/powerpoint/2010/main" val="2725472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2238"/>
            <a:ext cx="8596668" cy="1320800"/>
          </a:xfrm>
        </p:spPr>
        <p:txBody>
          <a:bodyPr/>
          <a:lstStyle/>
          <a:p>
            <a:pPr algn="ctr"/>
            <a:r>
              <a:rPr lang="en-GB" dirty="0" err="1"/>
              <a:t>Syniadau</a:t>
            </a:r>
            <a:r>
              <a:rPr lang="en-GB" dirty="0"/>
              <a:t>!</a:t>
            </a:r>
            <a:br>
              <a:rPr lang="en-GB" i="1" dirty="0"/>
            </a:br>
            <a:r>
              <a:rPr lang="en-GB" i="1" dirty="0"/>
              <a:t>Finding </a:t>
            </a:r>
            <a:r>
              <a:rPr lang="en-GB" dirty="0"/>
              <a:t>ideas to write about!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444999"/>
            <a:ext cx="5181600" cy="173196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altLang="en-US" dirty="0" err="1">
                <a:ea typeface="ＭＳ Ｐゴシック" pitchFamily="34" charset="-128"/>
              </a:rPr>
              <a:t>Syniadau</a:t>
            </a:r>
            <a:r>
              <a:rPr lang="en-GB" altLang="en-US" dirty="0">
                <a:ea typeface="ＭＳ Ｐゴシック" pitchFamily="34" charset="-128"/>
              </a:rPr>
              <a:t> </a:t>
            </a:r>
            <a:r>
              <a:rPr lang="en-GB" altLang="en-US" dirty="0" err="1">
                <a:ea typeface="ＭＳ Ｐゴシック" pitchFamily="34" charset="-128"/>
              </a:rPr>
              <a:t>ar</a:t>
            </a:r>
            <a:r>
              <a:rPr lang="en-GB" altLang="en-US" dirty="0">
                <a:ea typeface="ＭＳ Ｐゴシック" pitchFamily="34" charset="-128"/>
              </a:rPr>
              <a:t> gyfer </a:t>
            </a:r>
            <a:r>
              <a:rPr lang="en-GB" altLang="en-US" dirty="0" err="1">
                <a:ea typeface="ＭＳ Ｐゴシック" pitchFamily="34" charset="-128"/>
              </a:rPr>
              <a:t>gweithgareddau</a:t>
            </a:r>
            <a:r>
              <a:rPr lang="en-GB" altLang="en-US" dirty="0">
                <a:ea typeface="ＭＳ Ｐゴシック" pitchFamily="34" charset="-128"/>
              </a:rPr>
              <a:t> </a:t>
            </a:r>
            <a:r>
              <a:rPr lang="en-GB" altLang="en-US" dirty="0" err="1">
                <a:ea typeface="ＭＳ Ｐゴシック" pitchFamily="34" charset="-128"/>
              </a:rPr>
              <a:t>cychwynnol</a:t>
            </a:r>
            <a:r>
              <a:rPr lang="en-GB" altLang="en-US" dirty="0">
                <a:ea typeface="ＭＳ Ｐゴシック" pitchFamily="34" charset="-128"/>
              </a:rPr>
              <a:t>:</a:t>
            </a:r>
          </a:p>
          <a:p>
            <a:pPr marL="109537" indent="0">
              <a:buNone/>
              <a:defRPr/>
            </a:pPr>
            <a:r>
              <a:rPr lang="en-GB" altLang="en-US" dirty="0">
                <a:ea typeface="ＭＳ Ｐゴシック" pitchFamily="34" charset="-128"/>
                <a:hlinkClick r:id="rId3"/>
              </a:rPr>
              <a:t>http://www.scholastic.com/teachers/story-starters/</a:t>
            </a:r>
            <a:r>
              <a:rPr lang="en-GB" altLang="en-US" dirty="0">
                <a:ea typeface="ＭＳ Ｐゴシック" pitchFamily="34" charset="-128"/>
              </a:rPr>
              <a:t> </a:t>
            </a:r>
          </a:p>
          <a:p>
            <a:pPr marL="109537" indent="0">
              <a:buNone/>
              <a:defRPr/>
            </a:pPr>
            <a:endParaRPr lang="en-GB" altLang="en-US" dirty="0">
              <a:ea typeface="ＭＳ Ｐゴシック" pitchFamily="34" charset="-128"/>
            </a:endParaRPr>
          </a:p>
          <a:p>
            <a:pPr marL="109537" indent="0">
              <a:buNone/>
              <a:defRPr/>
            </a:pPr>
            <a:endParaRPr lang="en-GB" altLang="en-US" dirty="0">
              <a:ea typeface="ＭＳ Ｐゴシック" pitchFamily="34" charset="-128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444999"/>
            <a:ext cx="5181600" cy="17319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altLang="en-US" dirty="0">
                <a:ea typeface="ＭＳ Ｐゴシック" pitchFamily="34" charset="-128"/>
              </a:rPr>
              <a:t>Interactive story starter ideas:</a:t>
            </a:r>
          </a:p>
          <a:p>
            <a:pPr marL="109537" indent="0">
              <a:buNone/>
              <a:defRPr/>
            </a:pPr>
            <a:r>
              <a:rPr lang="en-GB" altLang="en-US" dirty="0">
                <a:ea typeface="ＭＳ Ｐゴシック" pitchFamily="34" charset="-128"/>
                <a:hlinkClick r:id="rId3"/>
              </a:rPr>
              <a:t>http://www.scholastic.com/teachers/story-starters/</a:t>
            </a:r>
            <a:r>
              <a:rPr lang="en-GB" altLang="en-US" dirty="0">
                <a:ea typeface="ＭＳ Ｐゴシック" pitchFamily="34" charset="-128"/>
              </a:rPr>
              <a:t> </a:t>
            </a:r>
          </a:p>
          <a:p>
            <a:pPr>
              <a:defRPr/>
            </a:pPr>
            <a:endParaRPr lang="en-GB" altLang="en-US" i="1" dirty="0">
              <a:ea typeface="ＭＳ Ｐゴシック" pitchFamily="34" charset="-128"/>
            </a:endParaRP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4267" y="1690689"/>
            <a:ext cx="3334807" cy="2188870"/>
          </a:xfrm>
          <a:prstGeom prst="rect">
            <a:avLst/>
          </a:prstGeom>
        </p:spPr>
      </p:pic>
      <p:sp>
        <p:nvSpPr>
          <p:cNvPr id="6" name="Cloud 5"/>
          <p:cNvSpPr/>
          <p:nvPr/>
        </p:nvSpPr>
        <p:spPr>
          <a:xfrm>
            <a:off x="1879600" y="1293020"/>
            <a:ext cx="6883400" cy="323834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/>
              <a:t>Beth </a:t>
            </a:r>
            <a:r>
              <a:rPr lang="en-GB" sz="2200" dirty="0" err="1"/>
              <a:t>yw</a:t>
            </a:r>
            <a:r>
              <a:rPr lang="en-GB" sz="2200" dirty="0"/>
              <a:t> </a:t>
            </a:r>
            <a:r>
              <a:rPr lang="en-GB" sz="2200" dirty="0" err="1"/>
              <a:t>manteision</a:t>
            </a:r>
            <a:r>
              <a:rPr lang="en-GB" sz="2200" dirty="0"/>
              <a:t> ac </a:t>
            </a:r>
            <a:r>
              <a:rPr lang="en-GB" sz="2200" dirty="0" err="1"/>
              <a:t>anfanteision</a:t>
            </a:r>
            <a:r>
              <a:rPr lang="en-GB" sz="2200" dirty="0"/>
              <a:t> y </a:t>
            </a:r>
            <a:r>
              <a:rPr lang="en-GB" sz="2200" dirty="0" err="1"/>
              <a:t>ffordd</a:t>
            </a:r>
            <a:r>
              <a:rPr lang="en-GB" sz="2200" dirty="0"/>
              <a:t> </a:t>
            </a:r>
            <a:r>
              <a:rPr lang="en-GB" sz="2200" dirty="0" err="1"/>
              <a:t>yma</a:t>
            </a:r>
            <a:r>
              <a:rPr lang="en-GB" sz="2200" dirty="0"/>
              <a:t> o </a:t>
            </a:r>
            <a:r>
              <a:rPr lang="en-GB" sz="2200" dirty="0" err="1"/>
              <a:t>weithio</a:t>
            </a:r>
            <a:r>
              <a:rPr lang="en-GB" sz="2200" dirty="0"/>
              <a:t>?</a:t>
            </a:r>
          </a:p>
          <a:p>
            <a:pPr algn="ctr"/>
            <a:endParaRPr lang="en-GB" sz="2200" dirty="0"/>
          </a:p>
          <a:p>
            <a:pPr algn="ctr"/>
            <a:r>
              <a:rPr lang="en-GB" sz="2200" dirty="0"/>
              <a:t>What are the benefits and drawbacks of this approach? </a:t>
            </a:r>
          </a:p>
        </p:txBody>
      </p:sp>
    </p:spTree>
    <p:extLst>
      <p:ext uri="{BB962C8B-B14F-4D97-AF65-F5344CB8AC3E}">
        <p14:creationId xmlns:p14="http://schemas.microsoft.com/office/powerpoint/2010/main" val="317015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7001"/>
            <a:ext cx="10515600" cy="9652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err="1"/>
              <a:t>Deall</a:t>
            </a:r>
            <a:r>
              <a:rPr lang="en-GB" dirty="0"/>
              <a:t> </a:t>
            </a:r>
            <a:r>
              <a:rPr lang="en-GB" dirty="0" err="1"/>
              <a:t>Strwythur</a:t>
            </a:r>
            <a:br>
              <a:rPr lang="en-GB" dirty="0"/>
            </a:br>
            <a:r>
              <a:rPr lang="en-GB" i="1" dirty="0"/>
              <a:t>Understanding Structure </a:t>
            </a:r>
          </a:p>
        </p:txBody>
      </p:sp>
      <p:sp>
        <p:nvSpPr>
          <p:cNvPr id="17410" name="Date Placeholder 3"/>
          <p:cNvSpPr>
            <a:spLocks noGrp="1"/>
          </p:cNvSpPr>
          <p:nvPr>
            <p:ph type="dt" sz="half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tabLst>
                <a:tab pos="723900" algn="l"/>
                <a:tab pos="1447800" algn="l"/>
                <a:tab pos="2171700" algn="l"/>
                <a:tab pos="2895600" algn="l"/>
              </a:tabLst>
              <a:defRPr sz="2700">
                <a:solidFill>
                  <a:schemeClr val="tx1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tabLst>
                <a:tab pos="723900" algn="l"/>
                <a:tab pos="1447800" algn="l"/>
                <a:tab pos="2171700" algn="l"/>
                <a:tab pos="2895600" algn="l"/>
              </a:tabLst>
              <a:defRPr sz="2300">
                <a:solidFill>
                  <a:schemeClr val="tx1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 marL="858838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tabLst>
                <a:tab pos="723900" algn="l"/>
                <a:tab pos="1447800" algn="l"/>
                <a:tab pos="2171700" algn="l"/>
                <a:tab pos="2895600" algn="l"/>
              </a:tabLst>
              <a:defRPr sz="2100">
                <a:solidFill>
                  <a:schemeClr val="tx1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tabLst>
                <a:tab pos="723900" algn="l"/>
                <a:tab pos="1447800" algn="l"/>
                <a:tab pos="2171700" algn="l"/>
                <a:tab pos="2895600" algn="l"/>
              </a:tabLst>
              <a:defRPr sz="1900">
                <a:solidFill>
                  <a:schemeClr val="tx1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tabLst>
                <a:tab pos="723900" algn="l"/>
                <a:tab pos="1447800" algn="l"/>
                <a:tab pos="2171700" algn="l"/>
                <a:tab pos="2895600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1828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tabLst>
                <a:tab pos="723900" algn="l"/>
                <a:tab pos="1447800" algn="l"/>
                <a:tab pos="2171700" algn="l"/>
                <a:tab pos="2895600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286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tabLst>
                <a:tab pos="723900" algn="l"/>
                <a:tab pos="1447800" algn="l"/>
                <a:tab pos="2171700" algn="l"/>
                <a:tab pos="2895600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2743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tabLst>
                <a:tab pos="723900" algn="l"/>
                <a:tab pos="1447800" algn="l"/>
                <a:tab pos="2171700" algn="l"/>
                <a:tab pos="2895600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2004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tabLst>
                <a:tab pos="723900" algn="l"/>
                <a:tab pos="1447800" algn="l"/>
                <a:tab pos="2171700" algn="l"/>
                <a:tab pos="2895600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02/11/12</a:t>
            </a:r>
          </a:p>
        </p:txBody>
      </p:sp>
      <p:pic>
        <p:nvPicPr>
          <p:cNvPr id="17413" name="Picture 5" descr="mounta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1206500"/>
            <a:ext cx="12090400" cy="560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725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2248" t="16936" r="14157" b="3990"/>
          <a:stretch/>
        </p:blipFill>
        <p:spPr>
          <a:xfrm>
            <a:off x="3119707" y="1984378"/>
            <a:ext cx="5847127" cy="40518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5605">
            <a:off x="496874" y="3057380"/>
            <a:ext cx="2500535" cy="33451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6858">
            <a:off x="9412111" y="425989"/>
            <a:ext cx="2466971" cy="3289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7846">
            <a:off x="712018" y="167987"/>
            <a:ext cx="2070246" cy="27603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7753">
            <a:off x="9129446" y="3512555"/>
            <a:ext cx="2345497" cy="312732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56502" y="271234"/>
            <a:ext cx="40434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MAPIO STORI/</a:t>
            </a:r>
          </a:p>
          <a:p>
            <a:r>
              <a:rPr lang="en-GB" sz="3200" dirty="0">
                <a:solidFill>
                  <a:schemeClr val="accent1"/>
                </a:solidFill>
              </a:rPr>
              <a:t>STORY MAPPING</a:t>
            </a:r>
          </a:p>
        </p:txBody>
      </p:sp>
    </p:spTree>
    <p:extLst>
      <p:ext uri="{BB962C8B-B14F-4D97-AF65-F5344CB8AC3E}">
        <p14:creationId xmlns:p14="http://schemas.microsoft.com/office/powerpoint/2010/main" val="32417208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dirty="0">
                <a:ea typeface="+mj-ea"/>
                <a:cs typeface="+mj-cs"/>
              </a:rPr>
            </a:br>
            <a:r>
              <a:rPr lang="en-GB" dirty="0" err="1"/>
              <a:t>Barddoniaeth</a:t>
            </a:r>
            <a:br>
              <a:rPr lang="en-US" dirty="0"/>
            </a:br>
            <a:r>
              <a:rPr lang="en-GB" i="1" dirty="0"/>
              <a:t>Poetry</a:t>
            </a:r>
            <a:br>
              <a:rPr lang="en-US" i="1" dirty="0"/>
            </a:br>
            <a:endParaRPr lang="en-GB" i="1" dirty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365125" lvl="2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</a:pPr>
            <a:r>
              <a:rPr lang="cy-GB" altLang="en-US" sz="2600" dirty="0">
                <a:ea typeface="ＭＳ Ｐゴシック" panose="020B0600070205080204" pitchFamily="34" charset="-128"/>
              </a:rPr>
              <a:t>Mae darllen ac ysgrifennu barddoniaeth yn hwyl</a:t>
            </a:r>
            <a:endParaRPr lang="en-US" altLang="en-US" sz="2600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600" dirty="0">
                <a:ea typeface="ＭＳ Ｐゴシック" panose="020B0600070205080204" pitchFamily="34" charset="-128"/>
              </a:rPr>
              <a:t>Dim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angen</a:t>
            </a:r>
            <a:r>
              <a:rPr lang="en-GB" altLang="en-US" sz="2600" dirty="0">
                <a:ea typeface="ＭＳ Ｐゴシック" panose="020B0600070205080204" pitchFamily="34" charset="-128"/>
              </a:rPr>
              <a:t> bod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yn</a:t>
            </a:r>
            <a:r>
              <a:rPr lang="en-GB" altLang="en-US" sz="2600" dirty="0">
                <a:ea typeface="ＭＳ Ｐゴシック" panose="020B0600070205080204" pitchFamily="34" charset="-128"/>
              </a:rPr>
              <a:t>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ddiflas</a:t>
            </a:r>
            <a:r>
              <a:rPr lang="en-GB" altLang="en-US" sz="2600" dirty="0">
                <a:ea typeface="ＭＳ Ｐゴシック" panose="020B0600070205080204" pitchFamily="34" charset="-128"/>
              </a:rPr>
              <a:t>!</a:t>
            </a:r>
          </a:p>
          <a:p>
            <a:pPr eaLnBrk="1" hangingPunct="1"/>
            <a:r>
              <a:rPr lang="en-GB" altLang="en-US" sz="2600" dirty="0">
                <a:ea typeface="ＭＳ Ｐゴシック" panose="020B0600070205080204" pitchFamily="34" charset="-128"/>
              </a:rPr>
              <a:t>Does dim angen dadansoddi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pob</a:t>
            </a:r>
            <a:r>
              <a:rPr lang="en-GB" altLang="en-US" sz="2600" dirty="0">
                <a:ea typeface="ＭＳ Ｐゴシック" panose="020B0600070205080204" pitchFamily="34" charset="-128"/>
              </a:rPr>
              <a:t>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rhan</a:t>
            </a:r>
            <a:r>
              <a:rPr lang="en-GB" altLang="en-US" sz="2600" dirty="0">
                <a:ea typeface="ＭＳ Ｐゴシック" panose="020B0600070205080204" pitchFamily="34" charset="-128"/>
              </a:rPr>
              <a:t>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ohonno</a:t>
            </a:r>
            <a:r>
              <a:rPr lang="en-GB" altLang="en-US" sz="2600" dirty="0">
                <a:ea typeface="ＭＳ Ｐゴシック" panose="020B0600070205080204" pitchFamily="34" charset="-128"/>
              </a:rPr>
              <a:t>!</a:t>
            </a:r>
          </a:p>
          <a:p>
            <a:pPr eaLnBrk="1" hangingPunct="1"/>
            <a:r>
              <a:rPr lang="en-GB" altLang="en-US" sz="2600" dirty="0">
                <a:ea typeface="ＭＳ Ｐゴシック" panose="020B0600070205080204" pitchFamily="34" charset="-128"/>
              </a:rPr>
              <a:t>Plant yn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modelu</a:t>
            </a:r>
            <a:r>
              <a:rPr lang="en-GB" altLang="en-US" sz="2600" dirty="0">
                <a:ea typeface="ＭＳ Ｐゴシック" panose="020B0600070205080204" pitchFamily="34" charset="-128"/>
              </a:rPr>
              <a:t>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eu</a:t>
            </a:r>
            <a:r>
              <a:rPr lang="en-GB" altLang="en-US" sz="2600" dirty="0">
                <a:ea typeface="ＭＳ Ｐゴシック" panose="020B0600070205080204" pitchFamily="34" charset="-128"/>
              </a:rPr>
              <a:t> gwaith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ar</a:t>
            </a:r>
            <a:r>
              <a:rPr lang="en-GB" altLang="en-US" sz="2600" dirty="0">
                <a:ea typeface="ＭＳ Ｐゴシック" panose="020B0600070205080204" pitchFamily="34" charset="-128"/>
              </a:rPr>
              <a:t>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yr</a:t>
            </a:r>
            <a:r>
              <a:rPr lang="en-GB" altLang="en-US" sz="2600" dirty="0">
                <a:ea typeface="ＭＳ Ｐゴシック" panose="020B0600070205080204" pitchFamily="34" charset="-128"/>
              </a:rPr>
              <a:t> hyn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maent</a:t>
            </a:r>
            <a:r>
              <a:rPr lang="en-GB" altLang="en-US" sz="2600" dirty="0">
                <a:ea typeface="ＭＳ Ｐゴシック" panose="020B0600070205080204" pitchFamily="34" charset="-128"/>
              </a:rPr>
              <a:t> wedi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clywed</a:t>
            </a:r>
            <a:r>
              <a:rPr lang="en-GB" altLang="en-US" sz="2600" dirty="0">
                <a:ea typeface="ＭＳ Ｐゴシック" panose="020B0600070205080204" pitchFamily="34" charset="-128"/>
              </a:rPr>
              <a:t> ac wedi </a:t>
            </a:r>
            <a:r>
              <a:rPr lang="en-GB" altLang="en-US" sz="2600" dirty="0" err="1">
                <a:ea typeface="ＭＳ Ｐゴシック" panose="020B0600070205080204" pitchFamily="34" charset="-128"/>
              </a:rPr>
              <a:t>mwynhau</a:t>
            </a:r>
            <a:endParaRPr lang="en-US" altLang="en-US" sz="2600" dirty="0">
              <a:ea typeface="ＭＳ Ｐゴシック" panose="020B0600070205080204" pitchFamily="34" charset="-128"/>
            </a:endParaRPr>
          </a:p>
        </p:txBody>
      </p:sp>
      <p:sp>
        <p:nvSpPr>
          <p:cNvPr id="18435" name="Content Placeholder 6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901928" cy="4378756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GB" altLang="en-US" sz="2600" i="1" dirty="0">
                <a:ea typeface="ＭＳ Ｐゴシック" panose="020B0600070205080204" pitchFamily="34" charset="-128"/>
              </a:rPr>
              <a:t>Poetry reading and writing is fun</a:t>
            </a:r>
          </a:p>
          <a:p>
            <a:pPr eaLnBrk="1" hangingPunct="1"/>
            <a:r>
              <a:rPr lang="en-GB" altLang="en-US" sz="2600" i="1" dirty="0">
                <a:ea typeface="ＭＳ Ｐゴシック" panose="020B0600070205080204" pitchFamily="34" charset="-128"/>
              </a:rPr>
              <a:t>Need not be boring!</a:t>
            </a:r>
          </a:p>
          <a:p>
            <a:pPr eaLnBrk="1" hangingPunct="1"/>
            <a:r>
              <a:rPr lang="en-GB" altLang="en-US" sz="2600" i="1" dirty="0">
                <a:ea typeface="ＭＳ Ｐゴシック" panose="020B0600070205080204" pitchFamily="34" charset="-128"/>
              </a:rPr>
              <a:t>You do not need to only do a “post mortem” on a poem!</a:t>
            </a:r>
          </a:p>
          <a:p>
            <a:pPr eaLnBrk="1" hangingPunct="1"/>
            <a:r>
              <a:rPr lang="en-GB" altLang="en-US" sz="2600" i="1" dirty="0">
                <a:ea typeface="ＭＳ Ｐゴシック" panose="020B0600070205080204" pitchFamily="34" charset="-128"/>
              </a:rPr>
              <a:t>Children model their own work on what they have heard and enjoyed</a:t>
            </a:r>
            <a:endParaRPr lang="en-GB" altLang="en-US" sz="2600" dirty="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3200" dirty="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3200" i="1" dirty="0">
              <a:ea typeface="ＭＳ Ｐゴシック" panose="020B0600070205080204" pitchFamily="34" charset="-128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847528" y="260648"/>
            <a:ext cx="4104456" cy="1309390"/>
          </a:xfrm>
          <a:prstGeom prst="rect">
            <a:avLst/>
          </a:prstGeom>
        </p:spPr>
        <p:txBody>
          <a:bodyPr anchor="ctr">
            <a:normAutofit fontScale="90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ＭＳ Ｐゴシック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br>
              <a:rPr lang="en-GB" dirty="0">
                <a:ea typeface="+mj-ea"/>
                <a:cs typeface="+mj-cs"/>
              </a:rPr>
            </a:br>
            <a:endParaRPr lang="en-GB" sz="6000" i="1" dirty="0">
              <a:ea typeface="+mj-ea"/>
              <a:cs typeface="+mj-cs"/>
            </a:endParaRPr>
          </a:p>
        </p:txBody>
      </p:sp>
      <p:pic>
        <p:nvPicPr>
          <p:cNvPr id="18438" name="Picture 6" descr="C:\Users\Dave\AppData\Local\Microsoft\Windows\Temporary Internet Files\Content.IE5\PKVYITXV\MC9004147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1412" y="5384800"/>
            <a:ext cx="2160588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197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03807" y="-138546"/>
            <a:ext cx="8596668" cy="13208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dirty="0">
                <a:ea typeface="+mj-ea"/>
                <a:cs typeface="+mj-cs"/>
              </a:rPr>
            </a:br>
            <a:r>
              <a:rPr lang="en-GB" sz="6000" dirty="0" err="1"/>
              <a:t>Barddoniaeth</a:t>
            </a:r>
            <a:r>
              <a:rPr lang="en-GB" dirty="0">
                <a:ea typeface="+mj-ea"/>
                <a:cs typeface="+mj-cs"/>
              </a:rPr>
              <a:t>         </a:t>
            </a:r>
            <a:br>
              <a:rPr lang="en-GB" dirty="0">
                <a:ea typeface="+mj-ea"/>
                <a:cs typeface="+mj-cs"/>
              </a:rPr>
            </a:br>
            <a:r>
              <a:rPr lang="en-GB" i="1" dirty="0"/>
              <a:t>  </a:t>
            </a:r>
            <a:r>
              <a:rPr lang="en-GB" sz="6000" i="1" dirty="0"/>
              <a:t>Poetry</a:t>
            </a:r>
            <a:br>
              <a:rPr lang="en-US" sz="6000" i="1" dirty="0"/>
            </a:br>
            <a:endParaRPr lang="en-GB" sz="6000" i="1" dirty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838200" y="1993899"/>
            <a:ext cx="5181600" cy="4183063"/>
          </a:xfrm>
        </p:spPr>
        <p:txBody>
          <a:bodyPr/>
          <a:lstStyle/>
          <a:p>
            <a:pPr marL="365125" lvl="2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</a:pPr>
            <a:r>
              <a:rPr lang="cy-GB" altLang="en-US" sz="3200" dirty="0">
                <a:ea typeface="ＭＳ Ｐゴシック" panose="020B0600070205080204" pitchFamily="34" charset="-128"/>
              </a:rPr>
              <a:t>Mae plant yn mwynhau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gemau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geiriau</a:t>
            </a:r>
            <a:endParaRPr lang="en-GB" altLang="en-US" sz="3200" dirty="0">
              <a:ea typeface="ＭＳ Ｐゴシック" panose="020B0600070205080204" pitchFamily="34" charset="-128"/>
            </a:endParaRPr>
          </a:p>
          <a:p>
            <a:pPr marL="365125" lvl="2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</a:pPr>
            <a:r>
              <a:rPr lang="en-GB" altLang="en-US" sz="3200" dirty="0" err="1">
                <a:ea typeface="ＭＳ Ｐゴシック" panose="020B0600070205080204" pitchFamily="34" charset="-128"/>
              </a:rPr>
              <a:t>Ffordd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ardderchog</a:t>
            </a:r>
            <a:r>
              <a:rPr lang="en-GB" altLang="en-US" sz="3200" dirty="0">
                <a:ea typeface="ＭＳ Ｐゴシック" panose="020B0600070205080204" pitchFamily="34" charset="-128"/>
              </a:rPr>
              <a:t> o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annog</a:t>
            </a:r>
            <a:r>
              <a:rPr lang="en-GB" altLang="en-US" sz="3200" dirty="0">
                <a:ea typeface="ＭＳ Ｐゴシック" panose="020B0600070205080204" pitchFamily="34" charset="-128"/>
              </a:rPr>
              <a:t> plant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i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chwarae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gyda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iaith</a:t>
            </a:r>
            <a:endParaRPr lang="en-GB" altLang="en-US" sz="3200" dirty="0">
              <a:ea typeface="ＭＳ Ｐゴシック" panose="020B0600070205080204" pitchFamily="34" charset="-128"/>
            </a:endParaRPr>
          </a:p>
          <a:p>
            <a:pPr marL="365125" lvl="2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</a:pPr>
            <a:r>
              <a:rPr lang="en-GB" altLang="en-US" sz="3200" dirty="0" err="1">
                <a:ea typeface="ＭＳ Ｐゴシック" panose="020B0600070205080204" pitchFamily="34" charset="-128"/>
              </a:rPr>
              <a:t>Paratoad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ardderchog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ar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gyfer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ysgrifennu</a:t>
            </a:r>
            <a:r>
              <a:rPr lang="en-GB" altLang="en-US" sz="3200" dirty="0">
                <a:ea typeface="ＭＳ Ｐゴシック" panose="020B0600070205080204" pitchFamily="34" charset="-128"/>
              </a:rPr>
              <a:t> </a:t>
            </a:r>
            <a:r>
              <a:rPr lang="en-GB" altLang="en-US" sz="3200" dirty="0" err="1">
                <a:ea typeface="ＭＳ Ｐゴシック" panose="020B0600070205080204" pitchFamily="34" charset="-128"/>
              </a:rPr>
              <a:t>barddoniaeth</a:t>
            </a:r>
            <a:endParaRPr lang="en-US" altLang="en-US" sz="3200" dirty="0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20483" name="Content Placeholder 6"/>
          <p:cNvSpPr>
            <a:spLocks noGrp="1"/>
          </p:cNvSpPr>
          <p:nvPr>
            <p:ph sz="half" idx="2"/>
          </p:nvPr>
        </p:nvSpPr>
        <p:spPr>
          <a:xfrm>
            <a:off x="6172200" y="1993899"/>
            <a:ext cx="5181600" cy="4183064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3200" i="1" dirty="0">
                <a:ea typeface="ＭＳ Ｐゴシック" panose="020B0600070205080204" pitchFamily="34" charset="-128"/>
              </a:rPr>
              <a:t>Children love word games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3200" i="1" dirty="0">
                <a:ea typeface="ＭＳ Ｐゴシック" panose="020B0600070205080204" pitchFamily="34" charset="-128"/>
              </a:rPr>
              <a:t>Excellent way to encourage children to play with language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3200" i="1" dirty="0">
                <a:ea typeface="ＭＳ Ｐゴシック" panose="020B0600070205080204" pitchFamily="34" charset="-128"/>
              </a:rPr>
              <a:t>Excellent preparation for poetry writing</a:t>
            </a:r>
          </a:p>
          <a:p>
            <a:pPr eaLnBrk="1" hangingPunct="1">
              <a:lnSpc>
                <a:spcPct val="90000"/>
              </a:lnSpc>
            </a:pPr>
            <a:endParaRPr lang="en-GB" altLang="en-US" sz="3200" i="1" dirty="0">
              <a:ea typeface="ＭＳ Ｐゴシック" panose="020B0600070205080204" pitchFamily="34" charset="-128"/>
            </a:endParaRPr>
          </a:p>
        </p:txBody>
      </p:sp>
      <p:pic>
        <p:nvPicPr>
          <p:cNvPr id="20485" name="Picture 5" descr="C:\Users\Dave\AppData\Local\Microsoft\Windows\Temporary Internet Files\Content.IE5\RZMBD2OX\MC9002822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0" y="5364164"/>
            <a:ext cx="140335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16934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982216" y="310306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GB" dirty="0" err="1"/>
              <a:t>Creu</a:t>
            </a:r>
            <a:r>
              <a:rPr lang="en-GB" dirty="0"/>
              <a:t> </a:t>
            </a:r>
            <a:r>
              <a:rPr lang="en-GB" dirty="0" err="1"/>
              <a:t>barddoniaeth</a:t>
            </a:r>
            <a:r>
              <a:rPr lang="en-GB" dirty="0"/>
              <a:t> </a:t>
            </a:r>
            <a:r>
              <a:rPr lang="en-GB" dirty="0" err="1"/>
              <a:t>grŵp</a:t>
            </a:r>
            <a:br>
              <a:rPr lang="en-GB" dirty="0">
                <a:ea typeface="+mj-ea"/>
                <a:cs typeface="+mj-cs"/>
              </a:rPr>
            </a:br>
            <a:r>
              <a:rPr lang="en-GB" i="1" dirty="0">
                <a:ea typeface="+mj-ea"/>
                <a:cs typeface="+mj-cs"/>
              </a:rPr>
              <a:t>Creating a group poem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99501" y="1825625"/>
            <a:ext cx="4184035" cy="3880772"/>
          </a:xfrm>
        </p:spPr>
        <p:txBody>
          <a:bodyPr>
            <a:normAutofit/>
          </a:bodyPr>
          <a:lstStyle/>
          <a:p>
            <a:pPr marL="109537" indent="0" algn="ctr">
              <a:buNone/>
              <a:defRPr/>
            </a:pPr>
            <a:r>
              <a:rPr lang="en-GB" altLang="en-US" sz="2000" b="1" dirty="0" err="1">
                <a:ea typeface="ＭＳ Ｐゴシック" pitchFamily="34" charset="-128"/>
              </a:rPr>
              <a:t>Cwestiynau</a:t>
            </a:r>
            <a:r>
              <a:rPr lang="en-GB" altLang="en-US" sz="2000" b="1" dirty="0">
                <a:ea typeface="ＭＳ Ｐゴシック" pitchFamily="34" charset="-128"/>
              </a:rPr>
              <a:t> ac </a:t>
            </a:r>
            <a:r>
              <a:rPr lang="en-GB" altLang="en-US" sz="2000" b="1" dirty="0" err="1">
                <a:ea typeface="ＭＳ Ｐゴシック" pitchFamily="34" charset="-128"/>
              </a:rPr>
              <a:t>atebion</a:t>
            </a:r>
            <a:endParaRPr lang="en-GB" altLang="en-US" sz="2000" b="1" dirty="0">
              <a:ea typeface="ＭＳ Ｐゴシック" pitchFamily="34" charset="-128"/>
            </a:endParaRPr>
          </a:p>
          <a:p>
            <a:pPr eaLnBrk="1" hangingPunct="1">
              <a:defRPr/>
            </a:pPr>
            <a:r>
              <a:rPr lang="en-GB" altLang="en-US" sz="2000" dirty="0" err="1">
                <a:ea typeface="ＭＳ Ｐゴシック" pitchFamily="34" charset="-128"/>
              </a:rPr>
              <a:t>Meddyliwch</a:t>
            </a:r>
            <a:r>
              <a:rPr lang="en-GB" altLang="en-US" sz="2000" dirty="0">
                <a:ea typeface="ＭＳ Ｐゴシック" pitchFamily="34" charset="-128"/>
              </a:rPr>
              <a:t> am </a:t>
            </a:r>
            <a:r>
              <a:rPr lang="en-GB" altLang="en-US" sz="2000" dirty="0" err="1">
                <a:ea typeface="ＭＳ Ｐゴシック" pitchFamily="34" charset="-128"/>
              </a:rPr>
              <a:t>gwestiwn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anghyffredin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</a:p>
          <a:p>
            <a:pPr eaLnBrk="1" hangingPunct="1">
              <a:defRPr/>
            </a:pPr>
            <a:r>
              <a:rPr lang="en-GB" altLang="en-US" sz="2000" dirty="0" err="1">
                <a:ea typeface="ＭＳ Ｐゴシック" pitchFamily="34" charset="-128"/>
              </a:rPr>
              <a:t>E.e</a:t>
            </a:r>
            <a:r>
              <a:rPr lang="en-GB" altLang="en-US" sz="2000" dirty="0">
                <a:ea typeface="ＭＳ Ｐゴシック" pitchFamily="34" charset="-128"/>
              </a:rPr>
              <a:t>. “Beth </a:t>
            </a:r>
            <a:r>
              <a:rPr lang="en-GB" altLang="en-US" sz="2000" dirty="0" err="1">
                <a:ea typeface="ＭＳ Ｐゴシック" pitchFamily="34" charset="-128"/>
              </a:rPr>
              <a:t>sydd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ar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ddiwedd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yr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enfys</a:t>
            </a:r>
            <a:r>
              <a:rPr lang="en-GB" altLang="en-US" sz="2000" dirty="0">
                <a:ea typeface="ＭＳ Ｐゴシック" pitchFamily="34" charset="-128"/>
              </a:rPr>
              <a:t>?”</a:t>
            </a:r>
          </a:p>
          <a:p>
            <a:pPr eaLnBrk="1" hangingPunct="1">
              <a:defRPr/>
            </a:pPr>
            <a:r>
              <a:rPr lang="en-GB" altLang="en-US" sz="2000" dirty="0" err="1">
                <a:ea typeface="ＭＳ Ｐゴシック" pitchFamily="34" charset="-128"/>
              </a:rPr>
              <a:t>Pob</a:t>
            </a:r>
            <a:r>
              <a:rPr lang="en-GB" altLang="en-US" sz="2000" dirty="0">
                <a:ea typeface="ＭＳ Ｐゴシック" pitchFamily="34" charset="-128"/>
              </a:rPr>
              <a:t> person </a:t>
            </a:r>
            <a:r>
              <a:rPr lang="en-GB" altLang="en-US" sz="2000" dirty="0" err="1">
                <a:ea typeface="ＭＳ Ｐゴシック" pitchFamily="34" charset="-128"/>
              </a:rPr>
              <a:t>yn</a:t>
            </a:r>
            <a:r>
              <a:rPr lang="en-GB" altLang="en-US" sz="2000" dirty="0">
                <a:ea typeface="ＭＳ Ｐゴシック" pitchFamily="34" charset="-128"/>
              </a:rPr>
              <a:t> y </a:t>
            </a:r>
            <a:r>
              <a:rPr lang="en-GB" altLang="en-US" sz="2000" dirty="0" err="1">
                <a:ea typeface="ＭＳ Ｐゴシック" pitchFamily="34" charset="-128"/>
              </a:rPr>
              <a:t>grwp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i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feddwl</a:t>
            </a:r>
            <a:r>
              <a:rPr lang="en-GB" altLang="en-US" sz="2000" dirty="0">
                <a:ea typeface="ＭＳ Ｐゴシック" pitchFamily="34" charset="-128"/>
              </a:rPr>
              <a:t> am y </a:t>
            </a:r>
            <a:r>
              <a:rPr lang="en-GB" altLang="en-US" sz="2000" dirty="0" err="1">
                <a:ea typeface="ＭＳ Ｐゴシック" pitchFamily="34" charset="-128"/>
              </a:rPr>
              <a:t>ffordd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mwyaf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gwreiddiol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o’i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ateb</a:t>
            </a:r>
            <a:endParaRPr lang="en-GB" altLang="en-US" sz="2000" dirty="0">
              <a:ea typeface="ＭＳ Ｐゴシック" pitchFamily="34" charset="-128"/>
            </a:endParaRPr>
          </a:p>
          <a:p>
            <a:pPr eaLnBrk="1" hangingPunct="1">
              <a:defRPr/>
            </a:pPr>
            <a:r>
              <a:rPr lang="en-GB" altLang="en-US" sz="2000" dirty="0" err="1">
                <a:ea typeface="ＭＳ Ｐゴシック" pitchFamily="34" charset="-128"/>
              </a:rPr>
              <a:t>e.e</a:t>
            </a:r>
            <a:r>
              <a:rPr lang="en-GB" altLang="en-US" sz="2000" dirty="0">
                <a:ea typeface="ＭＳ Ｐゴシック" pitchFamily="34" charset="-128"/>
              </a:rPr>
              <a:t>. “</a:t>
            </a:r>
            <a:r>
              <a:rPr lang="en-GB" altLang="en-US" sz="2000" dirty="0" err="1">
                <a:ea typeface="ＭＳ Ｐゴシック" pitchFamily="34" charset="-128"/>
              </a:rPr>
              <a:t>atgof</a:t>
            </a:r>
            <a:r>
              <a:rPr lang="en-GB" altLang="en-US" sz="2000" dirty="0">
                <a:ea typeface="ＭＳ Ｐゴシック" pitchFamily="34" charset="-128"/>
              </a:rPr>
              <a:t> o </a:t>
            </a:r>
            <a:r>
              <a:rPr lang="en-GB" altLang="en-US" sz="2000" dirty="0" err="1">
                <a:ea typeface="ＭＳ Ｐゴシック" pitchFamily="34" charset="-128"/>
              </a:rPr>
              <a:t>fy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hoff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niwrnod</a:t>
            </a:r>
            <a:r>
              <a:rPr lang="en-GB" altLang="en-US" sz="2000" dirty="0">
                <a:ea typeface="ＭＳ Ｐゴシック" pitchFamily="34" charset="-128"/>
              </a:rPr>
              <a:t> </a:t>
            </a:r>
            <a:r>
              <a:rPr lang="en-GB" altLang="en-US" sz="2000" dirty="0" err="1">
                <a:ea typeface="ＭＳ Ｐゴシック" pitchFamily="34" charset="-128"/>
              </a:rPr>
              <a:t>erioed</a:t>
            </a:r>
            <a:r>
              <a:rPr lang="en-GB" altLang="en-US" sz="2000" dirty="0">
                <a:ea typeface="ＭＳ Ｐゴシック" pitchFamily="34" charset="-128"/>
              </a:rPr>
              <a:t>”</a:t>
            </a:r>
          </a:p>
          <a:p>
            <a:pPr eaLnBrk="1" hangingPunct="1">
              <a:defRPr/>
            </a:pPr>
            <a:endParaRPr lang="en-GB" altLang="en-US" sz="2000" dirty="0">
              <a:ea typeface="ＭＳ Ｐゴシック" pitchFamily="34" charset="-128"/>
            </a:endParaRPr>
          </a:p>
          <a:p>
            <a:pPr eaLnBrk="1" hangingPunct="1">
              <a:defRPr/>
            </a:pPr>
            <a:endParaRPr lang="en-US" altLang="en-US" sz="2000" dirty="0">
              <a:ea typeface="ＭＳ Ｐゴシック" pitchFamily="34" charset="-128"/>
            </a:endParaRPr>
          </a:p>
        </p:txBody>
      </p:sp>
      <p:sp>
        <p:nvSpPr>
          <p:cNvPr id="12291" name="Content Placeholder 6"/>
          <p:cNvSpPr>
            <a:spLocks noGrp="1"/>
          </p:cNvSpPr>
          <p:nvPr>
            <p:ph sz="half" idx="2"/>
          </p:nvPr>
        </p:nvSpPr>
        <p:spPr>
          <a:xfrm>
            <a:off x="5325616" y="1825624"/>
            <a:ext cx="5181600" cy="4647219"/>
          </a:xfrm>
        </p:spPr>
        <p:txBody>
          <a:bodyPr>
            <a:normAutofit/>
          </a:bodyPr>
          <a:lstStyle/>
          <a:p>
            <a:pPr marL="109537" indent="0">
              <a:buNone/>
              <a:defRPr/>
            </a:pPr>
            <a:r>
              <a:rPr lang="en-GB" altLang="en-US" sz="2400" b="1" i="1" dirty="0">
                <a:ea typeface="ＭＳ Ｐゴシック" pitchFamily="34" charset="-128"/>
              </a:rPr>
              <a:t>Questions and Answers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i="1" dirty="0">
                <a:ea typeface="ＭＳ Ｐゴシック" pitchFamily="34" charset="-128"/>
              </a:rPr>
              <a:t>Think up an unusual question</a:t>
            </a:r>
          </a:p>
          <a:p>
            <a:pPr marL="109537" indent="0">
              <a:buNone/>
              <a:defRPr/>
            </a:pPr>
            <a:r>
              <a:rPr lang="en-GB" altLang="en-US" sz="2400" i="1" dirty="0">
                <a:ea typeface="ＭＳ Ｐゴシック" pitchFamily="34" charset="-128"/>
              </a:rPr>
              <a:t>e.g. ‘What’s at the end of a rainbow?’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i="1" dirty="0">
                <a:ea typeface="ＭＳ Ｐゴシック" pitchFamily="34" charset="-128"/>
              </a:rPr>
              <a:t>Each person in the group thinks of the most original way to answer it</a:t>
            </a:r>
          </a:p>
          <a:p>
            <a:pPr marL="109537" indent="0">
              <a:buNone/>
              <a:defRPr/>
            </a:pPr>
            <a:r>
              <a:rPr lang="en-GB" altLang="en-US" sz="2400" i="1" dirty="0">
                <a:ea typeface="ＭＳ Ｐゴシック" pitchFamily="34" charset="-128"/>
              </a:rPr>
              <a:t>e.g. ‘A memory of my best-ever day’</a:t>
            </a:r>
          </a:p>
          <a:p>
            <a:pPr marL="109537" indent="0">
              <a:buNone/>
              <a:defRPr/>
            </a:pPr>
            <a:endParaRPr lang="en-GB" altLang="en-US" sz="2000" i="1" dirty="0">
              <a:ea typeface="ＭＳ Ｐゴシック" pitchFamily="34" charset="-128"/>
            </a:endParaRPr>
          </a:p>
          <a:p>
            <a:pPr marL="109537" indent="0">
              <a:buNone/>
              <a:defRPr/>
            </a:pPr>
            <a:endParaRPr lang="en-GB" altLang="en-US" sz="2000" i="1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14439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020927" y="-321426"/>
            <a:ext cx="8596668" cy="13208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dirty="0">
                <a:ea typeface="+mj-ea"/>
                <a:cs typeface="+mj-cs"/>
              </a:rPr>
            </a:br>
            <a:r>
              <a:rPr lang="en-GB" dirty="0" err="1"/>
              <a:t>Barddoniaeth</a:t>
            </a:r>
            <a:r>
              <a:rPr lang="en-GB" dirty="0"/>
              <a:t> </a:t>
            </a:r>
            <a:r>
              <a:rPr lang="en-GB" dirty="0" err="1"/>
              <a:t>Dodrefn</a:t>
            </a:r>
            <a:br>
              <a:rPr lang="en-GB" sz="4000" i="1" dirty="0"/>
            </a:br>
            <a:r>
              <a:rPr lang="en-GB" i="1" dirty="0"/>
              <a:t>The Furniture Poem</a:t>
            </a:r>
            <a:br>
              <a:rPr lang="en-US" sz="5300" i="1" dirty="0">
                <a:effectLst/>
              </a:rPr>
            </a:br>
            <a:endParaRPr lang="en-GB" sz="5300" i="1" dirty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22410" y="1229564"/>
            <a:ext cx="4184035" cy="5140756"/>
          </a:xfrm>
        </p:spPr>
        <p:txBody>
          <a:bodyPr>
            <a:noAutofit/>
          </a:bodyPr>
          <a:lstStyle/>
          <a:p>
            <a:pPr marL="109537" indent="0">
              <a:buNone/>
              <a:defRPr/>
            </a:pPr>
            <a:r>
              <a:rPr lang="en-GB" altLang="en-US" sz="2300" dirty="0" err="1">
                <a:ea typeface="ＭＳ Ｐゴシック" pitchFamily="34" charset="-128"/>
              </a:rPr>
              <a:t>Dewiswch</a:t>
            </a:r>
            <a:r>
              <a:rPr lang="en-GB" altLang="en-US" sz="2300" dirty="0">
                <a:ea typeface="ＭＳ Ｐゴシック" pitchFamily="34" charset="-128"/>
              </a:rPr>
              <a:t> un </a:t>
            </a:r>
            <a:r>
              <a:rPr lang="en-GB" altLang="en-US" sz="2300" dirty="0" err="1">
                <a:ea typeface="ＭＳ Ｐゴシック" pitchFamily="34" charset="-128"/>
              </a:rPr>
              <a:t>aelod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o’r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grwp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i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ysgrifennu</a:t>
            </a:r>
            <a:r>
              <a:rPr lang="en-GB" altLang="en-US" sz="2300" dirty="0">
                <a:ea typeface="ＭＳ Ｐゴシック" pitchFamily="34" charset="-128"/>
              </a:rPr>
              <a:t> am </a:t>
            </a:r>
            <a:r>
              <a:rPr lang="en-GB" altLang="en-US" sz="2300" dirty="0" err="1">
                <a:ea typeface="ＭＳ Ｐゴシック" pitchFamily="34" charset="-128"/>
              </a:rPr>
              <a:t>berson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enwog</a:t>
            </a:r>
            <a:r>
              <a:rPr lang="en-GB" altLang="en-US" sz="2300" dirty="0">
                <a:ea typeface="ＭＳ Ｐゴシック" pitchFamily="34" charset="-128"/>
              </a:rPr>
              <a:t>.</a:t>
            </a:r>
          </a:p>
          <a:p>
            <a:pPr eaLnBrk="1" hangingPunct="1">
              <a:defRPr/>
            </a:pPr>
            <a:r>
              <a:rPr lang="en-GB" altLang="en-US" sz="2300" dirty="0" err="1">
                <a:ea typeface="ＭＳ Ｐゴシック" pitchFamily="34" charset="-128"/>
              </a:rPr>
              <a:t>Os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fyddai’r</a:t>
            </a:r>
            <a:r>
              <a:rPr lang="en-GB" altLang="en-US" sz="2300" dirty="0">
                <a:ea typeface="ＭＳ Ｐゴシック" pitchFamily="34" charset="-128"/>
              </a:rPr>
              <a:t> person </a:t>
            </a:r>
            <a:r>
              <a:rPr lang="en-GB" altLang="en-US" sz="2300" dirty="0" err="1">
                <a:ea typeface="ＭＳ Ｐゴシック" pitchFamily="34" charset="-128"/>
              </a:rPr>
              <a:t>yn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ddarn</a:t>
            </a:r>
            <a:r>
              <a:rPr lang="en-GB" altLang="en-US" sz="2300" dirty="0">
                <a:ea typeface="ＭＳ Ｐゴシック" pitchFamily="34" charset="-128"/>
              </a:rPr>
              <a:t> o </a:t>
            </a:r>
            <a:r>
              <a:rPr lang="en-GB" altLang="en-US" sz="2300" dirty="0" err="1">
                <a:ea typeface="ＭＳ Ｐゴシック" pitchFamily="34" charset="-128"/>
              </a:rPr>
              <a:t>ddodrefn</a:t>
            </a:r>
            <a:r>
              <a:rPr lang="en-GB" altLang="en-US" sz="2300" dirty="0">
                <a:ea typeface="ＭＳ Ｐゴシック" pitchFamily="34" charset="-128"/>
              </a:rPr>
              <a:t>, </a:t>
            </a:r>
            <a:r>
              <a:rPr lang="en-GB" altLang="en-US" sz="2300" dirty="0" err="1">
                <a:ea typeface="ＭＳ Ｐゴシック" pitchFamily="34" charset="-128"/>
              </a:rPr>
              <a:t>beth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fydden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nhw</a:t>
            </a:r>
            <a:r>
              <a:rPr lang="en-GB" altLang="en-US" sz="2300" dirty="0">
                <a:ea typeface="ＭＳ Ｐゴシック" pitchFamily="34" charset="-128"/>
              </a:rPr>
              <a:t>?</a:t>
            </a:r>
          </a:p>
          <a:p>
            <a:pPr eaLnBrk="1" hangingPunct="1">
              <a:defRPr/>
            </a:pPr>
            <a:r>
              <a:rPr lang="en-GB" altLang="en-US" sz="2300" dirty="0" err="1">
                <a:ea typeface="ＭＳ Ｐゴシック" pitchFamily="34" charset="-128"/>
              </a:rPr>
              <a:t>Os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fyddai’r</a:t>
            </a:r>
            <a:r>
              <a:rPr lang="en-GB" altLang="en-US" sz="2300" dirty="0">
                <a:ea typeface="ＭＳ Ｐゴシック" pitchFamily="34" charset="-128"/>
              </a:rPr>
              <a:t> person </a:t>
            </a:r>
            <a:r>
              <a:rPr lang="en-GB" altLang="en-US" sz="2300" dirty="0" err="1">
                <a:ea typeface="ＭＳ Ｐゴシック" pitchFamily="34" charset="-128"/>
              </a:rPr>
              <a:t>yn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ddilledyn</a:t>
            </a:r>
            <a:r>
              <a:rPr lang="en-GB" altLang="en-US" sz="2300" dirty="0">
                <a:ea typeface="ＭＳ Ｐゴシック" pitchFamily="34" charset="-128"/>
              </a:rPr>
              <a:t>, </a:t>
            </a:r>
            <a:r>
              <a:rPr lang="en-GB" altLang="en-US" sz="2300" dirty="0" err="1">
                <a:ea typeface="ＭＳ Ｐゴシック" pitchFamily="34" charset="-128"/>
              </a:rPr>
              <a:t>beth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fydden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nhw</a:t>
            </a:r>
            <a:r>
              <a:rPr lang="en-GB" altLang="en-US" sz="2300" dirty="0">
                <a:ea typeface="ＭＳ Ｐゴシック" pitchFamily="34" charset="-128"/>
              </a:rPr>
              <a:t>?</a:t>
            </a:r>
          </a:p>
          <a:p>
            <a:pPr eaLnBrk="1" hangingPunct="1">
              <a:defRPr/>
            </a:pPr>
            <a:r>
              <a:rPr lang="en-GB" altLang="en-US" sz="2300" dirty="0">
                <a:ea typeface="ＭＳ Ｐゴシック" pitchFamily="34" charset="-128"/>
              </a:rPr>
              <a:t>Mae’r </a:t>
            </a:r>
            <a:r>
              <a:rPr lang="en-GB" altLang="en-US" sz="2300" dirty="0" err="1">
                <a:ea typeface="ＭＳ Ｐゴシック" pitchFamily="34" charset="-128"/>
              </a:rPr>
              <a:t>cwestiynau’n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parhau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wedi’i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seilio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ar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destunau</a:t>
            </a:r>
            <a:r>
              <a:rPr lang="en-GB" altLang="en-US" sz="2300" dirty="0">
                <a:ea typeface="ＭＳ Ｐゴシック" pitchFamily="34" charset="-128"/>
              </a:rPr>
              <a:t> fel y </a:t>
            </a:r>
            <a:r>
              <a:rPr lang="en-GB" altLang="en-US" sz="2300" dirty="0" err="1">
                <a:ea typeface="ＭＳ Ｐゴシック" pitchFamily="34" charset="-128"/>
              </a:rPr>
              <a:t>tywydd</a:t>
            </a:r>
            <a:r>
              <a:rPr lang="en-GB" altLang="en-US" sz="2300" dirty="0">
                <a:ea typeface="ＭＳ Ｐゴシック" pitchFamily="34" charset="-128"/>
              </a:rPr>
              <a:t>, amser o’r </a:t>
            </a:r>
            <a:r>
              <a:rPr lang="en-GB" altLang="en-US" sz="2300" dirty="0" err="1">
                <a:ea typeface="ＭＳ Ｐゴシック" pitchFamily="34" charset="-128"/>
              </a:rPr>
              <a:t>dydd</a:t>
            </a:r>
            <a:r>
              <a:rPr lang="en-GB" altLang="en-US" sz="2300" dirty="0">
                <a:ea typeface="ＭＳ Ｐゴシック" pitchFamily="34" charset="-128"/>
              </a:rPr>
              <a:t>, </a:t>
            </a:r>
            <a:r>
              <a:rPr lang="en-GB" altLang="en-US" sz="2300" dirty="0" err="1">
                <a:ea typeface="ＭＳ Ｐゴシック" pitchFamily="34" charset="-128"/>
              </a:rPr>
              <a:t>diwrnod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yr</a:t>
            </a:r>
            <a:r>
              <a:rPr lang="en-GB" altLang="en-US" sz="2300" dirty="0">
                <a:ea typeface="ＭＳ Ｐゴシック" pitchFamily="34" charset="-128"/>
              </a:rPr>
              <a:t> wythnos, </a:t>
            </a:r>
            <a:r>
              <a:rPr lang="en-GB" altLang="en-US" sz="2300" dirty="0" err="1">
                <a:ea typeface="ＭＳ Ｐゴシック" pitchFamily="34" charset="-128"/>
              </a:rPr>
              <a:t>anifeiliaid</a:t>
            </a:r>
            <a:r>
              <a:rPr lang="en-GB" altLang="en-US" sz="2300" dirty="0">
                <a:ea typeface="ＭＳ Ｐゴシック" pitchFamily="34" charset="-128"/>
              </a:rPr>
              <a:t>, </a:t>
            </a:r>
            <a:r>
              <a:rPr lang="en-GB" altLang="en-US" sz="2300" dirty="0" err="1">
                <a:ea typeface="ＭＳ Ｐゴシック" pitchFamily="34" charset="-128"/>
              </a:rPr>
              <a:t>lliwiau</a:t>
            </a:r>
            <a:r>
              <a:rPr lang="en-GB" altLang="en-US" sz="2300" dirty="0">
                <a:ea typeface="ＭＳ Ｐゴシック" pitchFamily="34" charset="-128"/>
              </a:rPr>
              <a:t> </a:t>
            </a:r>
            <a:r>
              <a:rPr lang="en-GB" altLang="en-US" sz="2300" dirty="0" err="1">
                <a:ea typeface="ＭＳ Ｐゴシック" pitchFamily="34" charset="-128"/>
              </a:rPr>
              <a:t>ayb</a:t>
            </a:r>
            <a:r>
              <a:rPr lang="en-GB" altLang="en-US" sz="2300" dirty="0">
                <a:ea typeface="ＭＳ Ｐゴシック" pitchFamily="34" charset="-128"/>
              </a:rPr>
              <a:t>.</a:t>
            </a:r>
          </a:p>
        </p:txBody>
      </p:sp>
      <p:sp>
        <p:nvSpPr>
          <p:cNvPr id="13315" name="Content Placeholder 6"/>
          <p:cNvSpPr>
            <a:spLocks noGrp="1"/>
          </p:cNvSpPr>
          <p:nvPr>
            <p:ph sz="half" idx="2"/>
          </p:nvPr>
        </p:nvSpPr>
        <p:spPr>
          <a:xfrm>
            <a:off x="5248101" y="1318953"/>
            <a:ext cx="4095403" cy="5231476"/>
          </a:xfrm>
        </p:spPr>
        <p:txBody>
          <a:bodyPr>
            <a:normAutofit lnSpcReduction="10000"/>
          </a:bodyPr>
          <a:lstStyle/>
          <a:p>
            <a:pPr marL="109537" indent="0">
              <a:buNone/>
              <a:defRPr/>
            </a:pPr>
            <a:r>
              <a:rPr lang="en-GB" altLang="en-US" sz="2400" i="1" dirty="0">
                <a:ea typeface="ＭＳ Ｐゴシック" pitchFamily="34" charset="-128"/>
              </a:rPr>
              <a:t>Choose one member of the group to write about a famous person.</a:t>
            </a:r>
          </a:p>
          <a:p>
            <a:pPr eaLnBrk="1" hangingPunct="1">
              <a:defRPr/>
            </a:pPr>
            <a:r>
              <a:rPr lang="en-GB" altLang="en-US" sz="2400" i="1" dirty="0">
                <a:ea typeface="ＭＳ Ｐゴシック" pitchFamily="34" charset="-128"/>
              </a:rPr>
              <a:t>If the person was a piece of furniture, what would they be?</a:t>
            </a:r>
          </a:p>
          <a:p>
            <a:pPr eaLnBrk="1" hangingPunct="1">
              <a:defRPr/>
            </a:pPr>
            <a:r>
              <a:rPr lang="en-GB" altLang="en-US" sz="2400" i="1" dirty="0">
                <a:ea typeface="ＭＳ Ｐゴシック" pitchFamily="34" charset="-128"/>
              </a:rPr>
              <a:t>If the person was an item of clothing, what would they be?</a:t>
            </a:r>
          </a:p>
          <a:p>
            <a:pPr eaLnBrk="1" hangingPunct="1">
              <a:defRPr/>
            </a:pPr>
            <a:r>
              <a:rPr lang="en-GB" altLang="en-US" sz="2400" i="1" dirty="0">
                <a:ea typeface="ＭＳ Ｐゴシック" pitchFamily="34" charset="-128"/>
              </a:rPr>
              <a:t>Questions continue based on topics such as weather, time of day, day of the week, animals, colours, etc.</a:t>
            </a:r>
          </a:p>
        </p:txBody>
      </p:sp>
    </p:spTree>
    <p:extLst>
      <p:ext uri="{BB962C8B-B14F-4D97-AF65-F5344CB8AC3E}">
        <p14:creationId xmlns:p14="http://schemas.microsoft.com/office/powerpoint/2010/main" val="35132949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835813" y="0"/>
            <a:ext cx="8596668" cy="13208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dirty="0">
                <a:ea typeface="+mj-ea"/>
                <a:cs typeface="+mj-cs"/>
              </a:rPr>
            </a:br>
            <a:r>
              <a:rPr lang="en-GB" dirty="0" err="1"/>
              <a:t>Parau</a:t>
            </a:r>
            <a:r>
              <a:rPr lang="en-GB" dirty="0"/>
              <a:t> </a:t>
            </a:r>
            <a:r>
              <a:rPr lang="en-GB" dirty="0" err="1"/>
              <a:t>odli</a:t>
            </a:r>
            <a:r>
              <a:rPr lang="en-GB" dirty="0"/>
              <a:t> </a:t>
            </a:r>
            <a:br>
              <a:rPr lang="en-US" dirty="0"/>
            </a:br>
            <a:r>
              <a:rPr lang="en-GB" i="1" dirty="0"/>
              <a:t>Rhyming pairs </a:t>
            </a:r>
            <a:br>
              <a:rPr lang="en-US" i="1" dirty="0">
                <a:effectLst/>
              </a:rPr>
            </a:br>
            <a:endParaRPr lang="en-GB" i="1" dirty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16374" y="1761578"/>
            <a:ext cx="4184035" cy="3880772"/>
          </a:xfrm>
        </p:spPr>
        <p:txBody>
          <a:bodyPr>
            <a:normAutofit lnSpcReduction="10000"/>
          </a:bodyPr>
          <a:lstStyle/>
          <a:p>
            <a:pPr marL="365125" lvl="2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cy-GB" altLang="en-US" sz="2400" dirty="0">
                <a:solidFill>
                  <a:srgbClr val="FF0000"/>
                </a:solidFill>
                <a:ea typeface="ＭＳ Ｐゴシック" pitchFamily="34" charset="-128"/>
              </a:rPr>
              <a:t>Crëwch eich parau odli eich hun</a:t>
            </a:r>
            <a:endParaRPr lang="en-GB" altLang="en-US" sz="2400" dirty="0">
              <a:solidFill>
                <a:srgbClr val="FF0000"/>
              </a:solidFill>
              <a:ea typeface="ＭＳ Ｐゴシック" pitchFamily="34" charset="-128"/>
            </a:endParaRPr>
          </a:p>
          <a:p>
            <a:pPr eaLnBrk="1" hangingPunct="1">
              <a:defRPr/>
            </a:pPr>
            <a:r>
              <a:rPr lang="en-GB" altLang="en-US" sz="2400" dirty="0" err="1">
                <a:solidFill>
                  <a:srgbClr val="FF0000"/>
                </a:solidFill>
                <a:ea typeface="ＭＳ Ｐゴシック" pitchFamily="34" charset="-128"/>
              </a:rPr>
              <a:t>Cyngor</a:t>
            </a:r>
            <a:r>
              <a:rPr lang="en-GB" altLang="en-US" sz="2400" dirty="0">
                <a:solidFill>
                  <a:srgbClr val="FF0000"/>
                </a:solidFill>
                <a:ea typeface="ＭＳ Ｐゴシック" pitchFamily="34" charset="-128"/>
              </a:rPr>
              <a:t>: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itchFamily="34" charset="-128"/>
              </a:rPr>
              <a:t>meddyliwch</a:t>
            </a:r>
            <a:r>
              <a:rPr lang="en-GB" altLang="en-US" sz="2400" dirty="0">
                <a:solidFill>
                  <a:srgbClr val="FF0000"/>
                </a:solidFill>
                <a:ea typeface="ＭＳ Ｐゴシック" pitchFamily="34" charset="-128"/>
              </a:rPr>
              <a:t> am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itchFamily="34" charset="-128"/>
              </a:rPr>
              <a:t>yr</a:t>
            </a:r>
            <a:r>
              <a:rPr lang="en-GB" altLang="en-US" sz="2400" dirty="0">
                <a:solidFill>
                  <a:srgbClr val="FF0000"/>
                </a:solidFill>
                <a:ea typeface="ＭＳ Ｐゴシック" pitchFamily="34" charset="-128"/>
              </a:rPr>
              <a:t>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itchFamily="34" charset="-128"/>
              </a:rPr>
              <a:t>ateb</a:t>
            </a:r>
            <a:r>
              <a:rPr lang="en-GB" altLang="en-US" sz="2400" dirty="0">
                <a:solidFill>
                  <a:srgbClr val="FF0000"/>
                </a:solidFill>
                <a:ea typeface="ＭＳ Ｐゴシック" pitchFamily="34" charset="-128"/>
              </a:rPr>
              <a:t>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itchFamily="34" charset="-128"/>
              </a:rPr>
              <a:t>cyn</a:t>
            </a:r>
            <a:r>
              <a:rPr lang="en-GB" altLang="en-US" sz="2400" dirty="0">
                <a:solidFill>
                  <a:srgbClr val="FF0000"/>
                </a:solidFill>
                <a:ea typeface="ＭＳ Ｐゴシック" pitchFamily="34" charset="-128"/>
              </a:rPr>
              <a:t> y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itchFamily="34" charset="-128"/>
              </a:rPr>
              <a:t>cwestiwn</a:t>
            </a:r>
            <a:r>
              <a:rPr lang="en-GB" altLang="en-US" sz="2400" dirty="0">
                <a:solidFill>
                  <a:srgbClr val="FF0000"/>
                </a:solidFill>
                <a:ea typeface="ＭＳ Ｐゴシック" pitchFamily="34" charset="-128"/>
              </a:rPr>
              <a:t>!</a:t>
            </a:r>
            <a:endParaRPr lang="en-US" altLang="en-US" sz="2400" dirty="0">
              <a:solidFill>
                <a:srgbClr val="FF0000"/>
              </a:solidFill>
              <a:ea typeface="ＭＳ Ｐゴシック" pitchFamily="34" charset="-128"/>
            </a:endParaRPr>
          </a:p>
        </p:txBody>
      </p:sp>
      <p:sp>
        <p:nvSpPr>
          <p:cNvPr id="7171" name="Content Placeholder 6"/>
          <p:cNvSpPr>
            <a:spLocks noGrp="1"/>
          </p:cNvSpPr>
          <p:nvPr>
            <p:ph sz="half" idx="2"/>
          </p:nvPr>
        </p:nvSpPr>
        <p:spPr>
          <a:xfrm>
            <a:off x="5064821" y="1662545"/>
            <a:ext cx="4733113" cy="4832466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i="1" dirty="0">
                <a:solidFill>
                  <a:srgbClr val="FF0000"/>
                </a:solidFill>
              </a:rPr>
              <a:t>Create your own rhyming pairs </a:t>
            </a:r>
          </a:p>
          <a:p>
            <a:pPr marL="109537" indent="0">
              <a:buNone/>
              <a:defRPr/>
            </a:pPr>
            <a:r>
              <a:rPr lang="en-GB" altLang="en-US" sz="2400" i="1" dirty="0"/>
              <a:t>e.g. What do you call a cold horse?</a:t>
            </a:r>
          </a:p>
          <a:p>
            <a:pPr marL="109537" indent="0">
              <a:buNone/>
              <a:defRPr/>
            </a:pPr>
            <a:r>
              <a:rPr lang="en-GB" altLang="en-US" sz="2400" i="1" dirty="0">
                <a:solidFill>
                  <a:srgbClr val="FF0000"/>
                </a:solidFill>
              </a:rPr>
              <a:t>        </a:t>
            </a:r>
            <a:r>
              <a:rPr lang="en-GB" altLang="en-US" sz="2400" i="1" dirty="0"/>
              <a:t>A chilly filly!</a:t>
            </a:r>
          </a:p>
          <a:p>
            <a:pPr marL="109537" indent="0">
              <a:buNone/>
              <a:defRPr/>
            </a:pPr>
            <a:r>
              <a:rPr lang="en-GB" altLang="en-US" sz="2400" i="1" dirty="0"/>
              <a:t>What do you call a goldfish</a:t>
            </a:r>
          </a:p>
          <a:p>
            <a:pPr marL="109537" indent="0">
              <a:buNone/>
              <a:defRPr/>
            </a:pPr>
            <a:r>
              <a:rPr lang="en-GB" altLang="en-US" sz="2400" i="1" dirty="0"/>
              <a:t>        A wet pet</a:t>
            </a:r>
            <a:endParaRPr lang="en-GB" altLang="en-US" sz="2400" i="1" dirty="0">
              <a:solidFill>
                <a:srgbClr val="FF0000"/>
              </a:solidFill>
            </a:endParaRPr>
          </a:p>
          <a:p>
            <a:pPr marL="109537" indent="0">
              <a:buNone/>
              <a:defRPr/>
            </a:pPr>
            <a:r>
              <a:rPr lang="en-GB" altLang="en-US" sz="2400" i="1" dirty="0">
                <a:solidFill>
                  <a:srgbClr val="FF0000"/>
                </a:solidFill>
              </a:rPr>
              <a:t>Hint: compose the rhyming answer before the question!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3200" dirty="0"/>
          </a:p>
          <a:p>
            <a:pPr marL="109537" indent="0">
              <a:buNone/>
              <a:defRPr/>
            </a:pPr>
            <a:r>
              <a:rPr lang="en-GB" altLang="en-US" sz="3200" b="1" dirty="0"/>
              <a:t>		</a:t>
            </a:r>
            <a:endParaRPr lang="en-GB" altLang="en-US" sz="3200" dirty="0"/>
          </a:p>
        </p:txBody>
      </p:sp>
      <p:pic>
        <p:nvPicPr>
          <p:cNvPr id="23558" name="Picture 6" descr="C:\Users\Dave\AppData\Local\Microsoft\Windows\Temporary Internet Files\Content.IE5\PKVYITXV\MP90044837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14" y="4078778"/>
            <a:ext cx="1938337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 descr="C:\Users\Dave\AppData\Local\Microsoft\Windows\Temporary Internet Files\Content.IE5\RZMBD2OX\MP90040503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360" y="4100975"/>
            <a:ext cx="1728787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249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738294" y="-59354"/>
            <a:ext cx="8596668" cy="13208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dirty="0">
                <a:ea typeface="+mj-ea"/>
                <a:cs typeface="+mj-cs"/>
              </a:rPr>
            </a:br>
            <a:r>
              <a:rPr lang="en-GB" dirty="0" err="1"/>
              <a:t>Penillion</a:t>
            </a:r>
            <a:r>
              <a:rPr lang="en-GB" dirty="0"/>
              <a:t> </a:t>
            </a:r>
            <a:r>
              <a:rPr lang="en-GB" dirty="0" err="1"/>
              <a:t>arddodiaid</a:t>
            </a:r>
            <a:br>
              <a:rPr lang="en-GB" sz="4000" i="1" dirty="0"/>
            </a:br>
            <a:r>
              <a:rPr lang="en-GB" dirty="0"/>
              <a:t>Preposition poems</a:t>
            </a:r>
            <a:br>
              <a:rPr lang="en-US" sz="6000" dirty="0">
                <a:effectLst/>
              </a:rPr>
            </a:br>
            <a:endParaRPr lang="en-GB" sz="6000" i="1" dirty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2400" dirty="0" err="1">
                <a:ea typeface="ＭＳ Ｐゴシック" panose="020B0600070205080204" pitchFamily="34" charset="-128"/>
              </a:rPr>
              <a:t>Meddyliwch</a:t>
            </a:r>
            <a:r>
              <a:rPr lang="en-GB" altLang="en-US" sz="2400" dirty="0">
                <a:ea typeface="ＭＳ Ｐゴシック" panose="020B0600070205080204" pitchFamily="34" charset="-128"/>
              </a:rPr>
              <a:t> am </a:t>
            </a:r>
            <a:r>
              <a:rPr lang="en-GB" altLang="en-US" sz="2400" dirty="0" err="1">
                <a:ea typeface="ＭＳ Ｐゴシック" panose="020B0600070205080204" pitchFamily="34" charset="-128"/>
              </a:rPr>
              <a:t>destun</a:t>
            </a:r>
            <a:endParaRPr lang="en-GB" altLang="en-US" sz="2400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e.e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.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Hugan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Goch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Fach</a:t>
            </a:r>
            <a:endParaRPr lang="en-GB" altLang="en-US" sz="2400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400" dirty="0" err="1">
                <a:ea typeface="ＭＳ Ｐゴシック" panose="020B0600070205080204" pitchFamily="34" charset="-128"/>
              </a:rPr>
              <a:t>Meddyliwch</a:t>
            </a:r>
            <a:r>
              <a:rPr lang="en-GB" altLang="en-US" sz="2400" dirty="0">
                <a:ea typeface="ＭＳ Ｐゴシック" panose="020B0600070205080204" pitchFamily="34" charset="-128"/>
              </a:rPr>
              <a:t> am 5 </a:t>
            </a:r>
            <a:r>
              <a:rPr lang="en-GB" altLang="en-US" sz="2400" dirty="0" err="1">
                <a:ea typeface="ＭＳ Ｐゴシック" panose="020B0600070205080204" pitchFamily="34" charset="-128"/>
              </a:rPr>
              <a:t>arddodiad</a:t>
            </a:r>
            <a:endParaRPr lang="en-GB" altLang="en-US" sz="2400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e.e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.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ar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, o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gwmpas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,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uwch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ben,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tu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fewn, o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dan</a:t>
            </a:r>
            <a:endParaRPr lang="en-GB" altLang="en-US" sz="2400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400" dirty="0" err="1">
                <a:ea typeface="ＭＳ Ｐゴシック" panose="020B0600070205080204" pitchFamily="34" charset="-128"/>
              </a:rPr>
              <a:t>Defnyddiwch</a:t>
            </a:r>
            <a:r>
              <a:rPr lang="en-GB" altLang="en-US" sz="2400" dirty="0"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>
                <a:ea typeface="ＭＳ Ｐゴシック" panose="020B0600070205080204" pitchFamily="34" charset="-128"/>
              </a:rPr>
              <a:t>arddodiaid</a:t>
            </a:r>
            <a:r>
              <a:rPr lang="en-GB" altLang="en-US" sz="2400" dirty="0"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>
                <a:ea typeface="ＭＳ Ｐゴシック" panose="020B0600070205080204" pitchFamily="34" charset="-128"/>
              </a:rPr>
              <a:t>i</a:t>
            </a:r>
            <a:r>
              <a:rPr lang="en-GB" altLang="en-US" sz="2400" dirty="0"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>
                <a:ea typeface="ＭＳ Ｐゴシック" panose="020B0600070205080204" pitchFamily="34" charset="-128"/>
              </a:rPr>
              <a:t>ddechrau</a:t>
            </a:r>
            <a:r>
              <a:rPr lang="en-GB" altLang="en-US" sz="2400" dirty="0"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>
                <a:ea typeface="ＭＳ Ｐゴシック" panose="020B0600070205080204" pitchFamily="34" charset="-128"/>
              </a:rPr>
              <a:t>llinell</a:t>
            </a:r>
            <a:r>
              <a:rPr lang="en-GB" altLang="en-US" sz="2400" dirty="0"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>
                <a:ea typeface="ＭＳ Ｐゴシック" panose="020B0600070205080204" pitchFamily="34" charset="-128"/>
              </a:rPr>
              <a:t>newydd</a:t>
            </a:r>
            <a:r>
              <a:rPr lang="en-GB" altLang="en-US" sz="2400" dirty="0">
                <a:ea typeface="ＭＳ Ｐゴシック" panose="020B0600070205080204" pitchFamily="34" charset="-128"/>
              </a:rPr>
              <a:t> mewn </a:t>
            </a:r>
            <a:r>
              <a:rPr lang="en-GB" altLang="en-US" sz="2400" dirty="0" err="1">
                <a:ea typeface="ＭＳ Ｐゴシック" panose="020B0600070205080204" pitchFamily="34" charset="-128"/>
              </a:rPr>
              <a:t>pennill</a:t>
            </a:r>
            <a:r>
              <a:rPr lang="en-GB" altLang="en-US" sz="2400" dirty="0">
                <a:ea typeface="ＭＳ Ｐゴシック" panose="020B0600070205080204" pitchFamily="34" charset="-128"/>
              </a:rPr>
              <a:t> sydd ddim yn </a:t>
            </a:r>
            <a:r>
              <a:rPr lang="en-GB" altLang="en-US" sz="2400" dirty="0" err="1">
                <a:ea typeface="ＭＳ Ｐゴシック" panose="020B0600070205080204" pitchFamily="34" charset="-128"/>
              </a:rPr>
              <a:t>odli</a:t>
            </a:r>
            <a:endParaRPr lang="en-GB" altLang="en-US" sz="2400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Rhowch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gynnig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arni</a:t>
            </a:r>
            <a:r>
              <a:rPr lang="en-GB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!</a:t>
            </a:r>
            <a:endParaRPr lang="en-US" altLang="en-US" sz="2400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0243" name="Content Placeholder 6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347746" cy="420696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400" i="1" dirty="0"/>
              <a:t>Think of a topic</a:t>
            </a:r>
          </a:p>
          <a:p>
            <a:pPr marL="109537" indent="0">
              <a:buNone/>
              <a:defRPr/>
            </a:pPr>
            <a:r>
              <a:rPr lang="en-GB" sz="2400" i="1" dirty="0">
                <a:solidFill>
                  <a:srgbClr val="FF0000"/>
                </a:solidFill>
              </a:rPr>
              <a:t>e.g. Dr Who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i="1" dirty="0"/>
              <a:t>Think of 5 prepositions</a:t>
            </a:r>
          </a:p>
          <a:p>
            <a:pPr marL="109537" indent="0">
              <a:buNone/>
              <a:defRPr/>
            </a:pPr>
            <a:r>
              <a:rPr lang="en-GB" sz="2400" i="1" dirty="0">
                <a:solidFill>
                  <a:srgbClr val="FF0000"/>
                </a:solidFill>
              </a:rPr>
              <a:t>e.g. on, above, around, within, below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i="1" dirty="0"/>
              <a:t>Use each preposition to begin a new line in a non-rhyming poem</a:t>
            </a:r>
          </a:p>
          <a:p>
            <a:pPr marL="109537" indent="0" algn="ctr">
              <a:buNone/>
              <a:defRPr/>
            </a:pPr>
            <a:r>
              <a:rPr lang="en-GB" altLang="en-US" sz="2400" i="1" dirty="0">
                <a:solidFill>
                  <a:srgbClr val="FF0000"/>
                </a:solidFill>
                <a:ea typeface="ＭＳ Ｐゴシック" pitchFamily="34" charset="-128"/>
              </a:rPr>
              <a:t>Have a go!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2400" dirty="0"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3200" dirty="0">
              <a:ea typeface="ＭＳ Ｐゴシック" pitchFamily="34" charset="-128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847528" y="29546"/>
            <a:ext cx="3801616" cy="1143000"/>
          </a:xfrm>
          <a:prstGeom prst="rect">
            <a:avLst/>
          </a:prstGeom>
        </p:spPr>
        <p:txBody>
          <a:bodyPr anchor="ctr">
            <a:normAutofit fontScale="900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ＭＳ Ｐゴシック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br>
              <a:rPr lang="en-GB" dirty="0">
                <a:ea typeface="+mj-ea"/>
                <a:cs typeface="+mj-cs"/>
              </a:rPr>
            </a:br>
            <a:endParaRPr lang="en-GB" i="1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109337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>
              <a:defRPr/>
            </a:pPr>
            <a:br>
              <a:rPr lang="en-GB" dirty="0">
                <a:ea typeface="+mj-ea"/>
                <a:cs typeface="+mj-cs"/>
              </a:rPr>
            </a:br>
            <a:r>
              <a:rPr lang="en-GB" dirty="0"/>
              <a:t>Kit Wright</a:t>
            </a:r>
            <a:br>
              <a:rPr lang="en-US" dirty="0">
                <a:effectLst/>
                <a:hlinkClick r:id="rId3"/>
              </a:rPr>
            </a:br>
            <a:endParaRPr lang="en-GB" i="1" dirty="0">
              <a:ea typeface="+mj-ea"/>
              <a:cs typeface="+mj-cs"/>
            </a:endParaRPr>
          </a:p>
        </p:txBody>
      </p:sp>
      <p:sp>
        <p:nvSpPr>
          <p:cNvPr id="25602" name="Rectangle 3"/>
          <p:cNvSpPr>
            <a:spLocks noGrp="1" noChangeArrowheads="1"/>
          </p:cNvSpPr>
          <p:nvPr>
            <p:ph sz="half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en-GB" altLang="en-US" dirty="0" err="1">
                <a:ea typeface="ＭＳ Ｐゴシック" panose="020B0600070205080204" pitchFamily="34" charset="-128"/>
              </a:rPr>
              <a:t>Gwrandewch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ar</a:t>
            </a:r>
            <a:r>
              <a:rPr lang="en-GB" altLang="en-US" dirty="0">
                <a:ea typeface="ＭＳ Ｐゴシック" panose="020B0600070205080204" pitchFamily="34" charset="-128"/>
              </a:rPr>
              <a:t> The Magic Box</a:t>
            </a:r>
          </a:p>
          <a:p>
            <a:pPr eaLnBrk="1" hangingPunct="1"/>
            <a:r>
              <a:rPr lang="en-GB" altLang="en-US" dirty="0" err="1">
                <a:ea typeface="ＭＳ Ｐゴシック" panose="020B0600070205080204" pitchFamily="34" charset="-128"/>
              </a:rPr>
              <a:t>Trafodwch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sut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allai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gael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ei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ddefnyddio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mewn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ystafell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ddosbarth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cynradd</a:t>
            </a:r>
            <a:endParaRPr lang="en-GB" altLang="en-US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Pa </a:t>
            </a:r>
            <a:r>
              <a:rPr lang="en-GB" altLang="en-US" dirty="0" err="1">
                <a:ea typeface="ＭＳ Ｐゴシック" panose="020B0600070205080204" pitchFamily="34" charset="-128"/>
              </a:rPr>
              <a:t>gysylltiadau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traws</a:t>
            </a:r>
            <a:r>
              <a:rPr lang="en-GB" altLang="en-US" dirty="0">
                <a:ea typeface="ＭＳ Ｐゴシック" panose="020B0600070205080204" pitchFamily="34" charset="-128"/>
              </a:rPr>
              <a:t> - </a:t>
            </a:r>
            <a:r>
              <a:rPr lang="en-GB" altLang="en-US" dirty="0" err="1">
                <a:ea typeface="ＭＳ Ｐゴシック" panose="020B0600070205080204" pitchFamily="34" charset="-128"/>
              </a:rPr>
              <a:t>gwrcwlaidd</a:t>
            </a:r>
            <a:r>
              <a:rPr lang="en-GB" altLang="en-US" dirty="0">
                <a:ea typeface="ＭＳ Ｐゴシック" panose="020B0600070205080204" pitchFamily="34" charset="-128"/>
              </a:rPr>
              <a:t> sydd?</a:t>
            </a:r>
          </a:p>
          <a:p>
            <a:pPr eaLnBrk="1" hangingPunct="1"/>
            <a:r>
              <a:rPr lang="en-GB" altLang="en-US" dirty="0" err="1">
                <a:ea typeface="ＭＳ Ｐゴシック" panose="020B0600070205080204" pitchFamily="34" charset="-128"/>
              </a:rPr>
              <a:t>Sut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allai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hwn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fod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ea typeface="ＭＳ Ｐゴシック" panose="020B0600070205080204" pitchFamily="34" charset="-128"/>
              </a:rPr>
              <a:t>yn</a:t>
            </a:r>
            <a:r>
              <a:rPr lang="en-GB" altLang="en-US" dirty="0">
                <a:ea typeface="ＭＳ Ｐゴシック" panose="020B0600070205080204" pitchFamily="34" charset="-128"/>
              </a:rPr>
              <a:t> fan </a:t>
            </a:r>
            <a:r>
              <a:rPr lang="en-GB" altLang="en-US" dirty="0" err="1">
                <a:ea typeface="ＭＳ Ｐゴシック" panose="020B0600070205080204" pitchFamily="34" charset="-128"/>
              </a:rPr>
              <a:t>cychwyn</a:t>
            </a:r>
            <a:r>
              <a:rPr lang="en-GB" altLang="en-US" dirty="0">
                <a:ea typeface="ＭＳ Ｐゴシック" panose="020B0600070205080204" pitchFamily="34" charset="-128"/>
              </a:rPr>
              <a:t> am </a:t>
            </a:r>
            <a:r>
              <a:rPr lang="en-GB" altLang="en-US" dirty="0" err="1">
                <a:ea typeface="ＭＳ Ｐゴシック" panose="020B0600070205080204" pitchFamily="34" charset="-128"/>
              </a:rPr>
              <a:t>adnodd</a:t>
            </a:r>
            <a:r>
              <a:rPr lang="en-GB" altLang="en-US" dirty="0">
                <a:ea typeface="ＭＳ Ｐゴシック" panose="020B0600070205080204" pitchFamily="34" charset="-128"/>
              </a:rPr>
              <a:t>?</a:t>
            </a:r>
            <a:endParaRPr lang="en-US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10243" name="Content Placeholder 6"/>
          <p:cNvSpPr>
            <a:spLocks noGrp="1"/>
          </p:cNvSpPr>
          <p:nvPr>
            <p:ph sz="half" idx="2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i="1" dirty="0">
                <a:hlinkClick r:id="rId4"/>
              </a:rPr>
              <a:t>Listen to The Magic Box</a:t>
            </a:r>
            <a:endParaRPr lang="en-GB" i="1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GB" i="1" dirty="0"/>
              <a:t>Discuss how it could be used in a primary classroom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i="1" dirty="0"/>
              <a:t>What cross-curricular links are there?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i="1" dirty="0"/>
              <a:t>How could this be a starting point for a resource?</a:t>
            </a:r>
          </a:p>
          <a:p>
            <a:pPr marL="109537" indent="0">
              <a:buNone/>
              <a:defRPr/>
            </a:pPr>
            <a:endParaRPr lang="en-GB" altLang="en-US" i="1" dirty="0"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320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794082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ctr">
              <a:defRPr/>
            </a:pPr>
            <a:r>
              <a:rPr lang="en-GB" dirty="0" err="1"/>
              <a:t>Perfformio</a:t>
            </a:r>
            <a:r>
              <a:rPr lang="en-GB" dirty="0"/>
              <a:t> </a:t>
            </a:r>
            <a:r>
              <a:rPr lang="en-GB" dirty="0" err="1"/>
              <a:t>barddoniaeth</a:t>
            </a:r>
            <a:br>
              <a:rPr lang="en-GB" dirty="0">
                <a:ea typeface="+mj-ea"/>
                <a:cs typeface="+mj-cs"/>
              </a:rPr>
            </a:br>
            <a:r>
              <a:rPr lang="en-GB" i="1" dirty="0">
                <a:ea typeface="+mj-ea"/>
                <a:cs typeface="+mj-cs"/>
              </a:rPr>
              <a:t>Performing poetry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dirty="0" err="1">
                <a:ea typeface="ＭＳ Ｐゴシック" pitchFamily="34" charset="-128"/>
                <a:hlinkClick r:id="rId3"/>
              </a:rPr>
              <a:t>Gwyliwch</a:t>
            </a:r>
            <a:r>
              <a:rPr lang="en-GB" altLang="en-US" dirty="0">
                <a:ea typeface="ＭＳ Ｐゴシック" pitchFamily="34" charset="-128"/>
                <a:hlinkClick r:id="rId3"/>
              </a:rPr>
              <a:t> Michael Rosen </a:t>
            </a:r>
            <a:r>
              <a:rPr lang="en-GB" altLang="en-US" dirty="0" err="1">
                <a:ea typeface="ＭＳ Ｐゴシック" pitchFamily="34" charset="-128"/>
                <a:hlinkClick r:id="rId3"/>
              </a:rPr>
              <a:t>yn</a:t>
            </a:r>
            <a:r>
              <a:rPr lang="en-GB" altLang="en-US" dirty="0">
                <a:ea typeface="ＭＳ Ｐゴシック" pitchFamily="34" charset="-128"/>
                <a:hlinkClick r:id="rId3"/>
              </a:rPr>
              <a:t> </a:t>
            </a:r>
            <a:r>
              <a:rPr lang="en-GB" altLang="en-US" dirty="0" err="1">
                <a:ea typeface="ＭＳ Ｐゴシック" pitchFamily="34" charset="-128"/>
                <a:hlinkClick r:id="rId3"/>
              </a:rPr>
              <a:t>perfformio</a:t>
            </a:r>
            <a:r>
              <a:rPr lang="en-GB" altLang="en-US" dirty="0">
                <a:ea typeface="ＭＳ Ｐゴシック" pitchFamily="34" charset="-128"/>
                <a:hlinkClick r:id="rId3"/>
              </a:rPr>
              <a:t> </a:t>
            </a:r>
            <a:r>
              <a:rPr lang="en-GB" altLang="en-US" dirty="0" err="1">
                <a:ea typeface="ＭＳ Ｐゴシック" pitchFamily="34" charset="-128"/>
                <a:hlinkClick r:id="rId3"/>
              </a:rPr>
              <a:t>ei</a:t>
            </a:r>
            <a:r>
              <a:rPr lang="en-GB" altLang="en-US" dirty="0">
                <a:ea typeface="ＭＳ Ｐゴシック" pitchFamily="34" charset="-128"/>
                <a:hlinkClick r:id="rId3"/>
              </a:rPr>
              <a:t> </a:t>
            </a:r>
            <a:r>
              <a:rPr lang="en-GB" altLang="en-US" dirty="0" err="1">
                <a:ea typeface="ＭＳ Ｐゴシック" pitchFamily="34" charset="-128"/>
                <a:hlinkClick r:id="rId3"/>
              </a:rPr>
              <a:t>bennill</a:t>
            </a:r>
            <a:endParaRPr lang="en-GB" altLang="en-US" dirty="0">
              <a:ea typeface="ＭＳ Ｐゴシック" pitchFamily="34" charset="-128"/>
            </a:endParaRPr>
          </a:p>
          <a:p>
            <a:pPr marL="109537" indent="0">
              <a:buNone/>
              <a:defRPr/>
            </a:pPr>
            <a:r>
              <a:rPr lang="en-GB" i="1" dirty="0"/>
              <a:t>‘Hand on the Bridge’ </a:t>
            </a:r>
            <a:r>
              <a:rPr lang="en-GB" i="1" dirty="0" err="1"/>
              <a:t>ar</a:t>
            </a:r>
            <a:r>
              <a:rPr lang="en-GB" i="1" dirty="0"/>
              <a:t> </a:t>
            </a:r>
            <a:r>
              <a:rPr lang="en-GB" i="1" dirty="0" err="1"/>
              <a:t>Youtube</a:t>
            </a:r>
            <a:endParaRPr lang="en-GB" i="1" dirty="0"/>
          </a:p>
          <a:p>
            <a:pPr eaLnBrk="1" hangingPunct="1">
              <a:defRPr/>
            </a:pPr>
            <a:endParaRPr lang="en-US" altLang="en-US" dirty="0">
              <a:ea typeface="ＭＳ Ｐゴシック" pitchFamily="34" charset="-128"/>
            </a:endParaRPr>
          </a:p>
        </p:txBody>
      </p:sp>
      <p:sp>
        <p:nvSpPr>
          <p:cNvPr id="10243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109537" indent="0">
              <a:buNone/>
              <a:defRPr/>
            </a:pPr>
            <a:r>
              <a:rPr lang="en-GB" i="1" dirty="0">
                <a:hlinkClick r:id="rId3"/>
              </a:rPr>
              <a:t>Watch Michael Rosen perform his poem </a:t>
            </a:r>
            <a:endParaRPr lang="en-GB" i="1" dirty="0"/>
          </a:p>
          <a:p>
            <a:pPr marL="109537" indent="0">
              <a:buNone/>
              <a:defRPr/>
            </a:pPr>
            <a:r>
              <a:rPr lang="en-GB" i="1" dirty="0"/>
              <a:t>‘Hand on the </a:t>
            </a:r>
            <a:r>
              <a:rPr lang="en-GB" i="1" dirty="0" err="1"/>
              <a:t>Bridge’on</a:t>
            </a:r>
            <a:r>
              <a:rPr lang="en-GB" i="1" dirty="0"/>
              <a:t> </a:t>
            </a:r>
            <a:r>
              <a:rPr lang="en-GB" i="1" dirty="0" err="1"/>
              <a:t>Youtube</a:t>
            </a:r>
            <a:endParaRPr lang="en-GB" i="1" dirty="0"/>
          </a:p>
          <a:p>
            <a:pPr marL="109537" indent="0">
              <a:buNone/>
              <a:defRPr/>
            </a:pPr>
            <a:endParaRPr lang="en-GB" altLang="en-US" i="1" dirty="0"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3200" dirty="0">
              <a:ea typeface="ＭＳ Ｐゴシック" pitchFamily="34" charset="-128"/>
            </a:endParaRPr>
          </a:p>
        </p:txBody>
      </p:sp>
      <p:pic>
        <p:nvPicPr>
          <p:cNvPr id="26630" name="Picture 6" descr="C:\Users\Dave\AppData\Local\Microsoft\Windows\Temporary Internet Files\Content.IE5\PKVYITXV\MP90044645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19" y="4001294"/>
            <a:ext cx="3789362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68139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Rhigymau</a:t>
            </a:r>
            <a:r>
              <a:rPr lang="en-GB" dirty="0"/>
              <a:t> Cymraeg</a:t>
            </a:r>
            <a:br>
              <a:rPr lang="en-GB" dirty="0"/>
            </a:br>
            <a:r>
              <a:rPr lang="en-GB" dirty="0"/>
              <a:t>											Welsh Rhymes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4853" t="17448" r="39596" b="21140"/>
          <a:stretch/>
        </p:blipFill>
        <p:spPr>
          <a:xfrm>
            <a:off x="838899" y="2080468"/>
            <a:ext cx="4279966" cy="3028427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132352" y="3129094"/>
            <a:ext cx="2768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hlinkClick r:id="rId3"/>
              </a:rPr>
              <a:t>Rhigymau</a:t>
            </a:r>
            <a:r>
              <a:rPr lang="en-GB" dirty="0">
                <a:hlinkClick r:id="rId3"/>
              </a:rPr>
              <a:t> Cymraeg Welsh Rhymes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486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Astudiaethau</a:t>
            </a:r>
            <a:r>
              <a:rPr lang="en-GB" dirty="0"/>
              <a:t> </a:t>
            </a:r>
            <a:r>
              <a:rPr lang="en-GB" dirty="0" err="1"/>
              <a:t>Achos</a:t>
            </a:r>
            <a:r>
              <a:rPr lang="en-GB" dirty="0"/>
              <a:t> </a:t>
            </a:r>
            <a:br>
              <a:rPr lang="en-GB" dirty="0"/>
            </a:br>
            <a:r>
              <a:rPr lang="en-GB" i="1" dirty="0"/>
              <a:t>Case Studies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Datblygu</a:t>
            </a:r>
            <a:r>
              <a:rPr lang="en-GB" dirty="0"/>
              <a:t> </a:t>
            </a:r>
            <a:r>
              <a:rPr lang="en-GB" dirty="0" err="1"/>
              <a:t>dulliau</a:t>
            </a:r>
            <a:r>
              <a:rPr lang="en-GB" dirty="0"/>
              <a:t> </a:t>
            </a:r>
            <a:r>
              <a:rPr lang="en-GB" dirty="0" err="1"/>
              <a:t>creadigol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 </a:t>
            </a:r>
            <a:r>
              <a:rPr lang="en-GB" dirty="0" err="1"/>
              <a:t>llythrennedd</a:t>
            </a:r>
            <a:r>
              <a:rPr lang="en-GB" dirty="0"/>
              <a:t> </a:t>
            </a:r>
            <a:r>
              <a:rPr lang="en-GB" dirty="0" err="1"/>
              <a:t>trwy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. </a:t>
            </a:r>
          </a:p>
          <a:p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mae’r</a:t>
            </a:r>
            <a:r>
              <a:rPr lang="en-GB" dirty="0"/>
              <a:t> dull </a:t>
            </a:r>
            <a:r>
              <a:rPr lang="en-GB" dirty="0" err="1"/>
              <a:t>hwn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datblygu</a:t>
            </a:r>
            <a:r>
              <a:rPr lang="en-GB" dirty="0"/>
              <a:t> </a:t>
            </a:r>
            <a:r>
              <a:rPr lang="en-GB" dirty="0" err="1"/>
              <a:t>llythrenned</a:t>
            </a:r>
            <a:r>
              <a:rPr lang="en-GB" dirty="0"/>
              <a:t>/</a:t>
            </a:r>
            <a:r>
              <a:rPr lang="en-GB" dirty="0" err="1"/>
              <a:t>rhifedd</a:t>
            </a:r>
            <a:r>
              <a:rPr lang="en-GB" dirty="0"/>
              <a:t>?</a:t>
            </a:r>
          </a:p>
          <a:p>
            <a:r>
              <a:rPr lang="en-GB" dirty="0" err="1"/>
              <a:t>Pwy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elwa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dull </a:t>
            </a:r>
            <a:r>
              <a:rPr lang="en-GB" dirty="0" err="1"/>
              <a:t>hwn</a:t>
            </a:r>
            <a:r>
              <a:rPr lang="en-GB" dirty="0"/>
              <a:t>?</a:t>
            </a:r>
          </a:p>
          <a:p>
            <a:r>
              <a:rPr lang="en-GB" dirty="0" err="1"/>
              <a:t>Ydy’r</a:t>
            </a:r>
            <a:r>
              <a:rPr lang="en-GB" dirty="0"/>
              <a:t>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yma</a:t>
            </a:r>
            <a:r>
              <a:rPr lang="en-GB" dirty="0"/>
              <a:t> o </a:t>
            </a:r>
            <a:r>
              <a:rPr lang="en-GB" dirty="0" err="1"/>
              <a:t>weithio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llwyddiannus</a:t>
            </a:r>
            <a:r>
              <a:rPr lang="en-GB" dirty="0"/>
              <a:t>? Pam?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Creative approaches to developing literacy through writing. </a:t>
            </a:r>
            <a:endParaRPr lang="en-GB" dirty="0">
              <a:hlinkClick r:id="rId2"/>
            </a:endParaRPr>
          </a:p>
          <a:p>
            <a:r>
              <a:rPr lang="en-GB" dirty="0">
                <a:hlinkClick r:id="rId3"/>
              </a:rPr>
              <a:t>Case Study 1 </a:t>
            </a:r>
            <a:endParaRPr lang="en-GB" dirty="0"/>
          </a:p>
          <a:p>
            <a:r>
              <a:rPr lang="en-GB" dirty="0">
                <a:hlinkClick r:id="rId4"/>
              </a:rPr>
              <a:t>Case Study 2 </a:t>
            </a:r>
            <a:endParaRPr lang="en-GB" dirty="0"/>
          </a:p>
          <a:p>
            <a:pPr lvl="1"/>
            <a:r>
              <a:rPr lang="en-GB" dirty="0"/>
              <a:t>How does this approach develop literacy/numeracy? </a:t>
            </a:r>
          </a:p>
          <a:p>
            <a:pPr lvl="1"/>
            <a:r>
              <a:rPr lang="en-GB" dirty="0"/>
              <a:t>Who has benefited from this approach?</a:t>
            </a:r>
          </a:p>
          <a:p>
            <a:pPr lvl="1"/>
            <a:r>
              <a:rPr lang="en-GB" dirty="0"/>
              <a:t>Why is this approach successful?</a:t>
            </a:r>
          </a:p>
        </p:txBody>
      </p:sp>
    </p:spTree>
    <p:extLst>
      <p:ext uri="{BB962C8B-B14F-4D97-AF65-F5344CB8AC3E}">
        <p14:creationId xmlns:p14="http://schemas.microsoft.com/office/powerpoint/2010/main" val="11583631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803564" y="2011162"/>
            <a:ext cx="9073775" cy="49244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GB" sz="1800" dirty="0"/>
              <a:t>Corbett, P. </a:t>
            </a:r>
            <a:r>
              <a:rPr lang="en-GB" sz="1800" i="1" dirty="0"/>
              <a:t>Talk4Writing.</a:t>
            </a:r>
            <a:r>
              <a:rPr lang="en-GB" sz="1800" dirty="0"/>
              <a:t> Available at </a:t>
            </a:r>
            <a:r>
              <a:rPr lang="en-GB" sz="1800" dirty="0">
                <a:hlinkClick r:id="rId3"/>
              </a:rPr>
              <a:t>http://www.talk4writing.co.uk/</a:t>
            </a:r>
            <a:r>
              <a:rPr lang="en-GB" sz="1800" dirty="0"/>
              <a:t> [Accessed 07.08.19 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sz="1800" dirty="0">
                <a:ea typeface="ＭＳ Ｐゴシック" pitchFamily="34" charset="-128"/>
              </a:rPr>
              <a:t>Estyn (2011) </a:t>
            </a:r>
            <a:r>
              <a:rPr lang="en-GB" altLang="en-US" sz="1800" i="1" dirty="0"/>
              <a:t>S</a:t>
            </a:r>
            <a:r>
              <a:rPr lang="en-GB" sz="1800" i="1" dirty="0"/>
              <a:t>trategy and guidance on inspecting literacy for pupils aged 3 to 18 years  </a:t>
            </a:r>
            <a:r>
              <a:rPr lang="en-GB" sz="1800" dirty="0"/>
              <a:t>Cardiff: Her Majesty’s Stationers </a:t>
            </a:r>
            <a:r>
              <a:rPr lang="en-GB" altLang="en-US" sz="1800" dirty="0">
                <a:ea typeface="ＭＳ Ｐゴシック" pitchFamily="34" charset="-128"/>
              </a:rPr>
              <a:t>Learning Wales. Available at </a:t>
            </a:r>
            <a:r>
              <a:rPr lang="en-GB" altLang="en-US" sz="1800" dirty="0">
                <a:ea typeface="ＭＳ Ｐゴシック" pitchFamily="34" charset="-128"/>
                <a:hlinkClick r:id="rId4"/>
              </a:rPr>
              <a:t>http://learning.wales.gov.uk/resources/nlnf/?lang=en </a:t>
            </a:r>
            <a:r>
              <a:rPr lang="en-GB" altLang="en-US" sz="1800" dirty="0">
                <a:ea typeface="ＭＳ Ｐゴシック" pitchFamily="34" charset="-128"/>
              </a:rPr>
              <a:t>[Accessed 06.08.18] and</a:t>
            </a:r>
            <a:r>
              <a:rPr lang="en-GB" altLang="en-US" sz="1800" dirty="0">
                <a:ea typeface="ＭＳ Ｐゴシック" pitchFamily="34" charset="-128"/>
                <a:hlinkClick r:id="rId4"/>
              </a:rPr>
              <a:t>http://learning.wales.gov.uk/resources/nlnf/?skip=1&amp;lang=cy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1800" dirty="0">
                <a:ea typeface="ＭＳ Ｐゴシック" pitchFamily="34" charset="-128"/>
              </a:rPr>
              <a:t>Michael Rosen performs ‘Hands on the Bridge’ Available on </a:t>
            </a:r>
          </a:p>
          <a:p>
            <a:pPr marL="109537" indent="0">
              <a:lnSpc>
                <a:spcPct val="80000"/>
              </a:lnSpc>
              <a:buNone/>
              <a:defRPr/>
            </a:pPr>
            <a:r>
              <a:rPr lang="en-GB" sz="1800" i="1" dirty="0">
                <a:hlinkClick r:id="rId5"/>
              </a:rPr>
              <a:t>http://www.youtube.com/watch?v=N4sCaAFkcwI</a:t>
            </a:r>
            <a:r>
              <a:rPr lang="en-GB" sz="1800" i="1" dirty="0"/>
              <a:t> [Accessed 07.08.18]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1800" dirty="0">
                <a:ea typeface="ＭＳ Ｐゴシック" pitchFamily="34" charset="-128"/>
              </a:rPr>
              <a:t>National Literacy Frameworks and Tests. Available at </a:t>
            </a:r>
            <a:r>
              <a:rPr lang="en-GB" altLang="en-US" sz="1800" dirty="0">
                <a:ea typeface="ＭＳ Ｐゴシック" pitchFamily="34" charset="-128"/>
                <a:hlinkClick r:id="rId6"/>
              </a:rPr>
              <a:t>http://wales.gov.uk/consultations/education/nlnf/?lang=en</a:t>
            </a:r>
            <a:r>
              <a:rPr lang="en-GB" altLang="en-US" sz="1800" dirty="0">
                <a:ea typeface="ＭＳ Ｐゴシック" pitchFamily="34" charset="-128"/>
              </a:rPr>
              <a:t> [Accessed 06.08.18] and http://wales.gov.uk/consultations/education/nlnf/?skip=1&amp;lang=cy</a:t>
            </a:r>
            <a:endParaRPr lang="en-GB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GB" sz="1800" dirty="0"/>
              <a:t>Palmer, S. (2001) </a:t>
            </a:r>
            <a:r>
              <a:rPr lang="en-GB" sz="1800" i="1" dirty="0"/>
              <a:t>How to teach writing across the curriculum at Key Stage 2. </a:t>
            </a:r>
            <a:r>
              <a:rPr lang="en-GB" sz="1800" dirty="0"/>
              <a:t>London: Fulton Publishers. </a:t>
            </a:r>
          </a:p>
          <a:p>
            <a:pPr>
              <a:lnSpc>
                <a:spcPct val="80000"/>
              </a:lnSpc>
              <a:defRPr/>
            </a:pPr>
            <a:r>
              <a:rPr lang="en-GB" sz="1800" dirty="0"/>
              <a:t>Palmer, S. (2003) </a:t>
            </a:r>
            <a:r>
              <a:rPr lang="en-GB" sz="1800" i="1" dirty="0"/>
              <a:t>How to teach writing across the curriculum at Key Stage 1. </a:t>
            </a:r>
            <a:r>
              <a:rPr lang="en-GB" sz="1800" dirty="0"/>
              <a:t>London: Fulton Publishers. </a:t>
            </a:r>
          </a:p>
          <a:p>
            <a:pPr>
              <a:lnSpc>
                <a:spcPct val="80000"/>
              </a:lnSpc>
              <a:defRPr/>
            </a:pPr>
            <a:r>
              <a:rPr lang="en-GB" sz="1800" dirty="0"/>
              <a:t>Palmer, P. &amp; Corbett, P. (2003) </a:t>
            </a:r>
            <a:r>
              <a:rPr lang="en-GB" sz="1800" i="1" dirty="0"/>
              <a:t>Literacy: What Works? </a:t>
            </a:r>
            <a:r>
              <a:rPr lang="en-GB" sz="1800" dirty="0"/>
              <a:t>Cheltenham: Nelson Thornes.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1800" dirty="0"/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4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4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4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4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4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4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4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4"/>
            </a:endParaRPr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dirty="0" err="1"/>
              <a:t>Llyfryddiaeth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 Bibliography</a:t>
            </a:r>
          </a:p>
        </p:txBody>
      </p:sp>
    </p:spTree>
    <p:extLst>
      <p:ext uri="{BB962C8B-B14F-4D97-AF65-F5344CB8AC3E}">
        <p14:creationId xmlns:p14="http://schemas.microsoft.com/office/powerpoint/2010/main" val="281015606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1006</TotalTime>
  <Words>2263</Words>
  <Application>Microsoft Office PowerPoint</Application>
  <PresentationFormat>Widescreen</PresentationFormat>
  <Paragraphs>260</Paragraphs>
  <Slides>31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ＭＳ Ｐゴシック</vt:lpstr>
      <vt:lpstr>Arial</vt:lpstr>
      <vt:lpstr>Calibri</vt:lpstr>
      <vt:lpstr>Trebuchet MS</vt:lpstr>
      <vt:lpstr>Verdana</vt:lpstr>
      <vt:lpstr>Wingdings 3</vt:lpstr>
      <vt:lpstr>Facet</vt:lpstr>
      <vt:lpstr>Astudiaethau Cwricwlwm ac Asesu Curriculum and Assessment Studies</vt:lpstr>
      <vt:lpstr>Beth yw ysgrifennu? What is writing? </vt:lpstr>
      <vt:lpstr>Pam bod ysgrifennu yn bwysig? Why is writing important? </vt:lpstr>
      <vt:lpstr>Beth yw ysgrifennu da? What does good writing look like? </vt:lpstr>
      <vt:lpstr>PowerPoint Presentation</vt:lpstr>
      <vt:lpstr> Ysgrifennu yn y FfLlRh Writing in the LNF  </vt:lpstr>
      <vt:lpstr> Elfen: Trefnu syniadau a gwybodaeth Element: Organising ideas and information  </vt:lpstr>
      <vt:lpstr>Elfen: Trefnu syniadau a gwybodaeth Element: Organising ideas and information  </vt:lpstr>
      <vt:lpstr> Elfen: Ysgrifennu’n gywir Element: Writing Accurately  </vt:lpstr>
      <vt:lpstr>Elfen: Ysgrifennu’n gywir Element: Writing Accurately  </vt:lpstr>
      <vt:lpstr>Sawl math o ysgrifennu sydd? How many types of writing are there? </vt:lpstr>
      <vt:lpstr> Chwe Math o Ysgrifennu Ffeithiol  Six Non-Fiction Text Types </vt:lpstr>
      <vt:lpstr>PowerPoint Presentation</vt:lpstr>
      <vt:lpstr>PowerPoint Presentation</vt:lpstr>
      <vt:lpstr>Ysgrifennu… siarad a darllen! Writing… talk and reading! </vt:lpstr>
      <vt:lpstr> Mae ysgrifennu ffeithiol yr un mor greadigol! Non fiction writing is just as creative!  </vt:lpstr>
      <vt:lpstr>Dulliau Ysgrifennu Ffeithiol Fiction Writing Approaches </vt:lpstr>
      <vt:lpstr>Syniadau! Finding ideas to write about! </vt:lpstr>
      <vt:lpstr>Deall Strwythur Understanding Structure </vt:lpstr>
      <vt:lpstr>PowerPoint Presentation</vt:lpstr>
      <vt:lpstr> Barddoniaeth Poetry </vt:lpstr>
      <vt:lpstr> Barddoniaeth            Poetry </vt:lpstr>
      <vt:lpstr>Creu barddoniaeth grŵp Creating a group poem</vt:lpstr>
      <vt:lpstr> Barddoniaeth Dodrefn The Furniture Poem </vt:lpstr>
      <vt:lpstr> Parau odli  Rhyming pairs  </vt:lpstr>
      <vt:lpstr> Penillion arddodiaid Preposition poems </vt:lpstr>
      <vt:lpstr> Kit Wright </vt:lpstr>
      <vt:lpstr>Perfformio barddoniaeth Performing poetry</vt:lpstr>
      <vt:lpstr>Rhigymau Cymraeg            Welsh Rhymes</vt:lpstr>
      <vt:lpstr>Astudiaethau Achos  Case Studies</vt:lpstr>
      <vt:lpstr>Llyfryddiaeth   Bibliography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Design Dylunio’r Cwricwlwm</dc:title>
  <dc:creator>Alison Baggott</dc:creator>
  <cp:lastModifiedBy>Helen A Griffiths</cp:lastModifiedBy>
  <cp:revision>28</cp:revision>
  <dcterms:created xsi:type="dcterms:W3CDTF">2019-06-06T13:25:36Z</dcterms:created>
  <dcterms:modified xsi:type="dcterms:W3CDTF">2024-09-17T20:39:05Z</dcterms:modified>
</cp:coreProperties>
</file>