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omments/comment1.xml" ContentType="application/vnd.openxmlformats-officedocument.presentationml.comment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67" r:id="rId3"/>
    <p:sldId id="268" r:id="rId4"/>
    <p:sldId id="257" r:id="rId5"/>
    <p:sldId id="266" r:id="rId6"/>
    <p:sldId id="258" r:id="rId7"/>
    <p:sldId id="259" r:id="rId8"/>
    <p:sldId id="260" r:id="rId9"/>
    <p:sldId id="261" r:id="rId10"/>
    <p:sldId id="262" r:id="rId11"/>
    <p:sldId id="263" r:id="rId12"/>
    <p:sldId id="265" r:id="rId13"/>
    <p:sldId id="264"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Eros Florian Odobesteanu (2026409)" initials="EFO(" lastIdx="2" clrIdx="0">
    <p:extLst>
      <p:ext uri="{19B8F6BF-5375-455C-9EA6-DF929625EA0E}">
        <p15:presenceInfo xmlns:p15="http://schemas.microsoft.com/office/powerpoint/2012/main" userId="S::2026409@student.uwtsd.ac.uk::c35d51bf-e3ff-4fdb-afc3-4f110df8f493"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8843" autoAdjust="0"/>
  </p:normalViewPr>
  <p:slideViewPr>
    <p:cSldViewPr>
      <p:cViewPr varScale="1">
        <p:scale>
          <a:sx n="58" d="100"/>
          <a:sy n="58" d="100"/>
        </p:scale>
        <p:origin x="1746" y="7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12-01T12:38:35.681" idx="1">
    <p:pos x="5284" y="2034"/>
    <p:text>Eros Florian Odobesteanu
</p:text>
    <p:extLst>
      <p:ext uri="{C676402C-5697-4E1C-873F-D02D1690AC5C}">
        <p15:threadingInfo xmlns:p15="http://schemas.microsoft.com/office/powerpoint/2012/main" timeZoneBias="0"/>
      </p:ext>
    </p:extLst>
  </p:cm>
  <p:cm authorId="1" dt="2021-12-01T12:40:30.410" idx="2">
    <p:pos x="4957" y="2016"/>
    <p:text>Eros Florian Odobesteanu </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92A5746-01B6-4761-8036-632C8E371D00}" type="datetimeFigureOut">
              <a:rPr lang="en-US" smtClean="0"/>
              <a:t>12/1/21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DB208D6-6D90-4290-B6DF-6182AE34A23B}"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Mangal" panose="02040503050203030202" pitchFamily="18" charset="0"/>
              </a:rPr>
              <a:t>The report has been discussed work stress in part of the day to day life. All the cause of work stress and their impacts on the work environment has been discussed. Task 1 has been explaining all the problems facing UK employees and their impact on organizational culture. plans for effective communication is important for the organizations which have been described in Task 2. plan to monitor effective communication and implementation has been described.</a:t>
            </a:r>
          </a:p>
          <a:p>
            <a:endParaRPr lang="en-US" dirty="0"/>
          </a:p>
        </p:txBody>
      </p:sp>
      <p:sp>
        <p:nvSpPr>
          <p:cNvPr id="4" name="Slide Number Placeholder 3"/>
          <p:cNvSpPr>
            <a:spLocks noGrp="1"/>
          </p:cNvSpPr>
          <p:nvPr>
            <p:ph type="sldNum" sz="quarter" idx="5"/>
          </p:nvPr>
        </p:nvSpPr>
        <p:spPr/>
        <p:txBody>
          <a:bodyPr/>
          <a:lstStyle/>
          <a:p>
            <a:fld id="{DDB208D6-6D90-4290-B6DF-6182AE34A23B}" type="slidenum">
              <a:rPr lang="en-US" smtClean="0"/>
              <a:t>4</a:t>
            </a:fld>
            <a:endParaRPr lang="en-US"/>
          </a:p>
        </p:txBody>
      </p:sp>
    </p:spTree>
    <p:extLst>
      <p:ext uri="{BB962C8B-B14F-4D97-AF65-F5344CB8AC3E}">
        <p14:creationId xmlns:p14="http://schemas.microsoft.com/office/powerpoint/2010/main" val="27894029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b="1" dirty="0">
                <a:effectLst/>
                <a:latin typeface="Times New Roman" panose="02020603050405020304" pitchFamily="18" charset="0"/>
                <a:ea typeface="Times New Roman" panose="02020603050405020304" pitchFamily="18" charset="0"/>
                <a:cs typeface="Mangal" panose="02040503050203030202" pitchFamily="18" charset="0"/>
              </a:rPr>
              <a:t>Introduction</a:t>
            </a:r>
            <a:r>
              <a:rPr lang="en-US" sz="1800" dirty="0">
                <a:effectLst/>
                <a:latin typeface="Times New Roman" panose="02020603050405020304" pitchFamily="18" charset="0"/>
                <a:ea typeface="Calibri" panose="020F0502020204030204" pitchFamily="34" charset="0"/>
                <a:cs typeface="Mangal" panose="02040503050203030202" pitchFamily="18" charset="0"/>
              </a:rPr>
              <a:t>-</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Mangal" panose="02040503050203030202" pitchFamily="18" charset="0"/>
              </a:rPr>
              <a:t>the strategic plans in the organization are important for reducing complex problems. organizations have to conduct different activities at the workplace for the problem-solving and effective decision-making process. for solving conflict problems identifying issues and understanding employees interests is important. the following report will describe different problems and their impact on the organization. In Task 2 effective plan is designed for effective communication at the workplace. cause and effect analysis is described in the report which helps to solve conflicts and complex problems at the workplace.</a:t>
            </a:r>
          </a:p>
          <a:p>
            <a:endParaRPr lang="en-US" dirty="0"/>
          </a:p>
        </p:txBody>
      </p:sp>
      <p:sp>
        <p:nvSpPr>
          <p:cNvPr id="4" name="Slide Number Placeholder 3"/>
          <p:cNvSpPr>
            <a:spLocks noGrp="1"/>
          </p:cNvSpPr>
          <p:nvPr>
            <p:ph type="sldNum" sz="quarter" idx="5"/>
          </p:nvPr>
        </p:nvSpPr>
        <p:spPr/>
        <p:txBody>
          <a:bodyPr/>
          <a:lstStyle/>
          <a:p>
            <a:fld id="{DDB208D6-6D90-4290-B6DF-6182AE34A23B}" type="slidenum">
              <a:rPr lang="en-US" smtClean="0"/>
              <a:t>6</a:t>
            </a:fld>
            <a:endParaRPr lang="en-US"/>
          </a:p>
        </p:txBody>
      </p:sp>
    </p:spTree>
    <p:extLst>
      <p:ext uri="{BB962C8B-B14F-4D97-AF65-F5344CB8AC3E}">
        <p14:creationId xmlns:p14="http://schemas.microsoft.com/office/powerpoint/2010/main" val="3913388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US" sz="1200" kern="1200" dirty="0">
                <a:solidFill>
                  <a:schemeClr val="tx1"/>
                </a:solidFill>
                <a:latin typeface="+mn-lt"/>
                <a:ea typeface="+mn-ea"/>
                <a:cs typeface="+mn-cs"/>
              </a:rPr>
              <a:t> </a:t>
            </a:r>
          </a:p>
          <a:p>
            <a:r>
              <a:rPr lang="en-GB" sz="1200" b="0" kern="1200" dirty="0">
                <a:solidFill>
                  <a:schemeClr val="tx1"/>
                </a:solidFill>
                <a:latin typeface="+mn-lt"/>
                <a:ea typeface="+mn-ea"/>
                <a:cs typeface="+mn-cs"/>
              </a:rPr>
              <a:t>Nature and impact of the complex problem</a:t>
            </a:r>
            <a:r>
              <a:rPr lang="en-US" sz="1200" b="1" kern="1200" dirty="0">
                <a:solidFill>
                  <a:schemeClr val="tx1"/>
                </a:solidFill>
                <a:latin typeface="+mn-lt"/>
                <a:ea typeface="+mn-ea"/>
                <a:cs typeface="+mn-cs"/>
              </a:rPr>
              <a:t>-</a:t>
            </a:r>
          </a:p>
          <a:p>
            <a:r>
              <a:rPr lang="en-US" sz="1200" kern="1200" dirty="0">
                <a:solidFill>
                  <a:schemeClr val="tx1"/>
                </a:solidFill>
                <a:latin typeface="+mn-lt"/>
                <a:ea typeface="+mn-ea"/>
                <a:cs typeface="+mn-cs"/>
              </a:rPr>
              <a:t>Solving complex problem is difficult and challenging process, it need idealize teamwork process model to solve problems (</a:t>
            </a:r>
            <a:r>
              <a:rPr lang="en-GB" sz="1200" kern="1200" dirty="0" err="1">
                <a:solidFill>
                  <a:schemeClr val="tx1"/>
                </a:solidFill>
                <a:latin typeface="+mn-lt"/>
                <a:ea typeface="+mn-ea"/>
                <a:cs typeface="+mn-cs"/>
              </a:rPr>
              <a:t>Gavidia</a:t>
            </a:r>
            <a:r>
              <a:rPr lang="en-GB" sz="1200" kern="1200" dirty="0">
                <a:solidFill>
                  <a:schemeClr val="tx1"/>
                </a:solidFill>
                <a:latin typeface="+mn-lt"/>
                <a:ea typeface="+mn-ea"/>
                <a:cs typeface="+mn-cs"/>
              </a:rPr>
              <a:t>-Calderon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2020)</a:t>
            </a:r>
            <a:r>
              <a:rPr lang="en-US" sz="1200" kern="1200" dirty="0">
                <a:solidFill>
                  <a:schemeClr val="tx1"/>
                </a:solidFill>
                <a:latin typeface="+mn-lt"/>
                <a:ea typeface="+mn-ea"/>
                <a:cs typeface="+mn-cs"/>
              </a:rPr>
              <a:t>. Poor management of the organization leads to the employee stress, which gives huge impact on the organization and business. Workers in UK facing work related problems </a:t>
            </a:r>
            <a:r>
              <a:rPr lang="en-US" sz="1200" b="1" i="1" kern="1200" dirty="0">
                <a:solidFill>
                  <a:schemeClr val="tx1"/>
                </a:solidFill>
                <a:latin typeface="+mn-lt"/>
                <a:ea typeface="+mn-ea"/>
                <a:cs typeface="+mn-cs"/>
              </a:rPr>
              <a:t>according to the survey 2020.</a:t>
            </a:r>
            <a:r>
              <a:rPr lang="en-US" sz="1200" kern="1200" dirty="0">
                <a:solidFill>
                  <a:schemeClr val="tx1"/>
                </a:solidFill>
                <a:latin typeface="+mn-lt"/>
                <a:ea typeface="+mn-ea"/>
                <a:cs typeface="+mn-cs"/>
              </a:rPr>
              <a:t> Most of the British population facing financial stress (from case study). People facing different type of problems of work stress, financial problems, family stress, health stress, and even some because of relationship stress. </a:t>
            </a:r>
          </a:p>
          <a:p>
            <a:r>
              <a:rPr lang="en-US" sz="1200" b="1" i="1" kern="1200" dirty="0">
                <a:solidFill>
                  <a:schemeClr val="tx1"/>
                </a:solidFill>
                <a:latin typeface="+mn-lt"/>
                <a:ea typeface="+mn-ea"/>
                <a:cs typeface="+mn-cs"/>
              </a:rPr>
              <a:t>Financial stress</a:t>
            </a:r>
            <a:r>
              <a:rPr lang="en-US" sz="1200" kern="1200" dirty="0">
                <a:solidFill>
                  <a:schemeClr val="tx1"/>
                </a:solidFill>
                <a:latin typeface="+mn-lt"/>
                <a:ea typeface="+mn-ea"/>
                <a:cs typeface="+mn-cs"/>
              </a:rPr>
              <a:t>- Bad financial planning of organization leads to financial stress, which is responsible for </a:t>
            </a:r>
            <a:r>
              <a:rPr lang="en-US" sz="1200" b="1" i="1" kern="1200" dirty="0">
                <a:solidFill>
                  <a:schemeClr val="tx1"/>
                </a:solidFill>
                <a:latin typeface="+mn-lt"/>
                <a:ea typeface="+mn-ea"/>
                <a:cs typeface="+mn-cs"/>
              </a:rPr>
              <a:t>bad health and low productivity</a:t>
            </a:r>
            <a:r>
              <a:rPr lang="en-US" sz="1200" kern="1200" dirty="0">
                <a:solidFill>
                  <a:schemeClr val="tx1"/>
                </a:solidFill>
                <a:latin typeface="+mn-lt"/>
                <a:ea typeface="+mn-ea"/>
                <a:cs typeface="+mn-cs"/>
              </a:rPr>
              <a:t> in the employees </a:t>
            </a:r>
            <a:r>
              <a:rPr lang="en-GB" sz="1200" kern="1200" dirty="0">
                <a:solidFill>
                  <a:schemeClr val="tx1"/>
                </a:solidFill>
                <a:latin typeface="+mn-lt"/>
                <a:ea typeface="+mn-ea"/>
                <a:cs typeface="+mn-cs"/>
              </a:rPr>
              <a:t>(</a:t>
            </a:r>
            <a:r>
              <a:rPr lang="en-GB" sz="1200" kern="1200" dirty="0" err="1">
                <a:solidFill>
                  <a:schemeClr val="tx1"/>
                </a:solidFill>
                <a:latin typeface="+mn-lt"/>
                <a:ea typeface="+mn-ea"/>
                <a:cs typeface="+mn-cs"/>
              </a:rPr>
              <a:t>Anser</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2018.)</a:t>
            </a:r>
            <a:r>
              <a:rPr lang="en-US" sz="1200" kern="1200" dirty="0">
                <a:solidFill>
                  <a:schemeClr val="tx1"/>
                </a:solidFill>
                <a:latin typeface="+mn-lt"/>
                <a:ea typeface="+mn-ea"/>
                <a:cs typeface="+mn-cs"/>
              </a:rPr>
              <a:t>. High level of worker stress leads to reduce productivity. Most of the way </a:t>
            </a:r>
            <a:r>
              <a:rPr lang="en-US" sz="1200" b="1" i="1" kern="1200" dirty="0">
                <a:solidFill>
                  <a:schemeClr val="tx1"/>
                </a:solidFill>
                <a:latin typeface="+mn-lt"/>
                <a:ea typeface="+mn-ea"/>
                <a:cs typeface="+mn-cs"/>
              </a:rPr>
              <a:t>financial stress</a:t>
            </a:r>
            <a:r>
              <a:rPr lang="en-US" sz="1200" kern="1200" dirty="0">
                <a:solidFill>
                  <a:schemeClr val="tx1"/>
                </a:solidFill>
                <a:latin typeface="+mn-lt"/>
                <a:ea typeface="+mn-ea"/>
                <a:cs typeface="+mn-cs"/>
              </a:rPr>
              <a:t> gives impact on organization and even on employees. It mostly </a:t>
            </a:r>
            <a:r>
              <a:rPr lang="en-US" sz="1200" b="1" i="1" kern="1200" dirty="0">
                <a:solidFill>
                  <a:schemeClr val="tx1"/>
                </a:solidFill>
                <a:latin typeface="+mn-lt"/>
                <a:ea typeface="+mn-ea"/>
                <a:cs typeface="+mn-cs"/>
              </a:rPr>
              <a:t>increase healthcare claims</a:t>
            </a:r>
            <a:r>
              <a:rPr lang="en-US" sz="1200" kern="1200" dirty="0">
                <a:solidFill>
                  <a:schemeClr val="tx1"/>
                </a:solidFill>
                <a:latin typeface="+mn-lt"/>
                <a:ea typeface="+mn-ea"/>
                <a:cs typeface="+mn-cs"/>
              </a:rPr>
              <a:t>, and workers absenteeism. This complex problems in the organization creates </a:t>
            </a:r>
            <a:r>
              <a:rPr lang="en-US" sz="1200" b="1" i="1" kern="1200" dirty="0">
                <a:solidFill>
                  <a:schemeClr val="tx1"/>
                </a:solidFill>
                <a:latin typeface="+mn-lt"/>
                <a:ea typeface="+mn-ea"/>
                <a:cs typeface="+mn-cs"/>
              </a:rPr>
              <a:t>high error rates and leads to poor quality</a:t>
            </a:r>
            <a:r>
              <a:rPr lang="en-US" sz="1200" kern="1200" dirty="0">
                <a:solidFill>
                  <a:schemeClr val="tx1"/>
                </a:solidFill>
                <a:latin typeface="+mn-lt"/>
                <a:ea typeface="+mn-ea"/>
                <a:cs typeface="+mn-cs"/>
              </a:rPr>
              <a:t> of work. Most of the workers may absent from work due to stress, it can create </a:t>
            </a:r>
            <a:r>
              <a:rPr lang="en-US" sz="1200" b="1" i="1" kern="1200" dirty="0">
                <a:solidFill>
                  <a:schemeClr val="tx1"/>
                </a:solidFill>
                <a:latin typeface="+mn-lt"/>
                <a:ea typeface="+mn-ea"/>
                <a:cs typeface="+mn-cs"/>
              </a:rPr>
              <a:t>employees health issue</a:t>
            </a:r>
            <a:r>
              <a:rPr lang="en-US" sz="1200" kern="1200" dirty="0">
                <a:solidFill>
                  <a:schemeClr val="tx1"/>
                </a:solidFill>
                <a:latin typeface="+mn-lt"/>
                <a:ea typeface="+mn-ea"/>
                <a:cs typeface="+mn-cs"/>
              </a:rPr>
              <a:t>. This all issues will gives direct impact on employee motivation and moral, due to work stress they were not able to pick up the work responsibility.</a:t>
            </a:r>
          </a:p>
          <a:p>
            <a:r>
              <a:rPr lang="en-US" sz="1200" b="1" i="1" kern="1200" dirty="0">
                <a:solidFill>
                  <a:schemeClr val="tx1"/>
                </a:solidFill>
                <a:latin typeface="+mn-lt"/>
                <a:ea typeface="+mn-ea"/>
                <a:cs typeface="+mn-cs"/>
              </a:rPr>
              <a:t>Health stress</a:t>
            </a:r>
            <a:r>
              <a:rPr lang="en-US" sz="1200" kern="1200" dirty="0">
                <a:solidFill>
                  <a:schemeClr val="tx1"/>
                </a:solidFill>
                <a:latin typeface="+mn-lt"/>
                <a:ea typeface="+mn-ea"/>
                <a:cs typeface="+mn-cs"/>
              </a:rPr>
              <a:t>- work stress directly gives impact on employee’s health. Workplace stress is the main reason which affects the employee, which includes inflexible working time, poor work structure, harassment and poor job control </a:t>
            </a:r>
            <a:r>
              <a:rPr lang="en-GB" sz="1200" kern="1200" dirty="0">
                <a:solidFill>
                  <a:schemeClr val="tx1"/>
                </a:solidFill>
                <a:latin typeface="+mn-lt"/>
                <a:ea typeface="+mn-ea"/>
                <a:cs typeface="+mn-cs"/>
              </a:rPr>
              <a:t>(</a:t>
            </a:r>
            <a:r>
              <a:rPr lang="en-GB" sz="1200" kern="1200" dirty="0" err="1">
                <a:solidFill>
                  <a:schemeClr val="tx1"/>
                </a:solidFill>
                <a:latin typeface="+mn-lt"/>
                <a:ea typeface="+mn-ea"/>
                <a:cs typeface="+mn-cs"/>
              </a:rPr>
              <a:t>Feijó</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2019</a:t>
            </a:r>
            <a:r>
              <a:rPr lang="en-US" sz="1200" kern="1200" dirty="0">
                <a:solidFill>
                  <a:schemeClr val="tx1"/>
                </a:solidFill>
                <a:latin typeface="+mn-lt"/>
                <a:ea typeface="+mn-ea"/>
                <a:cs typeface="+mn-cs"/>
              </a:rPr>
              <a:t>). This increased work related problems can increase risk of physical and mental health problems of the employees. In UK healthcare expenditure per year is around 14.7 billion U.S dollars.  This issue increases the </a:t>
            </a:r>
            <a:r>
              <a:rPr lang="en-US" sz="1200" kern="1200" dirty="0" err="1">
                <a:solidFill>
                  <a:schemeClr val="tx1"/>
                </a:solidFill>
                <a:latin typeface="+mn-lt"/>
                <a:ea typeface="+mn-ea"/>
                <a:cs typeface="+mn-cs"/>
              </a:rPr>
              <a:t>absentisom</a:t>
            </a:r>
            <a:r>
              <a:rPr lang="en-US" sz="1200" kern="1200" dirty="0">
                <a:solidFill>
                  <a:schemeClr val="tx1"/>
                </a:solidFill>
                <a:latin typeface="+mn-lt"/>
                <a:ea typeface="+mn-ea"/>
                <a:cs typeface="+mn-cs"/>
              </a:rPr>
              <a:t> of employees to visit doctors and increase healthcare cost which can create financial stress. According to the </a:t>
            </a:r>
            <a:r>
              <a:rPr lang="en-US" sz="1200" kern="1200" dirty="0" err="1">
                <a:solidFill>
                  <a:schemeClr val="tx1"/>
                </a:solidFill>
                <a:latin typeface="+mn-lt"/>
                <a:ea typeface="+mn-ea"/>
                <a:cs typeface="+mn-cs"/>
              </a:rPr>
              <a:t>dsurvey</a:t>
            </a:r>
            <a:r>
              <a:rPr lang="en-US" sz="1200" kern="1200" dirty="0">
                <a:solidFill>
                  <a:schemeClr val="tx1"/>
                </a:solidFill>
                <a:latin typeface="+mn-lt"/>
                <a:ea typeface="+mn-ea"/>
                <a:cs typeface="+mn-cs"/>
              </a:rPr>
              <a:t> of UK organizations in 2020 stress related absence is increased as </a:t>
            </a:r>
            <a:r>
              <a:rPr lang="en-US" sz="1200" kern="1200" dirty="0" err="1">
                <a:solidFill>
                  <a:schemeClr val="tx1"/>
                </a:solidFill>
                <a:latin typeface="+mn-lt"/>
                <a:ea typeface="+mn-ea"/>
                <a:cs typeface="+mn-cs"/>
              </a:rPr>
              <a:t>compaired</a:t>
            </a:r>
            <a:r>
              <a:rPr lang="en-US" sz="1200" kern="1200" dirty="0">
                <a:solidFill>
                  <a:schemeClr val="tx1"/>
                </a:solidFill>
                <a:latin typeface="+mn-lt"/>
                <a:ea typeface="+mn-ea"/>
                <a:cs typeface="+mn-cs"/>
              </a:rPr>
              <a:t> to 2019 (From case study).  This all directly gives impact on higher turnover rate and injury rate which increases the administrative cost of the organization.  </a:t>
            </a:r>
          </a:p>
          <a:p>
            <a:r>
              <a:rPr lang="en-US" sz="1200" b="1" i="1" kern="1200" dirty="0">
                <a:solidFill>
                  <a:schemeClr val="tx1"/>
                </a:solidFill>
                <a:latin typeface="+mn-lt"/>
                <a:ea typeface="+mn-ea"/>
                <a:cs typeface="+mn-cs"/>
              </a:rPr>
              <a:t>Family stress</a:t>
            </a:r>
            <a:r>
              <a:rPr lang="en-US" sz="1200" kern="1200" dirty="0">
                <a:solidFill>
                  <a:schemeClr val="tx1"/>
                </a:solidFill>
                <a:latin typeface="+mn-lt"/>
                <a:ea typeface="+mn-ea"/>
                <a:cs typeface="+mn-cs"/>
              </a:rPr>
              <a:t>- work family stress will hurt workers productivity and decreases job performance with low job satisfaction. This all things directly affects psychological distress, employee turnover and employee life satisfaction. Work family balance gives impact on employee work engagement it can be done through providing several benefits as motivation and job satisfaction. </a:t>
            </a:r>
          </a:p>
          <a:p>
            <a:r>
              <a:rPr lang="en-US" sz="1200" b="1" i="1" kern="1200" dirty="0">
                <a:solidFill>
                  <a:schemeClr val="tx1"/>
                </a:solidFill>
                <a:latin typeface="+mn-lt"/>
                <a:ea typeface="+mn-ea"/>
                <a:cs typeface="+mn-cs"/>
              </a:rPr>
              <a:t>Relationship stress</a:t>
            </a:r>
            <a:r>
              <a:rPr lang="en-US" sz="1200" kern="1200" dirty="0">
                <a:solidFill>
                  <a:schemeClr val="tx1"/>
                </a:solidFill>
                <a:latin typeface="+mn-lt"/>
                <a:ea typeface="+mn-ea"/>
                <a:cs typeface="+mn-cs"/>
              </a:rPr>
              <a:t>- good relations in the work place will influence employees for good and productive work. Keeping employees in stress free environment at workplace will help to maintain there performance and health which directly impact the bottom line of the business </a:t>
            </a:r>
            <a:r>
              <a:rPr lang="en-GB" sz="1200" kern="1200" dirty="0">
                <a:solidFill>
                  <a:schemeClr val="tx1"/>
                </a:solidFill>
                <a:latin typeface="+mn-lt"/>
                <a:ea typeface="+mn-ea"/>
                <a:cs typeface="+mn-cs"/>
              </a:rPr>
              <a:t>(Rodriguez and Walters, 2017). </a:t>
            </a:r>
            <a:r>
              <a:rPr lang="en-US" sz="1200" kern="1200" dirty="0">
                <a:solidFill>
                  <a:schemeClr val="tx1"/>
                </a:solidFill>
                <a:latin typeface="+mn-lt"/>
                <a:ea typeface="+mn-ea"/>
                <a:cs typeface="+mn-cs"/>
              </a:rPr>
              <a:t>Good communication with employees is important behavior factor in workplace. In UK customer services are facing highest level of stress, due to high customer exposure (From case study). </a:t>
            </a:r>
          </a:p>
          <a:p>
            <a:endParaRPr lang="en-US" dirty="0"/>
          </a:p>
        </p:txBody>
      </p:sp>
      <p:sp>
        <p:nvSpPr>
          <p:cNvPr id="4" name="Slide Number Placeholder 3"/>
          <p:cNvSpPr>
            <a:spLocks noGrp="1"/>
          </p:cNvSpPr>
          <p:nvPr>
            <p:ph type="sldNum" sz="quarter" idx="10"/>
          </p:nvPr>
        </p:nvSpPr>
        <p:spPr/>
        <p:txBody>
          <a:bodyPr/>
          <a:lstStyle/>
          <a:p>
            <a:fld id="{DDB208D6-6D90-4290-B6DF-6182AE34A23B}" type="slidenum">
              <a:rPr lang="en-US" smtClean="0"/>
              <a:t>7</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r>
              <a:rPr lang="en-US" sz="1200" kern="1200" dirty="0">
                <a:solidFill>
                  <a:schemeClr val="tx1"/>
                </a:solidFill>
                <a:latin typeface="+mn-lt"/>
                <a:ea typeface="+mn-ea"/>
                <a:cs typeface="+mn-cs"/>
              </a:rPr>
              <a:t>All organizations have their own problems about their workplace environment. To solve complex at the workplace organizations, have to choose effective method with proper analysis. Cause and effect analysis helps to solve problems with necessary factors. </a:t>
            </a:r>
          </a:p>
          <a:p>
            <a:r>
              <a:rPr lang="en-US" sz="1200" b="1" i="1" kern="1200" dirty="0">
                <a:solidFill>
                  <a:schemeClr val="tx1"/>
                </a:solidFill>
                <a:latin typeface="+mn-lt"/>
                <a:ea typeface="+mn-ea"/>
                <a:cs typeface="+mn-cs"/>
              </a:rPr>
              <a:t>Fishbone diagram of cause-and-effect analysis</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This diagram helps to solve problems for both back and ahead planes. It helps to identify what mistakes were made in previous planes and what wrong happened in previous plane, and it will help to avoid future instances. So, to solve work stress problems in UK organizations can use fishbone diagram steps as follows,</a:t>
            </a:r>
          </a:p>
          <a:p>
            <a:r>
              <a:rPr lang="en-US" sz="1200" b="1" kern="1200" dirty="0">
                <a:solidFill>
                  <a:schemeClr val="tx1"/>
                </a:solidFill>
                <a:latin typeface="+mn-lt"/>
                <a:ea typeface="+mn-ea"/>
                <a:cs typeface="+mn-cs"/>
              </a:rPr>
              <a:t>Identify the problem-</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In the work related stress there are too many problems can be come forward, to solve all the problems organizations have to find the main cause of the stress. And main causes includes culture of organization, bad management practices, role conflict, and bad relationships at work. The main problems employees in UK are work stress, financial stress, relation stress, health stress and other (From case study). </a:t>
            </a:r>
          </a:p>
          <a:p>
            <a:r>
              <a:rPr lang="en-GB" sz="1200" b="1" kern="1200" dirty="0">
                <a:solidFill>
                  <a:schemeClr val="tx1"/>
                </a:solidFill>
                <a:latin typeface="+mn-lt"/>
                <a:ea typeface="+mn-ea"/>
                <a:cs typeface="+mn-cs"/>
              </a:rPr>
              <a:t>Elaborate on the key factors of the problems</a:t>
            </a:r>
            <a:r>
              <a:rPr lang="en-US" sz="1200" b="1" kern="1200" dirty="0">
                <a:solidFill>
                  <a:schemeClr val="tx1"/>
                </a:solidFill>
                <a:latin typeface="+mn-lt"/>
                <a:ea typeface="+mn-ea"/>
                <a:cs typeface="+mn-cs"/>
              </a:rPr>
              <a:t>-</a:t>
            </a:r>
            <a:endParaRPr lang="en-US" sz="1200" kern="1200" dirty="0">
              <a:solidFill>
                <a:schemeClr val="tx1"/>
              </a:solidFill>
              <a:latin typeface="+mn-lt"/>
              <a:ea typeface="+mn-ea"/>
              <a:cs typeface="+mn-cs"/>
            </a:endParaRPr>
          </a:p>
          <a:p>
            <a:r>
              <a:rPr lang="en-US" sz="1200" b="1" kern="1200" dirty="0">
                <a:solidFill>
                  <a:schemeClr val="tx1"/>
                </a:solidFill>
                <a:latin typeface="+mn-lt"/>
                <a:ea typeface="+mn-ea"/>
                <a:cs typeface="+mn-cs"/>
              </a:rPr>
              <a:t>There </a:t>
            </a:r>
            <a:r>
              <a:rPr lang="en-US" sz="1200" kern="1200" dirty="0">
                <a:solidFill>
                  <a:schemeClr val="tx1"/>
                </a:solidFill>
                <a:latin typeface="+mn-lt"/>
                <a:ea typeface="+mn-ea"/>
                <a:cs typeface="+mn-cs"/>
              </a:rPr>
              <a:t>may be different factors include in the problem that may be equipment’s, external parties, systems used in the company, or employees involved in the problem. Organizational structure and strategy also key factors who can create a problem. Insufficient working capitals, underestimating startup cost, too many </a:t>
            </a:r>
            <a:r>
              <a:rPr lang="en-US" sz="1200" b="1" i="1" kern="1200" dirty="0">
                <a:solidFill>
                  <a:schemeClr val="tx1"/>
                </a:solidFill>
                <a:latin typeface="+mn-lt"/>
                <a:ea typeface="+mn-ea"/>
                <a:cs typeface="+mn-cs"/>
              </a:rPr>
              <a:t>sales promotion are the main factors which can create financial problems</a:t>
            </a:r>
            <a:r>
              <a:rPr lang="en-US" sz="1200" kern="1200" dirty="0">
                <a:solidFill>
                  <a:schemeClr val="tx1"/>
                </a:solidFill>
                <a:latin typeface="+mn-lt"/>
                <a:ea typeface="+mn-ea"/>
                <a:cs typeface="+mn-cs"/>
              </a:rPr>
              <a:t>. Cleanliness, physical area of work which leads to the health problems at workplace. </a:t>
            </a:r>
          </a:p>
          <a:p>
            <a:r>
              <a:rPr lang="en-US" sz="1200" b="1" kern="1200" dirty="0">
                <a:solidFill>
                  <a:schemeClr val="tx1"/>
                </a:solidFill>
                <a:latin typeface="+mn-lt"/>
                <a:ea typeface="+mn-ea"/>
                <a:cs typeface="+mn-cs"/>
              </a:rPr>
              <a:t>Finding reasons of potential cause</a:t>
            </a:r>
            <a:r>
              <a:rPr lang="en-GB" sz="1200" kern="1200" dirty="0">
                <a:solidFill>
                  <a:schemeClr val="tx1"/>
                </a:solidFill>
                <a:latin typeface="+mn-lt"/>
                <a:ea typeface="+mn-ea"/>
                <a:cs typeface="+mn-cs"/>
              </a:rPr>
              <a:t>- uncontrollable human behaviour, risk taking opportunities, </a:t>
            </a:r>
            <a:r>
              <a:rPr lang="en-GB" sz="1200" kern="1200" dirty="0" err="1">
                <a:solidFill>
                  <a:schemeClr val="tx1"/>
                </a:solidFill>
                <a:latin typeface="+mn-lt"/>
                <a:ea typeface="+mn-ea"/>
                <a:cs typeface="+mn-cs"/>
              </a:rPr>
              <a:t>deaseases</a:t>
            </a:r>
            <a:r>
              <a:rPr lang="en-GB" sz="1200" kern="1200" dirty="0">
                <a:solidFill>
                  <a:schemeClr val="tx1"/>
                </a:solidFill>
                <a:latin typeface="+mn-lt"/>
                <a:ea typeface="+mn-ea"/>
                <a:cs typeface="+mn-cs"/>
              </a:rPr>
              <a:t>, systemic failures which creates the </a:t>
            </a:r>
            <a:r>
              <a:rPr lang="en-GB" sz="1200" kern="1200" dirty="0" err="1">
                <a:solidFill>
                  <a:schemeClr val="tx1"/>
                </a:solidFill>
                <a:latin typeface="+mn-lt"/>
                <a:ea typeface="+mn-ea"/>
                <a:cs typeface="+mn-cs"/>
              </a:rPr>
              <a:t>fianancial</a:t>
            </a:r>
            <a:r>
              <a:rPr lang="en-GB" sz="1200" kern="1200" dirty="0">
                <a:solidFill>
                  <a:schemeClr val="tx1"/>
                </a:solidFill>
                <a:latin typeface="+mn-lt"/>
                <a:ea typeface="+mn-ea"/>
                <a:cs typeface="+mn-cs"/>
              </a:rPr>
              <a:t> problems at the workplace. Stress, anxiety, hypertension, depression are the main reasons of health issues of workers. Insecurity and </a:t>
            </a:r>
            <a:r>
              <a:rPr lang="en-GB" sz="1200" kern="1200" dirty="0" err="1">
                <a:solidFill>
                  <a:schemeClr val="tx1"/>
                </a:solidFill>
                <a:latin typeface="+mn-lt"/>
                <a:ea typeface="+mn-ea"/>
                <a:cs typeface="+mn-cs"/>
              </a:rPr>
              <a:t>conlflicts</a:t>
            </a:r>
            <a:r>
              <a:rPr lang="en-GB" sz="1200" kern="1200" dirty="0">
                <a:solidFill>
                  <a:schemeClr val="tx1"/>
                </a:solidFill>
                <a:latin typeface="+mn-lt"/>
                <a:ea typeface="+mn-ea"/>
                <a:cs typeface="+mn-cs"/>
              </a:rPr>
              <a:t> between employees, heavy workload are the cause of work related stress. </a:t>
            </a:r>
            <a:endParaRPr lang="en-US" sz="1200" kern="1200" dirty="0">
              <a:solidFill>
                <a:schemeClr val="tx1"/>
              </a:solidFill>
              <a:latin typeface="+mn-lt"/>
              <a:ea typeface="+mn-ea"/>
              <a:cs typeface="+mn-cs"/>
            </a:endParaRPr>
          </a:p>
          <a:p>
            <a:r>
              <a:rPr lang="en-US" sz="1200" b="1" kern="1200" dirty="0">
                <a:solidFill>
                  <a:schemeClr val="tx1"/>
                </a:solidFill>
                <a:latin typeface="+mn-lt"/>
                <a:ea typeface="+mn-ea"/>
                <a:cs typeface="+mn-cs"/>
              </a:rPr>
              <a:t>Analyzing diagram-</a:t>
            </a:r>
            <a:r>
              <a:rPr lang="en-GB" sz="1200" kern="1200" dirty="0">
                <a:solidFill>
                  <a:schemeClr val="tx1"/>
                </a:solidFill>
                <a:latin typeface="+mn-lt"/>
                <a:ea typeface="+mn-ea"/>
                <a:cs typeface="+mn-cs"/>
              </a:rPr>
              <a:t>This is the final step of </a:t>
            </a:r>
            <a:r>
              <a:rPr lang="en-GB" sz="1200" kern="1200" dirty="0" err="1">
                <a:solidFill>
                  <a:schemeClr val="tx1"/>
                </a:solidFill>
                <a:latin typeface="+mn-lt"/>
                <a:ea typeface="+mn-ea"/>
                <a:cs typeface="+mn-cs"/>
              </a:rPr>
              <a:t>analisys</a:t>
            </a:r>
            <a:r>
              <a:rPr lang="en-GB" sz="1200" kern="1200" dirty="0">
                <a:solidFill>
                  <a:schemeClr val="tx1"/>
                </a:solidFill>
                <a:latin typeface="+mn-lt"/>
                <a:ea typeface="+mn-ea"/>
                <a:cs typeface="+mn-cs"/>
              </a:rPr>
              <a:t>, which </a:t>
            </a:r>
            <a:r>
              <a:rPr lang="en-GB" sz="1200" kern="1200" dirty="0" err="1">
                <a:solidFill>
                  <a:schemeClr val="tx1"/>
                </a:solidFill>
                <a:latin typeface="+mn-lt"/>
                <a:ea typeface="+mn-ea"/>
                <a:cs typeface="+mn-cs"/>
              </a:rPr>
              <a:t>contens</a:t>
            </a:r>
            <a:r>
              <a:rPr lang="en-GB" sz="1200" kern="1200" dirty="0">
                <a:solidFill>
                  <a:schemeClr val="tx1"/>
                </a:solidFill>
                <a:latin typeface="+mn-lt"/>
                <a:ea typeface="+mn-ea"/>
                <a:cs typeface="+mn-cs"/>
              </a:rPr>
              <a:t> all the important data of cause of problems. By using this data organizations can do closer inspection of the reasons of problem. And they can take steps according to the solving problems. Companies can do further research on the available data and make planes so that problems will not create again at workplace. For instance, In UK companies can do effective ways for financial planes with controllable human behaviour.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DDB208D6-6D90-4290-B6DF-6182AE34A23B}" type="slidenum">
              <a:rPr lang="en-US" smtClean="0"/>
              <a:t>8</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sz="1200" b="1"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US" sz="1200" b="1" kern="1200" dirty="0">
                <a:solidFill>
                  <a:schemeClr val="tx1"/>
                </a:solidFill>
                <a:latin typeface="+mn-lt"/>
                <a:ea typeface="+mn-ea"/>
                <a:cs typeface="+mn-cs"/>
              </a:rPr>
              <a:t>Political- </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Political factors make the workplace less predictable. Political factor plays important role in work health relationships. Credit services sector and Political stability give impact on country economy. Government influence and regulate finances in different ways, it includes tax, and accounting practices of organizations. Political factors give impact on HR professional plane, about low wedges, and benefits. Political factors create less friendly environment at workplace, which gives negative impact on employees. Political behavior creates personality traits in the organizations.  In UK work related politics creates work stress according to the gender, for women it is 38% and 35% for men (From case study). </a:t>
            </a:r>
          </a:p>
          <a:p>
            <a:r>
              <a:rPr lang="en-US" sz="1200" b="1" kern="1200" dirty="0">
                <a:solidFill>
                  <a:schemeClr val="tx1"/>
                </a:solidFill>
                <a:latin typeface="+mn-lt"/>
                <a:ea typeface="+mn-ea"/>
                <a:cs typeface="+mn-cs"/>
              </a:rPr>
              <a:t>Economic-</a:t>
            </a:r>
            <a:r>
              <a:rPr lang="en-US" sz="1200" kern="1200" dirty="0" err="1">
                <a:solidFill>
                  <a:schemeClr val="tx1"/>
                </a:solidFill>
                <a:latin typeface="+mn-lt"/>
                <a:ea typeface="+mn-ea"/>
                <a:cs typeface="+mn-cs"/>
              </a:rPr>
              <a:t>Thisfactor</a:t>
            </a:r>
            <a:r>
              <a:rPr lang="en-US" sz="1200" kern="1200" dirty="0">
                <a:solidFill>
                  <a:schemeClr val="tx1"/>
                </a:solidFill>
                <a:latin typeface="+mn-lt"/>
                <a:ea typeface="+mn-ea"/>
                <a:cs typeface="+mn-cs"/>
              </a:rPr>
              <a:t> can create stress for employees at workplace, as job loss, family budgeting, changes in family income and too many other reasons. Economic contraction at workplace may lead to worsened health of employees. Organizations layoff in response to the economic condition will directly tend to increase stress level. Pressure from investors, lack of trade professional unions, and intercompany rivalries due to competition are the economic factors which contributes in workplace stress.   </a:t>
            </a:r>
          </a:p>
          <a:p>
            <a:r>
              <a:rPr lang="en-US" sz="1200" b="1" kern="1200" dirty="0">
                <a:solidFill>
                  <a:schemeClr val="tx1"/>
                </a:solidFill>
                <a:latin typeface="+mn-lt"/>
                <a:ea typeface="+mn-ea"/>
                <a:cs typeface="+mn-cs"/>
              </a:rPr>
              <a:t>Social-</a:t>
            </a:r>
            <a:r>
              <a:rPr lang="en-US" sz="1200" kern="1200" dirty="0">
                <a:solidFill>
                  <a:schemeClr val="tx1"/>
                </a:solidFill>
                <a:latin typeface="+mn-lt"/>
                <a:ea typeface="+mn-ea"/>
                <a:cs typeface="+mn-cs"/>
              </a:rPr>
              <a:t>social factors like bullying at workplace can involve threats to employee’s status, and giving excess work to the employees. Demands of non-work creates stress outside and inside of work. It includes work demands and home demands too. People having higher education and high income will get greater socioeconomic advantages. Poor social circumstances affect the health of employees thought the life. Lack of control on work, anxiety, and social isolation gives powerful effect on health.</a:t>
            </a:r>
          </a:p>
          <a:p>
            <a:r>
              <a:rPr lang="en-US" sz="1200" b="1" kern="1200" dirty="0">
                <a:solidFill>
                  <a:schemeClr val="tx1"/>
                </a:solidFill>
                <a:latin typeface="+mn-lt"/>
                <a:ea typeface="+mn-ea"/>
                <a:cs typeface="+mn-cs"/>
              </a:rPr>
              <a:t>Technological- </a:t>
            </a:r>
            <a:r>
              <a:rPr lang="en-US" sz="1200" kern="1200" dirty="0">
                <a:solidFill>
                  <a:schemeClr val="tx1"/>
                </a:solidFill>
                <a:latin typeface="+mn-lt"/>
                <a:ea typeface="+mn-ea"/>
                <a:cs typeface="+mn-cs"/>
              </a:rPr>
              <a:t>There is a negative psychological link between employees and new technology. People feel </a:t>
            </a:r>
            <a:r>
              <a:rPr lang="en-US" sz="1200" kern="1200" dirty="0" err="1">
                <a:solidFill>
                  <a:schemeClr val="tx1"/>
                </a:solidFill>
                <a:latin typeface="+mn-lt"/>
                <a:ea typeface="+mn-ea"/>
                <a:cs typeface="+mn-cs"/>
              </a:rPr>
              <a:t>technostress</a:t>
            </a:r>
            <a:r>
              <a:rPr lang="en-US" sz="1200" kern="1200" dirty="0">
                <a:solidFill>
                  <a:schemeClr val="tx1"/>
                </a:solidFill>
                <a:latin typeface="+mn-lt"/>
                <a:ea typeface="+mn-ea"/>
                <a:cs typeface="+mn-cs"/>
              </a:rPr>
              <a:t> when they can not adopt new technology in healthier manner. Due to new technology in the workplace employees get less work. These factors help to </a:t>
            </a:r>
            <a:r>
              <a:rPr lang="en-US" sz="1200" kern="1200" dirty="0" err="1">
                <a:solidFill>
                  <a:schemeClr val="tx1"/>
                </a:solidFill>
                <a:latin typeface="+mn-lt"/>
                <a:ea typeface="+mn-ea"/>
                <a:cs typeface="+mn-cs"/>
              </a:rPr>
              <a:t>reducerisk</a:t>
            </a:r>
            <a:r>
              <a:rPr lang="en-US" sz="1200" kern="1200" dirty="0">
                <a:solidFill>
                  <a:schemeClr val="tx1"/>
                </a:solidFill>
                <a:latin typeface="+mn-lt"/>
                <a:ea typeface="+mn-ea"/>
                <a:cs typeface="+mn-cs"/>
              </a:rPr>
              <a:t> of stress. Some time technology creates stress when it doesn’t work. </a:t>
            </a:r>
          </a:p>
          <a:p>
            <a:r>
              <a:rPr lang="en-US" sz="1200" b="1" kern="1200" dirty="0">
                <a:solidFill>
                  <a:schemeClr val="tx1"/>
                </a:solidFill>
                <a:latin typeface="+mn-lt"/>
                <a:ea typeface="+mn-ea"/>
                <a:cs typeface="+mn-cs"/>
              </a:rPr>
              <a:t>Legal-</a:t>
            </a:r>
            <a:r>
              <a:rPr lang="en-US" sz="1200" kern="1200" dirty="0">
                <a:solidFill>
                  <a:schemeClr val="tx1"/>
                </a:solidFill>
                <a:latin typeface="+mn-lt"/>
                <a:ea typeface="+mn-ea"/>
                <a:cs typeface="+mn-cs"/>
              </a:rPr>
              <a:t>legal system of the country or organization can attract organization conflicts which affects employees. Rules and regulations of the country gives impact on the business and organizational environment. All organizations have to follow equality act, HR law of organizations, deals with disability discrimination. </a:t>
            </a:r>
          </a:p>
          <a:p>
            <a:r>
              <a:rPr lang="en-US" sz="1200" b="1" kern="1200" dirty="0">
                <a:solidFill>
                  <a:schemeClr val="tx1"/>
                </a:solidFill>
                <a:latin typeface="+mn-lt"/>
                <a:ea typeface="+mn-ea"/>
                <a:cs typeface="+mn-cs"/>
              </a:rPr>
              <a:t>Environmental- </a:t>
            </a:r>
            <a:r>
              <a:rPr lang="en-US" sz="1200" kern="1200" dirty="0">
                <a:solidFill>
                  <a:schemeClr val="tx1"/>
                </a:solidFill>
                <a:latin typeface="+mn-lt"/>
                <a:ea typeface="+mn-ea"/>
                <a:cs typeface="+mn-cs"/>
              </a:rPr>
              <a:t>Environmental factors can be stressful when they are in excess quantity and with limited supply. Environmental factors in the workplace as opportunity for the personal </a:t>
            </a:r>
            <a:r>
              <a:rPr lang="en-US" sz="1200" b="1" i="1" kern="1200" dirty="0">
                <a:solidFill>
                  <a:schemeClr val="tx1"/>
                </a:solidFill>
                <a:latin typeface="+mn-lt"/>
                <a:ea typeface="+mn-ea"/>
                <a:cs typeface="+mn-cs"/>
              </a:rPr>
              <a:t>control, opportunity for skill use</a:t>
            </a:r>
            <a:r>
              <a:rPr lang="en-US" sz="1200" kern="1200" dirty="0">
                <a:solidFill>
                  <a:schemeClr val="tx1"/>
                </a:solidFill>
                <a:latin typeface="+mn-lt"/>
                <a:ea typeface="+mn-ea"/>
                <a:cs typeface="+mn-cs"/>
              </a:rPr>
              <a:t>, externally generated goals, availability of money, and physical security for healthy work environments are the factors of </a:t>
            </a:r>
            <a:r>
              <a:rPr lang="en-US" sz="1200" b="1" i="1" kern="1200" dirty="0">
                <a:solidFill>
                  <a:schemeClr val="tx1"/>
                </a:solidFill>
                <a:latin typeface="+mn-lt"/>
                <a:ea typeface="+mn-ea"/>
                <a:cs typeface="+mn-cs"/>
              </a:rPr>
              <a:t>job related wellbeing </a:t>
            </a:r>
            <a:r>
              <a:rPr lang="en-US" sz="1200" kern="1200" dirty="0">
                <a:solidFill>
                  <a:schemeClr val="tx1"/>
                </a:solidFill>
                <a:latin typeface="+mn-lt"/>
                <a:ea typeface="+mn-ea"/>
                <a:cs typeface="+mn-cs"/>
              </a:rPr>
              <a:t>(</a:t>
            </a:r>
            <a:r>
              <a:rPr lang="en-GB" sz="1200" kern="1200" dirty="0">
                <a:solidFill>
                  <a:schemeClr val="tx1"/>
                </a:solidFill>
                <a:latin typeface="+mn-lt"/>
                <a:ea typeface="+mn-ea"/>
                <a:cs typeface="+mn-cs"/>
              </a:rPr>
              <a:t>de Waal, 2018). </a:t>
            </a:r>
            <a:r>
              <a:rPr lang="en-US" sz="1200" kern="1200" dirty="0">
                <a:solidFill>
                  <a:schemeClr val="tx1"/>
                </a:solidFill>
                <a:latin typeface="+mn-lt"/>
                <a:ea typeface="+mn-ea"/>
                <a:cs typeface="+mn-cs"/>
              </a:rPr>
              <a:t>This all above factors which helps to some success in the industry. </a:t>
            </a:r>
            <a:r>
              <a:rPr lang="en-US" sz="1200" b="1" i="1" kern="1200" dirty="0">
                <a:solidFill>
                  <a:schemeClr val="tx1"/>
                </a:solidFill>
                <a:latin typeface="+mn-lt"/>
                <a:ea typeface="+mn-ea"/>
                <a:cs typeface="+mn-cs"/>
              </a:rPr>
              <a:t>Role ambiguity, work overload, poor working condition</a:t>
            </a:r>
            <a:r>
              <a:rPr lang="en-US" sz="1200" kern="1200" dirty="0">
                <a:solidFill>
                  <a:schemeClr val="tx1"/>
                </a:solidFill>
                <a:latin typeface="+mn-lt"/>
                <a:ea typeface="+mn-ea"/>
                <a:cs typeface="+mn-cs"/>
              </a:rPr>
              <a:t> and role </a:t>
            </a:r>
            <a:r>
              <a:rPr lang="en-US" sz="1200" kern="1200" dirty="0" err="1">
                <a:solidFill>
                  <a:schemeClr val="tx1"/>
                </a:solidFill>
                <a:latin typeface="+mn-lt"/>
                <a:ea typeface="+mn-ea"/>
                <a:cs typeface="+mn-cs"/>
              </a:rPr>
              <a:t>conflioct</a:t>
            </a:r>
            <a:r>
              <a:rPr lang="en-US" sz="1200" kern="1200" dirty="0">
                <a:solidFill>
                  <a:schemeClr val="tx1"/>
                </a:solidFill>
                <a:latin typeface="+mn-lt"/>
                <a:ea typeface="+mn-ea"/>
                <a:cs typeface="+mn-cs"/>
              </a:rPr>
              <a:t> are the environmental factors which cause organizational stress. </a:t>
            </a:r>
          </a:p>
          <a:p>
            <a:endParaRPr lang="en-US" dirty="0"/>
          </a:p>
        </p:txBody>
      </p:sp>
      <p:sp>
        <p:nvSpPr>
          <p:cNvPr id="4" name="Slide Number Placeholder 3"/>
          <p:cNvSpPr>
            <a:spLocks noGrp="1"/>
          </p:cNvSpPr>
          <p:nvPr>
            <p:ph type="sldNum" sz="quarter" idx="10"/>
          </p:nvPr>
        </p:nvSpPr>
        <p:spPr/>
        <p:txBody>
          <a:bodyPr/>
          <a:lstStyle/>
          <a:p>
            <a:fld id="{DDB208D6-6D90-4290-B6DF-6182AE34A23B}" type="slidenum">
              <a:rPr lang="en-US" smtClean="0"/>
              <a:t>9</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GB" sz="1200" kern="1200" dirty="0">
                <a:solidFill>
                  <a:schemeClr val="tx1"/>
                </a:solidFill>
                <a:latin typeface="+mn-lt"/>
                <a:ea typeface="+mn-ea"/>
                <a:cs typeface="+mn-cs"/>
              </a:rPr>
              <a:t>Stress is the part of organizational work, which gives impact on organizational productivity. There are different ways to reduce work related stress,</a:t>
            </a:r>
            <a:endParaRPr lang="en-US"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Encouraging open communication</a:t>
            </a:r>
            <a:endParaRPr lang="en-US"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Offering physical and mental health benefits</a:t>
            </a:r>
            <a:endParaRPr lang="en-US"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Offering paid time off</a:t>
            </a:r>
            <a:endParaRPr lang="en-US"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Giving breaks on time</a:t>
            </a:r>
            <a:endParaRPr lang="en-US"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Bringing diversions in to office </a:t>
            </a:r>
            <a:endParaRPr lang="en-US"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Flexible work schedules</a:t>
            </a:r>
            <a:endParaRPr lang="en-US"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Good leave policies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All above points are the different ways of reducing workplace stress. But from above encouraging employees towards open communication is the most effective way to maintain work [process fluently and reducing work stress. Most of the companies’ bosses gives stress to the bottom-line employees. So negative relationship with employees gives bad effect on work relations. Management of the companies should be </a:t>
            </a:r>
            <a:r>
              <a:rPr lang="en-GB" sz="1200" b="1" i="1" kern="1200" dirty="0">
                <a:solidFill>
                  <a:schemeClr val="tx1"/>
                </a:solidFill>
                <a:latin typeface="+mn-lt"/>
                <a:ea typeface="+mn-ea"/>
                <a:cs typeface="+mn-cs"/>
              </a:rPr>
              <a:t>aware about how to handle co-workers and provide them comfortable environment</a:t>
            </a:r>
            <a:r>
              <a:rPr lang="en-GB" sz="1200" kern="1200" dirty="0">
                <a:solidFill>
                  <a:schemeClr val="tx1"/>
                </a:solidFill>
                <a:latin typeface="+mn-lt"/>
                <a:ea typeface="+mn-ea"/>
                <a:cs typeface="+mn-cs"/>
              </a:rPr>
              <a:t> by creating positive and constructive environment. Management of the company can offer effective training programs to the employees according to their needs. </a:t>
            </a:r>
            <a:r>
              <a:rPr lang="en-GB" sz="1200" b="1" i="1" kern="1200" dirty="0">
                <a:solidFill>
                  <a:schemeClr val="tx1"/>
                </a:solidFill>
                <a:latin typeface="+mn-lt"/>
                <a:ea typeface="+mn-ea"/>
                <a:cs typeface="+mn-cs"/>
              </a:rPr>
              <a:t>Providing positive feedbacks and managing conflicts through effective communication</a:t>
            </a:r>
            <a:r>
              <a:rPr lang="en-GB" sz="1200" kern="1200" dirty="0">
                <a:solidFill>
                  <a:schemeClr val="tx1"/>
                </a:solidFill>
                <a:latin typeface="+mn-lt"/>
                <a:ea typeface="+mn-ea"/>
                <a:cs typeface="+mn-cs"/>
              </a:rPr>
              <a:t> can be help to motivate employees towards work (Bakker and </a:t>
            </a:r>
            <a:r>
              <a:rPr lang="en-GB" sz="1200" kern="1200" dirty="0" err="1">
                <a:solidFill>
                  <a:schemeClr val="tx1"/>
                </a:solidFill>
                <a:latin typeface="+mn-lt"/>
                <a:ea typeface="+mn-ea"/>
                <a:cs typeface="+mn-cs"/>
              </a:rPr>
              <a:t>Demerouti</a:t>
            </a:r>
            <a:r>
              <a:rPr lang="en-GB" sz="1200" kern="1200" dirty="0">
                <a:solidFill>
                  <a:schemeClr val="tx1"/>
                </a:solidFill>
                <a:latin typeface="+mn-lt"/>
                <a:ea typeface="+mn-ea"/>
                <a:cs typeface="+mn-cs"/>
              </a:rPr>
              <a:t>, 2018). Making employees more aware about their behaviour will make them to handle interpersonal challenges. Open communication helps to increase productivity of organization. Management of the company can communicate with employees about their performance expectations, and informing them about changes in company. This effective communication encourages innovation in the work process. It helps to improve brand image. This process helps to reduce employee stress due to efficient way of work.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DDB208D6-6D90-4290-B6DF-6182AE34A23B}" type="slidenum">
              <a:rPr lang="en-US" smtClean="0"/>
              <a:t>10</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latin typeface="Times New Roman" panose="02020603050405020304" pitchFamily="18" charset="0"/>
                <a:cs typeface="Times New Roman" panose="02020603050405020304" pitchFamily="18" charset="0"/>
              </a:rPr>
              <a:t>Conclusion</a:t>
            </a:r>
          </a:p>
          <a:p>
            <a:r>
              <a:rPr lang="en-US" dirty="0">
                <a:latin typeface="Times New Roman" panose="02020603050405020304" pitchFamily="18" charset="0"/>
                <a:cs typeface="Times New Roman" panose="02020603050405020304" pitchFamily="18" charset="0"/>
              </a:rPr>
              <a:t>From the above discussion, it can be stated that complex problem in the organization gives an impact on productivity and employee relations. there are different types of complex problems at the workplace of UK employees are facing as financial problems, health problems, family problems and so many. organizations have to use better communication strategies for reducing all complex problems. communication and effect analysis described above will help to solve the problems effectively. effective communication plane will help to action plane for monitoring reasons of complex problems and the actions for that. this all discussion will help to solve problems at workplace and improve company productivity.</a:t>
            </a:r>
          </a:p>
        </p:txBody>
      </p:sp>
      <p:sp>
        <p:nvSpPr>
          <p:cNvPr id="4" name="Slide Number Placeholder 3"/>
          <p:cNvSpPr>
            <a:spLocks noGrp="1"/>
          </p:cNvSpPr>
          <p:nvPr>
            <p:ph type="sldNum" sz="quarter" idx="5"/>
          </p:nvPr>
        </p:nvSpPr>
        <p:spPr/>
        <p:txBody>
          <a:bodyPr/>
          <a:lstStyle/>
          <a:p>
            <a:fld id="{DDB208D6-6D90-4290-B6DF-6182AE34A23B}" type="slidenum">
              <a:rPr lang="en-US" smtClean="0"/>
              <a:t>11</a:t>
            </a:fld>
            <a:endParaRPr lang="en-US"/>
          </a:p>
        </p:txBody>
      </p:sp>
    </p:spTree>
    <p:extLst>
      <p:ext uri="{BB962C8B-B14F-4D97-AF65-F5344CB8AC3E}">
        <p14:creationId xmlns:p14="http://schemas.microsoft.com/office/powerpoint/2010/main" val="4992180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err="1">
                <a:solidFill>
                  <a:schemeClr val="tx1"/>
                </a:solidFill>
                <a:latin typeface="+mn-lt"/>
                <a:ea typeface="+mn-ea"/>
                <a:cs typeface="+mn-cs"/>
              </a:rPr>
              <a:t>Anser</a:t>
            </a:r>
            <a:r>
              <a:rPr lang="en-GB" sz="1200" kern="1200" dirty="0">
                <a:solidFill>
                  <a:schemeClr val="tx1"/>
                </a:solidFill>
                <a:latin typeface="+mn-lt"/>
                <a:ea typeface="+mn-ea"/>
                <a:cs typeface="+mn-cs"/>
              </a:rPr>
              <a:t>, M.K., Zhang, Z. and </a:t>
            </a:r>
            <a:r>
              <a:rPr lang="en-GB" sz="1200" kern="1200" dirty="0" err="1">
                <a:solidFill>
                  <a:schemeClr val="tx1"/>
                </a:solidFill>
                <a:latin typeface="+mn-lt"/>
                <a:ea typeface="+mn-ea"/>
                <a:cs typeface="+mn-cs"/>
              </a:rPr>
              <a:t>Kanwal</a:t>
            </a:r>
            <a:r>
              <a:rPr lang="en-GB" sz="1200" kern="1200" dirty="0">
                <a:solidFill>
                  <a:schemeClr val="tx1"/>
                </a:solidFill>
                <a:latin typeface="+mn-lt"/>
                <a:ea typeface="+mn-ea"/>
                <a:cs typeface="+mn-cs"/>
              </a:rPr>
              <a:t>, L., 2018. Moderating effect of innovation on corporate social responsibility and firm performance in realm of sustainable development. </a:t>
            </a:r>
            <a:r>
              <a:rPr lang="en-US" sz="1200" i="1" kern="1200" dirty="0">
                <a:solidFill>
                  <a:schemeClr val="tx1"/>
                </a:solidFill>
                <a:latin typeface="+mn-lt"/>
                <a:ea typeface="+mn-ea"/>
                <a:cs typeface="+mn-cs"/>
              </a:rPr>
              <a:t>Corporate Social Responsibility and Environmental Management</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25</a:t>
            </a:r>
            <a:r>
              <a:rPr lang="en-US" sz="1200" kern="1200" dirty="0">
                <a:solidFill>
                  <a:schemeClr val="tx1"/>
                </a:solidFill>
                <a:latin typeface="+mn-lt"/>
                <a:ea typeface="+mn-ea"/>
                <a:cs typeface="+mn-cs"/>
              </a:rPr>
              <a:t>(5), pp.799-806.</a:t>
            </a:r>
          </a:p>
          <a:p>
            <a:r>
              <a:rPr lang="en-GB" sz="1200" kern="1200" dirty="0">
                <a:solidFill>
                  <a:schemeClr val="tx1"/>
                </a:solidFill>
                <a:latin typeface="+mn-lt"/>
                <a:ea typeface="+mn-ea"/>
                <a:cs typeface="+mn-cs"/>
              </a:rPr>
              <a:t>Bakker, A.B. and </a:t>
            </a:r>
            <a:r>
              <a:rPr lang="en-GB" sz="1200" kern="1200" dirty="0" err="1">
                <a:solidFill>
                  <a:schemeClr val="tx1"/>
                </a:solidFill>
                <a:latin typeface="+mn-lt"/>
                <a:ea typeface="+mn-ea"/>
                <a:cs typeface="+mn-cs"/>
              </a:rPr>
              <a:t>Demerouti</a:t>
            </a:r>
            <a:r>
              <a:rPr lang="en-GB" sz="1200" kern="1200" dirty="0">
                <a:solidFill>
                  <a:schemeClr val="tx1"/>
                </a:solidFill>
                <a:latin typeface="+mn-lt"/>
                <a:ea typeface="+mn-ea"/>
                <a:cs typeface="+mn-cs"/>
              </a:rPr>
              <a:t>, E., 2018. Multiple levels in job demands-resources theory: Implications for employee well-being and performance. </a:t>
            </a:r>
            <a:r>
              <a:rPr lang="en-US" sz="1200" i="1" kern="1200" dirty="0">
                <a:solidFill>
                  <a:schemeClr val="tx1"/>
                </a:solidFill>
                <a:latin typeface="+mn-lt"/>
                <a:ea typeface="+mn-ea"/>
                <a:cs typeface="+mn-cs"/>
              </a:rPr>
              <a:t>Handbook of well-being</a:t>
            </a:r>
            <a:r>
              <a:rPr lang="en-US" sz="1200" kern="1200" dirty="0">
                <a:solidFill>
                  <a:schemeClr val="tx1"/>
                </a:solidFill>
                <a:latin typeface="+mn-lt"/>
                <a:ea typeface="+mn-ea"/>
                <a:cs typeface="+mn-cs"/>
              </a:rPr>
              <a:t>.</a:t>
            </a:r>
          </a:p>
          <a:p>
            <a:r>
              <a:rPr lang="en-GB" sz="1200" kern="1200" dirty="0">
                <a:solidFill>
                  <a:schemeClr val="tx1"/>
                </a:solidFill>
                <a:latin typeface="+mn-lt"/>
                <a:ea typeface="+mn-ea"/>
                <a:cs typeface="+mn-cs"/>
              </a:rPr>
              <a:t>de Waal, A., 2018. Increasing organisational attractiveness: the role of the HPO and happiness at work frameworks. </a:t>
            </a:r>
            <a:r>
              <a:rPr lang="en-US" sz="1200" i="1" kern="1200" dirty="0">
                <a:solidFill>
                  <a:schemeClr val="tx1"/>
                </a:solidFill>
                <a:latin typeface="+mn-lt"/>
                <a:ea typeface="+mn-ea"/>
                <a:cs typeface="+mn-cs"/>
              </a:rPr>
              <a:t>Journal of Organizational Effectiveness: People and Performance</a:t>
            </a:r>
            <a:r>
              <a:rPr lang="en-US" sz="1200" kern="1200" dirty="0">
                <a:solidFill>
                  <a:schemeClr val="tx1"/>
                </a:solidFill>
                <a:latin typeface="+mn-lt"/>
                <a:ea typeface="+mn-ea"/>
                <a:cs typeface="+mn-cs"/>
              </a:rPr>
              <a:t>.</a:t>
            </a:r>
          </a:p>
          <a:p>
            <a:r>
              <a:rPr lang="en-GB" sz="1200" kern="1200" dirty="0" err="1">
                <a:solidFill>
                  <a:schemeClr val="tx1"/>
                </a:solidFill>
                <a:latin typeface="+mn-lt"/>
                <a:ea typeface="+mn-ea"/>
                <a:cs typeface="+mn-cs"/>
              </a:rPr>
              <a:t>Feijó</a:t>
            </a:r>
            <a:r>
              <a:rPr lang="en-GB" sz="1200" kern="1200" dirty="0">
                <a:solidFill>
                  <a:schemeClr val="tx1"/>
                </a:solidFill>
                <a:latin typeface="+mn-lt"/>
                <a:ea typeface="+mn-ea"/>
                <a:cs typeface="+mn-cs"/>
              </a:rPr>
              <a:t>, F.R., </a:t>
            </a:r>
            <a:r>
              <a:rPr lang="en-GB" sz="1200" kern="1200" dirty="0" err="1">
                <a:solidFill>
                  <a:schemeClr val="tx1"/>
                </a:solidFill>
                <a:latin typeface="+mn-lt"/>
                <a:ea typeface="+mn-ea"/>
                <a:cs typeface="+mn-cs"/>
              </a:rPr>
              <a:t>Gräf</a:t>
            </a:r>
            <a:r>
              <a:rPr lang="en-GB" sz="1200" kern="1200" dirty="0">
                <a:solidFill>
                  <a:schemeClr val="tx1"/>
                </a:solidFill>
                <a:latin typeface="+mn-lt"/>
                <a:ea typeface="+mn-ea"/>
                <a:cs typeface="+mn-cs"/>
              </a:rPr>
              <a:t>, D.D., Pearce, N. and </a:t>
            </a:r>
            <a:r>
              <a:rPr lang="en-GB" sz="1200" kern="1200" dirty="0" err="1">
                <a:solidFill>
                  <a:schemeClr val="tx1"/>
                </a:solidFill>
                <a:latin typeface="+mn-lt"/>
                <a:ea typeface="+mn-ea"/>
                <a:cs typeface="+mn-cs"/>
              </a:rPr>
              <a:t>Fassa</a:t>
            </a:r>
            <a:r>
              <a:rPr lang="en-GB" sz="1200" kern="1200" dirty="0">
                <a:solidFill>
                  <a:schemeClr val="tx1"/>
                </a:solidFill>
                <a:latin typeface="+mn-lt"/>
                <a:ea typeface="+mn-ea"/>
                <a:cs typeface="+mn-cs"/>
              </a:rPr>
              <a:t>, A.G., 2019. Risk factors for workplace bullying: a systematic review. </a:t>
            </a:r>
            <a:r>
              <a:rPr lang="en-US" sz="1200" i="1" kern="1200" dirty="0">
                <a:solidFill>
                  <a:schemeClr val="tx1"/>
                </a:solidFill>
                <a:latin typeface="+mn-lt"/>
                <a:ea typeface="+mn-ea"/>
                <a:cs typeface="+mn-cs"/>
              </a:rPr>
              <a:t>International journal of environmental research and public health</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16</a:t>
            </a:r>
            <a:r>
              <a:rPr lang="en-US" sz="1200" kern="1200" dirty="0">
                <a:solidFill>
                  <a:schemeClr val="tx1"/>
                </a:solidFill>
                <a:latin typeface="+mn-lt"/>
                <a:ea typeface="+mn-ea"/>
                <a:cs typeface="+mn-cs"/>
              </a:rPr>
              <a:t>(11), p.1945.</a:t>
            </a:r>
          </a:p>
          <a:p>
            <a:r>
              <a:rPr lang="en-GB" sz="1200" kern="1200" dirty="0" err="1">
                <a:solidFill>
                  <a:schemeClr val="tx1"/>
                </a:solidFill>
                <a:latin typeface="+mn-lt"/>
                <a:ea typeface="+mn-ea"/>
                <a:cs typeface="+mn-cs"/>
              </a:rPr>
              <a:t>Gavidia</a:t>
            </a:r>
            <a:r>
              <a:rPr lang="en-GB" sz="1200" kern="1200" dirty="0">
                <a:solidFill>
                  <a:schemeClr val="tx1"/>
                </a:solidFill>
                <a:latin typeface="+mn-lt"/>
                <a:ea typeface="+mn-ea"/>
                <a:cs typeface="+mn-cs"/>
              </a:rPr>
              <a:t>-Calderon, C., </a:t>
            </a:r>
            <a:r>
              <a:rPr lang="en-GB" sz="1200" kern="1200" dirty="0" err="1">
                <a:solidFill>
                  <a:schemeClr val="tx1"/>
                </a:solidFill>
                <a:latin typeface="+mn-lt"/>
                <a:ea typeface="+mn-ea"/>
                <a:cs typeface="+mn-cs"/>
              </a:rPr>
              <a:t>Sarro</a:t>
            </a:r>
            <a:r>
              <a:rPr lang="en-GB" sz="1200" kern="1200" dirty="0">
                <a:solidFill>
                  <a:schemeClr val="tx1"/>
                </a:solidFill>
                <a:latin typeface="+mn-lt"/>
                <a:ea typeface="+mn-ea"/>
                <a:cs typeface="+mn-cs"/>
              </a:rPr>
              <a:t>, F., Harman, M. and Barr, E.T., 2020. Game-theoretic analysis of development practices: Challenges and opportunities. </a:t>
            </a:r>
            <a:r>
              <a:rPr lang="en-US" sz="1200" i="1" kern="1200" dirty="0">
                <a:solidFill>
                  <a:schemeClr val="tx1"/>
                </a:solidFill>
                <a:latin typeface="+mn-lt"/>
                <a:ea typeface="+mn-ea"/>
                <a:cs typeface="+mn-cs"/>
              </a:rPr>
              <a:t>Journal of Systems and Software</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159</a:t>
            </a:r>
            <a:r>
              <a:rPr lang="en-US" sz="1200" kern="1200" dirty="0">
                <a:solidFill>
                  <a:schemeClr val="tx1"/>
                </a:solidFill>
                <a:latin typeface="+mn-lt"/>
                <a:ea typeface="+mn-ea"/>
                <a:cs typeface="+mn-cs"/>
              </a:rPr>
              <a:t>, p.110424.</a:t>
            </a:r>
          </a:p>
          <a:p>
            <a:r>
              <a:rPr lang="en-GB" sz="1200" kern="1200" dirty="0" err="1">
                <a:solidFill>
                  <a:schemeClr val="tx1"/>
                </a:solidFill>
                <a:latin typeface="+mn-lt"/>
                <a:ea typeface="+mn-ea"/>
                <a:cs typeface="+mn-cs"/>
              </a:rPr>
              <a:t>Mazouni</a:t>
            </a:r>
            <a:r>
              <a:rPr lang="en-GB" sz="1200" kern="1200" dirty="0">
                <a:solidFill>
                  <a:schemeClr val="tx1"/>
                </a:solidFill>
                <a:latin typeface="+mn-lt"/>
                <a:ea typeface="+mn-ea"/>
                <a:cs typeface="+mn-cs"/>
              </a:rPr>
              <a:t>, M., 2018. Strategic financial management global technology-case study. </a:t>
            </a:r>
            <a:r>
              <a:rPr lang="en-US" sz="1200" i="1" kern="1200" dirty="0">
                <a:solidFill>
                  <a:schemeClr val="tx1"/>
                </a:solidFill>
                <a:latin typeface="+mn-lt"/>
                <a:ea typeface="+mn-ea"/>
                <a:cs typeface="+mn-cs"/>
              </a:rPr>
              <a:t>International Journal of Economics and Management Sciences</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7</a:t>
            </a:r>
            <a:r>
              <a:rPr lang="en-US" sz="1200" kern="1200" dirty="0">
                <a:solidFill>
                  <a:schemeClr val="tx1"/>
                </a:solidFill>
                <a:latin typeface="+mn-lt"/>
                <a:ea typeface="+mn-ea"/>
                <a:cs typeface="+mn-cs"/>
              </a:rPr>
              <a:t>(538), p.2.</a:t>
            </a:r>
          </a:p>
          <a:p>
            <a:r>
              <a:rPr lang="en-GB" sz="1200" kern="1200" dirty="0">
                <a:solidFill>
                  <a:schemeClr val="tx1"/>
                </a:solidFill>
                <a:latin typeface="+mn-lt"/>
                <a:ea typeface="+mn-ea"/>
                <a:cs typeface="+mn-cs"/>
              </a:rPr>
              <a:t>Osborne, S. and </a:t>
            </a:r>
            <a:r>
              <a:rPr lang="en-GB" sz="1200" kern="1200" dirty="0" err="1">
                <a:solidFill>
                  <a:schemeClr val="tx1"/>
                </a:solidFill>
                <a:latin typeface="+mn-lt"/>
                <a:ea typeface="+mn-ea"/>
                <a:cs typeface="+mn-cs"/>
              </a:rPr>
              <a:t>Hammoud</a:t>
            </a:r>
            <a:r>
              <a:rPr lang="en-GB" sz="1200" kern="1200" dirty="0">
                <a:solidFill>
                  <a:schemeClr val="tx1"/>
                </a:solidFill>
                <a:latin typeface="+mn-lt"/>
                <a:ea typeface="+mn-ea"/>
                <a:cs typeface="+mn-cs"/>
              </a:rPr>
              <a:t>, M.S., 2017. Effective employee engagement in the workplace. </a:t>
            </a:r>
            <a:r>
              <a:rPr lang="en-US" sz="1200" i="1" kern="1200" dirty="0">
                <a:solidFill>
                  <a:schemeClr val="tx1"/>
                </a:solidFill>
                <a:latin typeface="+mn-lt"/>
                <a:ea typeface="+mn-ea"/>
                <a:cs typeface="+mn-cs"/>
              </a:rPr>
              <a:t>International Journal of Applied Management and Technology</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16</a:t>
            </a:r>
            <a:r>
              <a:rPr lang="en-US" sz="1200" kern="1200" dirty="0">
                <a:solidFill>
                  <a:schemeClr val="tx1"/>
                </a:solidFill>
                <a:latin typeface="+mn-lt"/>
                <a:ea typeface="+mn-ea"/>
                <a:cs typeface="+mn-cs"/>
              </a:rPr>
              <a:t>(1), p.4.</a:t>
            </a:r>
          </a:p>
          <a:p>
            <a:r>
              <a:rPr lang="en-GB" sz="1200" kern="1200" dirty="0">
                <a:solidFill>
                  <a:schemeClr val="tx1"/>
                </a:solidFill>
                <a:latin typeface="+mn-lt"/>
                <a:ea typeface="+mn-ea"/>
                <a:cs typeface="+mn-cs"/>
              </a:rPr>
              <a:t>Rodriguez, J. and Walters, K., 2017. The importance of training and development in employee performance and evaluation. </a:t>
            </a:r>
            <a:r>
              <a:rPr lang="en-US" sz="1200" i="1" kern="1200" dirty="0">
                <a:solidFill>
                  <a:schemeClr val="tx1"/>
                </a:solidFill>
                <a:latin typeface="+mn-lt"/>
                <a:ea typeface="+mn-ea"/>
                <a:cs typeface="+mn-cs"/>
              </a:rPr>
              <a:t>World Wide Journal of Multidisciplinary Research and Development</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3</a:t>
            </a:r>
            <a:r>
              <a:rPr lang="en-US" sz="1200" kern="1200" dirty="0">
                <a:solidFill>
                  <a:schemeClr val="tx1"/>
                </a:solidFill>
                <a:latin typeface="+mn-lt"/>
                <a:ea typeface="+mn-ea"/>
                <a:cs typeface="+mn-cs"/>
              </a:rPr>
              <a:t>(10), pp.206-212.</a:t>
            </a:r>
          </a:p>
          <a:p>
            <a:endParaRPr lang="en-US" dirty="0"/>
          </a:p>
        </p:txBody>
      </p:sp>
      <p:sp>
        <p:nvSpPr>
          <p:cNvPr id="4" name="Slide Number Placeholder 3"/>
          <p:cNvSpPr>
            <a:spLocks noGrp="1"/>
          </p:cNvSpPr>
          <p:nvPr>
            <p:ph type="sldNum" sz="quarter" idx="10"/>
          </p:nvPr>
        </p:nvSpPr>
        <p:spPr/>
        <p:txBody>
          <a:bodyPr/>
          <a:lstStyle/>
          <a:p>
            <a:fld id="{DDB208D6-6D90-4290-B6DF-6182AE34A23B}" type="slidenum">
              <a:rPr lang="en-US" smtClean="0"/>
              <a:t>12</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A50AD450-F963-446F-ADC3-91C7A4D9E999}" type="datetimeFigureOut">
              <a:rPr lang="en-US" smtClean="0"/>
              <a:t>12/1/21</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FFDE614B-116D-45AA-8F57-BDA9428A5A90}"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50AD450-F963-446F-ADC3-91C7A4D9E999}" type="datetimeFigureOut">
              <a:rPr lang="en-US" smtClean="0"/>
              <a:t>12/1/21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DE614B-116D-45AA-8F57-BDA9428A5A90}"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A50AD450-F963-446F-ADC3-91C7A4D9E999}" type="datetimeFigureOut">
              <a:rPr lang="en-US" smtClean="0"/>
              <a:t>12/1/21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DE614B-116D-45AA-8F57-BDA9428A5A90}"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A50AD450-F963-446F-ADC3-91C7A4D9E999}" type="datetimeFigureOut">
              <a:rPr lang="en-US" smtClean="0"/>
              <a:t>12/1/21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FDE614B-116D-45AA-8F57-BDA9428A5A90}"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A50AD450-F963-446F-ADC3-91C7A4D9E999}" type="datetimeFigureOut">
              <a:rPr lang="en-US" smtClean="0"/>
              <a:t>12/1/21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FDE614B-116D-45AA-8F57-BDA9428A5A90}"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A50AD450-F963-446F-ADC3-91C7A4D9E999}" type="datetimeFigureOut">
              <a:rPr lang="en-US" smtClean="0"/>
              <a:t>12/1/21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FDE614B-116D-45AA-8F57-BDA9428A5A90}"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0AD450-F963-446F-ADC3-91C7A4D9E999}" type="datetimeFigureOut">
              <a:rPr lang="en-US" smtClean="0"/>
              <a:t>12/1/21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FDE614B-116D-45AA-8F57-BDA9428A5A90}"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A50AD450-F963-446F-ADC3-91C7A4D9E999}" type="datetimeFigureOut">
              <a:rPr lang="en-US" smtClean="0"/>
              <a:t>12/1/21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FDE614B-116D-45AA-8F57-BDA9428A5A90}"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A50AD450-F963-446F-ADC3-91C7A4D9E999}" type="datetimeFigureOut">
              <a:rPr lang="en-US" smtClean="0"/>
              <a:t>12/1/21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FFDE614B-116D-45AA-8F57-BDA9428A5A90}" type="slidenum">
              <a:rPr lang="en-US" smtClean="0"/>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50AD450-F963-446F-ADC3-91C7A4D9E999}" type="datetimeFigureOut">
              <a:rPr lang="en-US" smtClean="0"/>
              <a:t>12/1/21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DE614B-116D-45AA-8F57-BDA9428A5A90}"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50AD450-F963-446F-ADC3-91C7A4D9E999}" type="datetimeFigureOut">
              <a:rPr lang="en-US" smtClean="0"/>
              <a:t>12/1/21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DE614B-116D-45AA-8F57-BDA9428A5A90}"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A50AD450-F963-446F-ADC3-91C7A4D9E999}" type="datetimeFigureOut">
              <a:rPr lang="en-US" smtClean="0"/>
              <a:t>12/1/21</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FFDE614B-116D-45AA-8F57-BDA9428A5A90}" type="slidenum">
              <a:rPr lang="en-US" smtClean="0"/>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comments" Target="../comments/comment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dirty="0"/>
              <a:t>Module Title </a:t>
            </a:r>
          </a:p>
        </p:txBody>
      </p:sp>
      <p:sp>
        <p:nvSpPr>
          <p:cNvPr id="3" name="Subtitle 2"/>
          <p:cNvSpPr>
            <a:spLocks noGrp="1"/>
          </p:cNvSpPr>
          <p:nvPr>
            <p:ph type="subTitle" idx="1"/>
          </p:nvPr>
        </p:nvSpPr>
        <p:spPr>
          <a:xfrm rot="10800000" flipV="1">
            <a:off x="209674" y="3200400"/>
            <a:ext cx="7659345" cy="1709012"/>
          </a:xfrm>
        </p:spPr>
        <p:txBody>
          <a:bodyPr>
            <a:noAutofit/>
          </a:bodyPr>
          <a:lstStyle/>
          <a:p>
            <a:pPr marL="457200" indent="-457200">
              <a:buFont typeface="Arial" panose="020B0604020202020204" pitchFamily="34" charset="0"/>
              <a:buChar char="•"/>
            </a:pPr>
            <a:r>
              <a:rPr lang="en-US" sz="2700" b="1" i="1" u="sng" dirty="0">
                <a:solidFill>
                  <a:schemeClr val="tx1"/>
                </a:solidFill>
              </a:rPr>
              <a:t>Problem Solving and Decision Making</a:t>
            </a:r>
            <a:br>
              <a:rPr lang="en-US" sz="2700" b="1" i="1" u="sng" dirty="0">
                <a:solidFill>
                  <a:schemeClr val="tx1"/>
                </a:solidFill>
              </a:rPr>
            </a:br>
            <a:endParaRPr lang="en-US" sz="2700" i="1" dirty="0">
              <a:solidFill>
                <a:schemeClr val="tx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833AC93C-8362-C343-9C69-4B89E1742D0C}"/>
              </a:ext>
            </a:extLst>
          </p:cNvPr>
          <p:cNvSpPr>
            <a:spLocks noGrp="1"/>
          </p:cNvSpPr>
          <p:nvPr>
            <p:ph type="title"/>
          </p:nvPr>
        </p:nvSpPr>
        <p:spPr/>
        <p:txBody>
          <a:bodyPr/>
          <a:lstStyle/>
          <a:p>
            <a:endParaRPr lang="ro-RO"/>
          </a:p>
        </p:txBody>
      </p:sp>
      <p:sp>
        <p:nvSpPr>
          <p:cNvPr id="3" name="Substituent conținut 2">
            <a:extLst>
              <a:ext uri="{FF2B5EF4-FFF2-40B4-BE49-F238E27FC236}">
                <a16:creationId xmlns:a16="http://schemas.microsoft.com/office/drawing/2014/main" id="{5DC37196-4970-D04C-8997-B42495FFCB74}"/>
              </a:ext>
            </a:extLst>
          </p:cNvPr>
          <p:cNvSpPr>
            <a:spLocks noGrp="1"/>
          </p:cNvSpPr>
          <p:nvPr>
            <p:ph idx="1"/>
          </p:nvPr>
        </p:nvSpPr>
        <p:spPr/>
        <p:txBody>
          <a:bodyPr/>
          <a:lstStyle/>
          <a:p>
            <a:endParaRPr lang="ro-RO"/>
          </a:p>
        </p:txBody>
      </p:sp>
    </p:spTree>
    <p:extLst>
      <p:ext uri="{BB962C8B-B14F-4D97-AF65-F5344CB8AC3E}">
        <p14:creationId xmlns:p14="http://schemas.microsoft.com/office/powerpoint/2010/main" val="30528413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2BF2568A-2774-B64D-B842-25F780F49CF3}"/>
              </a:ext>
            </a:extLst>
          </p:cNvPr>
          <p:cNvSpPr>
            <a:spLocks noGrp="1"/>
          </p:cNvSpPr>
          <p:nvPr>
            <p:ph type="title"/>
          </p:nvPr>
        </p:nvSpPr>
        <p:spPr/>
        <p:txBody>
          <a:bodyPr/>
          <a:lstStyle/>
          <a:p>
            <a:endParaRPr lang="ro-RO"/>
          </a:p>
        </p:txBody>
      </p:sp>
      <p:sp>
        <p:nvSpPr>
          <p:cNvPr id="3" name="Substituent conținut 2">
            <a:extLst>
              <a:ext uri="{FF2B5EF4-FFF2-40B4-BE49-F238E27FC236}">
                <a16:creationId xmlns:a16="http://schemas.microsoft.com/office/drawing/2014/main" id="{575FB432-4FF8-8C4E-9335-280299E74C81}"/>
              </a:ext>
            </a:extLst>
          </p:cNvPr>
          <p:cNvSpPr>
            <a:spLocks noGrp="1"/>
          </p:cNvSpPr>
          <p:nvPr>
            <p:ph idx="1"/>
          </p:nvPr>
        </p:nvSpPr>
        <p:spPr/>
        <p:txBody>
          <a:bodyPr/>
          <a:lstStyle/>
          <a:p>
            <a:endParaRPr lang="ro-RO"/>
          </a:p>
        </p:txBody>
      </p:sp>
    </p:spTree>
    <p:extLst>
      <p:ext uri="{BB962C8B-B14F-4D97-AF65-F5344CB8AC3E}">
        <p14:creationId xmlns:p14="http://schemas.microsoft.com/office/powerpoint/2010/main" val="592516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b="1" dirty="0">
                <a:latin typeface="Times New Roman" panose="02020603050405020304" pitchFamily="18" charset="0"/>
                <a:cs typeface="Times New Roman" panose="02020603050405020304" pitchFamily="18" charset="0"/>
              </a:rPr>
              <a:t>Executive summary </a:t>
            </a:r>
            <a:endParaRPr lang="en-US" sz="40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marL="0" indent="0" algn="just">
              <a:buNone/>
            </a:pPr>
            <a:r>
              <a:rPr lang="en-US" dirty="0">
                <a:latin typeface="Times New Roman" panose="02020603050405020304" pitchFamily="18" charset="0"/>
                <a:cs typeface="Times New Roman" panose="02020603050405020304" pitchFamily="18" charset="0"/>
              </a:rPr>
              <a:t>Report has been discussed about work stress in part of day to day life. All the cause of work stress and there impacts on work environment have been discussed. Task 1 has been explained about all the problems facing UK employees and their impact on organizational culture. Plans for effective communication are important for the organizations which have been described in Task 2. Plane to monitor effective communication and implementation has been described.</a:t>
            </a:r>
          </a:p>
          <a:p>
            <a:endParaRPr lang="en-US"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81200" y="381000"/>
            <a:ext cx="5565648" cy="1219200"/>
          </a:xfrm>
        </p:spPr>
        <p:txBody>
          <a:bodyPr>
            <a:normAutofit/>
          </a:bodyPr>
          <a:lstStyle/>
          <a:p>
            <a:pPr algn="ctr"/>
            <a:r>
              <a:rPr lang="en-US" sz="4800" dirty="0">
                <a:latin typeface="Times New Roman" panose="02020603050405020304" pitchFamily="18" charset="0"/>
                <a:cs typeface="Times New Roman" panose="02020603050405020304" pitchFamily="18" charset="0"/>
              </a:rPr>
              <a:t>Table of Content</a:t>
            </a:r>
          </a:p>
        </p:txBody>
      </p:sp>
      <p:sp>
        <p:nvSpPr>
          <p:cNvPr id="3" name="Subtitle 2"/>
          <p:cNvSpPr>
            <a:spLocks noGrp="1"/>
          </p:cNvSpPr>
          <p:nvPr>
            <p:ph type="subTitle" idx="1"/>
          </p:nvPr>
        </p:nvSpPr>
        <p:spPr>
          <a:xfrm>
            <a:off x="644652" y="2043972"/>
            <a:ext cx="7854696" cy="3975828"/>
          </a:xfrm>
        </p:spPr>
        <p:txBody>
          <a:bodyPr>
            <a:normAutofit/>
          </a:bodyPr>
          <a:lstStyle/>
          <a:p>
            <a:pPr algn="l"/>
            <a:r>
              <a:rPr lang="en-US" dirty="0">
                <a:latin typeface="Times New Roman" panose="02020603050405020304" pitchFamily="18" charset="0"/>
                <a:cs typeface="Times New Roman" panose="02020603050405020304" pitchFamily="18" charset="0"/>
              </a:rPr>
              <a:t>Slide 4 – Introduction</a:t>
            </a:r>
          </a:p>
          <a:p>
            <a:pPr algn="l"/>
            <a:r>
              <a:rPr lang="en-US" dirty="0">
                <a:solidFill>
                  <a:schemeClr val="tx1"/>
                </a:solidFill>
                <a:latin typeface="Times New Roman" panose="02020603050405020304" pitchFamily="18" charset="0"/>
                <a:cs typeface="Times New Roman" panose="02020603050405020304" pitchFamily="18" charset="0"/>
              </a:rPr>
              <a:t>Slide 5 – Task 1</a:t>
            </a:r>
          </a:p>
          <a:p>
            <a:pPr algn="l"/>
            <a:r>
              <a:rPr lang="en-US" dirty="0">
                <a:latin typeface="Times New Roman" panose="02020603050405020304" pitchFamily="18" charset="0"/>
                <a:cs typeface="Times New Roman" panose="02020603050405020304" pitchFamily="18" charset="0"/>
              </a:rPr>
              <a:t>Slide 6 - Cause-and-effect analysis of the complex problem</a:t>
            </a:r>
          </a:p>
          <a:p>
            <a:pPr algn="l"/>
            <a:r>
              <a:rPr lang="en-US" dirty="0">
                <a:latin typeface="Times New Roman" panose="02020603050405020304" pitchFamily="18" charset="0"/>
                <a:cs typeface="Times New Roman" panose="02020603050405020304" pitchFamily="18" charset="0"/>
              </a:rPr>
              <a:t>Slide 7 - PESTLE analysis contributing to the complex problem</a:t>
            </a:r>
          </a:p>
          <a:p>
            <a:pPr algn="l"/>
            <a:r>
              <a:rPr lang="en-US" dirty="0">
                <a:latin typeface="Times New Roman" panose="02020603050405020304" pitchFamily="18" charset="0"/>
                <a:cs typeface="Times New Roman" panose="02020603050405020304" pitchFamily="18" charset="0"/>
              </a:rPr>
              <a:t>Slide 8 - Solutions to work-related stress </a:t>
            </a:r>
          </a:p>
          <a:p>
            <a:pPr algn="l"/>
            <a:r>
              <a:rPr lang="en-US" dirty="0">
                <a:latin typeface="Times New Roman" panose="02020603050405020304" pitchFamily="18" charset="0"/>
                <a:cs typeface="Times New Roman" panose="02020603050405020304" pitchFamily="18" charset="0"/>
              </a:rPr>
              <a:t>Slide 9 - Conclusion</a:t>
            </a:r>
          </a:p>
          <a:p>
            <a:pPr algn="l"/>
            <a:endParaRPr lang="en-US" dirty="0">
              <a:latin typeface="Times New Roman" panose="02020603050405020304" pitchFamily="18" charset="0"/>
              <a:cs typeface="Times New Roman" panose="02020603050405020304" pitchFamily="18" charset="0"/>
            </a:endParaRPr>
          </a:p>
          <a:p>
            <a:pPr algn="l"/>
            <a:endParaRPr lang="en-US" dirty="0">
              <a:latin typeface="Times New Roman" panose="02020603050405020304" pitchFamily="18" charset="0"/>
              <a:cs typeface="Times New Roman" panose="02020603050405020304" pitchFamily="18" charset="0"/>
            </a:endParaRPr>
          </a:p>
          <a:p>
            <a:pPr algn="l"/>
            <a:endParaRPr lang="en-US" dirty="0">
              <a:solidFill>
                <a:schemeClr val="tx1"/>
              </a:solidFill>
              <a:latin typeface="Times New Roman" panose="02020603050405020304" pitchFamily="18" charset="0"/>
              <a:cs typeface="Times New Roman" panose="02020603050405020304" pitchFamily="18" charset="0"/>
            </a:endParaRPr>
          </a:p>
          <a:p>
            <a:pPr algn="l"/>
            <a:endParaRPr lang="en-US"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269172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85801"/>
            <a:ext cx="7772400" cy="838199"/>
          </a:xfrm>
        </p:spPr>
        <p:txBody>
          <a:bodyPr>
            <a:normAutofit/>
          </a:bodyPr>
          <a:lstStyle/>
          <a:p>
            <a:pPr algn="ctr"/>
            <a:r>
              <a:rPr lang="en-GB" sz="4000" b="1" dirty="0">
                <a:solidFill>
                  <a:schemeClr val="tx1"/>
                </a:solidFill>
                <a:latin typeface="Times New Roman" panose="02020603050405020304" pitchFamily="18" charset="0"/>
                <a:cs typeface="Times New Roman" panose="02020603050405020304" pitchFamily="18" charset="0"/>
              </a:rPr>
              <a:t>Introduction</a:t>
            </a:r>
            <a:endParaRPr lang="en-US" sz="4000" dirty="0">
              <a:solidFill>
                <a:schemeClr val="tx1"/>
              </a:solidFill>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914400" y="2057400"/>
            <a:ext cx="7391400" cy="3733800"/>
          </a:xfrm>
        </p:spPr>
        <p:txBody>
          <a:bodyPr>
            <a:normAutofit fontScale="92500" lnSpcReduction="10000"/>
          </a:bodyPr>
          <a:lstStyle/>
          <a:p>
            <a:pPr algn="just"/>
            <a:r>
              <a:rPr lang="en-US" dirty="0">
                <a:solidFill>
                  <a:schemeClr val="tx1"/>
                </a:solidFill>
                <a:latin typeface="Times New Roman" panose="02020603050405020304" pitchFamily="18" charset="0"/>
                <a:cs typeface="Times New Roman" panose="02020603050405020304" pitchFamily="18" charset="0"/>
              </a:rPr>
              <a:t>The strategic plans in the organization are important for reducing complex problems. Organizations have to conduct different activities at workplace for problem solving and effective decision making process. for solving conflict problems identifying issues and understanding employees interest is important. the following report will describe about different problems and their impact on organization. In Task 2 effective plan is designed for effective communication at workplace. Cause and effect analysis is described in the report which helps to solve conflicts and complex problems at workplace.</a:t>
            </a:r>
          </a:p>
          <a:p>
            <a:endParaRPr lang="en-US" dirty="0">
              <a:solidFill>
                <a:schemeClr val="tx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Times New Roman" panose="02020603050405020304" pitchFamily="18" charset="0"/>
                <a:cs typeface="Times New Roman" panose="02020603050405020304" pitchFamily="18" charset="0"/>
              </a:rPr>
              <a:t>Task 1</a:t>
            </a:r>
            <a:br>
              <a:rPr lang="en-US" b="1"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35033" y="1066800"/>
            <a:ext cx="8229600" cy="4389120"/>
          </a:xfrm>
        </p:spPr>
        <p:txBody>
          <a:bodyPr>
            <a:normAutofit fontScale="92500" lnSpcReduction="10000"/>
          </a:bodyPr>
          <a:lstStyle/>
          <a:p>
            <a:pPr marL="0" indent="0" algn="just">
              <a:buNone/>
            </a:pPr>
            <a:endParaRPr lang="en-US" sz="900" dirty="0">
              <a:latin typeface="Times New Roman" panose="02020603050405020304" pitchFamily="18" charset="0"/>
              <a:cs typeface="Times New Roman" panose="02020603050405020304" pitchFamily="18" charset="0"/>
            </a:endParaRPr>
          </a:p>
          <a:p>
            <a:pPr algn="just"/>
            <a:r>
              <a:rPr lang="en-GB" sz="1800" dirty="0">
                <a:latin typeface="Times New Roman" panose="02020603050405020304" pitchFamily="18" charset="0"/>
                <a:cs typeface="Times New Roman" panose="02020603050405020304" pitchFamily="18" charset="0"/>
              </a:rPr>
              <a:t>Nature and impact of the complex problem</a:t>
            </a:r>
            <a:r>
              <a:rPr lang="en-US" sz="1800" b="1" dirty="0">
                <a:latin typeface="Times New Roman" panose="02020603050405020304" pitchFamily="18" charset="0"/>
                <a:cs typeface="Times New Roman" panose="02020603050405020304" pitchFamily="18" charset="0"/>
              </a:rPr>
              <a:t>-</a:t>
            </a:r>
          </a:p>
          <a:p>
            <a:pPr algn="just"/>
            <a:r>
              <a:rPr lang="en-US" sz="1800" dirty="0">
                <a:latin typeface="Times New Roman" panose="02020603050405020304" pitchFamily="18" charset="0"/>
                <a:cs typeface="Times New Roman" panose="02020603050405020304" pitchFamily="18" charset="0"/>
              </a:rPr>
              <a:t>Solving complex problem is difficult and challenging process, it need idealize teamwork process model to solve problems (</a:t>
            </a:r>
            <a:r>
              <a:rPr lang="en-GB" sz="1800" dirty="0" err="1">
                <a:latin typeface="Times New Roman" panose="02020603050405020304" pitchFamily="18" charset="0"/>
                <a:cs typeface="Times New Roman" panose="02020603050405020304" pitchFamily="18" charset="0"/>
              </a:rPr>
              <a:t>Gavidia</a:t>
            </a:r>
            <a:r>
              <a:rPr lang="en-GB" sz="1800" dirty="0">
                <a:latin typeface="Times New Roman" panose="02020603050405020304" pitchFamily="18" charset="0"/>
                <a:cs typeface="Times New Roman" panose="02020603050405020304" pitchFamily="18" charset="0"/>
              </a:rPr>
              <a:t>-Calderon </a:t>
            </a:r>
            <a:r>
              <a:rPr lang="en-GB" sz="1800" i="1" dirty="0">
                <a:latin typeface="Times New Roman" panose="02020603050405020304" pitchFamily="18" charset="0"/>
                <a:cs typeface="Times New Roman" panose="02020603050405020304" pitchFamily="18" charset="0"/>
              </a:rPr>
              <a:t>et al.,</a:t>
            </a:r>
            <a:r>
              <a:rPr lang="en-GB" sz="1800" dirty="0">
                <a:latin typeface="Times New Roman" panose="02020603050405020304" pitchFamily="18" charset="0"/>
                <a:cs typeface="Times New Roman" panose="02020603050405020304" pitchFamily="18" charset="0"/>
              </a:rPr>
              <a:t> 2020)</a:t>
            </a:r>
            <a:r>
              <a:rPr lang="en-US" sz="1800" dirty="0">
                <a:latin typeface="Times New Roman" panose="02020603050405020304" pitchFamily="18" charset="0"/>
                <a:cs typeface="Times New Roman" panose="02020603050405020304" pitchFamily="18" charset="0"/>
              </a:rPr>
              <a:t>. Poor management of the organization leads to the employee stress, which gives huge impact on the organization and business. Workers in UK facing work related problems </a:t>
            </a:r>
            <a:r>
              <a:rPr lang="en-US" sz="1800" b="1" i="1" dirty="0">
                <a:latin typeface="Times New Roman" panose="02020603050405020304" pitchFamily="18" charset="0"/>
                <a:cs typeface="Times New Roman" panose="02020603050405020304" pitchFamily="18" charset="0"/>
              </a:rPr>
              <a:t>according to the survey 2020.</a:t>
            </a:r>
            <a:r>
              <a:rPr lang="en-US" sz="1800" dirty="0">
                <a:latin typeface="Times New Roman" panose="02020603050405020304" pitchFamily="18" charset="0"/>
                <a:cs typeface="Times New Roman" panose="02020603050405020304" pitchFamily="18" charset="0"/>
              </a:rPr>
              <a:t> Most of the British population facing financial stress (from case study). People facing different type of problems of work stress, financial problems, family stress, health stress, and even some because of relationship stress. </a:t>
            </a:r>
          </a:p>
          <a:p>
            <a:pPr algn="just"/>
            <a:r>
              <a:rPr lang="en-US" sz="1800" b="1" i="1" dirty="0">
                <a:latin typeface="Times New Roman" panose="02020603050405020304" pitchFamily="18" charset="0"/>
                <a:cs typeface="Times New Roman" panose="02020603050405020304" pitchFamily="18" charset="0"/>
              </a:rPr>
              <a:t>Financial stress</a:t>
            </a:r>
            <a:r>
              <a:rPr lang="en-US" sz="1800" dirty="0">
                <a:latin typeface="Times New Roman" panose="02020603050405020304" pitchFamily="18" charset="0"/>
                <a:cs typeface="Times New Roman" panose="02020603050405020304" pitchFamily="18" charset="0"/>
              </a:rPr>
              <a:t>- Bad financial planning of organization leads to financial stress, which is responsible for </a:t>
            </a:r>
            <a:r>
              <a:rPr lang="en-US" sz="1800" b="1" i="1" dirty="0">
                <a:latin typeface="Times New Roman" panose="02020603050405020304" pitchFamily="18" charset="0"/>
                <a:cs typeface="Times New Roman" panose="02020603050405020304" pitchFamily="18" charset="0"/>
              </a:rPr>
              <a:t>bad health and low productivity</a:t>
            </a:r>
            <a:r>
              <a:rPr lang="en-US" sz="1800" dirty="0">
                <a:latin typeface="Times New Roman" panose="02020603050405020304" pitchFamily="18" charset="0"/>
                <a:cs typeface="Times New Roman" panose="02020603050405020304" pitchFamily="18" charset="0"/>
              </a:rPr>
              <a:t> in the employees </a:t>
            </a:r>
            <a:r>
              <a:rPr lang="en-GB" sz="1800" dirty="0">
                <a:latin typeface="Times New Roman" panose="02020603050405020304" pitchFamily="18" charset="0"/>
                <a:cs typeface="Times New Roman" panose="02020603050405020304" pitchFamily="18" charset="0"/>
              </a:rPr>
              <a:t>(</a:t>
            </a:r>
            <a:r>
              <a:rPr lang="en-GB" sz="1800" dirty="0" err="1">
                <a:latin typeface="Times New Roman" panose="02020603050405020304" pitchFamily="18" charset="0"/>
                <a:cs typeface="Times New Roman" panose="02020603050405020304" pitchFamily="18" charset="0"/>
              </a:rPr>
              <a:t>Anser</a:t>
            </a:r>
            <a:r>
              <a:rPr lang="en-GB" sz="1800" dirty="0">
                <a:latin typeface="Times New Roman" panose="02020603050405020304" pitchFamily="18" charset="0"/>
                <a:cs typeface="Times New Roman" panose="02020603050405020304" pitchFamily="18" charset="0"/>
              </a:rPr>
              <a:t> </a:t>
            </a:r>
            <a:r>
              <a:rPr lang="en-GB" sz="1800" i="1" dirty="0">
                <a:latin typeface="Times New Roman" panose="02020603050405020304" pitchFamily="18" charset="0"/>
                <a:cs typeface="Times New Roman" panose="02020603050405020304" pitchFamily="18" charset="0"/>
              </a:rPr>
              <a:t>et al.,</a:t>
            </a:r>
            <a:r>
              <a:rPr lang="en-GB" sz="1800" dirty="0">
                <a:latin typeface="Times New Roman" panose="02020603050405020304" pitchFamily="18" charset="0"/>
                <a:cs typeface="Times New Roman" panose="02020603050405020304" pitchFamily="18" charset="0"/>
              </a:rPr>
              <a:t> 2018.)</a:t>
            </a:r>
            <a:r>
              <a:rPr lang="en-US" sz="1800" dirty="0">
                <a:latin typeface="Times New Roman" panose="02020603050405020304" pitchFamily="18" charset="0"/>
                <a:cs typeface="Times New Roman" panose="02020603050405020304" pitchFamily="18" charset="0"/>
              </a:rPr>
              <a:t>. High level of worker stress leads to reduce productivity. Most of the way </a:t>
            </a:r>
            <a:r>
              <a:rPr lang="en-US" sz="1800" b="1" i="1" dirty="0">
                <a:latin typeface="Times New Roman" panose="02020603050405020304" pitchFamily="18" charset="0"/>
                <a:cs typeface="Times New Roman" panose="02020603050405020304" pitchFamily="18" charset="0"/>
              </a:rPr>
              <a:t>financial stress</a:t>
            </a:r>
            <a:r>
              <a:rPr lang="en-US" sz="1800" dirty="0">
                <a:latin typeface="Times New Roman" panose="02020603050405020304" pitchFamily="18" charset="0"/>
                <a:cs typeface="Times New Roman" panose="02020603050405020304" pitchFamily="18" charset="0"/>
              </a:rPr>
              <a:t> gives impact on organization and even on employees. It mostly </a:t>
            </a:r>
            <a:r>
              <a:rPr lang="en-US" sz="1800" b="1" i="1" dirty="0">
                <a:latin typeface="Times New Roman" panose="02020603050405020304" pitchFamily="18" charset="0"/>
                <a:cs typeface="Times New Roman" panose="02020603050405020304" pitchFamily="18" charset="0"/>
              </a:rPr>
              <a:t>increase healthcare claims</a:t>
            </a:r>
            <a:r>
              <a:rPr lang="en-US" sz="1800" dirty="0">
                <a:latin typeface="Times New Roman" panose="02020603050405020304" pitchFamily="18" charset="0"/>
                <a:cs typeface="Times New Roman" panose="02020603050405020304" pitchFamily="18" charset="0"/>
              </a:rPr>
              <a:t>, and workers absenteeism. This complex problems in the organization creates </a:t>
            </a:r>
            <a:r>
              <a:rPr lang="en-US" sz="1800" b="1" i="1" dirty="0">
                <a:latin typeface="Times New Roman" panose="02020603050405020304" pitchFamily="18" charset="0"/>
                <a:cs typeface="Times New Roman" panose="02020603050405020304" pitchFamily="18" charset="0"/>
              </a:rPr>
              <a:t>high error rates and leads to poor quality</a:t>
            </a:r>
            <a:r>
              <a:rPr lang="en-US" sz="1800" dirty="0">
                <a:latin typeface="Times New Roman" panose="02020603050405020304" pitchFamily="18" charset="0"/>
                <a:cs typeface="Times New Roman" panose="02020603050405020304" pitchFamily="18" charset="0"/>
              </a:rPr>
              <a:t> of work. Most of the workers may absent from work due to stress, it can create </a:t>
            </a:r>
            <a:r>
              <a:rPr lang="en-US" sz="1800" b="1" i="1" dirty="0">
                <a:latin typeface="Times New Roman" panose="02020603050405020304" pitchFamily="18" charset="0"/>
                <a:cs typeface="Times New Roman" panose="02020603050405020304" pitchFamily="18" charset="0"/>
              </a:rPr>
              <a:t>employees health issue</a:t>
            </a:r>
            <a:r>
              <a:rPr lang="en-US" sz="1800" dirty="0">
                <a:latin typeface="Times New Roman" panose="02020603050405020304" pitchFamily="18" charset="0"/>
                <a:cs typeface="Times New Roman" panose="02020603050405020304" pitchFamily="18" charset="0"/>
              </a:rPr>
              <a:t>. This all issues will gives direct impact on employee motivation and moral, due to work stress they were not able to pick up the work responsibility.</a:t>
            </a:r>
          </a:p>
          <a:p>
            <a:pPr algn="just"/>
            <a:endParaRPr lang="en-US" sz="9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4C81949A-E82E-4346-A12C-6F9339D544B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499908" y="5231025"/>
            <a:ext cx="3159183" cy="1579592"/>
          </a:xfrm>
          <a:prstGeom prst="ellipse">
            <a:avLst/>
          </a:prstGeom>
          <a:ln>
            <a:noFill/>
          </a:ln>
          <a:effectLst>
            <a:softEdge rad="112500"/>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b="1" dirty="0">
                <a:latin typeface="Times New Roman" panose="02020603050405020304" pitchFamily="18" charset="0"/>
                <a:cs typeface="Times New Roman" panose="02020603050405020304" pitchFamily="18" charset="0"/>
              </a:rPr>
              <a:t>Cause-and-effect analysis of the complex problem</a:t>
            </a:r>
            <a:br>
              <a:rPr lang="en-US" sz="3200" b="1" dirty="0">
                <a:latin typeface="Times New Roman" panose="02020603050405020304" pitchFamily="18" charset="0"/>
                <a:cs typeface="Times New Roman" panose="02020603050405020304" pitchFamily="18" charset="0"/>
              </a:rPr>
            </a:br>
            <a:endParaRPr lang="en-US"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57200" y="1508964"/>
            <a:ext cx="8229600" cy="4389120"/>
          </a:xfrm>
        </p:spPr>
        <p:txBody>
          <a:bodyPr>
            <a:normAutofit fontScale="70000" lnSpcReduction="20000"/>
          </a:bodyPr>
          <a:lstStyle/>
          <a:p>
            <a:pPr algn="just"/>
            <a:r>
              <a:rPr lang="en-US" dirty="0">
                <a:latin typeface="Times New Roman" panose="02020603050405020304" pitchFamily="18" charset="0"/>
                <a:cs typeface="Times New Roman" panose="02020603050405020304" pitchFamily="18" charset="0"/>
              </a:rPr>
              <a:t>All organizations have their own problems about their workplace environment. To solve complex at the workplace organizations, have to choose effective method with proper analysis. Cause and effect analysis helps to solve problems with necessary factors. </a:t>
            </a:r>
          </a:p>
          <a:p>
            <a:pPr algn="just"/>
            <a:r>
              <a:rPr lang="en-US" b="1" i="1" dirty="0">
                <a:latin typeface="Times New Roman" panose="02020603050405020304" pitchFamily="18" charset="0"/>
                <a:cs typeface="Times New Roman" panose="02020603050405020304" pitchFamily="18" charset="0"/>
              </a:rPr>
              <a:t>Fishbone diagram of cause-and-effect analysis</a:t>
            </a:r>
            <a:endParaRPr lang="en-US"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This diagram helps to solve problems for both back and ahead planes. It helps to identify what mistakes were made in previous planes and what wrong happened in previous plane, and it will help to avoid future instances. So, to solve work stress problems in UK organizations can use fishbone diagram steps as follows,</a:t>
            </a:r>
          </a:p>
          <a:p>
            <a:pPr algn="just"/>
            <a:r>
              <a:rPr lang="en-US" b="1" dirty="0">
                <a:latin typeface="Times New Roman" panose="02020603050405020304" pitchFamily="18" charset="0"/>
                <a:cs typeface="Times New Roman" panose="02020603050405020304" pitchFamily="18" charset="0"/>
              </a:rPr>
              <a:t>Identify the problem-</a:t>
            </a:r>
            <a:endParaRPr lang="en-US"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In the work related stress there are too many problems can be come forward, to solve all the problems organizations have to find the main cause of the stress. And main causes includes culture of organization, bad management practices, role conflict, and bad relationships at work. The main problems employees in UK are work stress, financial stress, relation stress, health stress and other (From case study). </a:t>
            </a:r>
          </a:p>
          <a:p>
            <a:pPr algn="just"/>
            <a:endParaRPr lang="en-US" dirty="0">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7EDF0E67-E1C5-4769-BE30-6D24841C86A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86112" y="5304132"/>
            <a:ext cx="3263931" cy="139882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90600"/>
            <a:ext cx="8229600" cy="533400"/>
          </a:xfrm>
        </p:spPr>
        <p:txBody>
          <a:bodyPr>
            <a:noAutofit/>
          </a:bodyPr>
          <a:lstStyle/>
          <a:p>
            <a:r>
              <a:rPr lang="en-GB" sz="3200" b="1" dirty="0">
                <a:latin typeface="Times New Roman" panose="02020603050405020304" pitchFamily="18" charset="0"/>
                <a:cs typeface="Times New Roman" panose="02020603050405020304" pitchFamily="18" charset="0"/>
              </a:rPr>
              <a:t>PESTLE analysis contributing to the complex problem</a:t>
            </a:r>
            <a:br>
              <a:rPr lang="en-US" sz="3200" b="1" dirty="0">
                <a:latin typeface="Times New Roman" panose="02020603050405020304" pitchFamily="18" charset="0"/>
                <a:cs typeface="Times New Roman" panose="02020603050405020304" pitchFamily="18" charset="0"/>
              </a:rPr>
            </a:br>
            <a:endParaRPr lang="en-US"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57200" y="997527"/>
            <a:ext cx="8229600" cy="5105400"/>
          </a:xfrm>
        </p:spPr>
        <p:txBody>
          <a:bodyPr>
            <a:normAutofit/>
          </a:bodyPr>
          <a:lstStyle/>
          <a:p>
            <a:pPr algn="just">
              <a:buNone/>
            </a:pPr>
            <a:endParaRPr lang="en-US" sz="1600" dirty="0">
              <a:latin typeface="Times New Roman" panose="02020603050405020304" pitchFamily="18" charset="0"/>
              <a:cs typeface="Times New Roman" panose="02020603050405020304" pitchFamily="18" charset="0"/>
            </a:endParaRPr>
          </a:p>
          <a:p>
            <a:pPr algn="just"/>
            <a:r>
              <a:rPr lang="en-US" sz="1600" b="1" dirty="0">
                <a:latin typeface="Times New Roman" panose="02020603050405020304" pitchFamily="18" charset="0"/>
                <a:cs typeface="Times New Roman" panose="02020603050405020304" pitchFamily="18" charset="0"/>
              </a:rPr>
              <a:t>Political- </a:t>
            </a:r>
            <a:r>
              <a:rPr lang="en-US" sz="1600" dirty="0">
                <a:latin typeface="Times New Roman" panose="02020603050405020304" pitchFamily="18" charset="0"/>
                <a:cs typeface="Times New Roman" panose="02020603050405020304" pitchFamily="18" charset="0"/>
              </a:rPr>
              <a:t>Political factors make the workplace less predictable. Political factor plays important role in work health relationships. Credit services sector and Political stability give impact on country economy. Government influence and regulate finances in different ways, it includes tax, and accounting practices of organizations. Political factors give impact on HR professional plane, about low wedges, and benefits. Political factors create less friendly environment at workplace, which gives negative impact on employees. Political behavior creates personality traits in the organizations.  In UK work related politics creates work stress according to the gender, for women it is 38% and 35% for men (From case study). </a:t>
            </a:r>
          </a:p>
          <a:p>
            <a:pPr algn="just"/>
            <a:r>
              <a:rPr lang="en-US" sz="1600" b="1" dirty="0">
                <a:latin typeface="Times New Roman" panose="02020603050405020304" pitchFamily="18" charset="0"/>
                <a:cs typeface="Times New Roman" panose="02020603050405020304" pitchFamily="18" charset="0"/>
              </a:rPr>
              <a:t>Economic-</a:t>
            </a:r>
            <a:r>
              <a:rPr lang="en-US" sz="1600" dirty="0" err="1">
                <a:latin typeface="Times New Roman" panose="02020603050405020304" pitchFamily="18" charset="0"/>
                <a:cs typeface="Times New Roman" panose="02020603050405020304" pitchFamily="18" charset="0"/>
              </a:rPr>
              <a:t>Thisfactor</a:t>
            </a:r>
            <a:r>
              <a:rPr lang="en-US" sz="1600" dirty="0">
                <a:latin typeface="Times New Roman" panose="02020603050405020304" pitchFamily="18" charset="0"/>
                <a:cs typeface="Times New Roman" panose="02020603050405020304" pitchFamily="18" charset="0"/>
              </a:rPr>
              <a:t> can create stress for </a:t>
            </a:r>
            <a:r>
              <a:rPr lang="en-US" sz="1800" dirty="0">
                <a:latin typeface="Times New Roman" panose="02020603050405020304" pitchFamily="18" charset="0"/>
                <a:cs typeface="Times New Roman" panose="02020603050405020304" pitchFamily="18" charset="0"/>
              </a:rPr>
              <a:t>employees</a:t>
            </a:r>
            <a:r>
              <a:rPr lang="en-US" sz="1600" dirty="0">
                <a:latin typeface="Times New Roman" panose="02020603050405020304" pitchFamily="18" charset="0"/>
                <a:cs typeface="Times New Roman" panose="02020603050405020304" pitchFamily="18" charset="0"/>
              </a:rPr>
              <a:t> at workplace, as job loss, family budgeting, changes in family income and too many other reasons. Economic contraction at workplace may lead to worsened health of employees. Organizations layoff in response to the economic condition will directly tend to increase stress level. Pressure from investors, lack of trade professional unions, and intercompany rivalries due to competition are the economic factors which contributes in workplace stress.   </a:t>
            </a:r>
          </a:p>
          <a:p>
            <a:pPr algn="just"/>
            <a:endParaRPr lang="en-US" sz="20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ED4958DF-6793-4920-A89C-89B8D74A8A4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715000" y="4602826"/>
            <a:ext cx="2971800" cy="222885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a:latin typeface="Times New Roman" panose="02020603050405020304" pitchFamily="18" charset="0"/>
                <a:cs typeface="Times New Roman" panose="02020603050405020304" pitchFamily="18" charset="0"/>
              </a:rPr>
              <a:t>Solutions to work-related stress with an aim of choosing the most appropriate solution</a:t>
            </a:r>
            <a:br>
              <a:rPr lang="en-US" sz="2800" b="1" dirty="0">
                <a:latin typeface="Times New Roman" panose="02020603050405020304" pitchFamily="18" charset="0"/>
                <a:cs typeface="Times New Roman" panose="02020603050405020304" pitchFamily="18" charset="0"/>
              </a:rPr>
            </a:b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marL="0" indent="0" algn="just">
              <a:buNone/>
            </a:pPr>
            <a:r>
              <a:rPr lang="en-GB" sz="2200" dirty="0">
                <a:latin typeface="Times New Roman" panose="02020603050405020304" pitchFamily="18" charset="0"/>
                <a:cs typeface="Times New Roman" panose="02020603050405020304" pitchFamily="18" charset="0"/>
              </a:rPr>
              <a:t>Stress is the part of organizational work, which gives impact on organizational productivity. There are different ways to reduce work related stress,</a:t>
            </a:r>
            <a:endParaRPr lang="en-US" sz="2200" dirty="0">
              <a:latin typeface="Times New Roman" panose="02020603050405020304" pitchFamily="18" charset="0"/>
              <a:cs typeface="Times New Roman" panose="02020603050405020304" pitchFamily="18" charset="0"/>
            </a:endParaRPr>
          </a:p>
          <a:p>
            <a:pPr lvl="0" algn="just"/>
            <a:r>
              <a:rPr lang="en-GB" sz="2200" b="1" dirty="0">
                <a:latin typeface="Times New Roman" panose="02020603050405020304" pitchFamily="18" charset="0"/>
                <a:cs typeface="Times New Roman" panose="02020603050405020304" pitchFamily="18" charset="0"/>
              </a:rPr>
              <a:t>Encouraging open communication</a:t>
            </a:r>
            <a:endParaRPr lang="en-US" sz="2200" b="1" dirty="0">
              <a:latin typeface="Times New Roman" panose="02020603050405020304" pitchFamily="18" charset="0"/>
              <a:cs typeface="Times New Roman" panose="02020603050405020304" pitchFamily="18" charset="0"/>
            </a:endParaRPr>
          </a:p>
          <a:p>
            <a:pPr lvl="0" algn="just"/>
            <a:r>
              <a:rPr lang="en-GB" sz="2200" b="1" dirty="0">
                <a:latin typeface="Times New Roman" panose="02020603050405020304" pitchFamily="18" charset="0"/>
                <a:cs typeface="Times New Roman" panose="02020603050405020304" pitchFamily="18" charset="0"/>
              </a:rPr>
              <a:t>Offering physical and mental health benefits</a:t>
            </a:r>
            <a:endParaRPr lang="en-US" sz="2200" b="1" dirty="0">
              <a:latin typeface="Times New Roman" panose="02020603050405020304" pitchFamily="18" charset="0"/>
              <a:cs typeface="Times New Roman" panose="02020603050405020304" pitchFamily="18" charset="0"/>
            </a:endParaRPr>
          </a:p>
          <a:p>
            <a:pPr lvl="0" algn="just"/>
            <a:r>
              <a:rPr lang="en-GB" sz="2200" b="1" dirty="0">
                <a:latin typeface="Times New Roman" panose="02020603050405020304" pitchFamily="18" charset="0"/>
                <a:cs typeface="Times New Roman" panose="02020603050405020304" pitchFamily="18" charset="0"/>
              </a:rPr>
              <a:t>Offering paid time off</a:t>
            </a:r>
            <a:endParaRPr lang="en-US" sz="2200" b="1" dirty="0">
              <a:latin typeface="Times New Roman" panose="02020603050405020304" pitchFamily="18" charset="0"/>
              <a:cs typeface="Times New Roman" panose="02020603050405020304" pitchFamily="18" charset="0"/>
            </a:endParaRPr>
          </a:p>
          <a:p>
            <a:pPr lvl="0" algn="just"/>
            <a:r>
              <a:rPr lang="en-GB" sz="2200" b="1" dirty="0">
                <a:latin typeface="Times New Roman" panose="02020603050405020304" pitchFamily="18" charset="0"/>
                <a:cs typeface="Times New Roman" panose="02020603050405020304" pitchFamily="18" charset="0"/>
              </a:rPr>
              <a:t>Giving breaks on time</a:t>
            </a:r>
            <a:endParaRPr lang="en-US" sz="2200" b="1" dirty="0">
              <a:latin typeface="Times New Roman" panose="02020603050405020304" pitchFamily="18" charset="0"/>
              <a:cs typeface="Times New Roman" panose="02020603050405020304" pitchFamily="18" charset="0"/>
            </a:endParaRPr>
          </a:p>
          <a:p>
            <a:pPr lvl="0" algn="just"/>
            <a:r>
              <a:rPr lang="en-GB" sz="2200" b="1" dirty="0">
                <a:latin typeface="Times New Roman" panose="02020603050405020304" pitchFamily="18" charset="0"/>
                <a:cs typeface="Times New Roman" panose="02020603050405020304" pitchFamily="18" charset="0"/>
              </a:rPr>
              <a:t>Bringing diversions in to office </a:t>
            </a:r>
            <a:endParaRPr lang="en-US" sz="2200" b="1" dirty="0">
              <a:latin typeface="Times New Roman" panose="02020603050405020304" pitchFamily="18" charset="0"/>
              <a:cs typeface="Times New Roman" panose="02020603050405020304" pitchFamily="18" charset="0"/>
            </a:endParaRPr>
          </a:p>
          <a:p>
            <a:pPr lvl="0" algn="just"/>
            <a:r>
              <a:rPr lang="en-GB" sz="2200" b="1" dirty="0">
                <a:latin typeface="Times New Roman" panose="02020603050405020304" pitchFamily="18" charset="0"/>
                <a:cs typeface="Times New Roman" panose="02020603050405020304" pitchFamily="18" charset="0"/>
              </a:rPr>
              <a:t>Flexible work schedules</a:t>
            </a:r>
            <a:endParaRPr lang="en-US" sz="2200" b="1" dirty="0">
              <a:latin typeface="Times New Roman" panose="02020603050405020304" pitchFamily="18" charset="0"/>
              <a:cs typeface="Times New Roman" panose="02020603050405020304" pitchFamily="18" charset="0"/>
            </a:endParaRPr>
          </a:p>
          <a:p>
            <a:pPr lvl="0" algn="just"/>
            <a:r>
              <a:rPr lang="en-GB" sz="2200" b="1" dirty="0">
                <a:latin typeface="Times New Roman" panose="02020603050405020304" pitchFamily="18" charset="0"/>
                <a:cs typeface="Times New Roman" panose="02020603050405020304" pitchFamily="18" charset="0"/>
              </a:rPr>
              <a:t>Good leave policies</a:t>
            </a:r>
            <a:endParaRPr lang="en-US" sz="2200" b="1" dirty="0">
              <a:latin typeface="Times New Roman" panose="02020603050405020304" pitchFamily="18" charset="0"/>
              <a:cs typeface="Times New Roman" panose="02020603050405020304" pitchFamily="18" charset="0"/>
            </a:endParaRPr>
          </a:p>
          <a:p>
            <a:pPr algn="just">
              <a:buNone/>
            </a:pPr>
            <a:endParaRPr lang="en-US"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B0D61846-7A98-48BD-A4ED-869C78A255C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817378" y="3886200"/>
            <a:ext cx="3475953" cy="232709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t>Conclusion</a:t>
            </a:r>
            <a:r>
              <a:rPr lang="en-US" sz="3200" dirty="0"/>
              <a:t>-</a:t>
            </a:r>
            <a:br>
              <a:rPr lang="en-US" sz="3200" dirty="0"/>
            </a:br>
            <a:endParaRPr lang="en-US" sz="3200" dirty="0"/>
          </a:p>
        </p:txBody>
      </p:sp>
      <p:sp>
        <p:nvSpPr>
          <p:cNvPr id="3" name="Content Placeholder 2"/>
          <p:cNvSpPr>
            <a:spLocks noGrp="1"/>
          </p:cNvSpPr>
          <p:nvPr>
            <p:ph idx="1"/>
          </p:nvPr>
        </p:nvSpPr>
        <p:spPr/>
        <p:txBody>
          <a:bodyPr>
            <a:normAutofit fontScale="92500" lnSpcReduction="10000"/>
          </a:bodyPr>
          <a:lstStyle/>
          <a:p>
            <a:pPr marL="0" indent="0" algn="just">
              <a:buNone/>
            </a:pPr>
            <a:r>
              <a:rPr lang="en-US" dirty="0">
                <a:latin typeface="Times New Roman" panose="02020603050405020304" pitchFamily="18" charset="0"/>
                <a:cs typeface="Times New Roman" panose="02020603050405020304" pitchFamily="18" charset="0"/>
              </a:rPr>
              <a:t>From the above discussion it can be stated that complex problem in the organization gives impact on the productivity and employee relations. there are different type of complex problems at the workplace of UK employees are facing as financial problems, health problems, family problems and so many. Organizations have to use better communication strategy for reducing all complex problems. Communication and effect analysis described above will help to solve the problems in effective way. Effective communication plane will help to action plane for monitoring reasons of complex problems and the actions for that. this all discussion will help to solve problems at workplace and improve company productivity.</a:t>
            </a:r>
          </a:p>
          <a:p>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914400"/>
            <a:ext cx="6556248" cy="914400"/>
          </a:xfrm>
        </p:spPr>
        <p:txBody>
          <a:bodyPr>
            <a:normAutofit/>
          </a:bodyPr>
          <a:lstStyle/>
          <a:p>
            <a:pPr algn="ctr"/>
            <a:r>
              <a:rPr lang="en-GB" sz="4000" b="1" dirty="0">
                <a:latin typeface="Times New Roman" panose="02020603050405020304" pitchFamily="18" charset="0"/>
                <a:cs typeface="Times New Roman" panose="02020603050405020304" pitchFamily="18" charset="0"/>
              </a:rPr>
              <a:t>Reference list</a:t>
            </a:r>
            <a:endParaRPr lang="en-US" sz="4000" dirty="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644652" y="2552700"/>
            <a:ext cx="7854696" cy="1752600"/>
          </a:xfrm>
        </p:spPr>
        <p:txBody>
          <a:bodyPr>
            <a:normAutofit fontScale="85000" lnSpcReduction="20000"/>
          </a:bodyPr>
          <a:lstStyle/>
          <a:p>
            <a:pPr algn="just"/>
            <a:r>
              <a:rPr lang="en-GB" sz="1600" dirty="0">
                <a:latin typeface="Times New Roman" panose="02020603050405020304" pitchFamily="18" charset="0"/>
                <a:cs typeface="Times New Roman" panose="02020603050405020304" pitchFamily="18" charset="0"/>
              </a:rPr>
              <a:t> </a:t>
            </a:r>
            <a:endParaRPr lang="en-US" sz="1600" dirty="0">
              <a:latin typeface="Times New Roman" panose="02020603050405020304" pitchFamily="18" charset="0"/>
              <a:cs typeface="Times New Roman" panose="02020603050405020304" pitchFamily="18" charset="0"/>
            </a:endParaRPr>
          </a:p>
          <a:p>
            <a:pPr algn="just"/>
            <a:r>
              <a:rPr lang="en-GB" sz="1600" dirty="0" err="1">
                <a:latin typeface="Times New Roman" panose="02020603050405020304" pitchFamily="18" charset="0"/>
                <a:cs typeface="Times New Roman" panose="02020603050405020304" pitchFamily="18" charset="0"/>
              </a:rPr>
              <a:t>Anser</a:t>
            </a:r>
            <a:r>
              <a:rPr lang="en-GB" sz="1600" dirty="0">
                <a:latin typeface="Times New Roman" panose="02020603050405020304" pitchFamily="18" charset="0"/>
                <a:cs typeface="Times New Roman" panose="02020603050405020304" pitchFamily="18" charset="0"/>
              </a:rPr>
              <a:t>, M.K., Zhang, Z. and </a:t>
            </a:r>
            <a:r>
              <a:rPr lang="en-GB" sz="1600" dirty="0" err="1">
                <a:latin typeface="Times New Roman" panose="02020603050405020304" pitchFamily="18" charset="0"/>
                <a:cs typeface="Times New Roman" panose="02020603050405020304" pitchFamily="18" charset="0"/>
              </a:rPr>
              <a:t>Kanwal</a:t>
            </a:r>
            <a:r>
              <a:rPr lang="en-GB" sz="1600" dirty="0">
                <a:latin typeface="Times New Roman" panose="02020603050405020304" pitchFamily="18" charset="0"/>
                <a:cs typeface="Times New Roman" panose="02020603050405020304" pitchFamily="18" charset="0"/>
              </a:rPr>
              <a:t>, L., 2018. Moderating effect of innovation on corporate social responsibility and firm performance in realm of sustainable development. </a:t>
            </a:r>
            <a:r>
              <a:rPr lang="en-US" sz="1600" i="1" dirty="0">
                <a:latin typeface="Times New Roman" panose="02020603050405020304" pitchFamily="18" charset="0"/>
                <a:cs typeface="Times New Roman" panose="02020603050405020304" pitchFamily="18" charset="0"/>
              </a:rPr>
              <a:t>Corporate Social Responsibility and Environmental Management</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25</a:t>
            </a:r>
            <a:r>
              <a:rPr lang="en-US" sz="1600" dirty="0">
                <a:latin typeface="Times New Roman" panose="02020603050405020304" pitchFamily="18" charset="0"/>
                <a:cs typeface="Times New Roman" panose="02020603050405020304" pitchFamily="18" charset="0"/>
              </a:rPr>
              <a:t>(5), pp.799-806.</a:t>
            </a:r>
          </a:p>
          <a:p>
            <a:pPr algn="just"/>
            <a:r>
              <a:rPr lang="en-GB" sz="1600" dirty="0">
                <a:latin typeface="Times New Roman" panose="02020603050405020304" pitchFamily="18" charset="0"/>
                <a:cs typeface="Times New Roman" panose="02020603050405020304" pitchFamily="18" charset="0"/>
              </a:rPr>
              <a:t>Bakker, A.B. and </a:t>
            </a:r>
            <a:r>
              <a:rPr lang="en-GB" sz="1600" dirty="0" err="1">
                <a:latin typeface="Times New Roman" panose="02020603050405020304" pitchFamily="18" charset="0"/>
                <a:cs typeface="Times New Roman" panose="02020603050405020304" pitchFamily="18" charset="0"/>
              </a:rPr>
              <a:t>Demerouti</a:t>
            </a:r>
            <a:r>
              <a:rPr lang="en-GB" sz="1600" dirty="0">
                <a:latin typeface="Times New Roman" panose="02020603050405020304" pitchFamily="18" charset="0"/>
                <a:cs typeface="Times New Roman" panose="02020603050405020304" pitchFamily="18" charset="0"/>
              </a:rPr>
              <a:t>, E., 2018. Multiple levels in job demands-resources theory: Implications for employee well-being and performance. </a:t>
            </a:r>
            <a:r>
              <a:rPr lang="en-US" sz="1600" i="1" dirty="0">
                <a:latin typeface="Times New Roman" panose="02020603050405020304" pitchFamily="18" charset="0"/>
                <a:cs typeface="Times New Roman" panose="02020603050405020304" pitchFamily="18" charset="0"/>
              </a:rPr>
              <a:t>Handbook of well-being</a:t>
            </a:r>
            <a:r>
              <a:rPr lang="en-US" sz="1600" dirty="0">
                <a:latin typeface="Times New Roman" panose="02020603050405020304" pitchFamily="18" charset="0"/>
                <a:cs typeface="Times New Roman" panose="02020603050405020304" pitchFamily="18" charset="0"/>
              </a:rPr>
              <a:t>.</a:t>
            </a:r>
          </a:p>
          <a:p>
            <a:pPr algn="just"/>
            <a:r>
              <a:rPr lang="en-GB" sz="1600" dirty="0">
                <a:latin typeface="Times New Roman" panose="02020603050405020304" pitchFamily="18" charset="0"/>
                <a:cs typeface="Times New Roman" panose="02020603050405020304" pitchFamily="18" charset="0"/>
              </a:rPr>
              <a:t>de Waal, A., 2018. Increasing organisational attractiveness: the role of the HPO and happiness at work frameworks. </a:t>
            </a:r>
            <a:r>
              <a:rPr lang="en-US" sz="1600" i="1" dirty="0">
                <a:latin typeface="Times New Roman" panose="02020603050405020304" pitchFamily="18" charset="0"/>
                <a:cs typeface="Times New Roman" panose="02020603050405020304" pitchFamily="18" charset="0"/>
              </a:rPr>
              <a:t>Journal of Organizational Effectiveness: People and Performance</a:t>
            </a:r>
            <a:r>
              <a:rPr lang="en-US" sz="1600" dirty="0">
                <a:latin typeface="Times New Roman" panose="02020603050405020304" pitchFamily="18" charset="0"/>
                <a:cs typeface="Times New Roman" panose="02020603050405020304" pitchFamily="18" charset="0"/>
              </a:rPr>
              <a:t>.</a:t>
            </a:r>
          </a:p>
          <a:p>
            <a:pPr algn="just"/>
            <a:endParaRPr lang="en-US" sz="16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28800"/>
            <a:ext cx="8229600" cy="2057400"/>
          </a:xfrm>
        </p:spPr>
        <p:txBody>
          <a:bodyPr/>
          <a:lstStyle/>
          <a:p>
            <a:r>
              <a:rPr lang="en-US" dirty="0"/>
              <a:t>Thank You</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42</TotalTime>
  <Words>3439</Words>
  <Application>Microsoft Office PowerPoint</Application>
  <PresentationFormat>Expunere pe ecran (4:3)</PresentationFormat>
  <Paragraphs>102</Paragraphs>
  <Slides>13</Slides>
  <Notes>8</Notes>
  <HiddenSlides>0</HiddenSlides>
  <MMClips>0</MMClips>
  <ScaleCrop>false</ScaleCrop>
  <HeadingPairs>
    <vt:vector size="4" baseType="variant">
      <vt:variant>
        <vt:lpstr>Temă</vt:lpstr>
      </vt:variant>
      <vt:variant>
        <vt:i4>1</vt:i4>
      </vt:variant>
      <vt:variant>
        <vt:lpstr>Titluri diapozitive</vt:lpstr>
      </vt:variant>
      <vt:variant>
        <vt:i4>13</vt:i4>
      </vt:variant>
    </vt:vector>
  </HeadingPairs>
  <TitlesOfParts>
    <vt:vector size="14" baseType="lpstr">
      <vt:lpstr>Flow</vt:lpstr>
      <vt:lpstr>Module Title </vt:lpstr>
      <vt:lpstr>Prezentare PowerPoint</vt:lpstr>
      <vt:lpstr>Prezentare PowerPoint</vt:lpstr>
      <vt:lpstr>Executive summary </vt:lpstr>
      <vt:lpstr>Table of Content</vt:lpstr>
      <vt:lpstr>Introduction</vt:lpstr>
      <vt:lpstr>Task 1 </vt:lpstr>
      <vt:lpstr>Cause-and-effect analysis of the complex problem </vt:lpstr>
      <vt:lpstr>PESTLE analysis contributing to the complex problem </vt:lpstr>
      <vt:lpstr>Solutions to work-related stress with an aim of choosing the most appropriate solution </vt:lpstr>
      <vt:lpstr>Conclusion- </vt:lpstr>
      <vt:lpstr>Reference list</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dc:title>
  <cp:lastModifiedBy>Eros Florian Odobesteanu (2026409)</cp:lastModifiedBy>
  <cp:revision>3</cp:revision>
  <dcterms:created xsi:type="dcterms:W3CDTF">2021-11-22T18:45:09Z</dcterms:created>
  <dcterms:modified xsi:type="dcterms:W3CDTF">2021-12-01T12:41:18Z</dcterms:modified>
</cp:coreProperties>
</file>