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64" r:id="rId3"/>
    <p:sldId id="267" r:id="rId4"/>
    <p:sldId id="277" r:id="rId5"/>
    <p:sldId id="268" r:id="rId6"/>
    <p:sldId id="269" r:id="rId7"/>
    <p:sldId id="270" r:id="rId8"/>
    <p:sldId id="276" r:id="rId9"/>
    <p:sldId id="271" r:id="rId10"/>
    <p:sldId id="272" r:id="rId11"/>
    <p:sldId id="291" r:id="rId12"/>
    <p:sldId id="273" r:id="rId13"/>
    <p:sldId id="280" r:id="rId14"/>
    <p:sldId id="292" r:id="rId15"/>
    <p:sldId id="286" r:id="rId16"/>
    <p:sldId id="287" r:id="rId17"/>
    <p:sldId id="282" r:id="rId18"/>
    <p:sldId id="293" r:id="rId19"/>
    <p:sldId id="283" r:id="rId20"/>
    <p:sldId id="294" r:id="rId21"/>
    <p:sldId id="284" r:id="rId22"/>
    <p:sldId id="285" r:id="rId23"/>
    <p:sldId id="274" r:id="rId24"/>
    <p:sldId id="288" r:id="rId25"/>
    <p:sldId id="290" r:id="rId26"/>
    <p:sldId id="289" r:id="rId27"/>
    <p:sldId id="266" r:id="rId28"/>
    <p:sldId id="278" r:id="rId29"/>
    <p:sldId id="279" r:id="rId30"/>
    <p:sldId id="262" r:id="rId31"/>
    <p:sldId id="295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2/15/2021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2598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457200"/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2/15/2021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9219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2/15/2021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9422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457200"/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2/15/2021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246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2/15/2021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847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2/15/2021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1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2/15/2021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975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2/15/2021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234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2/15/2021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96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2/15/2021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721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2/15/2021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58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 defTabSz="457200"/>
            <a:fld id="{48A87A34-81AB-432B-8DAE-1953F412C126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2/15/2021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 defTabSz="457200"/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 defTabSz="457200"/>
            <a:fld id="{6D22F896-40B5-4ADD-8801-0D06FADFA09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457200"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5507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statistics/prison-population-figures-2019" TargetMode="External"/><Relationship Id="rId2" Type="http://schemas.openxmlformats.org/officeDocument/2006/relationships/hyperlink" Target="http://www.justice.gov.uk/downloads/contacts/hmps/prison-finder/prison-map-2017.pdf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ustice.gov.uk/about/noms" TargetMode="External"/><Relationship Id="rId3" Type="http://schemas.openxmlformats.org/officeDocument/2006/relationships/hyperlink" Target="http://www.gov.uk/government/organisations/ministry-of-justice" TargetMode="External"/><Relationship Id="rId7" Type="http://schemas.openxmlformats.org/officeDocument/2006/relationships/hyperlink" Target="http://www.police.uk/" TargetMode="External"/><Relationship Id="rId2" Type="http://schemas.openxmlformats.org/officeDocument/2006/relationships/hyperlink" Target="http://www.gov.uk/government/organisations/attorney-generals-off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ustice.gov.uk/about/hmcts" TargetMode="External"/><Relationship Id="rId5" Type="http://schemas.openxmlformats.org/officeDocument/2006/relationships/hyperlink" Target="http://www.sfo.gov.uk/" TargetMode="External"/><Relationship Id="rId10" Type="http://schemas.openxmlformats.org/officeDocument/2006/relationships/hyperlink" Target="http://www.parliament.uk/business/committees/committees-a-z/commons-select/justice-committee/inquiries/parliament-2010/laspo/" TargetMode="External"/><Relationship Id="rId4" Type="http://schemas.openxmlformats.org/officeDocument/2006/relationships/hyperlink" Target="http://www.gov.uk/government/organisations/home-office" TargetMode="External"/><Relationship Id="rId9" Type="http://schemas.openxmlformats.org/officeDocument/2006/relationships/hyperlink" Target="http://www.justiceinspectorates.gov.uk/hmcpsi/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rliament.uk/business/committees/committees-a-z/commons-select/justice-committee/inquiries/parliament-2010/laspo/" TargetMode="External"/><Relationship Id="rId3" Type="http://schemas.openxmlformats.org/officeDocument/2006/relationships/hyperlink" Target="https://www.bookdepository.com/author/Andrew-H-Agatston" TargetMode="External"/><Relationship Id="rId7" Type="http://schemas.openxmlformats.org/officeDocument/2006/relationships/hyperlink" Target="http://justice.org.uk/our-work/areas-of-work/access-to-justice/" TargetMode="External"/><Relationship Id="rId2" Type="http://schemas.openxmlformats.org/officeDocument/2006/relationships/hyperlink" Target="https://www.amazon.co.uk/s/ref=dp_byline_sr_book_1?ie=UTF8&amp;field-author=The+City+Law+School&amp;search-alias=books-uk&amp;text=The+City+Law+School&amp;sort=relevanceran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qualityhumanrights.com/en/node/801" TargetMode="External"/><Relationship Id="rId5" Type="http://schemas.openxmlformats.org/officeDocument/2006/relationships/hyperlink" Target="http://www.lawforlife.org.uk/research-and-theory/lsrc-research-knowledge-capability-and-experience-of-rights-problems/" TargetMode="External"/><Relationship Id="rId4" Type="http://schemas.openxmlformats.org/officeDocument/2006/relationships/hyperlink" Target="https://www.bookdepository.com/publishers/Xlibris-Corpor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BFA6B-7ED8-2642-BF5B-1446F4E8DF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ECAY6001</a:t>
            </a:r>
            <a:br>
              <a:rPr lang="en-GB" dirty="0"/>
            </a:br>
            <a:r>
              <a:rPr lang="en-GB" dirty="0"/>
              <a:t>Advocacy within a Criminal Justice Context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CB28ED-C615-124D-8476-AA0E4782AB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Session 1: Introduction &amp; Criminal Justice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1359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 to ECAY6001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Criminal Justice System</a:t>
            </a:r>
          </a:p>
          <a:p>
            <a:r>
              <a:rPr lang="en-GB" dirty="0"/>
              <a:t>Theories of Criminal Justice</a:t>
            </a:r>
          </a:p>
          <a:p>
            <a:r>
              <a:rPr lang="en-GB" dirty="0"/>
              <a:t>Offender Rights and the Role of the Advocate</a:t>
            </a:r>
          </a:p>
          <a:p>
            <a:r>
              <a:rPr lang="en-GB" dirty="0"/>
              <a:t>Client’s Needs Assessment</a:t>
            </a:r>
          </a:p>
          <a:p>
            <a:r>
              <a:rPr lang="en-GB" dirty="0"/>
              <a:t>Appropriate Adult</a:t>
            </a:r>
          </a:p>
          <a:p>
            <a:r>
              <a:rPr lang="en-GB" dirty="0"/>
              <a:t>Personal Adviser</a:t>
            </a:r>
          </a:p>
          <a:p>
            <a:r>
              <a:rPr lang="en-GB" dirty="0"/>
              <a:t>Legal Advocate</a:t>
            </a:r>
          </a:p>
          <a:p>
            <a:r>
              <a:rPr lang="en-GB" dirty="0"/>
              <a:t>Youth Offending</a:t>
            </a:r>
          </a:p>
        </p:txBody>
      </p:sp>
    </p:spTree>
    <p:extLst>
      <p:ext uri="{BB962C8B-B14F-4D97-AF65-F5344CB8AC3E}">
        <p14:creationId xmlns:p14="http://schemas.microsoft.com/office/powerpoint/2010/main" val="1966412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Criminal Jusitice System (CJS)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The Crown Proscecution Service (CPS) works in partnership with:</a:t>
            </a:r>
          </a:p>
          <a:p>
            <a:pPr lvl="1"/>
            <a:r>
              <a:rPr lang="cy-GB" dirty="0"/>
              <a:t>The Police</a:t>
            </a:r>
          </a:p>
          <a:p>
            <a:pPr lvl="1"/>
            <a:r>
              <a:rPr lang="cy-GB" dirty="0"/>
              <a:t>The Courts</a:t>
            </a:r>
          </a:p>
          <a:p>
            <a:pPr lvl="1"/>
            <a:r>
              <a:rPr lang="cy-GB" dirty="0"/>
              <a:t>The Home Office</a:t>
            </a:r>
          </a:p>
          <a:p>
            <a:pPr lvl="1"/>
            <a:r>
              <a:rPr lang="cy-GB" dirty="0"/>
              <a:t>The Ministry of Justice</a:t>
            </a:r>
          </a:p>
          <a:p>
            <a:pPr lvl="1"/>
            <a:r>
              <a:rPr lang="cy-GB" dirty="0"/>
              <a:t>The </a:t>
            </a:r>
            <a:r>
              <a:rPr lang="en-GB" dirty="0"/>
              <a:t>Serious Fraud Office</a:t>
            </a:r>
          </a:p>
          <a:p>
            <a:pPr lvl="1"/>
            <a:r>
              <a:rPr lang="cy-GB" dirty="0"/>
              <a:t>The National Offender Management Service (NOMS)</a:t>
            </a:r>
          </a:p>
          <a:p>
            <a:pPr lvl="1"/>
            <a:r>
              <a:rPr lang="cy-GB" dirty="0"/>
              <a:t>Her Majesty’s Crown Prosecution Service Inspectorate (HMCPSI)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613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1067402"/>
              </p:ext>
            </p:extLst>
          </p:nvPr>
        </p:nvGraphicFramePr>
        <p:xfrm>
          <a:off x="799538" y="1168326"/>
          <a:ext cx="2644503" cy="537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4503">
                  <a:extLst>
                    <a:ext uri="{9D8B030D-6E8A-4147-A177-3AD203B41FA5}">
                      <a16:colId xmlns:a16="http://schemas.microsoft.com/office/drawing/2014/main" val="1759344799"/>
                    </a:ext>
                  </a:extLst>
                </a:gridCol>
              </a:tblGrid>
              <a:tr h="314890">
                <a:tc>
                  <a:txBody>
                    <a:bodyPr/>
                    <a:lstStyle/>
                    <a:p>
                      <a:r>
                        <a:rPr lang="cy-GB" sz="1600" dirty="0"/>
                        <a:t>England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799773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Avon &amp; Somerset Consstrabulary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184648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Bedfordshire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383220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Cambridgeshire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1193557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Cheshire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6823429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City of London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8340101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Cleveland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5095227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Cumbria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6064529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Derbyshire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7573644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Devon &amp; Cornwall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972859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Dorest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3795886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Durham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6693760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Essex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8091624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Gloucestershire</a:t>
                      </a:r>
                      <a:r>
                        <a:rPr lang="cy-GB" sz="1200" baseline="0" dirty="0"/>
                        <a:t>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0791987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Greater Manchester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6964731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Hampshire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8955159"/>
                  </a:ext>
                </a:extLst>
              </a:tr>
              <a:tr h="314890">
                <a:tc>
                  <a:txBody>
                    <a:bodyPr/>
                    <a:lstStyle/>
                    <a:p>
                      <a:r>
                        <a:rPr lang="cy-GB" sz="1200" dirty="0"/>
                        <a:t>Hertfordshire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5066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9979254"/>
              </p:ext>
            </p:extLst>
          </p:nvPr>
        </p:nvGraphicFramePr>
        <p:xfrm>
          <a:off x="4728862" y="1152006"/>
          <a:ext cx="2644503" cy="543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4503">
                  <a:extLst>
                    <a:ext uri="{9D8B030D-6E8A-4147-A177-3AD203B41FA5}">
                      <a16:colId xmlns:a16="http://schemas.microsoft.com/office/drawing/2014/main" val="1759344799"/>
                    </a:ext>
                  </a:extLst>
                </a:gridCol>
              </a:tblGrid>
              <a:tr h="318955">
                <a:tc>
                  <a:txBody>
                    <a:bodyPr/>
                    <a:lstStyle/>
                    <a:p>
                      <a:r>
                        <a:rPr lang="cy-GB" sz="1600" dirty="0"/>
                        <a:t>England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799773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Humbershide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184648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Kent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383220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Lancashire</a:t>
                      </a:r>
                      <a:r>
                        <a:rPr lang="cy-GB" sz="1200" baseline="0" dirty="0"/>
                        <a:t>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1193557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Leicestershire</a:t>
                      </a:r>
                      <a:r>
                        <a:rPr lang="cy-GB" sz="1200" baseline="0" dirty="0"/>
                        <a:t>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6823429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Lincolnshire</a:t>
                      </a:r>
                      <a:r>
                        <a:rPr lang="cy-GB" sz="1200" baseline="0" dirty="0"/>
                        <a:t>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8340101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Merseyside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5095227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Metropolitan Police Servide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6064529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Norfolk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7573644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North Yorkshire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972859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Nortahamptonshire</a:t>
                      </a:r>
                      <a:r>
                        <a:rPr lang="cy-GB" sz="1200" baseline="0" dirty="0"/>
                        <a:t>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3795886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South Yorkshire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6693760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Staffordshire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8091624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Suffolk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0791987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Surrey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6964731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Thames Valley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8955159"/>
                  </a:ext>
                </a:extLst>
              </a:tr>
              <a:tr h="318955">
                <a:tc>
                  <a:txBody>
                    <a:bodyPr/>
                    <a:lstStyle/>
                    <a:p>
                      <a:r>
                        <a:rPr lang="cy-GB" sz="1200" dirty="0"/>
                        <a:t>Warwickshire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5066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810074"/>
              </p:ext>
            </p:extLst>
          </p:nvPr>
        </p:nvGraphicFramePr>
        <p:xfrm>
          <a:off x="8658187" y="1078387"/>
          <a:ext cx="2644503" cy="55121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4503">
                  <a:extLst>
                    <a:ext uri="{9D8B030D-6E8A-4147-A177-3AD203B41FA5}">
                      <a16:colId xmlns:a16="http://schemas.microsoft.com/office/drawing/2014/main" val="1759344799"/>
                    </a:ext>
                  </a:extLst>
                </a:gridCol>
              </a:tblGrid>
              <a:tr h="319577">
                <a:tc>
                  <a:txBody>
                    <a:bodyPr/>
                    <a:lstStyle/>
                    <a:p>
                      <a:r>
                        <a:rPr lang="cy-GB" sz="1600" dirty="0"/>
                        <a:t>England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799773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West Mercia</a:t>
                      </a:r>
                      <a:r>
                        <a:rPr lang="cy-GB" sz="1200" baseline="0" dirty="0"/>
                        <a:t>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184648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West Midlands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383220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West Yorkshire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1193557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Wiltshire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6823429"/>
                  </a:ext>
                </a:extLst>
              </a:tr>
              <a:tr h="319577">
                <a:tc>
                  <a:txBody>
                    <a:bodyPr/>
                    <a:lstStyle/>
                    <a:p>
                      <a:r>
                        <a:rPr lang="cy-GB" sz="16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Northen Ireland</a:t>
                      </a:r>
                      <a:endParaRPr lang="en-GB" sz="16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8340101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Police Service of Northern Ireland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5095227"/>
                  </a:ext>
                </a:extLst>
              </a:tr>
              <a:tr h="319577">
                <a:tc>
                  <a:txBody>
                    <a:bodyPr/>
                    <a:lstStyle/>
                    <a:p>
                      <a:r>
                        <a:rPr lang="cy-GB" sz="16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Scotland</a:t>
                      </a:r>
                      <a:endParaRPr lang="en-GB" sz="16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6064529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Police Scotland </a:t>
                      </a:r>
                      <a:r>
                        <a:rPr lang="cy-GB" sz="1200" baseline="0" dirty="0"/>
                        <a:t> 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7573644"/>
                  </a:ext>
                </a:extLst>
              </a:tr>
              <a:tr h="319577">
                <a:tc>
                  <a:txBody>
                    <a:bodyPr/>
                    <a:lstStyle/>
                    <a:p>
                      <a:r>
                        <a:rPr lang="cy-GB" sz="16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Wales</a:t>
                      </a:r>
                      <a:endParaRPr lang="en-GB" sz="16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1972859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Dyfed-Powys</a:t>
                      </a:r>
                      <a:r>
                        <a:rPr lang="cy-GB" sz="1200" baseline="0" dirty="0"/>
                        <a:t>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3795886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Gwent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6693760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North Wales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8091624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South Wales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0791987"/>
                  </a:ext>
                </a:extLst>
              </a:tr>
              <a:tr h="551996">
                <a:tc>
                  <a:txBody>
                    <a:bodyPr/>
                    <a:lstStyle/>
                    <a:p>
                      <a:r>
                        <a:rPr lang="cy-GB" sz="16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National Special Police Forces</a:t>
                      </a:r>
                      <a:endParaRPr lang="en-GB" sz="16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6964731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Britsih Transport Police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8955159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Civil Nuclear Constabulary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5066"/>
                  </a:ext>
                </a:extLst>
              </a:tr>
              <a:tr h="276303">
                <a:tc>
                  <a:txBody>
                    <a:bodyPr/>
                    <a:lstStyle/>
                    <a:p>
                      <a:r>
                        <a:rPr lang="cy-GB" sz="1200" dirty="0"/>
                        <a:t>Minisoty of Defence Police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1503058"/>
                  </a:ext>
                </a:extLst>
              </a:tr>
            </a:tbl>
          </a:graphicData>
        </a:graphic>
      </p:graphicFrame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999308" y="223706"/>
            <a:ext cx="9875520" cy="1356360"/>
          </a:xfrm>
        </p:spPr>
        <p:txBody>
          <a:bodyPr/>
          <a:lstStyle/>
          <a:p>
            <a:r>
              <a:rPr lang="en-GB" dirty="0"/>
              <a:t>43 Police Forces in England and Wales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346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The Police</a:t>
            </a:r>
            <a:endParaRPr lang="en-GB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The police are responsible for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investigation of crime</a:t>
            </a:r>
          </a:p>
          <a:p>
            <a:pPr lvl="1"/>
            <a:r>
              <a:rPr lang="en-GB" dirty="0"/>
              <a:t>t</a:t>
            </a:r>
            <a:r>
              <a:rPr lang="en-GB" dirty="0" smtClean="0"/>
              <a:t>he collection </a:t>
            </a:r>
            <a:r>
              <a:rPr lang="en-GB" dirty="0"/>
              <a:t>of evidence </a:t>
            </a:r>
          </a:p>
          <a:p>
            <a:pPr lvl="1"/>
            <a:r>
              <a:rPr lang="en-GB" dirty="0"/>
              <a:t>and the arrest or detention of suspected offenders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5" name="Content Placeholder 14"/>
          <p:cNvSpPr>
            <a:spLocks noGrp="1"/>
          </p:cNvSpPr>
          <p:nvPr>
            <p:ph sz="half" idx="2"/>
          </p:nvPr>
        </p:nvSpPr>
        <p:spPr>
          <a:xfrm>
            <a:off x="6267611" y="744583"/>
            <a:ext cx="5423645" cy="5336177"/>
          </a:xfrm>
        </p:spPr>
        <p:txBody>
          <a:bodyPr>
            <a:normAutofit/>
          </a:bodyPr>
          <a:lstStyle/>
          <a:p>
            <a:pPr marL="45720" indent="0" algn="ctr">
              <a:lnSpc>
                <a:spcPct val="110000"/>
              </a:lnSpc>
              <a:buNone/>
            </a:pPr>
            <a:endParaRPr lang="cy-GB" b="1" dirty="0">
              <a:solidFill>
                <a:srgbClr val="FF0000"/>
              </a:solidFill>
            </a:endParaRPr>
          </a:p>
          <a:p>
            <a:pPr marL="45720" indent="0" algn="ctr">
              <a:lnSpc>
                <a:spcPct val="110000"/>
              </a:lnSpc>
              <a:buNone/>
            </a:pPr>
            <a:endParaRPr lang="cy-GB" b="1" dirty="0">
              <a:solidFill>
                <a:srgbClr val="FF0000"/>
              </a:solidFill>
            </a:endParaRPr>
          </a:p>
          <a:p>
            <a:pPr marL="45720" indent="0" algn="ctr">
              <a:lnSpc>
                <a:spcPct val="110000"/>
              </a:lnSpc>
              <a:buNone/>
            </a:pPr>
            <a:r>
              <a:rPr lang="cy-GB" b="1" dirty="0">
                <a:solidFill>
                  <a:srgbClr val="FF0000"/>
                </a:solidFill>
              </a:rPr>
              <a:t>Police Processes where the </a:t>
            </a:r>
            <a:r>
              <a:rPr lang="en-GB" b="1" dirty="0">
                <a:solidFill>
                  <a:srgbClr val="FF0000"/>
                </a:solidFill>
              </a:rPr>
              <a:t>Suspect is held</a:t>
            </a:r>
          </a:p>
          <a:p>
            <a:r>
              <a:rPr lang="en-GB" dirty="0"/>
              <a:t>In </a:t>
            </a:r>
            <a:r>
              <a:rPr lang="en-GB" dirty="0">
                <a:solidFill>
                  <a:srgbClr val="FF0000"/>
                </a:solidFill>
              </a:rPr>
              <a:t>minor cases </a:t>
            </a:r>
            <a:r>
              <a:rPr lang="en-GB" dirty="0"/>
              <a:t>the police decide whether to </a:t>
            </a:r>
          </a:p>
          <a:p>
            <a:pPr lvl="1"/>
            <a:r>
              <a:rPr lang="en-GB" dirty="0"/>
              <a:t>caution them</a:t>
            </a:r>
          </a:p>
          <a:p>
            <a:pPr lvl="1"/>
            <a:r>
              <a:rPr lang="en-GB" dirty="0"/>
              <a:t>take no further action</a:t>
            </a:r>
          </a:p>
          <a:p>
            <a:pPr lvl="1"/>
            <a:r>
              <a:rPr lang="en-GB" dirty="0"/>
              <a:t>issue a fixed penalty notice </a:t>
            </a:r>
          </a:p>
          <a:p>
            <a:pPr lvl="1"/>
            <a:r>
              <a:rPr lang="en-GB" dirty="0"/>
              <a:t>or refer to the CPS for a conditional caution</a:t>
            </a:r>
          </a:p>
          <a:p>
            <a:pPr lvl="1"/>
            <a:endParaRPr lang="en-GB" dirty="0"/>
          </a:p>
          <a:p>
            <a:r>
              <a:rPr lang="en-GB" dirty="0"/>
              <a:t>In </a:t>
            </a:r>
            <a:r>
              <a:rPr lang="en-GB" dirty="0">
                <a:solidFill>
                  <a:srgbClr val="FF0000"/>
                </a:solidFill>
              </a:rPr>
              <a:t>more serious cases </a:t>
            </a:r>
            <a:r>
              <a:rPr lang="en-GB" dirty="0"/>
              <a:t>the police will</a:t>
            </a:r>
          </a:p>
          <a:p>
            <a:pPr lvl="1"/>
            <a:r>
              <a:rPr lang="en-GB" dirty="0"/>
              <a:t>send the papers to the CPS to decide upon prosecution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1665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The Courts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Administration in England and </a:t>
            </a:r>
            <a:r>
              <a:rPr lang="en-GB" dirty="0" smtClean="0"/>
              <a:t>Wales: </a:t>
            </a:r>
            <a:endParaRPr lang="en-GB" dirty="0"/>
          </a:p>
          <a:p>
            <a:pPr lvl="1"/>
            <a:r>
              <a:rPr lang="en-GB" dirty="0"/>
              <a:t>Civil courts</a:t>
            </a:r>
          </a:p>
          <a:p>
            <a:pPr lvl="1"/>
            <a:r>
              <a:rPr lang="en-GB" dirty="0"/>
              <a:t>Family courts </a:t>
            </a:r>
          </a:p>
          <a:p>
            <a:pPr lvl="1"/>
            <a:r>
              <a:rPr lang="en-GB" dirty="0"/>
              <a:t>Criminal courts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These include:</a:t>
            </a:r>
          </a:p>
          <a:p>
            <a:pPr lvl="1"/>
            <a:r>
              <a:rPr lang="en-GB" dirty="0"/>
              <a:t>Magistrates' courts </a:t>
            </a:r>
          </a:p>
          <a:p>
            <a:pPr lvl="2"/>
            <a:r>
              <a:rPr lang="en-GB" dirty="0"/>
              <a:t>f</a:t>
            </a:r>
            <a:r>
              <a:rPr lang="en-GB" dirty="0" smtClean="0"/>
              <a:t>or less </a:t>
            </a:r>
            <a:r>
              <a:rPr lang="en-GB" dirty="0"/>
              <a:t>serious criminal offences </a:t>
            </a:r>
          </a:p>
          <a:p>
            <a:pPr lvl="1"/>
            <a:r>
              <a:rPr lang="en-GB" dirty="0"/>
              <a:t>Youth Courts </a:t>
            </a:r>
          </a:p>
          <a:p>
            <a:pPr lvl="2"/>
            <a:r>
              <a:rPr lang="en-GB" dirty="0"/>
              <a:t>special magistrates' courts which deal with all but the most serious charges against people aged between 10 (the age of criminal responsibility) and under 18. </a:t>
            </a:r>
          </a:p>
          <a:p>
            <a:pPr lvl="1"/>
            <a:r>
              <a:rPr lang="en-GB" dirty="0"/>
              <a:t>Crown Courts </a:t>
            </a:r>
          </a:p>
          <a:p>
            <a:pPr lvl="2"/>
            <a:r>
              <a:rPr lang="en-GB" dirty="0"/>
              <a:t>deal with the most serious offences, which are triable by judge and jury</a:t>
            </a:r>
          </a:p>
          <a:p>
            <a:pPr lvl="1"/>
            <a:endParaRPr 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14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1" algn="l" rtl="0">
              <a:lnSpc>
                <a:spcPct val="90000"/>
              </a:lnSpc>
              <a:spcBef>
                <a:spcPct val="0"/>
              </a:spcBef>
            </a:pPr>
            <a:r>
              <a:rPr lang="cy-GB" sz="4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The Home Office </a:t>
            </a:r>
            <a:endParaRPr lang="en-GB" sz="4400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lead government department </a:t>
            </a:r>
            <a:r>
              <a:rPr lang="en-GB" dirty="0" smtClean="0"/>
              <a:t>for: </a:t>
            </a:r>
            <a:endParaRPr lang="en-GB" dirty="0"/>
          </a:p>
          <a:p>
            <a:pPr lvl="1"/>
            <a:r>
              <a:rPr lang="en-GB" dirty="0"/>
              <a:t>immigration and passports</a:t>
            </a:r>
          </a:p>
          <a:p>
            <a:pPr lvl="1"/>
            <a:r>
              <a:rPr lang="en-GB" dirty="0"/>
              <a:t>drugs policy</a:t>
            </a:r>
          </a:p>
          <a:p>
            <a:pPr lvl="1"/>
            <a:r>
              <a:rPr lang="en-GB" dirty="0"/>
              <a:t>Crime</a:t>
            </a:r>
          </a:p>
          <a:p>
            <a:pPr lvl="1"/>
            <a:r>
              <a:rPr lang="en-GB" dirty="0"/>
              <a:t>counter-terrorism </a:t>
            </a:r>
          </a:p>
          <a:p>
            <a:pPr lvl="1"/>
            <a:r>
              <a:rPr lang="en-GB" dirty="0" smtClean="0"/>
              <a:t>and police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The first duty of the government is to </a:t>
            </a:r>
          </a:p>
          <a:p>
            <a:pPr lvl="1"/>
            <a:r>
              <a:rPr lang="en-GB" dirty="0"/>
              <a:t>keep citizens safe and the country secure</a:t>
            </a:r>
          </a:p>
          <a:p>
            <a:r>
              <a:rPr lang="en-GB" dirty="0"/>
              <a:t>The Home Office has been at the front line of this endeavour since 1782</a:t>
            </a:r>
          </a:p>
          <a:p>
            <a:pPr lvl="1"/>
            <a:r>
              <a:rPr lang="en-GB" dirty="0"/>
              <a:t>fundamental role in the security and economic prosperity of the United Kingdom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3394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The Home Office (28 Departments)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en-GB" sz="11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201544"/>
              </p:ext>
            </p:extLst>
          </p:nvPr>
        </p:nvGraphicFramePr>
        <p:xfrm>
          <a:off x="6079434" y="2597244"/>
          <a:ext cx="5456643" cy="3083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881">
                  <a:extLst>
                    <a:ext uri="{9D8B030D-6E8A-4147-A177-3AD203B41FA5}">
                      <a16:colId xmlns:a16="http://schemas.microsoft.com/office/drawing/2014/main" val="13370390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28615701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1045569001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r>
                        <a:rPr lang="cy-GB" dirty="0"/>
                        <a:t>Others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64389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Biometrics Commissioner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Forensic sceince Regulator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HM Inspectorate of Constabulary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4409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Independent Chief Inspector of Borders and Immigration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Independent Family Returns Panel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Independent Reviewer of Terrorism Legislation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7848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Intelligence Services Commissioner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Interception of Communications Commissioner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National Counter Terrorism Security Office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8532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National Crime </a:t>
                      </a:r>
                      <a:r>
                        <a:rPr lang="cy-GB" sz="1400" kern="120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Agency</a:t>
                      </a:r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4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Renumeration</a:t>
                      </a:r>
                      <a:r>
                        <a:rPr lang="cy-GB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Review Body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Security Service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Surveillance Camera Commissioner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420267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4472001"/>
              </p:ext>
            </p:extLst>
          </p:nvPr>
        </p:nvGraphicFramePr>
        <p:xfrm>
          <a:off x="6079435" y="1595392"/>
          <a:ext cx="5456643" cy="10018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881">
                  <a:extLst>
                    <a:ext uri="{9D8B030D-6E8A-4147-A177-3AD203B41FA5}">
                      <a16:colId xmlns:a16="http://schemas.microsoft.com/office/drawing/2014/main" val="13370390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28615701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1045569001"/>
                    </a:ext>
                  </a:extLst>
                </a:gridCol>
              </a:tblGrid>
              <a:tr h="367514">
                <a:tc gridSpan="3">
                  <a:txBody>
                    <a:bodyPr/>
                    <a:lstStyle/>
                    <a:p>
                      <a:r>
                        <a:rPr lang="cy-GB" dirty="0"/>
                        <a:t>Independent Monitoring Body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6438954"/>
                  </a:ext>
                </a:extLst>
              </a:tr>
              <a:tr h="634338"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Independent Anti-Slavery Commissioner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440946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617837"/>
              </p:ext>
            </p:extLst>
          </p:nvPr>
        </p:nvGraphicFramePr>
        <p:xfrm>
          <a:off x="636470" y="5645513"/>
          <a:ext cx="5456643" cy="10042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881">
                  <a:extLst>
                    <a:ext uri="{9D8B030D-6E8A-4147-A177-3AD203B41FA5}">
                      <a16:colId xmlns:a16="http://schemas.microsoft.com/office/drawing/2014/main" val="13370390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28615701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1045569001"/>
                    </a:ext>
                  </a:extLst>
                </a:gridCol>
              </a:tblGrid>
              <a:tr h="368399">
                <a:tc gridSpan="3">
                  <a:txBody>
                    <a:bodyPr/>
                    <a:lstStyle/>
                    <a:p>
                      <a:r>
                        <a:rPr lang="cy-GB" dirty="0"/>
                        <a:t>Tribunal Non-Departmental Public Body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6438954"/>
                  </a:ext>
                </a:extLst>
              </a:tr>
              <a:tr h="635867"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Investigatory Powers Tribunal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Office of Surveillance Commissioners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Police Discipline Appeals Tribunal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440946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1297080"/>
              </p:ext>
            </p:extLst>
          </p:nvPr>
        </p:nvGraphicFramePr>
        <p:xfrm>
          <a:off x="636470" y="3442426"/>
          <a:ext cx="5456643" cy="20592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881">
                  <a:extLst>
                    <a:ext uri="{9D8B030D-6E8A-4147-A177-3AD203B41FA5}">
                      <a16:colId xmlns:a16="http://schemas.microsoft.com/office/drawing/2014/main" val="13370390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28615701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1045569001"/>
                    </a:ext>
                  </a:extLst>
                </a:gridCol>
              </a:tblGrid>
              <a:tr h="340462">
                <a:tc gridSpan="3">
                  <a:txBody>
                    <a:bodyPr/>
                    <a:lstStyle/>
                    <a:p>
                      <a:r>
                        <a:rPr lang="cy-GB" dirty="0" err="1" smtClean="0"/>
                        <a:t>Advisory</a:t>
                      </a:r>
                      <a:r>
                        <a:rPr lang="cy-GB" dirty="0" smtClean="0"/>
                        <a:t> </a:t>
                      </a:r>
                      <a:r>
                        <a:rPr lang="cy-GB" dirty="0"/>
                        <a:t>Non-Departmental Public Body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6438954"/>
                  </a:ext>
                </a:extLst>
              </a:tr>
              <a:tr h="587647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Advisory Council on the Misuse of Drugs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Animals </a:t>
                      </a:r>
                      <a:r>
                        <a:rPr lang="cy-GB" sz="1400" kern="120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</a:t>
                      </a:r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4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Science</a:t>
                      </a:r>
                      <a:r>
                        <a:rPr lang="cy-GB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Committee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Biometrics and Forensics Ethics Group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440946"/>
                  </a:ext>
                </a:extLst>
              </a:tr>
              <a:tr h="587647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Migration Advisory Committee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Police Advisory Board for England and Wales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y-GB" sz="1400" kern="120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Police</a:t>
                      </a:r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4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Renumeration</a:t>
                      </a:r>
                      <a:r>
                        <a:rPr lang="cy-GB" sz="14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Review Body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784897"/>
                  </a:ext>
                </a:extLst>
              </a:tr>
              <a:tr h="340462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y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Technical Advisory Board</a:t>
                      </a:r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853221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5218039"/>
              </p:ext>
            </p:extLst>
          </p:nvPr>
        </p:nvGraphicFramePr>
        <p:xfrm>
          <a:off x="622792" y="1584053"/>
          <a:ext cx="5456643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881">
                  <a:extLst>
                    <a:ext uri="{9D8B030D-6E8A-4147-A177-3AD203B41FA5}">
                      <a16:colId xmlns:a16="http://schemas.microsoft.com/office/drawing/2014/main" val="13370390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2861570110"/>
                    </a:ext>
                  </a:extLst>
                </a:gridCol>
                <a:gridCol w="1818881">
                  <a:extLst>
                    <a:ext uri="{9D8B030D-6E8A-4147-A177-3AD203B41FA5}">
                      <a16:colId xmlns:a16="http://schemas.microsoft.com/office/drawing/2014/main" val="1045569001"/>
                    </a:ext>
                  </a:extLst>
                </a:gridCol>
              </a:tblGrid>
              <a:tr h="324899">
                <a:tc gridSpan="3">
                  <a:txBody>
                    <a:bodyPr/>
                    <a:lstStyle/>
                    <a:p>
                      <a:r>
                        <a:rPr lang="cy-GB" dirty="0"/>
                        <a:t>Excecutive Non-Departmental Public Body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6438954"/>
                  </a:ext>
                </a:extLst>
              </a:tr>
              <a:tr h="560784">
                <a:tc>
                  <a:txBody>
                    <a:bodyPr/>
                    <a:lstStyle/>
                    <a:p>
                      <a:r>
                        <a:rPr lang="cy-GB" sz="1400" dirty="0" err="1" smtClean="0"/>
                        <a:t>Disclosure</a:t>
                      </a:r>
                      <a:r>
                        <a:rPr lang="cy-GB" sz="1400" baseline="0" dirty="0" smtClean="0"/>
                        <a:t> </a:t>
                      </a:r>
                      <a:r>
                        <a:rPr lang="cy-GB" sz="1400" baseline="0" dirty="0"/>
                        <a:t>and Barring Service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dirty="0" err="1"/>
                        <a:t>Gangmasters</a:t>
                      </a:r>
                      <a:r>
                        <a:rPr lang="cy-GB" sz="1400" baseline="0" dirty="0"/>
                        <a:t> </a:t>
                      </a:r>
                      <a:r>
                        <a:rPr lang="cy-GB" sz="1400" baseline="0" dirty="0" err="1" smtClean="0"/>
                        <a:t>Licensing</a:t>
                      </a:r>
                      <a:r>
                        <a:rPr lang="cy-GB" sz="1400" baseline="0" dirty="0" smtClean="0"/>
                        <a:t> </a:t>
                      </a:r>
                      <a:r>
                        <a:rPr lang="cy-GB" sz="1400" baseline="0" dirty="0"/>
                        <a:t>Authority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dirty="0" err="1" smtClean="0"/>
                        <a:t>Independent</a:t>
                      </a:r>
                      <a:r>
                        <a:rPr lang="cy-GB" sz="1400" dirty="0" smtClean="0"/>
                        <a:t> </a:t>
                      </a:r>
                      <a:r>
                        <a:rPr lang="cy-GB" sz="1400" dirty="0"/>
                        <a:t>Police </a:t>
                      </a:r>
                      <a:r>
                        <a:rPr lang="cy-GB" sz="1400" dirty="0" err="1"/>
                        <a:t>Complaints</a:t>
                      </a:r>
                      <a:r>
                        <a:rPr lang="cy-GB" sz="1400" dirty="0"/>
                        <a:t> </a:t>
                      </a:r>
                      <a:r>
                        <a:rPr lang="cy-GB" sz="1400" dirty="0" err="1" smtClean="0"/>
                        <a:t>Commission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440946"/>
                  </a:ext>
                </a:extLst>
              </a:tr>
              <a:tr h="560784">
                <a:tc>
                  <a:txBody>
                    <a:bodyPr/>
                    <a:lstStyle/>
                    <a:p>
                      <a:r>
                        <a:rPr lang="cy-GB" sz="1400" dirty="0"/>
                        <a:t>Office of the Immigration Services Commissioner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dirty="0" smtClean="0"/>
                        <a:t>Security </a:t>
                      </a:r>
                      <a:r>
                        <a:rPr lang="cy-GB" sz="1400" dirty="0" err="1" smtClean="0"/>
                        <a:t>Industry</a:t>
                      </a:r>
                      <a:r>
                        <a:rPr lang="cy-GB" sz="1400" dirty="0" smtClean="0"/>
                        <a:t> </a:t>
                      </a:r>
                      <a:r>
                        <a:rPr lang="cy-GB" sz="1400" dirty="0" err="1" smtClean="0"/>
                        <a:t>Authority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7848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5834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The Ministry of Justice (MoJ)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Responsibility for different parts of the justice system</a:t>
            </a:r>
          </a:p>
          <a:p>
            <a:pPr lvl="1"/>
            <a:r>
              <a:rPr lang="en-GB" dirty="0"/>
              <a:t>the courts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risons</a:t>
            </a:r>
            <a:endParaRPr lang="en-GB" dirty="0"/>
          </a:p>
          <a:p>
            <a:pPr lvl="1"/>
            <a:r>
              <a:rPr lang="en-GB" dirty="0"/>
              <a:t>probation services</a:t>
            </a:r>
          </a:p>
          <a:p>
            <a:pPr lvl="1"/>
            <a:r>
              <a:rPr lang="en-GB" dirty="0"/>
              <a:t>and attendance centres</a:t>
            </a:r>
          </a:p>
          <a:p>
            <a:r>
              <a:rPr lang="en-GB" dirty="0"/>
              <a:t>Its work spans </a:t>
            </a:r>
          </a:p>
          <a:p>
            <a:pPr lvl="1"/>
            <a:r>
              <a:rPr lang="en-GB" dirty="0"/>
              <a:t>criminal</a:t>
            </a:r>
          </a:p>
          <a:p>
            <a:pPr lvl="1"/>
            <a:r>
              <a:rPr lang="en-GB" dirty="0"/>
              <a:t>civil and family justice </a:t>
            </a:r>
          </a:p>
          <a:p>
            <a:pPr lvl="1"/>
            <a:r>
              <a:rPr lang="en-GB" dirty="0"/>
              <a:t>democracy</a:t>
            </a:r>
          </a:p>
          <a:p>
            <a:pPr lvl="1"/>
            <a:r>
              <a:rPr lang="en-GB" dirty="0"/>
              <a:t>rights </a:t>
            </a:r>
          </a:p>
          <a:p>
            <a:pPr lvl="1"/>
            <a:r>
              <a:rPr lang="en-GB" dirty="0"/>
              <a:t>and the constitution</a:t>
            </a:r>
          </a:p>
          <a:p>
            <a:pPr lvl="1"/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MoJ</a:t>
            </a:r>
            <a:r>
              <a:rPr lang="en-GB" dirty="0"/>
              <a:t> works for victims and the public to: </a:t>
            </a:r>
          </a:p>
          <a:p>
            <a:pPr lvl="1"/>
            <a:r>
              <a:rPr lang="en-GB" dirty="0"/>
              <a:t>protect the public </a:t>
            </a:r>
          </a:p>
          <a:p>
            <a:pPr lvl="1"/>
            <a:r>
              <a:rPr lang="en-GB" dirty="0"/>
              <a:t>reduce reoffending</a:t>
            </a:r>
          </a:p>
          <a:p>
            <a:pPr lvl="1"/>
            <a:r>
              <a:rPr lang="en-GB" dirty="0"/>
              <a:t>to provide a more effective, transparent and responsive criminal justice system </a:t>
            </a:r>
          </a:p>
        </p:txBody>
      </p:sp>
    </p:spTree>
    <p:extLst>
      <p:ext uri="{BB962C8B-B14F-4D97-AF65-F5344CB8AC3E}">
        <p14:creationId xmlns:p14="http://schemas.microsoft.com/office/powerpoint/2010/main" val="2147769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The </a:t>
            </a:r>
            <a:r>
              <a:rPr lang="en-GB" dirty="0"/>
              <a:t>Serious Fraud Office (SFO)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SFO </a:t>
            </a:r>
          </a:p>
          <a:p>
            <a:pPr lvl="1"/>
            <a:r>
              <a:rPr lang="en-GB" dirty="0"/>
              <a:t>investigates and prosecutes </a:t>
            </a:r>
          </a:p>
          <a:p>
            <a:pPr lvl="2"/>
            <a:r>
              <a:rPr lang="en-GB" dirty="0"/>
              <a:t>Serious or complex fraud, bribery and corruption</a:t>
            </a:r>
            <a:endParaRPr lang="cy-GB" dirty="0"/>
          </a:p>
          <a:p>
            <a:r>
              <a:rPr lang="en-GB" dirty="0"/>
              <a:t>SFO take on a small number of large economic crime cases</a:t>
            </a:r>
          </a:p>
          <a:p>
            <a:r>
              <a:rPr lang="en-GB" dirty="0"/>
              <a:t>The SFO Statement of Principles, which includes consideration of:</a:t>
            </a:r>
          </a:p>
          <a:p>
            <a:pPr lvl="1"/>
            <a:r>
              <a:rPr lang="en-GB" dirty="0"/>
              <a:t>whether the apparent criminality undermines UK PLC commercial or financial interests in general and in the City of London in particular,</a:t>
            </a:r>
          </a:p>
          <a:p>
            <a:pPr lvl="1"/>
            <a:r>
              <a:rPr lang="en-GB" dirty="0"/>
              <a:t>whether the actual or potential financial loss involved is high,</a:t>
            </a:r>
          </a:p>
          <a:p>
            <a:pPr lvl="1"/>
            <a:r>
              <a:rPr lang="en-GB" dirty="0"/>
              <a:t>whether actual or potential economic harm is significant,</a:t>
            </a:r>
          </a:p>
          <a:p>
            <a:pPr lvl="1"/>
            <a:r>
              <a:rPr lang="en-GB" dirty="0"/>
              <a:t>whether there is a significant public interest element, and</a:t>
            </a:r>
          </a:p>
          <a:p>
            <a:pPr lvl="1"/>
            <a:r>
              <a:rPr lang="en-GB" dirty="0"/>
              <a:t>whether there is new species of fraud</a:t>
            </a:r>
          </a:p>
        </p:txBody>
      </p:sp>
    </p:spTree>
    <p:extLst>
      <p:ext uri="{BB962C8B-B14F-4D97-AF65-F5344CB8AC3E}">
        <p14:creationId xmlns:p14="http://schemas.microsoft.com/office/powerpoint/2010/main" val="353853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The </a:t>
            </a:r>
            <a:r>
              <a:rPr lang="en-GB" dirty="0"/>
              <a:t>Serious Fraud Office (SFO)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SFO pursue criminals for </a:t>
            </a:r>
          </a:p>
          <a:p>
            <a:pPr lvl="1"/>
            <a:r>
              <a:rPr lang="en-GB" dirty="0"/>
              <a:t>the financial benefit they have made from their crimes </a:t>
            </a:r>
          </a:p>
          <a:p>
            <a:pPr lvl="1"/>
            <a:r>
              <a:rPr lang="en-GB" dirty="0"/>
              <a:t>and assist overseas jurisdictions with their investigations into serious and complex fraud, bribery and corruption cases</a:t>
            </a:r>
          </a:p>
          <a:p>
            <a:r>
              <a:rPr lang="en-GB" dirty="0"/>
              <a:t>Since 30 September 2017 </a:t>
            </a:r>
          </a:p>
          <a:p>
            <a:pPr lvl="1"/>
            <a:r>
              <a:rPr lang="en-GB" dirty="0"/>
              <a:t>has the power to investigate and prosecute the new offence of corporate failure to prevent the facilitation of overseas tax evasion.  </a:t>
            </a:r>
          </a:p>
          <a:p>
            <a:r>
              <a:rPr lang="en-GB" dirty="0"/>
              <a:t>The SFO was created and given its powers under </a:t>
            </a:r>
          </a:p>
          <a:p>
            <a:pPr lvl="1"/>
            <a:r>
              <a:rPr lang="en-GB" dirty="0"/>
              <a:t>the Criminal Justice Act 1987  </a:t>
            </a:r>
          </a:p>
          <a:p>
            <a:pPr lvl="1"/>
            <a:r>
              <a:rPr lang="en-GB" dirty="0"/>
              <a:t>was established in 1988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012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The National Offender Management Service (NOMS)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NOMS</a:t>
            </a:r>
          </a:p>
          <a:p>
            <a:pPr lvl="1"/>
            <a:r>
              <a:rPr lang="cy-GB" dirty="0"/>
              <a:t>National Offenders’ Management Service</a:t>
            </a:r>
            <a:endParaRPr lang="en-GB" dirty="0"/>
          </a:p>
          <a:p>
            <a:pPr lvl="1"/>
            <a:r>
              <a:rPr lang="en-GB" dirty="0"/>
              <a:t>Accountable for how prisons are run in England and Wales</a:t>
            </a:r>
          </a:p>
          <a:p>
            <a:r>
              <a:rPr lang="cy-GB" dirty="0"/>
              <a:t>HM Prison Service</a:t>
            </a:r>
            <a:endParaRPr lang="en-GB" dirty="0"/>
          </a:p>
          <a:p>
            <a:pPr lvl="1"/>
            <a:r>
              <a:rPr lang="en-GB" dirty="0"/>
              <a:t>Through the HM Prison Service the management of the public sector prisons in England and Wales</a:t>
            </a:r>
          </a:p>
          <a:p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dirty="0"/>
              <a:t>National Probation Service</a:t>
            </a:r>
            <a:endParaRPr lang="en-GB" dirty="0"/>
          </a:p>
          <a:p>
            <a:pPr lvl="1"/>
            <a:r>
              <a:rPr lang="en-GB" dirty="0"/>
              <a:t>NOMS also oversees the delivery of probation in England and Wales through the National Probation Service and Community Rehabilitation companies </a:t>
            </a:r>
          </a:p>
          <a:p>
            <a:pPr lvl="2"/>
            <a:r>
              <a:rPr lang="en-GB" dirty="0" smtClean="0"/>
              <a:t>G4S</a:t>
            </a:r>
            <a:endParaRPr lang="en-GB" dirty="0"/>
          </a:p>
          <a:p>
            <a:pPr lvl="2"/>
            <a:r>
              <a:rPr lang="en-GB" dirty="0"/>
              <a:t>Serco</a:t>
            </a:r>
          </a:p>
          <a:p>
            <a:pPr lvl="2"/>
            <a:r>
              <a:rPr lang="en-GB" dirty="0"/>
              <a:t>Sodexo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649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NOMS: HM Prison Service (HMPS)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Accountable for:</a:t>
            </a:r>
          </a:p>
          <a:p>
            <a:pPr lvl="1"/>
            <a:r>
              <a:rPr lang="en-GB" dirty="0"/>
              <a:t>how prisons are run in England and Wales</a:t>
            </a:r>
          </a:p>
          <a:p>
            <a:pPr lvl="1"/>
            <a:r>
              <a:rPr lang="en-GB" dirty="0"/>
              <a:t>manage public sector prisons in England and Wales through HM Prison Service</a:t>
            </a:r>
          </a:p>
          <a:p>
            <a:pPr lvl="1"/>
            <a:r>
              <a:rPr lang="en-GB" dirty="0"/>
              <a:t>oversees probation delivery in England and Wales through the 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Prisoners:</a:t>
            </a:r>
          </a:p>
          <a:p>
            <a:pPr lvl="1"/>
            <a:r>
              <a:rPr lang="en-GB" dirty="0"/>
              <a:t>keep those sentenced to prison in custody</a:t>
            </a:r>
          </a:p>
          <a:p>
            <a:pPr lvl="1"/>
            <a:r>
              <a:rPr lang="en-GB" dirty="0"/>
              <a:t>helping them lead law-abiding and useful lives</a:t>
            </a:r>
          </a:p>
          <a:p>
            <a:pPr lvl="1"/>
            <a:r>
              <a:rPr lang="en-GB" dirty="0"/>
              <a:t>both while they are in prison and after they are released.</a:t>
            </a:r>
          </a:p>
        </p:txBody>
      </p:sp>
    </p:spTree>
    <p:extLst>
      <p:ext uri="{BB962C8B-B14F-4D97-AF65-F5344CB8AC3E}">
        <p14:creationId xmlns:p14="http://schemas.microsoft.com/office/powerpoint/2010/main" val="4133389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NOMS: HM Prison Service (HMPS)</a:t>
            </a:r>
            <a:br>
              <a:rPr lang="cy-GB" dirty="0"/>
            </a:br>
            <a:r>
              <a:rPr lang="cy-GB" dirty="0"/>
              <a:t>Types of Prisons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Young People</a:t>
            </a:r>
          </a:p>
          <a:p>
            <a:r>
              <a:rPr lang="en-GB" dirty="0"/>
              <a:t>Long Term/ High Security</a:t>
            </a:r>
          </a:p>
          <a:p>
            <a:r>
              <a:rPr lang="en-GB" dirty="0"/>
              <a:t>Contracted </a:t>
            </a:r>
          </a:p>
          <a:p>
            <a:r>
              <a:rPr lang="en-GB" dirty="0"/>
              <a:t>Women </a:t>
            </a:r>
          </a:p>
          <a:p>
            <a:r>
              <a:rPr lang="en-GB" dirty="0"/>
              <a:t>Foreign Nationals Prison (FNP) </a:t>
            </a:r>
          </a:p>
          <a:p>
            <a:r>
              <a:rPr lang="en-GB" dirty="0"/>
              <a:t>Immigration Removal Centre (IRC)</a:t>
            </a:r>
          </a:p>
          <a:p>
            <a:r>
              <a:rPr lang="en-GB" dirty="0"/>
              <a:t>Young Offenders Institution (YOI)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sz="2400" dirty="0"/>
              <a:t>Prison Map:</a:t>
            </a:r>
          </a:p>
          <a:p>
            <a:pPr lvl="2"/>
            <a:r>
              <a:rPr lang="en-GB" dirty="0">
                <a:hlinkClick r:id="rId2"/>
              </a:rPr>
              <a:t>http://www.justice.gov.uk/downloads/contacts/hmps/prison-finder/prison-map-2017.pdf</a:t>
            </a:r>
            <a:r>
              <a:rPr lang="en-GB" dirty="0"/>
              <a:t> </a:t>
            </a:r>
          </a:p>
          <a:p>
            <a:r>
              <a:rPr lang="cy-GB" dirty="0"/>
              <a:t>Prison Statistics</a:t>
            </a:r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www.gov.uk/government/statistics/prison-population-figures-2019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414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9066703"/>
              </p:ext>
            </p:extLst>
          </p:nvPr>
        </p:nvGraphicFramePr>
        <p:xfrm>
          <a:off x="235130" y="256901"/>
          <a:ext cx="11704321" cy="6392092"/>
        </p:xfrm>
        <a:graphic>
          <a:graphicData uri="http://schemas.openxmlformats.org/drawingml/2006/table">
            <a:tbl>
              <a:tblPr/>
              <a:tblGrid>
                <a:gridCol w="1447559">
                  <a:extLst>
                    <a:ext uri="{9D8B030D-6E8A-4147-A177-3AD203B41FA5}">
                      <a16:colId xmlns:a16="http://schemas.microsoft.com/office/drawing/2014/main" val="469977918"/>
                    </a:ext>
                  </a:extLst>
                </a:gridCol>
                <a:gridCol w="1238554">
                  <a:extLst>
                    <a:ext uri="{9D8B030D-6E8A-4147-A177-3AD203B41FA5}">
                      <a16:colId xmlns:a16="http://schemas.microsoft.com/office/drawing/2014/main" val="2696265782"/>
                    </a:ext>
                  </a:extLst>
                </a:gridCol>
                <a:gridCol w="9018208">
                  <a:extLst>
                    <a:ext uri="{9D8B030D-6E8A-4147-A177-3AD203B41FA5}">
                      <a16:colId xmlns:a16="http://schemas.microsoft.com/office/drawing/2014/main" val="2669579409"/>
                    </a:ext>
                  </a:extLst>
                </a:gridCol>
              </a:tblGrid>
              <a:tr h="769825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/>
                        </a:rPr>
                        <a:t>Prison type</a:t>
                      </a:r>
                    </a:p>
                  </a:txBody>
                  <a:tcPr marL="15533" marR="15533" marT="7767" marB="776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/>
                        </a:rPr>
                        <a:t>Category</a:t>
                      </a:r>
                    </a:p>
                  </a:txBody>
                  <a:tcPr marL="15533" marR="15533" marT="7767" marB="776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/>
                        </a:rPr>
                        <a:t>Prison description</a:t>
                      </a:r>
                    </a:p>
                  </a:txBody>
                  <a:tcPr marL="15533" marR="15533" marT="7767" marB="776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1123725"/>
                  </a:ext>
                </a:extLst>
              </a:tr>
              <a:tr h="2908262">
                <a:tc rowSpan="3"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effectLst/>
                        </a:rPr>
                        <a:t>Closed Prison</a:t>
                      </a:r>
                    </a:p>
                  </a:txBody>
                  <a:tcPr marL="15533" marR="15533" marT="7767" marB="776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effectLst/>
                        </a:rPr>
                        <a:t>A</a:t>
                      </a:r>
                      <a:endParaRPr lang="en-GB" sz="2800" dirty="0">
                        <a:effectLst/>
                      </a:endParaRP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Those whose escape would be highly dangerous to the public or national security. Offences that may result in consideration for Category A or Restricted Status include: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(Attempted) Murder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Manslaughter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Wounding with intent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Rape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Indecent assault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Robbery or conspiracy to rob (with firearms)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Firearms offences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Importing or supplying Class A controlled drugs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Possessing or supplying explosives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Offences connected with terrorism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and Offences under the Official Secrets Act </a:t>
                      </a: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1702759"/>
                  </a:ext>
                </a:extLst>
              </a:tr>
              <a:tr h="45942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effectLst/>
                        </a:rPr>
                        <a:t>B</a:t>
                      </a:r>
                      <a:endParaRPr lang="en-GB" sz="2800" dirty="0">
                        <a:effectLst/>
                      </a:endParaRP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Those who do not require maximum security,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but for whom escape still needs to be made very difficult.</a:t>
                      </a: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7761240"/>
                  </a:ext>
                </a:extLst>
              </a:tr>
              <a:tr h="45942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effectLst/>
                        </a:rPr>
                        <a:t>C</a:t>
                      </a:r>
                      <a:endParaRPr lang="en-GB" sz="2800" dirty="0">
                        <a:effectLst/>
                      </a:endParaRP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Those who cannot be trusted in open conditions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but who are unlikely to try to escape</a:t>
                      </a: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0836277"/>
                  </a:ext>
                </a:extLst>
              </a:tr>
              <a:tr h="1795155"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effectLst/>
                        </a:rPr>
                        <a:t>Open Prison</a:t>
                      </a:r>
                      <a:endParaRPr lang="en-GB" sz="1800" b="1" dirty="0">
                        <a:effectLst/>
                      </a:endParaRPr>
                    </a:p>
                  </a:txBody>
                  <a:tcPr marL="15533" marR="15533" marT="7767" marB="776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effectLst/>
                        </a:rPr>
                        <a:t>D</a:t>
                      </a:r>
                      <a:endParaRPr lang="en-GB" sz="2800" dirty="0">
                        <a:effectLst/>
                      </a:endParaRP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Those who can be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reasonably trusted not to try to escape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given the privilege of an open prison.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Prisoners at "D Cat." (as it is commonly known) prisons, 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are subject to approval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given ROTL (Release On Temporary Licence) to work in the community 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or to go on "home leave" once they have passed their FLED (Full Licence Eligibility Dates)</a:t>
                      </a:r>
                    </a:p>
                    <a:p>
                      <a:pPr marL="1200150" lvl="2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effectLst/>
                        </a:rPr>
                        <a:t>which is usually a quarter of the way through the sentence</a:t>
                      </a:r>
                    </a:p>
                  </a:txBody>
                  <a:tcPr marL="15533" marR="15533" marT="7767" marB="776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00500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151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85" y="274320"/>
            <a:ext cx="11378541" cy="6322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36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NOMS: HM Prison Service (HMPS)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 fontAlgn="base">
              <a:buNone/>
            </a:pPr>
            <a:r>
              <a:rPr lang="en-GB" b="1" dirty="0"/>
              <a:t>1) Concurrent and consecutive sentences</a:t>
            </a:r>
          </a:p>
          <a:p>
            <a:pPr lvl="1" fontAlgn="base"/>
            <a:r>
              <a:rPr lang="en-GB" dirty="0"/>
              <a:t>If someone’s convicted of committing </a:t>
            </a:r>
            <a:r>
              <a:rPr lang="en-GB" u="sng" dirty="0"/>
              <a:t>more than one crime</a:t>
            </a:r>
            <a:r>
              <a:rPr lang="en-GB" dirty="0"/>
              <a:t>, they’re usually given a sentence for each crime.</a:t>
            </a:r>
          </a:p>
          <a:p>
            <a:pPr lvl="1" fontAlgn="base"/>
            <a:r>
              <a:rPr lang="en-GB" dirty="0"/>
              <a:t>Concurrent sentences are served at the same time.</a:t>
            </a:r>
          </a:p>
          <a:p>
            <a:pPr lvl="1" fontAlgn="base"/>
            <a:r>
              <a:rPr lang="en-GB" dirty="0"/>
              <a:t>Consecutive sentences are served one after the other - e.g. a 6 month sentence followed by a 3 month sentence.</a:t>
            </a:r>
          </a:p>
          <a:p>
            <a:pPr fontAlgn="base"/>
            <a:r>
              <a:rPr lang="en-GB" dirty="0"/>
              <a:t>The judge (or magistrate) tells the person what type of sentence they get and how it must be served.</a:t>
            </a:r>
          </a:p>
        </p:txBody>
      </p:sp>
    </p:spTree>
    <p:extLst>
      <p:ext uri="{BB962C8B-B14F-4D97-AF65-F5344CB8AC3E}">
        <p14:creationId xmlns:p14="http://schemas.microsoft.com/office/powerpoint/2010/main" val="805360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NOMS: HM Prison Service (HMPS)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 fontAlgn="base">
              <a:buNone/>
            </a:pPr>
            <a:r>
              <a:rPr lang="en-GB" b="1" dirty="0"/>
              <a:t>2) Suspended prison sentences</a:t>
            </a:r>
          </a:p>
          <a:p>
            <a:pPr lvl="1" fontAlgn="base"/>
            <a:r>
              <a:rPr lang="en-GB" sz="2100" dirty="0"/>
              <a:t>A ‘suspended’ prison sentence is carried out in the community</a:t>
            </a:r>
          </a:p>
          <a:p>
            <a:pPr lvl="1" fontAlgn="base"/>
            <a:r>
              <a:rPr lang="en-GB" sz="2100" dirty="0"/>
              <a:t>The person has to meet certain conditions </a:t>
            </a:r>
          </a:p>
          <a:p>
            <a:pPr lvl="2" fontAlgn="base"/>
            <a:r>
              <a:rPr lang="en-GB" sz="2000" dirty="0"/>
              <a:t>E.g.: </a:t>
            </a:r>
            <a:r>
              <a:rPr lang="en-GB" sz="1900" dirty="0"/>
              <a:t>having to stay away from a certain place or person</a:t>
            </a:r>
          </a:p>
          <a:p>
            <a:pPr lvl="2" fontAlgn="base"/>
            <a:r>
              <a:rPr lang="en-GB" sz="1900" dirty="0"/>
              <a:t>doing unpaid work – called ‘Community Payback’</a:t>
            </a:r>
          </a:p>
          <a:p>
            <a:pPr lvl="1" fontAlgn="base"/>
            <a:r>
              <a:rPr lang="en-GB" sz="2100" dirty="0"/>
              <a:t>If the person breaks the conditions of their sentence they can be sent to prison</a:t>
            </a:r>
            <a:r>
              <a:rPr lang="en-GB" dirty="0"/>
              <a:t>.</a:t>
            </a:r>
          </a:p>
          <a:p>
            <a:pPr marL="502920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770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NOMS: HM Prison Service (HMPS)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cy-GB" b="1" dirty="0"/>
              <a:t>3) </a:t>
            </a:r>
            <a:r>
              <a:rPr lang="en-GB" b="1" dirty="0"/>
              <a:t>Determinate prison </a:t>
            </a:r>
          </a:p>
          <a:p>
            <a:pPr lvl="1" fontAlgn="base"/>
            <a:r>
              <a:rPr lang="en-GB" dirty="0"/>
              <a:t>A ‘determinate’ prison sentence is for a fixed length of time</a:t>
            </a:r>
          </a:p>
          <a:p>
            <a:pPr fontAlgn="base"/>
            <a:r>
              <a:rPr lang="en-GB" b="1" dirty="0"/>
              <a:t>If the sentence is for 12 months or more</a:t>
            </a:r>
          </a:p>
          <a:p>
            <a:pPr lvl="1" fontAlgn="base"/>
            <a:r>
              <a:rPr lang="en-GB" dirty="0"/>
              <a:t>the person spends </a:t>
            </a:r>
          </a:p>
          <a:p>
            <a:pPr lvl="2" fontAlgn="base"/>
            <a:r>
              <a:rPr lang="en-GB" dirty="0"/>
              <a:t>the first half of the sentence in prison </a:t>
            </a:r>
          </a:p>
          <a:p>
            <a:pPr lvl="2" fontAlgn="base"/>
            <a:r>
              <a:rPr lang="en-GB" dirty="0"/>
              <a:t>the second half in the community ‘on licence’.</a:t>
            </a:r>
          </a:p>
          <a:p>
            <a:pPr lvl="1" fontAlgn="base"/>
            <a:r>
              <a:rPr lang="en-GB" dirty="0"/>
              <a:t>If they break any licence conditions</a:t>
            </a:r>
          </a:p>
          <a:p>
            <a:pPr lvl="2" fontAlgn="base"/>
            <a:r>
              <a:rPr lang="en-GB" dirty="0"/>
              <a:t>E.g. they commit another crime </a:t>
            </a:r>
          </a:p>
          <a:p>
            <a:pPr lvl="2" fontAlgn="base"/>
            <a:r>
              <a:rPr lang="en-GB" dirty="0"/>
              <a:t>they could go back to prison.</a:t>
            </a:r>
          </a:p>
          <a:p>
            <a:pPr fontAlgn="base"/>
            <a:r>
              <a:rPr lang="en-GB" b="1" dirty="0"/>
              <a:t>If the sentence is under 12 months</a:t>
            </a:r>
          </a:p>
          <a:p>
            <a:pPr lvl="1" fontAlgn="base"/>
            <a:r>
              <a:rPr lang="en-GB" dirty="0"/>
              <a:t>For prison sentences under 12 months, the person’s normally released automatically halfway through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6862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NOMS: HM Prison Service (HMPS)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 fontAlgn="base">
              <a:buNone/>
            </a:pPr>
            <a:r>
              <a:rPr lang="en-GB" b="1" dirty="0"/>
              <a:t>4) Indeterminate prison sentences</a:t>
            </a:r>
          </a:p>
          <a:p>
            <a:pPr fontAlgn="base"/>
            <a:r>
              <a:rPr lang="en-GB" dirty="0"/>
              <a:t>An ‘indeterminate’ prison sentence doesn’t have a fixed length of time</a:t>
            </a:r>
          </a:p>
          <a:p>
            <a:pPr fontAlgn="base"/>
            <a:r>
              <a:rPr lang="en-GB" dirty="0"/>
              <a:t>This means:</a:t>
            </a:r>
          </a:p>
          <a:p>
            <a:pPr lvl="1" fontAlgn="base"/>
            <a:r>
              <a:rPr lang="en-GB" dirty="0"/>
              <a:t>no date is set when the person will be released</a:t>
            </a:r>
          </a:p>
          <a:p>
            <a:pPr lvl="1" fontAlgn="base"/>
            <a:r>
              <a:rPr lang="en-GB" dirty="0"/>
              <a:t>spend a minimum amount of time in prison </a:t>
            </a:r>
            <a:r>
              <a:rPr lang="en-GB" dirty="0" smtClean="0"/>
              <a:t>called </a:t>
            </a:r>
            <a:r>
              <a:rPr lang="en-GB" dirty="0"/>
              <a:t>a ‘</a:t>
            </a:r>
            <a:r>
              <a:rPr lang="en-GB" dirty="0" smtClean="0"/>
              <a:t>tariff’ before </a:t>
            </a:r>
            <a:r>
              <a:rPr lang="en-GB" dirty="0"/>
              <a:t>they are considered for release</a:t>
            </a:r>
          </a:p>
          <a:p>
            <a:pPr fontAlgn="base"/>
            <a:r>
              <a:rPr lang="en-GB" b="1" dirty="0"/>
              <a:t>The Parole Board is responsible for deciding if someone can be released from prison</a:t>
            </a:r>
          </a:p>
          <a:p>
            <a:pPr lvl="1" fontAlgn="base"/>
            <a:r>
              <a:rPr lang="en-GB" dirty="0"/>
              <a:t>Indeterminate sentences are given if a court thinks an offender is a danger to the public.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1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NOMS: HM Prison Service (HMPS)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 fontAlgn="base">
              <a:buNone/>
            </a:pPr>
            <a:r>
              <a:rPr lang="en-GB" b="1" dirty="0"/>
              <a:t>5) Life sentences</a:t>
            </a:r>
          </a:p>
          <a:p>
            <a:pPr lvl="1" fontAlgn="base"/>
            <a:r>
              <a:rPr lang="en-GB" dirty="0"/>
              <a:t>If a person’s found guilty of murder, a court must give them a life sentence</a:t>
            </a:r>
          </a:p>
          <a:p>
            <a:pPr lvl="1" fontAlgn="base"/>
            <a:r>
              <a:rPr lang="en-GB" dirty="0"/>
              <a:t>A court may choose to give a life sentence for serious offences like:</a:t>
            </a:r>
          </a:p>
          <a:p>
            <a:pPr lvl="2" fontAlgn="base"/>
            <a:r>
              <a:rPr lang="en-GB" dirty="0"/>
              <a:t>rape</a:t>
            </a:r>
          </a:p>
          <a:p>
            <a:pPr lvl="2" fontAlgn="base"/>
            <a:r>
              <a:rPr lang="en-GB" dirty="0"/>
              <a:t>armed robbery</a:t>
            </a:r>
          </a:p>
          <a:p>
            <a:pPr fontAlgn="base"/>
            <a:r>
              <a:rPr lang="en-GB" dirty="0"/>
              <a:t>A life sentence lasts for the rest of a person’s life </a:t>
            </a:r>
          </a:p>
          <a:p>
            <a:pPr lvl="1" fontAlgn="base"/>
            <a:r>
              <a:rPr lang="en-GB" dirty="0" smtClean="0"/>
              <a:t>A judge may set a date for release (parole)</a:t>
            </a:r>
          </a:p>
          <a:p>
            <a:pPr lvl="1" fontAlgn="base"/>
            <a:r>
              <a:rPr lang="en-GB" dirty="0" smtClean="0"/>
              <a:t>if </a:t>
            </a:r>
            <a:r>
              <a:rPr lang="en-GB" dirty="0"/>
              <a:t>they’re released from prison and commit another crime they can be sent back to prison at any 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06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6291" y="627425"/>
            <a:ext cx="10058400" cy="1450757"/>
          </a:xfrm>
        </p:spPr>
        <p:txBody>
          <a:bodyPr/>
          <a:lstStyle/>
          <a:p>
            <a:r>
              <a:rPr lang="cy-GB" dirty="0"/>
              <a:t>NOMS: HM Prison Service (HMPS)</a:t>
            </a:r>
            <a:br>
              <a:rPr lang="cy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u="sng" dirty="0"/>
          </a:p>
          <a:p>
            <a:endParaRPr lang="en-GB" u="sng" dirty="0"/>
          </a:p>
          <a:p>
            <a:endParaRPr lang="en-GB" u="sng" dirty="0"/>
          </a:p>
          <a:p>
            <a:r>
              <a:rPr lang="en-GB" u="sng" dirty="0"/>
              <a:t>Detention and Training Order</a:t>
            </a:r>
          </a:p>
          <a:p>
            <a:pPr lvl="1"/>
            <a:r>
              <a:rPr lang="en-GB" dirty="0"/>
              <a:t>can be given to someone aged between 12 and 17</a:t>
            </a:r>
          </a:p>
          <a:p>
            <a:pPr lvl="1"/>
            <a:r>
              <a:rPr lang="en-GB" dirty="0"/>
              <a:t>lasts between 4 months and 2 years.</a:t>
            </a:r>
          </a:p>
          <a:p>
            <a:pPr lvl="1"/>
            <a:r>
              <a:rPr lang="en-GB" dirty="0"/>
              <a:t>the first half of a Detention and Training Order is served in custody</a:t>
            </a:r>
          </a:p>
          <a:p>
            <a:pPr lvl="1"/>
            <a:r>
              <a:rPr lang="en-GB" dirty="0"/>
              <a:t>the second half is served in the community</a:t>
            </a:r>
          </a:p>
          <a:p>
            <a:r>
              <a:rPr lang="en-GB" u="sng" dirty="0"/>
              <a:t>Violent or sexual crimes</a:t>
            </a:r>
          </a:p>
          <a:p>
            <a:pPr lvl="1"/>
            <a:r>
              <a:rPr lang="en-GB" dirty="0"/>
              <a:t>For severe crimes young people can get an ‘extended sentence’</a:t>
            </a:r>
          </a:p>
          <a:p>
            <a:pPr lvl="1"/>
            <a:r>
              <a:rPr lang="en-GB" dirty="0"/>
              <a:t>can spend a long time in custody</a:t>
            </a:r>
          </a:p>
          <a:p>
            <a:pPr lvl="1"/>
            <a:r>
              <a:rPr lang="en-GB" dirty="0"/>
              <a:t>when released they will be put under supervision for a long time (e.g. being tagged).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 u="sng" dirty="0"/>
          </a:p>
          <a:p>
            <a:endParaRPr lang="en-GB" u="sng" dirty="0"/>
          </a:p>
          <a:p>
            <a:endParaRPr lang="en-GB" u="sng" dirty="0"/>
          </a:p>
          <a:p>
            <a:r>
              <a:rPr lang="en-GB" u="sng" dirty="0"/>
              <a:t>Murder</a:t>
            </a:r>
          </a:p>
          <a:p>
            <a:pPr lvl="1"/>
            <a:r>
              <a:rPr lang="en-GB" dirty="0"/>
              <a:t>the court sets the minimum amount of time to be spent in custody</a:t>
            </a:r>
          </a:p>
          <a:p>
            <a:pPr lvl="1"/>
            <a:r>
              <a:rPr lang="en-GB" dirty="0"/>
              <a:t>the young person can not apply for parole before this time</a:t>
            </a:r>
          </a:p>
          <a:p>
            <a:pPr lvl="1"/>
            <a:r>
              <a:rPr lang="en-GB" dirty="0"/>
              <a:t>upon release the young person will be kept under supervision for the rest of their life</a:t>
            </a:r>
          </a:p>
          <a:p>
            <a:r>
              <a:rPr lang="en-GB" u="sng" dirty="0"/>
              <a:t>Other serious crimes</a:t>
            </a:r>
          </a:p>
          <a:p>
            <a:pPr lvl="1"/>
            <a:r>
              <a:rPr lang="en-GB" dirty="0"/>
              <a:t>Sometimes the sentence for a young person can last as long as the sentence for an adult </a:t>
            </a:r>
          </a:p>
          <a:p>
            <a:pPr lvl="1"/>
            <a:r>
              <a:rPr lang="en-GB" dirty="0"/>
              <a:t>for the same offence (but not longer)</a:t>
            </a:r>
          </a:p>
          <a:p>
            <a:pPr lvl="1"/>
            <a:r>
              <a:rPr lang="en-GB" dirty="0"/>
              <a:t>this includes life sentences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156063" y="1965960"/>
            <a:ext cx="9862457" cy="772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" indent="0" fontAlgn="base">
              <a:lnSpc>
                <a:spcPct val="110000"/>
              </a:lnSpc>
              <a:buNone/>
            </a:pPr>
            <a:r>
              <a:rPr lang="en-GB" sz="2200" b="1" dirty="0">
                <a:solidFill>
                  <a:schemeClr val="accent1"/>
                </a:solidFill>
              </a:rPr>
              <a:t>6) Sentences for young people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/>
                </a:solidFill>
              </a:rPr>
              <a:t>People under 18 get different sentences to adults</a:t>
            </a:r>
          </a:p>
        </p:txBody>
      </p:sp>
    </p:spTree>
    <p:extLst>
      <p:ext uri="{BB962C8B-B14F-4D97-AF65-F5344CB8AC3E}">
        <p14:creationId xmlns:p14="http://schemas.microsoft.com/office/powerpoint/2010/main" val="1200624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Her Majesty’s Crown Prosecution Service Inspectorate (HMCPSI)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Her Majesty’s Crown Prosecution Service Inspectorate (HMCPSI) </a:t>
            </a:r>
          </a:p>
          <a:p>
            <a:pPr lvl="1"/>
            <a:r>
              <a:rPr lang="en-GB" dirty="0"/>
              <a:t>inspects the work carried out by the Crown Prosecution Service (CPS) </a:t>
            </a:r>
          </a:p>
          <a:p>
            <a:pPr lvl="1"/>
            <a:r>
              <a:rPr lang="en-GB" dirty="0"/>
              <a:t>and other prosecuting agencies</a:t>
            </a:r>
          </a:p>
          <a:p>
            <a:r>
              <a:rPr lang="en-GB" dirty="0"/>
              <a:t>The purpose of HMCPSI is to </a:t>
            </a:r>
          </a:p>
          <a:p>
            <a:pPr lvl="1"/>
            <a:r>
              <a:rPr lang="en-GB" dirty="0"/>
              <a:t>enhance the quality of justice</a:t>
            </a:r>
          </a:p>
          <a:p>
            <a:pPr lvl="1"/>
            <a:r>
              <a:rPr lang="en-GB" dirty="0"/>
              <a:t>make an assessment of prosecution services that enables or leads to improvement in their efficiency effectiveness and fairness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HMCPSI inspects the work carried out by the Crown Prosecution Service (CPS) and other prosecuting agencies</a:t>
            </a:r>
          </a:p>
          <a:p>
            <a:pPr lvl="1"/>
            <a:r>
              <a:rPr lang="en-GB" dirty="0"/>
              <a:t>independent from these organisations and are completely separately funded</a:t>
            </a:r>
          </a:p>
          <a:p>
            <a:r>
              <a:rPr lang="en-GB" dirty="0"/>
              <a:t>Independence from government and the agencies inspected</a:t>
            </a:r>
          </a:p>
          <a:p>
            <a:pPr lvl="1"/>
            <a:r>
              <a:rPr lang="en-GB" dirty="0"/>
              <a:t>enables the identification of weaknesses and share good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8898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Her Majesty’s Crown Prosecution Service Inspectorate (HMCPSI)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Legal inspectors</a:t>
            </a:r>
          </a:p>
          <a:p>
            <a:pPr lvl="1"/>
            <a:r>
              <a:rPr lang="en-GB" dirty="0"/>
              <a:t>to assess the quality of prosecution decisions and legal processes</a:t>
            </a:r>
          </a:p>
          <a:p>
            <a:pPr lvl="1"/>
            <a:r>
              <a:rPr lang="en-GB" dirty="0"/>
              <a:t>Legal inspectors are made up of solicitors and barristers </a:t>
            </a:r>
            <a:r>
              <a:rPr lang="en-GB" dirty="0" smtClean="0"/>
              <a:t>with </a:t>
            </a:r>
            <a:r>
              <a:rPr lang="en-GB" dirty="0"/>
              <a:t>backgrounds in prosecution, defence and private practice.</a:t>
            </a:r>
          </a:p>
          <a:p>
            <a:r>
              <a:rPr lang="en-GB" b="1" dirty="0"/>
              <a:t>Business management inspectors </a:t>
            </a:r>
          </a:p>
          <a:p>
            <a:pPr lvl="1"/>
            <a:r>
              <a:rPr lang="en-GB" dirty="0"/>
              <a:t>to assess the quality of management and planning in the organisations inspected</a:t>
            </a:r>
          </a:p>
          <a:p>
            <a:pPr lvl="1"/>
            <a:r>
              <a:rPr lang="en-GB" dirty="0"/>
              <a:t>are experienced staff with skills in areas such as </a:t>
            </a:r>
          </a:p>
          <a:p>
            <a:pPr lvl="2"/>
            <a:r>
              <a:rPr lang="en-GB" dirty="0"/>
              <a:t>Management</a:t>
            </a:r>
          </a:p>
          <a:p>
            <a:pPr lvl="2"/>
            <a:r>
              <a:rPr lang="en-GB" dirty="0"/>
              <a:t>business planning</a:t>
            </a:r>
          </a:p>
          <a:p>
            <a:pPr lvl="2"/>
            <a:r>
              <a:rPr lang="en-GB" dirty="0"/>
              <a:t>Audit</a:t>
            </a:r>
          </a:p>
          <a:p>
            <a:pPr lvl="2"/>
            <a:r>
              <a:rPr lang="en-GB" dirty="0"/>
              <a:t>change management </a:t>
            </a:r>
          </a:p>
          <a:p>
            <a:pPr lvl="2"/>
            <a:r>
              <a:rPr lang="en-GB" dirty="0"/>
              <a:t>and governance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Corporate staff</a:t>
            </a:r>
          </a:p>
          <a:p>
            <a:pPr lvl="1"/>
            <a:r>
              <a:rPr lang="en-GB" dirty="0"/>
              <a:t>to assist in the running of the inspections and HMCPSI</a:t>
            </a:r>
          </a:p>
          <a:p>
            <a:r>
              <a:rPr lang="en-GB" dirty="0"/>
              <a:t>HMCPSI produces reports </a:t>
            </a:r>
          </a:p>
          <a:p>
            <a:pPr lvl="1"/>
            <a:r>
              <a:rPr lang="en-GB" dirty="0"/>
              <a:t>findings and recommendations</a:t>
            </a:r>
          </a:p>
          <a:p>
            <a:pPr lvl="1"/>
            <a:r>
              <a:rPr lang="en-GB" dirty="0"/>
              <a:t>submit an annual report to the Attorney General on the operation of the CPS</a:t>
            </a:r>
          </a:p>
          <a:p>
            <a:pPr lvl="2"/>
            <a:r>
              <a:rPr lang="en-GB" dirty="0"/>
              <a:t>This is laid before Parliament</a:t>
            </a:r>
          </a:p>
          <a:p>
            <a:pPr lvl="1"/>
            <a:r>
              <a:rPr lang="en-GB" dirty="0"/>
              <a:t>Advise the Director of Public Prosecutions (the independent head of the CPS) on the performance of </a:t>
            </a:r>
          </a:p>
          <a:p>
            <a:pPr lvl="2"/>
            <a:r>
              <a:rPr lang="en-GB" dirty="0"/>
              <a:t>each CPS Area</a:t>
            </a:r>
          </a:p>
          <a:p>
            <a:pPr lvl="2"/>
            <a:r>
              <a:rPr lang="en-GB" dirty="0"/>
              <a:t>Headquarters Directorates </a:t>
            </a:r>
          </a:p>
          <a:p>
            <a:pPr lvl="2"/>
            <a:r>
              <a:rPr lang="en-GB" dirty="0"/>
              <a:t>and of the CPS as a whole in relation to these issues</a:t>
            </a:r>
          </a:p>
        </p:txBody>
      </p:sp>
    </p:spTree>
    <p:extLst>
      <p:ext uri="{BB962C8B-B14F-4D97-AF65-F5344CB8AC3E}">
        <p14:creationId xmlns:p14="http://schemas.microsoft.com/office/powerpoint/2010/main" val="3180756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Her Majesty’s Crown Prosecution Service Inspectorate (HMCPSI)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law gives the HMCPSI the right to inspect the CPS</a:t>
            </a:r>
          </a:p>
          <a:p>
            <a:r>
              <a:rPr lang="en-GB" dirty="0" smtClean="0"/>
              <a:t>Inspection </a:t>
            </a:r>
            <a:r>
              <a:rPr lang="en-GB" dirty="0"/>
              <a:t>of other prosecuting agencies is by invitation</a:t>
            </a:r>
          </a:p>
          <a:p>
            <a:pPr lvl="1"/>
            <a:r>
              <a:rPr lang="en-GB" dirty="0"/>
              <a:t>E.g. the Service Prosecuting Authority (SPA)</a:t>
            </a:r>
          </a:p>
          <a:p>
            <a:r>
              <a:rPr lang="en-GB" dirty="0"/>
              <a:t>Inspect the Public Prosecution Service for Northern Ireland (PPSNI) </a:t>
            </a:r>
          </a:p>
          <a:p>
            <a:pPr lvl="1"/>
            <a:r>
              <a:rPr lang="en-GB" dirty="0"/>
              <a:t>under the powers delegated by the Chief Inspector of Criminal Justice Inspection Northern Ireland</a:t>
            </a:r>
          </a:p>
          <a:p>
            <a:r>
              <a:rPr lang="en-GB" dirty="0"/>
              <a:t>Since May 2014</a:t>
            </a:r>
          </a:p>
          <a:p>
            <a:pPr lvl="1"/>
            <a:r>
              <a:rPr lang="en-GB" dirty="0"/>
              <a:t>the Anti-social Behaviour, Crime and Policing Act 2014 </a:t>
            </a:r>
            <a:r>
              <a:rPr lang="en-GB" dirty="0" smtClean="0"/>
              <a:t> gave </a:t>
            </a:r>
            <a:r>
              <a:rPr lang="en-GB" dirty="0"/>
              <a:t>HMCPSI  power to inspect the Serious Fraud Office (SFO)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95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Her Majesty’s Crown Prosecution Service Inspectorate (HMCPSI)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HMCPSI undertakes </a:t>
            </a:r>
            <a:r>
              <a:rPr lang="en-GB" dirty="0" smtClean="0"/>
              <a:t>a set </a:t>
            </a:r>
            <a:r>
              <a:rPr lang="en-GB" dirty="0"/>
              <a:t>of inspection programmes developed in consultation with stakeholders including the </a:t>
            </a:r>
          </a:p>
          <a:p>
            <a:pPr lvl="1"/>
            <a:r>
              <a:rPr lang="en-GB" dirty="0"/>
              <a:t>Attorney General and Solicitor General</a:t>
            </a:r>
          </a:p>
          <a:p>
            <a:pPr lvl="1"/>
            <a:r>
              <a:rPr lang="en-GB" dirty="0"/>
              <a:t>senior members of the judiciary</a:t>
            </a:r>
          </a:p>
          <a:p>
            <a:pPr lvl="1"/>
            <a:r>
              <a:rPr lang="en-GB" dirty="0"/>
              <a:t>Academics</a:t>
            </a:r>
          </a:p>
          <a:p>
            <a:pPr lvl="1"/>
            <a:r>
              <a:rPr lang="en-GB" dirty="0"/>
              <a:t>members of Parliament</a:t>
            </a:r>
          </a:p>
          <a:p>
            <a:pPr lvl="1"/>
            <a:r>
              <a:rPr lang="en-GB" dirty="0"/>
              <a:t>representatives of specialist groups</a:t>
            </a:r>
          </a:p>
          <a:p>
            <a:pPr lvl="2"/>
            <a:r>
              <a:rPr lang="en-GB" dirty="0"/>
              <a:t>such as victim support groups</a:t>
            </a:r>
          </a:p>
          <a:p>
            <a:pPr lvl="2"/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HMCPSI is committed to meeting the Public Sector Equality Duty, which requires public bodies to have due regard to the need to:</a:t>
            </a:r>
          </a:p>
          <a:p>
            <a:pPr lvl="1"/>
            <a:r>
              <a:rPr lang="en-GB" dirty="0"/>
              <a:t>Eliminate unlawful discrimination, harassment and victimisation and other conduct prohibited by the Equality Act 2010</a:t>
            </a:r>
          </a:p>
          <a:p>
            <a:pPr lvl="1"/>
            <a:r>
              <a:rPr lang="en-GB" dirty="0"/>
              <a:t>Advance equality of opportunity between people from different groups</a:t>
            </a:r>
          </a:p>
          <a:p>
            <a:pPr lvl="1"/>
            <a:r>
              <a:rPr lang="en-GB" dirty="0"/>
              <a:t>Foster good relations between people from different groups</a:t>
            </a:r>
          </a:p>
        </p:txBody>
      </p:sp>
    </p:spTree>
    <p:extLst>
      <p:ext uri="{BB962C8B-B14F-4D97-AF65-F5344CB8AC3E}">
        <p14:creationId xmlns:p14="http://schemas.microsoft.com/office/powerpoint/2010/main" val="1304952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More </a:t>
            </a:r>
            <a:r>
              <a:rPr lang="cy-GB" dirty="0" err="1" smtClean="0"/>
              <a:t>about</a:t>
            </a:r>
            <a:r>
              <a:rPr lang="cy-GB" dirty="0" smtClean="0"/>
              <a:t> National </a:t>
            </a:r>
            <a:r>
              <a:rPr lang="cy-GB" dirty="0"/>
              <a:t>Offenders’ </a:t>
            </a:r>
            <a:r>
              <a:rPr lang="cy-GB" dirty="0" err="1" smtClean="0"/>
              <a:t>Management</a:t>
            </a:r>
            <a:r>
              <a:rPr lang="cy-GB" dirty="0" smtClean="0"/>
              <a:t> </a:t>
            </a:r>
            <a:r>
              <a:rPr lang="cy-GB" dirty="0"/>
              <a:t>Service (NOMS</a:t>
            </a:r>
            <a:r>
              <a:rPr lang="cy-GB" dirty="0" smtClean="0"/>
              <a:t>) - </a:t>
            </a:r>
            <a:r>
              <a:rPr lang="cy-GB" dirty="0" err="1" smtClean="0"/>
              <a:t>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 smtClean="0"/>
              <a:t>Within </a:t>
            </a:r>
            <a:r>
              <a:rPr lang="en-GB" dirty="0"/>
              <a:t>England and Wales, </a:t>
            </a:r>
            <a:r>
              <a:rPr lang="en-GB" dirty="0"/>
              <a:t>a</a:t>
            </a:r>
            <a:r>
              <a:rPr lang="en-GB" dirty="0" smtClean="0"/>
              <a:t>re </a:t>
            </a:r>
            <a:r>
              <a:rPr lang="en-GB" dirty="0"/>
              <a:t>responsible for:</a:t>
            </a:r>
          </a:p>
          <a:p>
            <a:pPr lvl="1"/>
            <a:r>
              <a:rPr lang="en-GB" dirty="0"/>
              <a:t>the running of prison and probation services</a:t>
            </a:r>
          </a:p>
          <a:p>
            <a:pPr lvl="1"/>
            <a:r>
              <a:rPr lang="en-GB" dirty="0"/>
              <a:t>the rehabilitation services for prisoners leaving prison</a:t>
            </a:r>
          </a:p>
          <a:p>
            <a:pPr lvl="1"/>
            <a:r>
              <a:rPr lang="en-GB" dirty="0"/>
              <a:t>making sure support is available to stop people offending again</a:t>
            </a:r>
          </a:p>
          <a:p>
            <a:pPr lvl="1"/>
            <a:r>
              <a:rPr lang="en-GB" dirty="0"/>
              <a:t>contract managing private sector prisons and services such as the Prisoner Escort Service and electronic tagging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787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National Offenders’ </a:t>
            </a:r>
            <a:r>
              <a:rPr lang="cy-GB" dirty="0" err="1" smtClean="0"/>
              <a:t>Management</a:t>
            </a:r>
            <a:r>
              <a:rPr lang="cy-GB" dirty="0" smtClean="0"/>
              <a:t> </a:t>
            </a:r>
            <a:r>
              <a:rPr lang="cy-GB" dirty="0"/>
              <a:t>Service (NOMS)</a:t>
            </a:r>
            <a:r>
              <a:rPr lang="en-GB" dirty="0"/>
              <a:t> in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NOMS in Wales </a:t>
            </a:r>
          </a:p>
          <a:p>
            <a:pPr lvl="1"/>
            <a:r>
              <a:rPr lang="en-GB" dirty="0"/>
              <a:t>created to make sure all organisations delivering services involving prisoners in Wales work closely together</a:t>
            </a:r>
          </a:p>
          <a:p>
            <a:pPr lvl="1"/>
            <a:r>
              <a:rPr lang="en-GB" dirty="0"/>
              <a:t>works with the Welsh Government to ensure that what is delivered is in line with the policies the Welsh Government creates for the people of Wales</a:t>
            </a:r>
          </a:p>
          <a:p>
            <a:r>
              <a:rPr lang="en-GB" dirty="0"/>
              <a:t>Work closely with </a:t>
            </a:r>
          </a:p>
          <a:p>
            <a:pPr lvl="1"/>
            <a:r>
              <a:rPr lang="en-GB" dirty="0"/>
              <a:t>charities</a:t>
            </a:r>
          </a:p>
          <a:p>
            <a:pPr lvl="1"/>
            <a:r>
              <a:rPr lang="en-GB" dirty="0"/>
              <a:t>independent inspectors</a:t>
            </a:r>
          </a:p>
          <a:p>
            <a:pPr lvl="1"/>
            <a:r>
              <a:rPr lang="en-GB" dirty="0"/>
              <a:t>local councils</a:t>
            </a:r>
          </a:p>
          <a:p>
            <a:pPr lvl="1"/>
            <a:r>
              <a:rPr lang="en-GB" dirty="0"/>
              <a:t>the courts </a:t>
            </a:r>
          </a:p>
          <a:p>
            <a:pPr lvl="1"/>
            <a:r>
              <a:rPr lang="en-GB" dirty="0"/>
              <a:t>and police to support the justice system</a:t>
            </a:r>
          </a:p>
          <a:p>
            <a:pPr lvl="1"/>
            <a:r>
              <a:rPr lang="en-GB" dirty="0"/>
              <a:t>committed to the Welsh Language Scheme</a:t>
            </a:r>
          </a:p>
          <a:p>
            <a:pPr lvl="1"/>
            <a:r>
              <a:rPr lang="en-GB" dirty="0"/>
              <a:t>seeks to manage the requirements of Welsh speaking offenders in custody and in the community.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772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Within Wales NOMS . . 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Directly carries out the sentencing of the courts through </a:t>
            </a:r>
          </a:p>
          <a:p>
            <a:pPr lvl="1"/>
            <a:r>
              <a:rPr lang="en-GB" dirty="0"/>
              <a:t>the public sector prisons </a:t>
            </a:r>
          </a:p>
          <a:p>
            <a:pPr lvl="1"/>
            <a:r>
              <a:rPr lang="en-GB" dirty="0"/>
              <a:t>and the National Probation Service in Wales</a:t>
            </a:r>
          </a:p>
          <a:p>
            <a:r>
              <a:rPr lang="en-GB" dirty="0"/>
              <a:t>Manages the contracts for </a:t>
            </a:r>
          </a:p>
          <a:p>
            <a:pPr lvl="1"/>
            <a:r>
              <a:rPr lang="en-GB" dirty="0"/>
              <a:t>the Wales Community Rehabilitation Company </a:t>
            </a:r>
          </a:p>
          <a:p>
            <a:pPr lvl="1"/>
            <a:r>
              <a:rPr lang="en-GB" dirty="0"/>
              <a:t>and HMP </a:t>
            </a:r>
            <a:r>
              <a:rPr lang="en-GB" dirty="0" err="1"/>
              <a:t>Parc</a:t>
            </a:r>
            <a:endParaRPr lang="en-GB" dirty="0"/>
          </a:p>
          <a:p>
            <a:pPr lvl="1"/>
            <a:r>
              <a:rPr lang="en-GB" dirty="0"/>
              <a:t>Implements the overall aims of NOMS agency</a:t>
            </a:r>
          </a:p>
          <a:p>
            <a:r>
              <a:rPr lang="en-GB" dirty="0"/>
              <a:t>Represent NOMS to </a:t>
            </a:r>
          </a:p>
          <a:p>
            <a:pPr lvl="1"/>
            <a:r>
              <a:rPr lang="en-GB" dirty="0"/>
              <a:t>the Welsh Government </a:t>
            </a:r>
          </a:p>
          <a:p>
            <a:pPr lvl="1"/>
            <a:r>
              <a:rPr lang="en-GB" dirty="0"/>
              <a:t>and local partners working with them </a:t>
            </a:r>
          </a:p>
          <a:p>
            <a:pPr lvl="1"/>
            <a:r>
              <a:rPr lang="en-GB" dirty="0"/>
              <a:t>to support an integrated system that complements the Welsh Government’s strategic programme</a:t>
            </a:r>
          </a:p>
          <a:p>
            <a:pPr lvl="1"/>
            <a:r>
              <a:rPr lang="en-GB" dirty="0"/>
              <a:t>Lead the programme to establish the new prison in North Wales.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0283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CJS Government Websites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5679697"/>
              </p:ext>
            </p:extLst>
          </p:nvPr>
        </p:nvGraphicFramePr>
        <p:xfrm>
          <a:off x="1143000" y="2057400"/>
          <a:ext cx="10111154" cy="2194560"/>
        </p:xfrm>
        <a:graphic>
          <a:graphicData uri="http://schemas.openxmlformats.org/drawingml/2006/table">
            <a:tbl>
              <a:tblPr firstRow="1" firstCol="1" bandRow="1"/>
              <a:tblGrid>
                <a:gridCol w="101111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 tooltip="Open website in a new window"/>
                        </a:rPr>
                        <a:t>www.gov.uk/government/organisations/attorney-generals-office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 tooltip="Open website in a new window"/>
                        </a:rPr>
                        <a:t>www.gov.uk/government/organisations/ministry-of-justice</a:t>
                      </a:r>
                      <a:endParaRPr lang="en-GB" sz="1800" b="0" i="0" u="none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 tooltip="Open website in a new window"/>
                        </a:rPr>
                        <a:t>www.gov.uk/government/organisations/home-office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 tooltip="Open website in a new window"/>
                        </a:rPr>
                        <a:t>www.sfo.gov.uk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 tooltip="Open website in a new window"/>
                        </a:rPr>
                        <a:t>www.justice.gov.uk/about/hmcts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 tooltip="Open website in a new window"/>
                        </a:rPr>
                        <a:t>www.police.uk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 tooltip="Open website in a new window"/>
                        </a:rPr>
                        <a:t>www.justice.gov.uk/about/noms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 tooltip="Open website in a new window"/>
                        </a:rPr>
                        <a:t>www.justiceinspectorates.gov.uk/hmcpsi/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536" marR="4553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6" name="Rectangle 1">
            <a:hlinkClick r:id="rId10"/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303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Wider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The City Law School (2016) Advocacy (Blackstone Bar Manual), London: </a:t>
            </a:r>
            <a:r>
              <a:rPr lang="en-GB" sz="1200" dirty="0">
                <a:hlinkClick r:id="rId2"/>
              </a:rPr>
              <a:t>The City Law School</a:t>
            </a:r>
            <a:r>
              <a:rPr lang="en-GB" sz="1200" dirty="0"/>
              <a:t>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Maclean, M and </a:t>
            </a:r>
            <a:r>
              <a:rPr lang="en-GB" sz="1200" dirty="0" err="1"/>
              <a:t>Eekelaar</a:t>
            </a:r>
            <a:r>
              <a:rPr lang="en-GB" sz="1200" dirty="0"/>
              <a:t>, J (2009). Family Law Advocacy: How Barristers Help the Victims of Family Failure. UK: 2009.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Evans, K (1993) The Golden Rules of Advocacy. UK: Blackwell.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 err="1">
                <a:hlinkClick r:id="rId3"/>
              </a:rPr>
              <a:t>Agatston</a:t>
            </a:r>
            <a:r>
              <a:rPr lang="en-GB" sz="1200" dirty="0"/>
              <a:t>, A. H. (2014) The Legal Eagles Guide for Children’s Advocacy Centres Part IV: Soaring Higher for Children and Families. USA: </a:t>
            </a:r>
            <a:r>
              <a:rPr lang="en-GB" sz="1200" dirty="0">
                <a:hlinkClick r:id="rId4"/>
              </a:rPr>
              <a:t>.</a:t>
            </a:r>
            <a:endParaRPr lang="en-GB" sz="1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Burke RH (2011) Criminal Justice Theory, Oxon: Routledge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 err="1"/>
              <a:t>Balmer</a:t>
            </a:r>
            <a:r>
              <a:rPr lang="en-GB" sz="1200" dirty="0"/>
              <a:t>, N., Buck, A., Patel, A., Denvir, C. and </a:t>
            </a:r>
            <a:r>
              <a:rPr lang="en-GB" sz="1200" dirty="0" err="1"/>
              <a:t>Pleasence</a:t>
            </a:r>
            <a:r>
              <a:rPr lang="en-GB" sz="1200" dirty="0"/>
              <a:t>, P. (2010)</a:t>
            </a:r>
            <a:r>
              <a:rPr lang="en-GB" sz="1200" dirty="0">
                <a:hlinkClick r:id="rId5"/>
              </a:rPr>
              <a:t> Knowledge, Capability and the Experience of Rights Problems Research Report</a:t>
            </a:r>
            <a:r>
              <a:rPr lang="en-GB" sz="1200" dirty="0"/>
              <a:t>. </a:t>
            </a:r>
            <a:r>
              <a:rPr lang="en-GB" sz="1200" dirty="0" err="1"/>
              <a:t>Plenet</a:t>
            </a:r>
            <a:r>
              <a:rPr lang="en-GB" sz="1200" dirty="0"/>
              <a:t>: Legal Services Research Centre.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 err="1"/>
              <a:t>Garton</a:t>
            </a:r>
            <a:r>
              <a:rPr lang="en-GB" sz="1200" dirty="0"/>
              <a:t> </a:t>
            </a:r>
            <a:r>
              <a:rPr lang="en-GB" sz="1200" dirty="0" err="1"/>
              <a:t>Grimwood</a:t>
            </a:r>
            <a:r>
              <a:rPr lang="en-GB" sz="1200" dirty="0"/>
              <a:t>, G. (2015) Changes to Civil Aid in England and Wales Since 2013: The Impact on Clients. House of Commons Library Briefing Paper no. 06645, 11 December, London: House of Commons.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Anthony, H. and Crilly, C. (2015) </a:t>
            </a:r>
            <a:r>
              <a:rPr lang="en-GB" sz="1200" dirty="0">
                <a:hlinkClick r:id="rId6"/>
              </a:rPr>
              <a:t>Equality, Human Rights and Access to Civil Law Justice: A Literature Review. EHRC Research Report no. 99.</a:t>
            </a:r>
            <a:r>
              <a:rPr lang="en-GB" sz="1200" dirty="0"/>
              <a:t> Manchester: Equality and Human Rights Commission.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 err="1"/>
              <a:t>Genn</a:t>
            </a:r>
            <a:r>
              <a:rPr lang="en-GB" sz="1200" dirty="0"/>
              <a:t>, H. (2013) ‘Do-it-yourself law: access to justice and the challenge of self-representation', Civil Justice Quarterly, 32, 4: 411-44.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Justice (2015)</a:t>
            </a:r>
            <a:r>
              <a:rPr lang="en-GB" sz="1200" dirty="0">
                <a:hlinkClick r:id="rId7"/>
              </a:rPr>
              <a:t> Delivering Justice in an Age of Austerity.</a:t>
            </a:r>
            <a:r>
              <a:rPr lang="en-GB" sz="1200" dirty="0"/>
              <a:t> London: Justice.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House of Commons Justice Committee (2015) </a:t>
            </a:r>
            <a:r>
              <a:rPr lang="en-GB" sz="1200" dirty="0">
                <a:hlinkClick r:id="rId8"/>
              </a:rPr>
              <a:t>Impact of Changes to Civil Legal Aid under Part 1 of the Legal Aid, Sentencing and Punishment of Offenders Act 2012</a:t>
            </a:r>
            <a:r>
              <a:rPr lang="en-GB" sz="1200" dirty="0"/>
              <a:t>. Eighth Report of Session 2014-15. HC311.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Mayo, M., </a:t>
            </a:r>
            <a:r>
              <a:rPr lang="en-GB" sz="1200" dirty="0" err="1"/>
              <a:t>Koessl</a:t>
            </a:r>
            <a:r>
              <a:rPr lang="en-GB" sz="1200" dirty="0"/>
              <a:t>, G., Scott, M. and Slater, I. (2014) Access to Justice for Disadvantaged Communities. Bristol: Policy Press.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Howard Journal of Crime and Justice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200" dirty="0"/>
              <a:t>Journal of Social Welfare and Family Law</a:t>
            </a:r>
          </a:p>
          <a:p>
            <a:pPr>
              <a:spcBef>
                <a:spcPts val="0"/>
              </a:spcBef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07395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255</TotalTime>
  <Words>2883</Words>
  <Application>Microsoft Office PowerPoint</Application>
  <PresentationFormat>Widescreen</PresentationFormat>
  <Paragraphs>424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Calibri</vt:lpstr>
      <vt:lpstr>Calibri Light</vt:lpstr>
      <vt:lpstr>Times New Roman</vt:lpstr>
      <vt:lpstr>Retrospect</vt:lpstr>
      <vt:lpstr>ECAY6001 Advocacy within a Criminal Justice Context</vt:lpstr>
      <vt:lpstr>Welcome to ECAY6001</vt:lpstr>
      <vt:lpstr>Criminal Jusitice System (CJS)</vt:lpstr>
      <vt:lpstr>43 Police Forces in England and Wales </vt:lpstr>
      <vt:lpstr>The Police</vt:lpstr>
      <vt:lpstr>The Courts</vt:lpstr>
      <vt:lpstr>The Home Office </vt:lpstr>
      <vt:lpstr>The Home Office (28 Departments) </vt:lpstr>
      <vt:lpstr>The Ministry of Justice (MoJ)</vt:lpstr>
      <vt:lpstr>The Serious Fraud Office (SFO)</vt:lpstr>
      <vt:lpstr>The Serious Fraud Office (SFO)</vt:lpstr>
      <vt:lpstr>The National Offender Management Service (NOMS)</vt:lpstr>
      <vt:lpstr>NOMS: HM Prison Service (HMPS)</vt:lpstr>
      <vt:lpstr>NOMS: HM Prison Service (HMPS) Types of Prisons</vt:lpstr>
      <vt:lpstr>PowerPoint Presentation</vt:lpstr>
      <vt:lpstr>PowerPoint Presentation</vt:lpstr>
      <vt:lpstr>NOMS: HM Prison Service (HMPS)</vt:lpstr>
      <vt:lpstr>NOMS: HM Prison Service (HMPS)</vt:lpstr>
      <vt:lpstr>NOMS: HM Prison Service (HMPS)</vt:lpstr>
      <vt:lpstr>NOMS: HM Prison Service (HMPS)</vt:lpstr>
      <vt:lpstr>NOMS: HM Prison Service (HMPS)</vt:lpstr>
      <vt:lpstr>NOMS: HM Prison Service (HMPS) </vt:lpstr>
      <vt:lpstr>Her Majesty’s Crown Prosecution Service Inspectorate (HMCPSI)</vt:lpstr>
      <vt:lpstr>Her Majesty’s Crown Prosecution Service Inspectorate (HMCPSI)</vt:lpstr>
      <vt:lpstr>Her Majesty’s Crown Prosecution Service Inspectorate (HMCPSI)</vt:lpstr>
      <vt:lpstr>Her Majesty’s Crown Prosecution Service Inspectorate (HMCPSI)</vt:lpstr>
      <vt:lpstr>More about National Offenders’ Management Service (NOMS) - Responsibilities</vt:lpstr>
      <vt:lpstr>National Offenders’ Management Service (NOMS) in Wales</vt:lpstr>
      <vt:lpstr>Within Wales NOMS . . . </vt:lpstr>
      <vt:lpstr>CJS Government Websites</vt:lpstr>
      <vt:lpstr>Wider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ECAY6001 Advocacy within a Criminal Justice Context</dc:title>
  <dc:creator>Philip Morgan</dc:creator>
  <cp:lastModifiedBy>Joanne Davies (Yr Athrofa)</cp:lastModifiedBy>
  <cp:revision>38</cp:revision>
  <dcterms:created xsi:type="dcterms:W3CDTF">2017-09-19T08:32:56Z</dcterms:created>
  <dcterms:modified xsi:type="dcterms:W3CDTF">2021-02-15T12:51:03Z</dcterms:modified>
</cp:coreProperties>
</file>