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sldIdLst>
    <p:sldId id="256" r:id="rId2"/>
    <p:sldId id="259" r:id="rId3"/>
    <p:sldId id="265" r:id="rId4"/>
    <p:sldId id="257" r:id="rId5"/>
    <p:sldId id="280" r:id="rId6"/>
    <p:sldId id="260" r:id="rId7"/>
    <p:sldId id="261" r:id="rId8"/>
    <p:sldId id="262" r:id="rId9"/>
    <p:sldId id="258" r:id="rId10"/>
    <p:sldId id="282" r:id="rId11"/>
    <p:sldId id="268" r:id="rId12"/>
    <p:sldId id="279" r:id="rId13"/>
    <p:sldId id="267" r:id="rId14"/>
    <p:sldId id="284" r:id="rId15"/>
    <p:sldId id="272" r:id="rId16"/>
    <p:sldId id="273" r:id="rId17"/>
    <p:sldId id="274" r:id="rId18"/>
    <p:sldId id="275" r:id="rId19"/>
    <p:sldId id="276" r:id="rId20"/>
    <p:sldId id="28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09" autoAdjust="0"/>
    <p:restoredTop sz="94660"/>
  </p:normalViewPr>
  <p:slideViewPr>
    <p:cSldViewPr snapToGrid="0">
      <p:cViewPr varScale="1">
        <p:scale>
          <a:sx n="70" d="100"/>
          <a:sy n="70" d="100"/>
        </p:scale>
        <p:origin x="5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E6D954-71B0-4A37-B882-94ADBB05F80F}"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87E2A8A1-93BC-44EF-B6EA-75B5CF9F041E}">
      <dgm:prSet/>
      <dgm:spPr/>
      <dgm:t>
        <a:bodyPr/>
        <a:lstStyle/>
        <a:p>
          <a:r>
            <a:rPr lang="en-GB"/>
            <a:t>No One wants conflict in the work place or any institution to turn into a physical fight or BATTLE.</a:t>
          </a:r>
          <a:endParaRPr lang="en-US"/>
        </a:p>
      </dgm:t>
    </dgm:pt>
    <dgm:pt modelId="{DCE26AC2-0934-4FE5-8A51-58AF323AAD22}" type="parTrans" cxnId="{B1AEE84D-10DC-469D-8347-A8E91DF790DE}">
      <dgm:prSet/>
      <dgm:spPr/>
      <dgm:t>
        <a:bodyPr/>
        <a:lstStyle/>
        <a:p>
          <a:endParaRPr lang="en-US"/>
        </a:p>
      </dgm:t>
    </dgm:pt>
    <dgm:pt modelId="{945B7451-0E26-4DC8-A9DD-2FB885CC0CF0}" type="sibTrans" cxnId="{B1AEE84D-10DC-469D-8347-A8E91DF790DE}">
      <dgm:prSet/>
      <dgm:spPr/>
      <dgm:t>
        <a:bodyPr/>
        <a:lstStyle/>
        <a:p>
          <a:endParaRPr lang="en-US"/>
        </a:p>
      </dgm:t>
    </dgm:pt>
    <dgm:pt modelId="{DC7D3B18-2F6C-4C61-887B-EE6AD107BA61}">
      <dgm:prSet/>
      <dgm:spPr/>
      <dgm:t>
        <a:bodyPr/>
        <a:lstStyle/>
        <a:p>
          <a:r>
            <a:rPr lang="en-GB" dirty="0"/>
            <a:t>American troops storm the beaches of Normandy, France, on June 6, 1944. D-Day was the largest amphibious invasion in history. More than 160,000 Allied troops -- about half of them Americans -- invaded Western Europe, overwhelming German forces in an operation that proved to be a turning point in World War II. (CNN.CNN INTERNATIONAL 2018)</a:t>
          </a:r>
          <a:endParaRPr lang="en-US" dirty="0"/>
        </a:p>
      </dgm:t>
    </dgm:pt>
    <dgm:pt modelId="{CE63AE44-D2A2-4B99-B0BF-406D9CD8D6F3}" type="parTrans" cxnId="{0141DADC-2E55-4184-9D3B-10E6CF5DFCAD}">
      <dgm:prSet/>
      <dgm:spPr/>
      <dgm:t>
        <a:bodyPr/>
        <a:lstStyle/>
        <a:p>
          <a:endParaRPr lang="en-US"/>
        </a:p>
      </dgm:t>
    </dgm:pt>
    <dgm:pt modelId="{7B328657-F7AB-459B-9D44-035A5B5CEA0D}" type="sibTrans" cxnId="{0141DADC-2E55-4184-9D3B-10E6CF5DFCAD}">
      <dgm:prSet/>
      <dgm:spPr/>
      <dgm:t>
        <a:bodyPr/>
        <a:lstStyle/>
        <a:p>
          <a:endParaRPr lang="en-US"/>
        </a:p>
      </dgm:t>
    </dgm:pt>
    <dgm:pt modelId="{FFBBE5D8-2C89-40B1-924F-AFFF09EE0A35}" type="pres">
      <dgm:prSet presAssocID="{92E6D954-71B0-4A37-B882-94ADBB05F80F}" presName="linear" presStyleCnt="0">
        <dgm:presLayoutVars>
          <dgm:animLvl val="lvl"/>
          <dgm:resizeHandles val="exact"/>
        </dgm:presLayoutVars>
      </dgm:prSet>
      <dgm:spPr/>
    </dgm:pt>
    <dgm:pt modelId="{91BC2FB5-7F36-4E9F-8A5D-D43FFE5CB614}" type="pres">
      <dgm:prSet presAssocID="{87E2A8A1-93BC-44EF-B6EA-75B5CF9F041E}" presName="parentText" presStyleLbl="node1" presStyleIdx="0" presStyleCnt="2">
        <dgm:presLayoutVars>
          <dgm:chMax val="0"/>
          <dgm:bulletEnabled val="1"/>
        </dgm:presLayoutVars>
      </dgm:prSet>
      <dgm:spPr/>
    </dgm:pt>
    <dgm:pt modelId="{9B7C4816-EF64-49F4-AF45-2D8EADAE1B53}" type="pres">
      <dgm:prSet presAssocID="{945B7451-0E26-4DC8-A9DD-2FB885CC0CF0}" presName="spacer" presStyleCnt="0"/>
      <dgm:spPr/>
    </dgm:pt>
    <dgm:pt modelId="{A39D678F-76DF-4F45-B622-3B4CC3307D89}" type="pres">
      <dgm:prSet presAssocID="{DC7D3B18-2F6C-4C61-887B-EE6AD107BA61}" presName="parentText" presStyleLbl="node1" presStyleIdx="1" presStyleCnt="2">
        <dgm:presLayoutVars>
          <dgm:chMax val="0"/>
          <dgm:bulletEnabled val="1"/>
        </dgm:presLayoutVars>
      </dgm:prSet>
      <dgm:spPr/>
    </dgm:pt>
  </dgm:ptLst>
  <dgm:cxnLst>
    <dgm:cxn modelId="{D7341C10-FB97-4BF6-ADFD-8FF5B7095B82}" type="presOf" srcId="{87E2A8A1-93BC-44EF-B6EA-75B5CF9F041E}" destId="{91BC2FB5-7F36-4E9F-8A5D-D43FFE5CB614}" srcOrd="0" destOrd="0" presId="urn:microsoft.com/office/officeart/2005/8/layout/vList2"/>
    <dgm:cxn modelId="{C4C2A545-FEDB-405C-A4BD-45D3FF3A2E97}" type="presOf" srcId="{DC7D3B18-2F6C-4C61-887B-EE6AD107BA61}" destId="{A39D678F-76DF-4F45-B622-3B4CC3307D89}" srcOrd="0" destOrd="0" presId="urn:microsoft.com/office/officeart/2005/8/layout/vList2"/>
    <dgm:cxn modelId="{B1AEE84D-10DC-469D-8347-A8E91DF790DE}" srcId="{92E6D954-71B0-4A37-B882-94ADBB05F80F}" destId="{87E2A8A1-93BC-44EF-B6EA-75B5CF9F041E}" srcOrd="0" destOrd="0" parTransId="{DCE26AC2-0934-4FE5-8A51-58AF323AAD22}" sibTransId="{945B7451-0E26-4DC8-A9DD-2FB885CC0CF0}"/>
    <dgm:cxn modelId="{D183FBB8-1F2D-47AA-B203-E191A3ACBEC0}" type="presOf" srcId="{92E6D954-71B0-4A37-B882-94ADBB05F80F}" destId="{FFBBE5D8-2C89-40B1-924F-AFFF09EE0A35}" srcOrd="0" destOrd="0" presId="urn:microsoft.com/office/officeart/2005/8/layout/vList2"/>
    <dgm:cxn modelId="{0141DADC-2E55-4184-9D3B-10E6CF5DFCAD}" srcId="{92E6D954-71B0-4A37-B882-94ADBB05F80F}" destId="{DC7D3B18-2F6C-4C61-887B-EE6AD107BA61}" srcOrd="1" destOrd="0" parTransId="{CE63AE44-D2A2-4B99-B0BF-406D9CD8D6F3}" sibTransId="{7B328657-F7AB-459B-9D44-035A5B5CEA0D}"/>
    <dgm:cxn modelId="{91EB8839-FAD8-48B8-BA97-F14A1F6813FE}" type="presParOf" srcId="{FFBBE5D8-2C89-40B1-924F-AFFF09EE0A35}" destId="{91BC2FB5-7F36-4E9F-8A5D-D43FFE5CB614}" srcOrd="0" destOrd="0" presId="urn:microsoft.com/office/officeart/2005/8/layout/vList2"/>
    <dgm:cxn modelId="{5431CFCC-E47D-4E2F-AC08-0F6793FCAA33}" type="presParOf" srcId="{FFBBE5D8-2C89-40B1-924F-AFFF09EE0A35}" destId="{9B7C4816-EF64-49F4-AF45-2D8EADAE1B53}" srcOrd="1" destOrd="0" presId="urn:microsoft.com/office/officeart/2005/8/layout/vList2"/>
    <dgm:cxn modelId="{2BC9D0DE-4A07-4C8B-BC74-5658CA1E5E10}" type="presParOf" srcId="{FFBBE5D8-2C89-40B1-924F-AFFF09EE0A35}" destId="{A39D678F-76DF-4F45-B622-3B4CC3307D89}"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C2FB5-7F36-4E9F-8A5D-D43FFE5CB614}">
      <dsp:nvSpPr>
        <dsp:cNvPr id="0" name=""/>
        <dsp:cNvSpPr/>
      </dsp:nvSpPr>
      <dsp:spPr>
        <a:xfrm>
          <a:off x="0" y="100298"/>
          <a:ext cx="6282266" cy="1936788"/>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No One wants conflict in the work place or any institution to turn into a physical fight or BATTLE.</a:t>
          </a:r>
          <a:endParaRPr lang="en-US" sz="1900" kern="1200"/>
        </a:p>
      </dsp:txBody>
      <dsp:txXfrm>
        <a:off x="94546" y="194844"/>
        <a:ext cx="6093174" cy="1747696"/>
      </dsp:txXfrm>
    </dsp:sp>
    <dsp:sp modelId="{A39D678F-76DF-4F45-B622-3B4CC3307D89}">
      <dsp:nvSpPr>
        <dsp:cNvPr id="0" name=""/>
        <dsp:cNvSpPr/>
      </dsp:nvSpPr>
      <dsp:spPr>
        <a:xfrm>
          <a:off x="0" y="2091807"/>
          <a:ext cx="6282266" cy="1936788"/>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American troops storm the beaches of Normandy, France, on June 6, 1944. D-Day was the largest amphibious invasion in history. More than 160,000 Allied troops -- about half of them Americans -- invaded Western Europe, overwhelming German forces in an operation that proved to be a turning point in World War II. (CNN.CNN INTERNATIONAL 2018)</a:t>
          </a:r>
          <a:endParaRPr lang="en-US" sz="1900" kern="1200" dirty="0"/>
        </a:p>
      </dsp:txBody>
      <dsp:txXfrm>
        <a:off x="94546" y="2186353"/>
        <a:ext cx="6093174" cy="17476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1517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5804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1580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9904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2992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6621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7478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95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066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5454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9468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5249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2935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7397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4668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5417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178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5/17/2019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8829345"/>
      </p:ext>
    </p:extLst>
  </p:cSld>
  <p:clrMap bg1="dk1" tx1="lt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 id="214748372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hyperlink" Target="https://boardofwisdom.com/togo/Quotes/ShowQuote?msgid=7328" TargetMode="External"/><Relationship Id="rId7" Type="http://schemas.openxmlformats.org/officeDocument/2006/relationships/hyperlink" Target="http://www.belbin.com/Belbin-team-roles" TargetMode="External"/><Relationship Id="rId2" Type="http://schemas.openxmlformats.org/officeDocument/2006/relationships/hyperlink" Target="https://toughnickel.com/business/15-Advantages-of-teamwork-in-the-workplace" TargetMode="External"/><Relationship Id="rId1" Type="http://schemas.openxmlformats.org/officeDocument/2006/relationships/slideLayout" Target="../slideLayouts/slideLayout7.xml"/><Relationship Id="rId6" Type="http://schemas.openxmlformats.org/officeDocument/2006/relationships/hyperlink" Target="https://www.passiton.com/inspirational-quotes/6751-individual-commitment-to-a-group-effort-that" TargetMode="External"/><Relationship Id="rId5" Type="http://schemas.openxmlformats.org/officeDocument/2006/relationships/hyperlink" Target="https://www.goodreads.com/quotes/218850-remember-teamwork-begins-by-building-trust-and-the-only-way" TargetMode="External"/><Relationship Id="rId4" Type="http://schemas.openxmlformats.org/officeDocument/2006/relationships/hyperlink" Target="https://www.ginaabudi.com/the-five-stages-of-team-development-part-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5D9C-8FD5-4A2C-BB25-81ED956DCA8C}"/>
              </a:ext>
            </a:extLst>
          </p:cNvPr>
          <p:cNvSpPr>
            <a:spLocks noGrp="1"/>
          </p:cNvSpPr>
          <p:nvPr>
            <p:ph type="ctrTitle"/>
          </p:nvPr>
        </p:nvSpPr>
        <p:spPr>
          <a:xfrm>
            <a:off x="1524000" y="819150"/>
            <a:ext cx="9810750" cy="3566583"/>
          </a:xfrm>
        </p:spPr>
        <p:txBody>
          <a:bodyPr>
            <a:normAutofit/>
          </a:bodyPr>
          <a:lstStyle/>
          <a:p>
            <a:pPr algn="ctr"/>
            <a:r>
              <a:rPr lang="en-GB" sz="5400"/>
              <a:t>T.E.A.M Consultancy Ltd</a:t>
            </a:r>
            <a:br>
              <a:rPr lang="en-GB" sz="5400"/>
            </a:br>
            <a:r>
              <a:rPr lang="en-GB" sz="4000"/>
              <a:t>“Together Everyone Achieves More”</a:t>
            </a:r>
            <a:br>
              <a:rPr lang="en-GB" sz="4000"/>
            </a:br>
            <a:br>
              <a:rPr lang="en-GB" sz="4000"/>
            </a:br>
            <a:r>
              <a:rPr lang="en-GB" sz="5400"/>
              <a:t> </a:t>
            </a:r>
            <a:endParaRPr lang="en-GB" sz="5400" dirty="0"/>
          </a:p>
        </p:txBody>
      </p:sp>
      <p:sp>
        <p:nvSpPr>
          <p:cNvPr id="3" name="Subtitle 2">
            <a:extLst>
              <a:ext uri="{FF2B5EF4-FFF2-40B4-BE49-F238E27FC236}">
                <a16:creationId xmlns:a16="http://schemas.microsoft.com/office/drawing/2014/main" id="{F0D35DD8-013E-4088-BB76-3569FEF5FBCF}"/>
              </a:ext>
            </a:extLst>
          </p:cNvPr>
          <p:cNvSpPr>
            <a:spLocks noGrp="1"/>
          </p:cNvSpPr>
          <p:nvPr>
            <p:ph type="subTitle" idx="1"/>
          </p:nvPr>
        </p:nvSpPr>
        <p:spPr>
          <a:xfrm>
            <a:off x="1085850" y="3429000"/>
            <a:ext cx="10074275" cy="3091071"/>
          </a:xfrm>
        </p:spPr>
        <p:txBody>
          <a:bodyPr>
            <a:normAutofit fontScale="55000" lnSpcReduction="20000"/>
          </a:bodyPr>
          <a:lstStyle/>
          <a:p>
            <a:pPr algn="ctr"/>
            <a:endParaRPr lang="en-GB" sz="1600" b="1" dirty="0">
              <a:ln w="9525">
                <a:solidFill>
                  <a:schemeClr val="bg1"/>
                </a:solidFill>
                <a:prstDash val="solid"/>
              </a:ln>
              <a:effectLst>
                <a:outerShdw blurRad="12700" dist="38100" dir="2700000" algn="tl" rotWithShape="0">
                  <a:schemeClr val="bg1">
                    <a:lumMod val="50000"/>
                  </a:schemeClr>
                </a:outerShdw>
              </a:effectLst>
            </a:endParaRPr>
          </a:p>
          <a:p>
            <a:pPr algn="ctr">
              <a:buFont typeface="Wingdings" panose="05000000000000000000" pitchFamily="2" charset="2"/>
              <a:buChar char="Ø"/>
            </a:pPr>
            <a:r>
              <a:rPr lang="en-GB" sz="3400" b="1" i="1" dirty="0" err="1">
                <a:solidFill>
                  <a:schemeClr val="bg1"/>
                </a:solidFill>
                <a:latin typeface="Arial" panose="020B0604020202020204" pitchFamily="34" charset="0"/>
                <a:cs typeface="Arial" panose="020B0604020202020204" pitchFamily="34" charset="0"/>
              </a:rPr>
              <a:t>Aneesah</a:t>
            </a:r>
            <a:r>
              <a:rPr lang="en-GB" sz="3400" b="1" i="1" dirty="0">
                <a:solidFill>
                  <a:schemeClr val="bg1"/>
                </a:solidFill>
                <a:latin typeface="Arial" panose="020B0604020202020204" pitchFamily="34" charset="0"/>
                <a:cs typeface="Arial" panose="020B0604020202020204" pitchFamily="34" charset="0"/>
              </a:rPr>
              <a:t> Zubair - 1809609</a:t>
            </a:r>
          </a:p>
          <a:p>
            <a:pPr algn="ctr">
              <a:buFont typeface="Wingdings" panose="05000000000000000000" pitchFamily="2" charset="2"/>
              <a:buChar char="Ø"/>
            </a:pPr>
            <a:r>
              <a:rPr lang="en-GB" sz="3400" b="1" i="1" dirty="0">
                <a:solidFill>
                  <a:schemeClr val="bg1"/>
                </a:solidFill>
                <a:latin typeface="Arial" panose="020B0604020202020204" pitchFamily="34" charset="0"/>
                <a:cs typeface="Arial" panose="020B0604020202020204" pitchFamily="34" charset="0"/>
              </a:rPr>
              <a:t>Rumena Ahmed (Team Leader) - 1809664</a:t>
            </a:r>
          </a:p>
          <a:p>
            <a:pPr algn="ctr">
              <a:buFont typeface="Wingdings" panose="05000000000000000000" pitchFamily="2" charset="2"/>
              <a:buChar char="Ø"/>
            </a:pPr>
            <a:r>
              <a:rPr lang="en-GB" sz="3400" b="1" i="1" dirty="0" err="1">
                <a:solidFill>
                  <a:schemeClr val="bg1"/>
                </a:solidFill>
                <a:latin typeface="Arial" panose="020B0604020202020204" pitchFamily="34" charset="0"/>
                <a:cs typeface="Arial" panose="020B0604020202020204" pitchFamily="34" charset="0"/>
              </a:rPr>
              <a:t>Kalim</a:t>
            </a:r>
            <a:r>
              <a:rPr lang="en-GB" sz="3400" b="1" i="1" dirty="0">
                <a:solidFill>
                  <a:schemeClr val="bg1"/>
                </a:solidFill>
                <a:latin typeface="Arial" panose="020B0604020202020204" pitchFamily="34" charset="0"/>
                <a:cs typeface="Arial" panose="020B0604020202020204" pitchFamily="34" charset="0"/>
              </a:rPr>
              <a:t> Ilyas 1809609</a:t>
            </a:r>
          </a:p>
          <a:p>
            <a:pPr algn="ctr">
              <a:buFont typeface="Wingdings" panose="05000000000000000000" pitchFamily="2" charset="2"/>
              <a:buChar char="Ø"/>
            </a:pPr>
            <a:r>
              <a:rPr lang="en-GB" sz="3400" b="1" i="1" dirty="0">
                <a:solidFill>
                  <a:schemeClr val="bg1"/>
                </a:solidFill>
                <a:latin typeface="Arial" panose="020B0604020202020204" pitchFamily="34" charset="0"/>
                <a:cs typeface="Arial" panose="020B0604020202020204" pitchFamily="34" charset="0"/>
              </a:rPr>
              <a:t>Mohammed </a:t>
            </a:r>
            <a:r>
              <a:rPr lang="en-GB" sz="3400" b="1" i="1" dirty="0" err="1">
                <a:solidFill>
                  <a:schemeClr val="bg1"/>
                </a:solidFill>
                <a:latin typeface="Arial" panose="020B0604020202020204" pitchFamily="34" charset="0"/>
                <a:cs typeface="Arial" panose="020B0604020202020204" pitchFamily="34" charset="0"/>
              </a:rPr>
              <a:t>Ishaq</a:t>
            </a:r>
            <a:r>
              <a:rPr lang="en-GB" sz="3400" b="1" i="1" dirty="0">
                <a:solidFill>
                  <a:schemeClr val="bg1"/>
                </a:solidFill>
                <a:latin typeface="Arial" panose="020B0604020202020204" pitchFamily="34" charset="0"/>
                <a:cs typeface="Arial" panose="020B0604020202020204" pitchFamily="34" charset="0"/>
              </a:rPr>
              <a:t> - 1810994</a:t>
            </a:r>
          </a:p>
          <a:p>
            <a:pPr algn="ctr">
              <a:buFont typeface="Wingdings" panose="05000000000000000000" pitchFamily="2" charset="2"/>
              <a:buChar char="Ø"/>
            </a:pPr>
            <a:r>
              <a:rPr lang="en-GB" sz="3400" b="1" i="1" dirty="0">
                <a:solidFill>
                  <a:schemeClr val="bg1"/>
                </a:solidFill>
                <a:latin typeface="Arial" panose="020B0604020202020204" pitchFamily="34" charset="0"/>
                <a:cs typeface="Arial" panose="020B0604020202020204" pitchFamily="34" charset="0"/>
              </a:rPr>
              <a:t>Mohammed Aqeel Khan - 1807449</a:t>
            </a:r>
          </a:p>
          <a:p>
            <a:pPr algn="ctr"/>
            <a:r>
              <a:rPr lang="en-GB" sz="2600" b="1" dirty="0">
                <a:ln w="9525">
                  <a:solidFill>
                    <a:schemeClr val="bg1"/>
                  </a:solidFill>
                  <a:prstDash val="solid"/>
                </a:ln>
                <a:effectLst>
                  <a:outerShdw blurRad="12700" dist="38100" dir="2700000" algn="tl" rotWithShape="0">
                    <a:schemeClr val="bg1">
                      <a:lumMod val="50000"/>
                    </a:schemeClr>
                  </a:outerShdw>
                </a:effectLst>
              </a:rPr>
              <a:t>Effective Team  working and communication</a:t>
            </a:r>
          </a:p>
          <a:p>
            <a:pPr algn="ctr"/>
            <a:r>
              <a:rPr lang="en-GB" sz="2600" b="1" dirty="0">
                <a:ln w="9525">
                  <a:solidFill>
                    <a:schemeClr val="bg1"/>
                  </a:solidFill>
                  <a:prstDash val="solid"/>
                </a:ln>
                <a:effectLst>
                  <a:outerShdw blurRad="12700" dist="38100" dir="2700000" algn="tl" rotWithShape="0">
                    <a:schemeClr val="bg1">
                      <a:lumMod val="50000"/>
                    </a:schemeClr>
                  </a:outerShdw>
                </a:effectLst>
              </a:rPr>
              <a:t>BMSK 4002 </a:t>
            </a:r>
            <a:br>
              <a:rPr lang="en-GB" sz="2600" b="1" dirty="0">
                <a:ln w="9525">
                  <a:solidFill>
                    <a:schemeClr val="bg1"/>
                  </a:solidFill>
                  <a:prstDash val="solid"/>
                </a:ln>
                <a:effectLst>
                  <a:outerShdw blurRad="12700" dist="38100" dir="2700000" algn="tl" rotWithShape="0">
                    <a:schemeClr val="bg1">
                      <a:lumMod val="50000"/>
                    </a:schemeClr>
                  </a:outerShdw>
                </a:effectLst>
              </a:rPr>
            </a:br>
            <a:r>
              <a:rPr lang="en-GB" sz="2600" b="1" dirty="0">
                <a:ln w="9525">
                  <a:solidFill>
                    <a:schemeClr val="bg1"/>
                  </a:solidFill>
                  <a:prstDash val="solid"/>
                </a:ln>
                <a:effectLst>
                  <a:outerShdw blurRad="12700" dist="38100" dir="2700000" algn="tl" rotWithShape="0">
                    <a:schemeClr val="bg1">
                      <a:lumMod val="50000"/>
                    </a:schemeClr>
                  </a:outerShdw>
                </a:effectLst>
              </a:rPr>
              <a:t>DR Buddhi Pathak</a:t>
            </a:r>
            <a:r>
              <a:rPr lang="en-GB" sz="2600" dirty="0"/>
              <a:t> </a:t>
            </a:r>
          </a:p>
          <a:p>
            <a:pPr algn="ctr"/>
            <a:r>
              <a:rPr lang="en-GB" sz="2600" dirty="0"/>
              <a:t>20 May 2019</a:t>
            </a:r>
          </a:p>
        </p:txBody>
      </p:sp>
    </p:spTree>
    <p:extLst>
      <p:ext uri="{BB962C8B-B14F-4D97-AF65-F5344CB8AC3E}">
        <p14:creationId xmlns:p14="http://schemas.microsoft.com/office/powerpoint/2010/main" val="424714255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53" name="Picture 2" descr="Image result for team building">
            <a:extLst>
              <a:ext uri="{FF2B5EF4-FFF2-40B4-BE49-F238E27FC236}">
                <a16:creationId xmlns:a16="http://schemas.microsoft.com/office/drawing/2014/main" id="{B7DDA447-B374-43C9-BEAD-6C2A95347FF5}"/>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l="6651" r="446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030670-292E-4942-AF57-EBA11F1BFFD9}"/>
              </a:ext>
            </a:extLst>
          </p:cNvPr>
          <p:cNvSpPr>
            <a:spLocks noGrp="1"/>
          </p:cNvSpPr>
          <p:nvPr>
            <p:ph type="title"/>
          </p:nvPr>
        </p:nvSpPr>
        <p:spPr/>
        <p:txBody>
          <a:bodyPr vert="horz" lIns="91440" tIns="45720" rIns="91440" bIns="45720" rtlCol="0" anchor="b">
            <a:normAutofit/>
          </a:bodyPr>
          <a:lstStyle/>
          <a:p>
            <a:pPr algn="r"/>
            <a:r>
              <a:rPr lang="en-US" sz="4800"/>
              <a:t> </a:t>
            </a:r>
          </a:p>
        </p:txBody>
      </p:sp>
      <p:sp>
        <p:nvSpPr>
          <p:cNvPr id="2055" name="Content Placeholder 2054">
            <a:extLst>
              <a:ext uri="{FF2B5EF4-FFF2-40B4-BE49-F238E27FC236}">
                <a16:creationId xmlns:a16="http://schemas.microsoft.com/office/drawing/2014/main" id="{E128E821-A242-4DD1-9366-9EEB3AA271BC}"/>
              </a:ext>
            </a:extLst>
          </p:cNvPr>
          <p:cNvSpPr>
            <a:spLocks noGrp="1"/>
          </p:cNvSpPr>
          <p:nvPr>
            <p:ph idx="1"/>
          </p:nvPr>
        </p:nvSpPr>
        <p:spPr>
          <a:xfrm>
            <a:off x="685801" y="1283111"/>
            <a:ext cx="10131425" cy="4508090"/>
          </a:xfrm>
        </p:spPr>
        <p:txBody>
          <a:bodyPr vert="horz" lIns="91440" tIns="45720" rIns="91440" bIns="45720" rtlCol="0" anchor="t">
            <a:normAutofit/>
          </a:bodyPr>
          <a:lstStyle/>
          <a:p>
            <a:pPr marL="0" indent="0">
              <a:buNone/>
            </a:pPr>
            <a:endParaRPr lang="en-US" cap="all" dirty="0"/>
          </a:p>
          <a:p>
            <a:pPr marL="0" indent="0">
              <a:buNone/>
            </a:pPr>
            <a:r>
              <a:rPr lang="en-GB" sz="3200" dirty="0">
                <a:latin typeface="Arial" panose="020B0604020202020204" pitchFamily="34" charset="0"/>
                <a:cs typeface="Arial" panose="020B0604020202020204" pitchFamily="34" charset="0"/>
              </a:rPr>
              <a:t>Introduction </a:t>
            </a:r>
          </a:p>
          <a:p>
            <a:pPr marL="0" indent="0">
              <a:buNone/>
            </a:pPr>
            <a:r>
              <a:rPr lang="en-GB" sz="3200" dirty="0">
                <a:latin typeface="Arial" panose="020B0604020202020204" pitchFamily="34" charset="0"/>
                <a:cs typeface="Arial" panose="020B0604020202020204" pitchFamily="34" charset="0"/>
              </a:rPr>
              <a:t>Team Roles – Mohammed </a:t>
            </a:r>
            <a:r>
              <a:rPr lang="en-GB" sz="3200" dirty="0" err="1">
                <a:latin typeface="Arial" panose="020B0604020202020204" pitchFamily="34" charset="0"/>
                <a:cs typeface="Arial" panose="020B0604020202020204" pitchFamily="34" charset="0"/>
              </a:rPr>
              <a:t>Ishaq</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Stages of Team Development – </a:t>
            </a:r>
            <a:r>
              <a:rPr lang="en-GB" sz="3200" dirty="0" err="1">
                <a:latin typeface="Arial" panose="020B0604020202020204" pitchFamily="34" charset="0"/>
                <a:cs typeface="Arial" panose="020B0604020202020204" pitchFamily="34" charset="0"/>
              </a:rPr>
              <a:t>Aneesah</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Benefits of Team Working – Aqeel</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Successful Team Development – Rumena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Managing Conflicts / Summary - </a:t>
            </a:r>
            <a:r>
              <a:rPr lang="en-GB" sz="3200" dirty="0" err="1">
                <a:latin typeface="Arial" panose="020B0604020202020204" pitchFamily="34" charset="0"/>
                <a:cs typeface="Arial" panose="020B0604020202020204" pitchFamily="34" charset="0"/>
              </a:rPr>
              <a:t>Kalim</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Question and Answer – </a:t>
            </a:r>
            <a:r>
              <a:rPr lang="en-GB" sz="3200" dirty="0" err="1">
                <a:latin typeface="Arial" panose="020B0604020202020204" pitchFamily="34" charset="0"/>
                <a:cs typeface="Arial" panose="020B0604020202020204" pitchFamily="34" charset="0"/>
              </a:rPr>
              <a:t>Aneesah</a:t>
            </a:r>
            <a:endParaRPr lang="en-US" sz="3200" cap="all" dirty="0"/>
          </a:p>
          <a:p>
            <a:pPr marL="0" indent="0" algn="ctr">
              <a:buNone/>
            </a:pPr>
            <a:endParaRPr lang="en-US" cap="all" dirty="0"/>
          </a:p>
        </p:txBody>
      </p:sp>
    </p:spTree>
    <p:extLst>
      <p:ext uri="{BB962C8B-B14F-4D97-AF65-F5344CB8AC3E}">
        <p14:creationId xmlns:p14="http://schemas.microsoft.com/office/powerpoint/2010/main" val="280144953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50" name="Picture 2" descr="Image result for forming teams">
            <a:extLst>
              <a:ext uri="{FF2B5EF4-FFF2-40B4-BE49-F238E27FC236}">
                <a16:creationId xmlns:a16="http://schemas.microsoft.com/office/drawing/2014/main" id="{2588A101-34F7-4EFA-A505-A5C06D3408B4}"/>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B542ACF9-A288-4651-BD37-DC9027251C26}"/>
              </a:ext>
            </a:extLst>
          </p:cNvPr>
          <p:cNvSpPr>
            <a:spLocks noGrp="1"/>
          </p:cNvSpPr>
          <p:nvPr>
            <p:ph type="title"/>
          </p:nvPr>
        </p:nvSpPr>
        <p:spPr>
          <a:xfrm>
            <a:off x="685801" y="609600"/>
            <a:ext cx="10131425" cy="651197"/>
          </a:xfrm>
        </p:spPr>
        <p:txBody>
          <a:bodyPr/>
          <a:lstStyle/>
          <a:p>
            <a:r>
              <a:rPr lang="en-GB" dirty="0"/>
              <a:t>team roles - </a:t>
            </a:r>
            <a:r>
              <a:rPr lang="en-GB" dirty="0" err="1"/>
              <a:t>Ishaq</a:t>
            </a:r>
            <a:r>
              <a:rPr lang="en-GB" dirty="0"/>
              <a:t> </a:t>
            </a:r>
          </a:p>
        </p:txBody>
      </p:sp>
      <p:sp>
        <p:nvSpPr>
          <p:cNvPr id="3" name="Text Placeholder 2">
            <a:extLst>
              <a:ext uri="{FF2B5EF4-FFF2-40B4-BE49-F238E27FC236}">
                <a16:creationId xmlns:a16="http://schemas.microsoft.com/office/drawing/2014/main" id="{F468E0D8-C03F-4CCE-8D67-6AFAFC9CB3D7}"/>
              </a:ext>
            </a:extLst>
          </p:cNvPr>
          <p:cNvSpPr>
            <a:spLocks noGrp="1"/>
          </p:cNvSpPr>
          <p:nvPr>
            <p:ph sz="half" idx="1"/>
          </p:nvPr>
        </p:nvSpPr>
        <p:spPr/>
        <p:txBody>
          <a:bodyPr>
            <a:normAutofit/>
          </a:bodyPr>
          <a:lstStyle/>
          <a:p>
            <a:endParaRPr lang="en-GB" dirty="0">
              <a:ea typeface="Times New Roman" panose="02020603050405020304" pitchFamily="18" charset="0"/>
              <a:cs typeface="Times New Roman" panose="02020603050405020304" pitchFamily="18" charset="0"/>
            </a:endParaRPr>
          </a:p>
          <a:p>
            <a:endParaRPr lang="en-GB" dirty="0">
              <a:ea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58A5E062-94F6-4458-9070-AA229C2F2E8E}"/>
              </a:ext>
            </a:extLst>
          </p:cNvPr>
          <p:cNvSpPr>
            <a:spLocks noGrp="1"/>
          </p:cNvSpPr>
          <p:nvPr>
            <p:ph sz="half" idx="2"/>
          </p:nvPr>
        </p:nvSpPr>
        <p:spPr>
          <a:xfrm>
            <a:off x="685801" y="1550504"/>
            <a:ext cx="10131426" cy="4412974"/>
          </a:xfrm>
        </p:spPr>
        <p:txBody>
          <a:bodyPr>
            <a:normAutofit/>
          </a:bodyPr>
          <a:lstStyle/>
          <a:p>
            <a:endParaRPr lang="en-GB" sz="62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p>
          <a:p>
            <a:endParaRPr lang="en-GB" dirty="0"/>
          </a:p>
        </p:txBody>
      </p:sp>
      <p:sp>
        <p:nvSpPr>
          <p:cNvPr id="2" name="Rectangle 1">
            <a:extLst>
              <a:ext uri="{FF2B5EF4-FFF2-40B4-BE49-F238E27FC236}">
                <a16:creationId xmlns:a16="http://schemas.microsoft.com/office/drawing/2014/main" id="{81A3D9B5-6BFE-4111-9665-410B9BB5528D}"/>
              </a:ext>
            </a:extLst>
          </p:cNvPr>
          <p:cNvSpPr/>
          <p:nvPr/>
        </p:nvSpPr>
        <p:spPr>
          <a:xfrm>
            <a:off x="685801" y="1870387"/>
            <a:ext cx="10537724" cy="4801314"/>
          </a:xfrm>
          <a:prstGeom prst="rect">
            <a:avLst/>
          </a:prstGeom>
        </p:spPr>
        <p:txBody>
          <a:bodyPr wrap="square">
            <a:spAutoFit/>
          </a:bodyPr>
          <a:lstStyle/>
          <a:p>
            <a:r>
              <a:rPr lang="en-GB" u="sng" dirty="0">
                <a:latin typeface="Arial" panose="020B0604020202020204" pitchFamily="34" charset="0"/>
                <a:cs typeface="Arial" panose="020B0604020202020204" pitchFamily="34" charset="0"/>
              </a:rPr>
              <a:t>What is a team?</a:t>
            </a:r>
          </a:p>
          <a:p>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team is a number of individuals working as one to achieve a particular target or goal which they all have a common purpose and mutual commitment (Morgan 2017)</a:t>
            </a:r>
          </a:p>
          <a:p>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Team Roles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major characteristics of an effective team is clear expectations of each member’s roles and responsibilities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Team contributors are selected because they have specific skills that are required to complete assigned tasks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Roles are key to a balanced team and for effective performance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8249662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38" name="Picture 14" descr="Image result for together everyone achieves more">
            <a:extLst>
              <a:ext uri="{FF2B5EF4-FFF2-40B4-BE49-F238E27FC236}">
                <a16:creationId xmlns:a16="http://schemas.microsoft.com/office/drawing/2014/main" id="{E844326A-4204-46CE-BB18-95099177507C}"/>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b="25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5B2423A-9468-4EC0-B580-6F77221B7C3E}"/>
              </a:ext>
            </a:extLst>
          </p:cNvPr>
          <p:cNvSpPr>
            <a:spLocks noGrp="1"/>
          </p:cNvSpPr>
          <p:nvPr>
            <p:ph type="title"/>
          </p:nvPr>
        </p:nvSpPr>
        <p:spPr/>
        <p:txBody>
          <a:bodyPr>
            <a:normAutofit/>
          </a:bodyPr>
          <a:lstStyle/>
          <a:p>
            <a:r>
              <a:rPr lang="en-GB" b="1" i="1" cap="none" dirty="0"/>
              <a:t> </a:t>
            </a:r>
          </a:p>
        </p:txBody>
      </p:sp>
      <p:sp>
        <p:nvSpPr>
          <p:cNvPr id="5" name="Content Placeholder 4">
            <a:extLst>
              <a:ext uri="{FF2B5EF4-FFF2-40B4-BE49-F238E27FC236}">
                <a16:creationId xmlns:a16="http://schemas.microsoft.com/office/drawing/2014/main" id="{73C05A96-1E6B-42B3-902A-6FEC4B22366B}"/>
              </a:ext>
            </a:extLst>
          </p:cNvPr>
          <p:cNvSpPr>
            <a:spLocks noGrp="1"/>
          </p:cNvSpPr>
          <p:nvPr>
            <p:ph idx="1"/>
          </p:nvPr>
        </p:nvSpPr>
        <p:spPr>
          <a:xfrm>
            <a:off x="457200" y="372687"/>
            <a:ext cx="10781071" cy="1630812"/>
          </a:xfrm>
        </p:spPr>
        <p:txBody>
          <a:bodyPr>
            <a:normAutofit fontScale="85000" lnSpcReduction="20000"/>
          </a:bodyPr>
          <a:lstStyle/>
          <a:p>
            <a:endParaRPr lang="en-GB"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Dr Meredith Belbin (Belbin, 1981) studied team working and roles and defined team roles to behave, contribute and inter-relate with others to achieve a goal</a:t>
            </a:r>
          </a:p>
          <a:p>
            <a:r>
              <a:rPr lang="en-GB" sz="2300" dirty="0">
                <a:latin typeface="Arial" panose="020B0604020202020204" pitchFamily="34" charset="0"/>
                <a:cs typeface="Arial" panose="020B0604020202020204" pitchFamily="34" charset="0"/>
              </a:rPr>
              <a:t>He defined nine such roles vital in a team and categorised in three specific groups to achieve a balanced team (mindtool, 2019)</a:t>
            </a:r>
          </a:p>
          <a:p>
            <a:endParaRPr lang="en-GB" dirty="0"/>
          </a:p>
        </p:txBody>
      </p:sp>
      <p:sp>
        <p:nvSpPr>
          <p:cNvPr id="4" name="AutoShape 4" descr="SignageShop SP-2436170 Flex Team Work Poster">
            <a:extLst>
              <a:ext uri="{FF2B5EF4-FFF2-40B4-BE49-F238E27FC236}">
                <a16:creationId xmlns:a16="http://schemas.microsoft.com/office/drawing/2014/main" id="{B8ED3210-079C-4EBF-A366-A1E92CCB2ED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21" name="Table 20">
            <a:extLst>
              <a:ext uri="{FF2B5EF4-FFF2-40B4-BE49-F238E27FC236}">
                <a16:creationId xmlns:a16="http://schemas.microsoft.com/office/drawing/2014/main" id="{BBF5E5A6-8391-4FF3-B390-922BE0124F2C}"/>
              </a:ext>
            </a:extLst>
          </p:cNvPr>
          <p:cNvGraphicFramePr>
            <a:graphicFrameLocks noGrp="1"/>
          </p:cNvGraphicFramePr>
          <p:nvPr>
            <p:extLst>
              <p:ext uri="{D42A27DB-BD31-4B8C-83A1-F6EECF244321}">
                <p14:modId xmlns:p14="http://schemas.microsoft.com/office/powerpoint/2010/main" val="1918867348"/>
              </p:ext>
            </p:extLst>
          </p:nvPr>
        </p:nvGraphicFramePr>
        <p:xfrm>
          <a:off x="586855" y="2003499"/>
          <a:ext cx="10651416" cy="4617587"/>
        </p:xfrm>
        <a:graphic>
          <a:graphicData uri="http://schemas.openxmlformats.org/drawingml/2006/table">
            <a:tbl>
              <a:tblPr firstRow="1" firstCol="1" bandRow="1">
                <a:tableStyleId>{5C22544A-7EE6-4342-B048-85BDC9FD1C3A}</a:tableStyleId>
              </a:tblPr>
              <a:tblGrid>
                <a:gridCol w="3550078">
                  <a:extLst>
                    <a:ext uri="{9D8B030D-6E8A-4147-A177-3AD203B41FA5}">
                      <a16:colId xmlns:a16="http://schemas.microsoft.com/office/drawing/2014/main" val="3367991610"/>
                    </a:ext>
                  </a:extLst>
                </a:gridCol>
                <a:gridCol w="3550078">
                  <a:extLst>
                    <a:ext uri="{9D8B030D-6E8A-4147-A177-3AD203B41FA5}">
                      <a16:colId xmlns:a16="http://schemas.microsoft.com/office/drawing/2014/main" val="3899082798"/>
                    </a:ext>
                  </a:extLst>
                </a:gridCol>
                <a:gridCol w="3551260">
                  <a:extLst>
                    <a:ext uri="{9D8B030D-6E8A-4147-A177-3AD203B41FA5}">
                      <a16:colId xmlns:a16="http://schemas.microsoft.com/office/drawing/2014/main" val="4263242579"/>
                    </a:ext>
                  </a:extLst>
                </a:gridCol>
              </a:tblGrid>
              <a:tr h="668327">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 </a:t>
                      </a:r>
                    </a:p>
                    <a:p>
                      <a:pPr>
                        <a:lnSpc>
                          <a:spcPct val="107000"/>
                        </a:lnSpc>
                        <a:spcAft>
                          <a:spcPts val="0"/>
                        </a:spcAft>
                      </a:pPr>
                      <a:r>
                        <a:rPr lang="en-GB" sz="2000">
                          <a:effectLst/>
                          <a:latin typeface="Arial" panose="020B0604020202020204" pitchFamily="34" charset="0"/>
                          <a:cs typeface="Arial" panose="020B0604020202020204" pitchFamily="34" charset="0"/>
                        </a:rPr>
                        <a:t>Action Oriented Role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 </a:t>
                      </a:r>
                    </a:p>
                    <a:p>
                      <a:pPr>
                        <a:lnSpc>
                          <a:spcPct val="107000"/>
                        </a:lnSpc>
                        <a:spcAft>
                          <a:spcPts val="0"/>
                        </a:spcAft>
                      </a:pPr>
                      <a:r>
                        <a:rPr lang="en-GB" sz="2000" dirty="0">
                          <a:effectLst/>
                          <a:latin typeface="Arial" panose="020B0604020202020204" pitchFamily="34" charset="0"/>
                          <a:cs typeface="Arial" panose="020B0604020202020204" pitchFamily="34" charset="0"/>
                        </a:rPr>
                        <a:t>Strengths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 </a:t>
                      </a:r>
                    </a:p>
                    <a:p>
                      <a:pPr>
                        <a:lnSpc>
                          <a:spcPct val="107000"/>
                        </a:lnSpc>
                        <a:spcAft>
                          <a:spcPts val="0"/>
                        </a:spcAft>
                      </a:pPr>
                      <a:r>
                        <a:rPr lang="en-GB" sz="2000">
                          <a:effectLst/>
                          <a:latin typeface="Arial" panose="020B0604020202020204" pitchFamily="34" charset="0"/>
                          <a:cs typeface="Arial" panose="020B0604020202020204" pitchFamily="34" charset="0"/>
                        </a:rPr>
                        <a:t>Weaknesses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02639874"/>
                  </a:ext>
                </a:extLst>
              </a:tr>
              <a:tr h="1316420">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 </a:t>
                      </a:r>
                    </a:p>
                    <a:p>
                      <a:pPr>
                        <a:lnSpc>
                          <a:spcPct val="107000"/>
                        </a:lnSpc>
                        <a:spcAft>
                          <a:spcPts val="0"/>
                        </a:spcAft>
                      </a:pPr>
                      <a:r>
                        <a:rPr lang="en-GB" sz="2000">
                          <a:effectLst/>
                          <a:latin typeface="Arial" panose="020B0604020202020204" pitchFamily="34" charset="0"/>
                          <a:cs typeface="Arial" panose="020B0604020202020204" pitchFamily="34" charset="0"/>
                        </a:rPr>
                        <a:t>Shaper</a:t>
                      </a:r>
                    </a:p>
                    <a:p>
                      <a:pPr>
                        <a:lnSpc>
                          <a:spcPct val="107000"/>
                        </a:lnSpc>
                        <a:spcAft>
                          <a:spcPts val="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dynamic people who challenge and stimulate teams to improve, problem solver</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Argumentative and sometimes offensive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89391422"/>
                  </a:ext>
                </a:extLst>
              </a:tr>
              <a:tr h="1316420">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 </a:t>
                      </a:r>
                    </a:p>
                    <a:p>
                      <a:pPr>
                        <a:lnSpc>
                          <a:spcPct val="107000"/>
                        </a:lnSpc>
                        <a:spcAft>
                          <a:spcPts val="0"/>
                        </a:spcAft>
                      </a:pPr>
                      <a:r>
                        <a:rPr lang="en-GB" sz="2000">
                          <a:effectLst/>
                          <a:latin typeface="Arial" panose="020B0604020202020204" pitchFamily="34" charset="0"/>
                          <a:cs typeface="Arial" panose="020B0604020202020204" pitchFamily="34" charset="0"/>
                        </a:rPr>
                        <a:t>Implementer </a:t>
                      </a:r>
                    </a:p>
                    <a:p>
                      <a:pPr>
                        <a:lnSpc>
                          <a:spcPct val="107000"/>
                        </a:lnSpc>
                        <a:spcAft>
                          <a:spcPts val="0"/>
                        </a:spcAft>
                      </a:pPr>
                      <a:r>
                        <a:rPr lang="en-GB" sz="2000">
                          <a:effectLst/>
                          <a:latin typeface="Arial" panose="020B0604020202020204" pitchFamily="34" charset="0"/>
                          <a:cs typeface="Arial" panose="020B0604020202020204" pitchFamily="34" charset="0"/>
                        </a:rPr>
                        <a:t> </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systematic and discipled people who get things done by turning the team’s ideas and concepts into practice</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Not flexible and resistance to change</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58544611"/>
                  </a:ext>
                </a:extLst>
              </a:tr>
              <a:tr h="1316420">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 </a:t>
                      </a:r>
                    </a:p>
                    <a:p>
                      <a:pPr>
                        <a:lnSpc>
                          <a:spcPct val="107000"/>
                        </a:lnSpc>
                        <a:spcAft>
                          <a:spcPts val="0"/>
                        </a:spcAft>
                      </a:pPr>
                      <a:r>
                        <a:rPr lang="en-GB" sz="2000" dirty="0">
                          <a:effectLst/>
                          <a:latin typeface="Arial" panose="020B0604020202020204" pitchFamily="34" charset="0"/>
                          <a:cs typeface="Arial" panose="020B0604020202020204" pitchFamily="34" charset="0"/>
                        </a:rPr>
                        <a:t>Complete Finisher</a:t>
                      </a:r>
                    </a:p>
                    <a:p>
                      <a:pPr>
                        <a:lnSpc>
                          <a:spcPct val="107000"/>
                        </a:lnSpc>
                        <a:spcAft>
                          <a:spcPts val="0"/>
                        </a:spcAft>
                      </a:pP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a:effectLst/>
                          <a:latin typeface="Arial" panose="020B0604020202020204" pitchFamily="34" charset="0"/>
                          <a:cs typeface="Arial" panose="020B0604020202020204" pitchFamily="34" charset="0"/>
                        </a:rPr>
                        <a:t>Perfectionist, pay attention to details and ensure no errors are made and ensure tasks are completed</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2000" dirty="0">
                          <a:effectLst/>
                          <a:latin typeface="Arial" panose="020B0604020202020204" pitchFamily="34" charset="0"/>
                          <a:cs typeface="Arial" panose="020B0604020202020204" pitchFamily="34" charset="0"/>
                        </a:rPr>
                        <a:t>Worry unnecessarily, time consuming on small details, hard to delegate</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66418596"/>
                  </a:ext>
                </a:extLst>
              </a:tr>
            </a:tbl>
          </a:graphicData>
        </a:graphic>
      </p:graphicFrame>
      <p:sp>
        <p:nvSpPr>
          <p:cNvPr id="22" name="Rectangle 7">
            <a:extLst>
              <a:ext uri="{FF2B5EF4-FFF2-40B4-BE49-F238E27FC236}">
                <a16:creationId xmlns:a16="http://schemas.microsoft.com/office/drawing/2014/main" id="{A4035D97-D706-42E7-B57C-A3798C404481}"/>
              </a:ext>
            </a:extLst>
          </p:cNvPr>
          <p:cNvSpPr>
            <a:spLocks noChangeArrowheads="1"/>
          </p:cNvSpPr>
          <p:nvPr/>
        </p:nvSpPr>
        <p:spPr bwMode="auto">
          <a:xfrm>
            <a:off x="-1237719" y="2511038"/>
            <a:ext cx="2106933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Belbins</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Team roles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2665560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E27AA51-667E-4435-99DF-14CD72DF2CFC}"/>
              </a:ext>
            </a:extLst>
          </p:cNvPr>
          <p:cNvGraphicFramePr>
            <a:graphicFrameLocks noGrp="1"/>
          </p:cNvGraphicFramePr>
          <p:nvPr>
            <p:extLst>
              <p:ext uri="{D42A27DB-BD31-4B8C-83A1-F6EECF244321}">
                <p14:modId xmlns:p14="http://schemas.microsoft.com/office/powerpoint/2010/main" val="959178015"/>
              </p:ext>
            </p:extLst>
          </p:nvPr>
        </p:nvGraphicFramePr>
        <p:xfrm>
          <a:off x="662609" y="357279"/>
          <a:ext cx="10310192" cy="3262066"/>
        </p:xfrm>
        <a:graphic>
          <a:graphicData uri="http://schemas.openxmlformats.org/drawingml/2006/table">
            <a:tbl>
              <a:tblPr firstRow="1" firstCol="1" bandRow="1">
                <a:tableStyleId>{5C22544A-7EE6-4342-B048-85BDC9FD1C3A}</a:tableStyleId>
              </a:tblPr>
              <a:tblGrid>
                <a:gridCol w="2847359">
                  <a:extLst>
                    <a:ext uri="{9D8B030D-6E8A-4147-A177-3AD203B41FA5}">
                      <a16:colId xmlns:a16="http://schemas.microsoft.com/office/drawing/2014/main" val="351838227"/>
                    </a:ext>
                  </a:extLst>
                </a:gridCol>
                <a:gridCol w="3579945">
                  <a:extLst>
                    <a:ext uri="{9D8B030D-6E8A-4147-A177-3AD203B41FA5}">
                      <a16:colId xmlns:a16="http://schemas.microsoft.com/office/drawing/2014/main" val="1336066709"/>
                    </a:ext>
                  </a:extLst>
                </a:gridCol>
                <a:gridCol w="3882888">
                  <a:extLst>
                    <a:ext uri="{9D8B030D-6E8A-4147-A177-3AD203B41FA5}">
                      <a16:colId xmlns:a16="http://schemas.microsoft.com/office/drawing/2014/main" val="1501041835"/>
                    </a:ext>
                  </a:extLst>
                </a:gridCol>
              </a:tblGrid>
              <a:tr h="549683">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People Oriented Roles</a:t>
                      </a:r>
                    </a:p>
                    <a:p>
                      <a:pPr>
                        <a:lnSpc>
                          <a:spcPct val="107000"/>
                        </a:lnSpc>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97454467"/>
                  </a:ext>
                </a:extLst>
              </a:tr>
              <a:tr h="285734">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 </a:t>
                      </a:r>
                    </a:p>
                    <a:p>
                      <a:pPr>
                        <a:lnSpc>
                          <a:spcPct val="107000"/>
                        </a:lnSpc>
                        <a:spcAft>
                          <a:spcPts val="0"/>
                        </a:spcAft>
                      </a:pPr>
                      <a:r>
                        <a:rPr lang="en-GB" sz="1600">
                          <a:effectLst/>
                          <a:latin typeface="Arial" panose="020B0604020202020204" pitchFamily="34" charset="0"/>
                          <a:cs typeface="Arial" panose="020B0604020202020204" pitchFamily="34" charset="0"/>
                        </a:rPr>
                        <a:t>Co-ordinators</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Lead and guide the team to meet objectives, good listeners and delegate to others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May delegate too much to others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83532592"/>
                  </a:ext>
                </a:extLst>
              </a:tr>
              <a:tr h="1113723">
                <a:tc>
                  <a:txBody>
                    <a:bodyPr/>
                    <a:lstStyle/>
                    <a:p>
                      <a:pPr fontAlgn="base">
                        <a:lnSpc>
                          <a:spcPct val="107000"/>
                        </a:lnSpc>
                        <a:spcAft>
                          <a:spcPts val="0"/>
                        </a:spcAft>
                      </a:pPr>
                      <a:r>
                        <a:rPr lang="en-GB" sz="1600" dirty="0">
                          <a:effectLst/>
                          <a:latin typeface="Arial" panose="020B0604020202020204" pitchFamily="34" charset="0"/>
                          <a:cs typeface="Arial" panose="020B0604020202020204" pitchFamily="34" charset="0"/>
                        </a:rPr>
                        <a:t> </a:t>
                      </a:r>
                    </a:p>
                    <a:p>
                      <a:pPr fontAlgn="base">
                        <a:lnSpc>
                          <a:spcPct val="107000"/>
                        </a:lnSpc>
                        <a:spcAft>
                          <a:spcPts val="0"/>
                        </a:spcAft>
                      </a:pPr>
                      <a:r>
                        <a:rPr lang="en-GB" sz="1600" dirty="0">
                          <a:effectLst/>
                          <a:latin typeface="Arial" panose="020B0604020202020204" pitchFamily="34" charset="0"/>
                          <a:cs typeface="Arial" panose="020B0604020202020204" pitchFamily="34" charset="0"/>
                        </a:rPr>
                        <a:t>Team worker </a:t>
                      </a:r>
                    </a:p>
                    <a:p>
                      <a:pPr fontAlgn="base">
                        <a:lnSpc>
                          <a:spcPts val="1465"/>
                        </a:lnSpc>
                        <a:spcAft>
                          <a:spcPts val="133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Provide support and ensure team is operating efficiently, team player, good negotiators, diplomatic and flexible</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Indecisive and takes time to commit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3170149"/>
                  </a:ext>
                </a:extLst>
              </a:tr>
              <a:tr h="834882">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Resource Investigators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Innovative people, works internal and external to bring resources together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Loose enthusiasm and over optimistic</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31683759"/>
                  </a:ext>
                </a:extLst>
              </a:tr>
            </a:tbl>
          </a:graphicData>
        </a:graphic>
      </p:graphicFrame>
      <p:graphicFrame>
        <p:nvGraphicFramePr>
          <p:cNvPr id="3" name="Table 2">
            <a:extLst>
              <a:ext uri="{FF2B5EF4-FFF2-40B4-BE49-F238E27FC236}">
                <a16:creationId xmlns:a16="http://schemas.microsoft.com/office/drawing/2014/main" id="{B8AEE502-80BE-4A0B-9B6C-881142176025}"/>
              </a:ext>
            </a:extLst>
          </p:cNvPr>
          <p:cNvGraphicFramePr>
            <a:graphicFrameLocks noGrp="1"/>
          </p:cNvGraphicFramePr>
          <p:nvPr>
            <p:extLst>
              <p:ext uri="{D42A27DB-BD31-4B8C-83A1-F6EECF244321}">
                <p14:modId xmlns:p14="http://schemas.microsoft.com/office/powerpoint/2010/main" val="3563543975"/>
              </p:ext>
            </p:extLst>
          </p:nvPr>
        </p:nvGraphicFramePr>
        <p:xfrm>
          <a:off x="662609" y="3578087"/>
          <a:ext cx="10310192" cy="2634422"/>
        </p:xfrm>
        <a:graphic>
          <a:graphicData uri="http://schemas.openxmlformats.org/drawingml/2006/table">
            <a:tbl>
              <a:tblPr firstRow="1" firstCol="1" bandRow="1">
                <a:tableStyleId>{5C22544A-7EE6-4342-B048-85BDC9FD1C3A}</a:tableStyleId>
              </a:tblPr>
              <a:tblGrid>
                <a:gridCol w="2835965">
                  <a:extLst>
                    <a:ext uri="{9D8B030D-6E8A-4147-A177-3AD203B41FA5}">
                      <a16:colId xmlns:a16="http://schemas.microsoft.com/office/drawing/2014/main" val="464967464"/>
                    </a:ext>
                  </a:extLst>
                </a:gridCol>
                <a:gridCol w="3591339">
                  <a:extLst>
                    <a:ext uri="{9D8B030D-6E8A-4147-A177-3AD203B41FA5}">
                      <a16:colId xmlns:a16="http://schemas.microsoft.com/office/drawing/2014/main" val="3603566978"/>
                    </a:ext>
                  </a:extLst>
                </a:gridCol>
                <a:gridCol w="3882888">
                  <a:extLst>
                    <a:ext uri="{9D8B030D-6E8A-4147-A177-3AD203B41FA5}">
                      <a16:colId xmlns:a16="http://schemas.microsoft.com/office/drawing/2014/main" val="2589386602"/>
                    </a:ext>
                  </a:extLst>
                </a:gridCol>
              </a:tblGrid>
              <a:tr h="407504">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Thought Oriented Roles</a:t>
                      </a: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63703794"/>
                  </a:ext>
                </a:extLst>
              </a:tr>
              <a:tr h="652006">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Plant</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Creative and thinks of new ideas, likes praises,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Does not take to criticism well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46000034"/>
                  </a:ext>
                </a:extLst>
              </a:tr>
              <a:tr h="652006">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Monitor / evaluator </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fontAlgn="base">
                        <a:lnSpc>
                          <a:spcPts val="1465"/>
                        </a:lnSpc>
                        <a:spcAft>
                          <a:spcPts val="1330"/>
                        </a:spcAft>
                      </a:pPr>
                      <a:r>
                        <a:rPr lang="en-GB" sz="1600" dirty="0">
                          <a:effectLst/>
                          <a:latin typeface="Arial" panose="020B0604020202020204" pitchFamily="34" charset="0"/>
                          <a:cs typeface="Arial" panose="020B0604020202020204" pitchFamily="34" charset="0"/>
                        </a:rPr>
                        <a:t>Good analysers and evaluating ideas, critical thinkers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Poor motivators and not emotional</a:t>
                      </a:r>
                      <a:endParaRPr lang="en-GB"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59478706"/>
                  </a:ext>
                </a:extLst>
              </a:tr>
              <a:tr h="922906">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Specialist </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Provides specialised advice and information</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Limited contribution on other areas </a:t>
                      </a:r>
                    </a:p>
                    <a:p>
                      <a:pPr>
                        <a:lnSpc>
                          <a:spcPct val="107000"/>
                        </a:lnSpc>
                        <a:spcAft>
                          <a:spcPts val="0"/>
                        </a:spcAft>
                      </a:pPr>
                      <a:r>
                        <a:rPr lang="en-GB" sz="1600" b="0" i="0" kern="1200" dirty="0">
                          <a:solidFill>
                            <a:schemeClr val="dk1"/>
                          </a:solidFill>
                          <a:effectLst/>
                          <a:latin typeface="Arial" panose="020B0604020202020204" pitchFamily="34" charset="0"/>
                          <a:ea typeface="+mn-ea"/>
                          <a:cs typeface="Arial" panose="020B0604020202020204" pitchFamily="34" charset="0"/>
                        </a:rPr>
                        <a:t>(Belbin, 2010)</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31284121"/>
                  </a:ext>
                </a:extLst>
              </a:tr>
            </a:tbl>
          </a:graphicData>
        </a:graphic>
      </p:graphicFrame>
    </p:spTree>
    <p:extLst>
      <p:ext uri="{BB962C8B-B14F-4D97-AF65-F5344CB8AC3E}">
        <p14:creationId xmlns:p14="http://schemas.microsoft.com/office/powerpoint/2010/main" val="366551061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F235-E000-43CB-ACBD-F1A603D3FDCA}"/>
              </a:ext>
            </a:extLst>
          </p:cNvPr>
          <p:cNvSpPr>
            <a:spLocks noGrp="1"/>
          </p:cNvSpPr>
          <p:nvPr>
            <p:ph type="title"/>
          </p:nvPr>
        </p:nvSpPr>
        <p:spPr/>
        <p:txBody>
          <a:bodyPr/>
          <a:lstStyle/>
          <a:p>
            <a:r>
              <a:rPr lang="en-GB" b="1" i="1" dirty="0"/>
              <a:t>Stages of team development – </a:t>
            </a:r>
            <a:r>
              <a:rPr lang="en-GB" b="1" i="1" dirty="0" err="1"/>
              <a:t>Aneesah</a:t>
            </a:r>
            <a:r>
              <a:rPr lang="en-GB" b="1" i="1" dirty="0"/>
              <a:t> </a:t>
            </a:r>
            <a:r>
              <a:rPr lang="en-GB" b="1" i="1" dirty="0" err="1"/>
              <a:t>zubair</a:t>
            </a:r>
            <a:endParaRPr lang="en-GB" b="1" i="1" dirty="0"/>
          </a:p>
        </p:txBody>
      </p:sp>
      <p:sp>
        <p:nvSpPr>
          <p:cNvPr id="3" name="Content Placeholder 2">
            <a:extLst>
              <a:ext uri="{FF2B5EF4-FFF2-40B4-BE49-F238E27FC236}">
                <a16:creationId xmlns:a16="http://schemas.microsoft.com/office/drawing/2014/main" id="{E17D5F80-72E0-4B07-9B9F-0948499ABF00}"/>
              </a:ext>
            </a:extLst>
          </p:cNvPr>
          <p:cNvSpPr>
            <a:spLocks noGrp="1"/>
          </p:cNvSpPr>
          <p:nvPr>
            <p:ph idx="1"/>
          </p:nvPr>
        </p:nvSpPr>
        <p:spPr>
          <a:xfrm>
            <a:off x="685801" y="1701800"/>
            <a:ext cx="10299699" cy="4343400"/>
          </a:xfrm>
        </p:spPr>
        <p:txBody>
          <a:bodyPr>
            <a:normAutofit fontScale="92500" lnSpcReduction="20000"/>
          </a:bodyPr>
          <a:lstStyle/>
          <a:p>
            <a:pPr marL="0" indent="0">
              <a:buNone/>
            </a:pPr>
            <a:endParaRPr lang="en-GB" dirty="0"/>
          </a:p>
          <a:p>
            <a:pPr marL="0" indent="0">
              <a:buNone/>
            </a:pPr>
            <a:r>
              <a:rPr lang="en-GB" sz="2000" dirty="0">
                <a:latin typeface="Arial" panose="020B0604020202020204" pitchFamily="34" charset="0"/>
                <a:cs typeface="Arial" panose="020B0604020202020204" pitchFamily="34" charset="0"/>
              </a:rPr>
              <a:t>In this section, I will explain:</a:t>
            </a:r>
          </a:p>
          <a:p>
            <a:r>
              <a:rPr lang="en-GB" sz="2000" dirty="0">
                <a:latin typeface="Arial" panose="020B0604020202020204" pitchFamily="34" charset="0"/>
                <a:cs typeface="Arial" panose="020B0604020202020204" pitchFamily="34" charset="0"/>
              </a:rPr>
              <a:t>the different stages of a team and its importance</a:t>
            </a:r>
          </a:p>
          <a:p>
            <a:r>
              <a:rPr lang="en-GB" sz="2000" dirty="0">
                <a:latin typeface="Arial" panose="020B0604020202020204" pitchFamily="34" charset="0"/>
                <a:cs typeface="Arial" panose="020B0604020202020204" pitchFamily="34" charset="0"/>
              </a:rPr>
              <a:t>Analyse the stages of team development</a:t>
            </a:r>
          </a:p>
          <a:p>
            <a:r>
              <a:rPr lang="en-GB" sz="2000" dirty="0">
                <a:latin typeface="Arial" panose="020B0604020202020204" pitchFamily="34" charset="0"/>
                <a:cs typeface="Arial" panose="020B0604020202020204" pitchFamily="34" charset="0"/>
              </a:rPr>
              <a:t>How it brings a stronger structure and foundation to the team including business and everyday life</a:t>
            </a:r>
          </a:p>
          <a:p>
            <a:pPr marL="0" indent="0">
              <a:buNone/>
            </a:pPr>
            <a:endParaRPr lang="en-GB" sz="2000" dirty="0">
              <a:latin typeface="Arial" panose="020B0604020202020204" pitchFamily="34" charset="0"/>
              <a:cs typeface="Arial" panose="020B0604020202020204" pitchFamily="34" charset="0"/>
            </a:endParaRPr>
          </a:p>
          <a:p>
            <a:pPr>
              <a:lnSpc>
                <a:spcPct val="150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Bruce Wayne Tuckman published the theory in 1965 and this was his thought :</a:t>
            </a:r>
          </a:p>
          <a:p>
            <a:pPr lvl="1" algn="ctr">
              <a:lnSpc>
                <a:spcPct val="150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He believed (as is a common belief today) that these stages are inevitable in order for a team to grow to the point where they are functioning effectively together and delivering high quality results.” (Tuckman, 1965)</a:t>
            </a: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87396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E8559-9792-4103-AD5B-7E05C9C71672}"/>
              </a:ext>
            </a:extLst>
          </p:cNvPr>
          <p:cNvSpPr>
            <a:spLocks noGrp="1"/>
          </p:cNvSpPr>
          <p:nvPr>
            <p:ph type="title"/>
          </p:nvPr>
        </p:nvSpPr>
        <p:spPr/>
        <p:txBody>
          <a:bodyPr>
            <a:normAutofit/>
          </a:bodyPr>
          <a:lstStyle/>
          <a:p>
            <a:pPr algn="ctr"/>
            <a:r>
              <a:rPr lang="en-GB" dirty="0"/>
              <a:t>Forming and Norming Stages</a:t>
            </a:r>
            <a:br>
              <a:rPr lang="en-GB" dirty="0"/>
            </a:br>
            <a:r>
              <a:rPr lang="en-GB" sz="1600" dirty="0">
                <a:ea typeface="Calibri" panose="020F0502020204030204" pitchFamily="34" charset="0"/>
                <a:cs typeface="Times New Roman" panose="02020603050405020304" pitchFamily="18" charset="0"/>
              </a:rPr>
              <a:t>"Teamwork begins by building trust. And the only way to do that is to overcome our need for invulnerability." – Patrick Lencioni</a:t>
            </a:r>
            <a:endParaRPr lang="en-GB" sz="1600" dirty="0"/>
          </a:p>
        </p:txBody>
      </p:sp>
      <p:sp>
        <p:nvSpPr>
          <p:cNvPr id="4" name="Content Placeholder 3">
            <a:extLst>
              <a:ext uri="{FF2B5EF4-FFF2-40B4-BE49-F238E27FC236}">
                <a16:creationId xmlns:a16="http://schemas.microsoft.com/office/drawing/2014/main" id="{9F647937-20B6-4AE3-BC8B-F254B65E3CCF}"/>
              </a:ext>
            </a:extLst>
          </p:cNvPr>
          <p:cNvSpPr>
            <a:spLocks noGrp="1"/>
          </p:cNvSpPr>
          <p:nvPr>
            <p:ph sz="half" idx="1"/>
          </p:nvPr>
        </p:nvSpPr>
        <p:spPr>
          <a:xfrm>
            <a:off x="685802" y="2142067"/>
            <a:ext cx="4995334" cy="3861168"/>
          </a:xfrm>
        </p:spPr>
        <p:txBody>
          <a:bodyPr>
            <a:normAutofit fontScale="92500"/>
          </a:bodyPr>
          <a:lstStyle/>
          <a:p>
            <a:pPr marL="0" indent="0">
              <a:buNone/>
            </a:pPr>
            <a:r>
              <a:rPr lang="en-GB" dirty="0">
                <a:latin typeface="Arial" panose="020B0604020202020204" pitchFamily="34" charset="0"/>
                <a:ea typeface="Calibri" panose="020F0502020204030204" pitchFamily="34" charset="0"/>
                <a:cs typeface="Arial" panose="020B0604020202020204" pitchFamily="34" charset="0"/>
              </a:rPr>
              <a:t>Forming </a:t>
            </a:r>
          </a:p>
          <a:p>
            <a:r>
              <a:rPr lang="en-GB" dirty="0">
                <a:latin typeface="Arial" panose="020B0604020202020204" pitchFamily="34" charset="0"/>
                <a:ea typeface="Calibri" panose="020F0502020204030204" pitchFamily="34" charset="0"/>
                <a:cs typeface="Arial" panose="020B0604020202020204" pitchFamily="34" charset="0"/>
              </a:rPr>
              <a:t>In this stage, team members experience  different emotions </a:t>
            </a:r>
            <a:r>
              <a:rPr lang="en-GB" dirty="0">
                <a:latin typeface="Arial" panose="020B0604020202020204" pitchFamily="34" charset="0"/>
                <a:cs typeface="Arial" panose="020B0604020202020204" pitchFamily="34" charset="0"/>
              </a:rPr>
              <a:t>(Mindtools.com, 2019)</a:t>
            </a:r>
            <a:endParaRPr lang="en-GB" dirty="0">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ea typeface="Calibri" panose="020F0502020204030204" pitchFamily="34" charset="0"/>
                <a:cs typeface="Arial" panose="020B0604020202020204" pitchFamily="34" charset="0"/>
              </a:rPr>
              <a:t>Why? The reason behind the mixed emotions is that team members would not know what task they will be working on or fully understood</a:t>
            </a:r>
          </a:p>
          <a:p>
            <a:r>
              <a:rPr lang="en-GB" dirty="0">
                <a:latin typeface="Arial" panose="020B0604020202020204" pitchFamily="34" charset="0"/>
                <a:ea typeface="Calibri" panose="020F0502020204030204" pitchFamily="34" charset="0"/>
                <a:cs typeface="Arial" panose="020B0604020202020204" pitchFamily="34" charset="0"/>
              </a:rPr>
              <a:t>The leader has the dominant role in this as the team don’t have jobs assigned to them or responsibilities made clear to them. </a:t>
            </a:r>
          </a:p>
          <a:p>
            <a:r>
              <a:rPr lang="en-GB" dirty="0">
                <a:latin typeface="Arial" panose="020B0604020202020204" pitchFamily="34" charset="0"/>
                <a:ea typeface="Calibri" panose="020F0502020204030204" pitchFamily="34" charset="0"/>
                <a:cs typeface="Arial" panose="020B0604020202020204" pitchFamily="34" charset="0"/>
              </a:rPr>
              <a:t>A lot of time is spent in this stage as teams start to work with each other and get to know each other. </a:t>
            </a:r>
          </a:p>
          <a:p>
            <a:endParaRPr lang="en-GB" dirty="0"/>
          </a:p>
        </p:txBody>
      </p:sp>
      <p:sp>
        <p:nvSpPr>
          <p:cNvPr id="5" name="Content Placeholder 4">
            <a:extLst>
              <a:ext uri="{FF2B5EF4-FFF2-40B4-BE49-F238E27FC236}">
                <a16:creationId xmlns:a16="http://schemas.microsoft.com/office/drawing/2014/main" id="{A32E7B51-3C0A-4393-B48E-F89230E1A4DD}"/>
              </a:ext>
            </a:extLst>
          </p:cNvPr>
          <p:cNvSpPr>
            <a:spLocks noGrp="1"/>
          </p:cNvSpPr>
          <p:nvPr>
            <p:ph sz="half" idx="2"/>
          </p:nvPr>
        </p:nvSpPr>
        <p:spPr>
          <a:xfrm>
            <a:off x="5821894" y="2065525"/>
            <a:ext cx="4995332" cy="4555859"/>
          </a:xfrm>
        </p:spPr>
        <p:txBody>
          <a:bodyPr>
            <a:noAutofit/>
          </a:bodyPr>
          <a:lstStyle/>
          <a:p>
            <a:pPr marL="0" indent="0">
              <a:buNone/>
            </a:pPr>
            <a:r>
              <a:rPr lang="en-GB" dirty="0">
                <a:latin typeface="Arial" panose="020B0604020202020204" pitchFamily="34" charset="0"/>
                <a:ea typeface="Calibri" panose="020F0502020204030204" pitchFamily="34" charset="0"/>
                <a:cs typeface="Arial" panose="020B0604020202020204" pitchFamily="34" charset="0"/>
              </a:rPr>
              <a:t>Storming </a:t>
            </a:r>
          </a:p>
          <a:p>
            <a:r>
              <a:rPr lang="en-GB" dirty="0">
                <a:latin typeface="Arial" panose="020B0604020202020204" pitchFamily="34" charset="0"/>
                <a:cs typeface="Arial" panose="020B0604020202020204" pitchFamily="34" charset="0"/>
              </a:rPr>
              <a:t>In the second stage where most teams fail</a:t>
            </a:r>
          </a:p>
          <a:p>
            <a:r>
              <a:rPr lang="en-GB" dirty="0">
                <a:latin typeface="Arial" panose="020B0604020202020204" pitchFamily="34" charset="0"/>
                <a:cs typeface="Arial" panose="020B0604020202020204" pitchFamily="34" charset="0"/>
              </a:rPr>
              <a:t>Teams have conflicts over working styles which lead to frustration. </a:t>
            </a:r>
          </a:p>
          <a:p>
            <a:r>
              <a:rPr lang="en-GB" dirty="0">
                <a:latin typeface="Arial" panose="020B0604020202020204" pitchFamily="34" charset="0"/>
                <a:cs typeface="Arial" panose="020B0604020202020204" pitchFamily="34" charset="0"/>
              </a:rPr>
              <a:t>Conflict may be linked to team leader </a:t>
            </a:r>
          </a:p>
          <a:p>
            <a:r>
              <a:rPr lang="en-GB" dirty="0">
                <a:latin typeface="Arial" panose="020B0604020202020204" pitchFamily="34" charset="0"/>
                <a:cs typeface="Arial" panose="020B0604020202020204" pitchFamily="34" charset="0"/>
              </a:rPr>
              <a:t>Team members may contest manager’s authority</a:t>
            </a:r>
          </a:p>
          <a:p>
            <a:r>
              <a:rPr lang="en-GB" dirty="0">
                <a:latin typeface="Arial" panose="020B0604020202020204" pitchFamily="34" charset="0"/>
                <a:cs typeface="Arial" panose="020B0604020202020204" pitchFamily="34" charset="0"/>
              </a:rPr>
              <a:t>Feel overwhelmed by the amount of work given to them or not feel comfortable with approach </a:t>
            </a:r>
          </a:p>
          <a:p>
            <a:r>
              <a:rPr lang="en-GB" dirty="0">
                <a:latin typeface="Arial" panose="020B0604020202020204" pitchFamily="34" charset="0"/>
                <a:cs typeface="Arial" panose="020B0604020202020204" pitchFamily="34" charset="0"/>
              </a:rPr>
              <a:t>Team members may refuse to do tasks assigned</a:t>
            </a:r>
          </a:p>
          <a:p>
            <a:r>
              <a:rPr lang="en-GB" dirty="0">
                <a:latin typeface="Arial" panose="020B0604020202020204" pitchFamily="34" charset="0"/>
                <a:cs typeface="Arial" panose="020B0604020202020204" pitchFamily="34" charset="0"/>
              </a:rPr>
              <a:t>Uncertainty within team structure leading to stress</a:t>
            </a:r>
          </a:p>
        </p:txBody>
      </p:sp>
      <p:pic>
        <p:nvPicPr>
          <p:cNvPr id="6" name="Picture 3" descr="Storming">
            <a:extLst>
              <a:ext uri="{FF2B5EF4-FFF2-40B4-BE49-F238E27FC236}">
                <a16:creationId xmlns:a16="http://schemas.microsoft.com/office/drawing/2014/main" id="{EAC96C61-E366-440A-93B7-FF0FBBAE4DD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337849" y="5638116"/>
            <a:ext cx="1758151" cy="98326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7" name="Picture 2" descr="Forming">
            <a:extLst>
              <a:ext uri="{FF2B5EF4-FFF2-40B4-BE49-F238E27FC236}">
                <a16:creationId xmlns:a16="http://schemas.microsoft.com/office/drawing/2014/main" id="{CFE2D591-EC92-4933-8295-CEF610CBA5FE}"/>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144522" y="926736"/>
            <a:ext cx="1758151" cy="82199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6210875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0C1BF5-6B24-4BF7-9E6B-872BC6376824}"/>
              </a:ext>
            </a:extLst>
          </p:cNvPr>
          <p:cNvSpPr>
            <a:spLocks noGrp="1"/>
          </p:cNvSpPr>
          <p:nvPr>
            <p:ph type="title"/>
          </p:nvPr>
        </p:nvSpPr>
        <p:spPr>
          <a:xfrm>
            <a:off x="685801" y="800100"/>
            <a:ext cx="10131425" cy="1341967"/>
          </a:xfrm>
        </p:spPr>
        <p:txBody>
          <a:bodyPr>
            <a:normAutofit fontScale="90000"/>
          </a:bodyPr>
          <a:lstStyle/>
          <a:p>
            <a:pPr algn="ctr"/>
            <a:br>
              <a:rPr lang="en-GB" b="1" i="1" dirty="0"/>
            </a:br>
            <a:r>
              <a:rPr lang="en-GB" b="1" i="1" dirty="0"/>
              <a:t>Norming and forming stage</a:t>
            </a:r>
            <a:br>
              <a:rPr lang="en-GB" b="1" i="1" dirty="0"/>
            </a:br>
            <a:r>
              <a:rPr lang="en-GB" sz="2200" dirty="0">
                <a:ea typeface="Calibri" panose="020F0502020204030204" pitchFamily="34" charset="0"/>
                <a:cs typeface="Times New Roman" panose="02020603050405020304" pitchFamily="18" charset="0"/>
              </a:rPr>
              <a:t>“A group becomes a team when each member is sure enough of himself and his contribution to praise the skills of others." – Norman </a:t>
            </a:r>
            <a:r>
              <a:rPr lang="en-GB" sz="2200" dirty="0" err="1">
                <a:ea typeface="Calibri" panose="020F0502020204030204" pitchFamily="34" charset="0"/>
                <a:cs typeface="Times New Roman" panose="02020603050405020304" pitchFamily="18" charset="0"/>
              </a:rPr>
              <a:t>Shidle</a:t>
            </a:r>
            <a:r>
              <a:rPr lang="en-GB" sz="2200" dirty="0">
                <a:ea typeface="Calibri" panose="020F0502020204030204" pitchFamily="34" charset="0"/>
                <a:cs typeface="Times New Roman" panose="02020603050405020304" pitchFamily="18" charset="0"/>
              </a:rPr>
              <a:t> 2017</a:t>
            </a:r>
            <a:br>
              <a:rPr lang="en-GB" dirty="0">
                <a:ea typeface="Calibri" panose="020F0502020204030204" pitchFamily="34" charset="0"/>
                <a:cs typeface="Times New Roman" panose="02020603050405020304" pitchFamily="18" charset="0"/>
              </a:rPr>
            </a:br>
            <a:endParaRPr lang="en-GB" b="1" i="1" dirty="0"/>
          </a:p>
        </p:txBody>
      </p:sp>
      <p:sp>
        <p:nvSpPr>
          <p:cNvPr id="5" name="Content Placeholder 4">
            <a:extLst>
              <a:ext uri="{FF2B5EF4-FFF2-40B4-BE49-F238E27FC236}">
                <a16:creationId xmlns:a16="http://schemas.microsoft.com/office/drawing/2014/main" id="{0B55855F-32E3-43D6-AE03-D9749832263F}"/>
              </a:ext>
            </a:extLst>
          </p:cNvPr>
          <p:cNvSpPr>
            <a:spLocks noGrp="1"/>
          </p:cNvSpPr>
          <p:nvPr>
            <p:ph sz="half" idx="1"/>
          </p:nvPr>
        </p:nvSpPr>
        <p:spPr>
          <a:xfrm>
            <a:off x="685802" y="2142066"/>
            <a:ext cx="4995334" cy="4033447"/>
          </a:xfrm>
        </p:spPr>
        <p:txBody>
          <a:bodyPr>
            <a:noAutofit/>
          </a:bodyPr>
          <a:lstStyle/>
          <a:p>
            <a:pPr marL="0" indent="0">
              <a:buNone/>
            </a:pPr>
            <a:r>
              <a:rPr lang="en-GB" dirty="0">
                <a:latin typeface="Arial" panose="020B0604020202020204" pitchFamily="34" charset="0"/>
                <a:ea typeface="Calibri" panose="020F0502020204030204" pitchFamily="34" charset="0"/>
                <a:cs typeface="Arial" panose="020B0604020202020204" pitchFamily="34" charset="0"/>
              </a:rPr>
              <a:t>Norming </a:t>
            </a:r>
          </a:p>
          <a:p>
            <a:r>
              <a:rPr lang="en-GB" dirty="0">
                <a:latin typeface="Arial" panose="020B0604020202020204" pitchFamily="34" charset="0"/>
                <a:cs typeface="Arial" panose="020B0604020202020204" pitchFamily="34" charset="0"/>
              </a:rPr>
              <a:t>teams manage to resolve issue</a:t>
            </a:r>
          </a:p>
          <a:p>
            <a:r>
              <a:rPr lang="en-GB" dirty="0">
                <a:latin typeface="Arial" panose="020B0604020202020204" pitchFamily="34" charset="0"/>
                <a:cs typeface="Arial" panose="020B0604020202020204" pitchFamily="34" charset="0"/>
              </a:rPr>
              <a:t>begin to respect the strengths of colleagues and team leader. </a:t>
            </a:r>
          </a:p>
          <a:p>
            <a:r>
              <a:rPr lang="en-GB" dirty="0">
                <a:latin typeface="Arial" panose="020B0604020202020204" pitchFamily="34" charset="0"/>
                <a:cs typeface="Arial" panose="020B0604020202020204" pitchFamily="34" charset="0"/>
              </a:rPr>
              <a:t>get to know each other and feel comfortable with communicating </a:t>
            </a:r>
          </a:p>
          <a:p>
            <a:r>
              <a:rPr lang="en-GB" dirty="0">
                <a:latin typeface="Arial" panose="020B0604020202020204" pitchFamily="34" charset="0"/>
                <a:cs typeface="Arial" panose="020B0604020202020204" pitchFamily="34" charset="0"/>
              </a:rPr>
              <a:t>A positive progression towards the task </a:t>
            </a:r>
          </a:p>
          <a:p>
            <a:r>
              <a:rPr lang="en-GB" dirty="0">
                <a:latin typeface="Arial" panose="020B0604020202020204" pitchFamily="34" charset="0"/>
                <a:cs typeface="Arial" panose="020B0604020202020204" pitchFamily="34" charset="0"/>
              </a:rPr>
              <a:t>show commitment. </a:t>
            </a:r>
          </a:p>
          <a:p>
            <a:r>
              <a:rPr lang="en-GB" dirty="0">
                <a:latin typeface="Arial" panose="020B0604020202020204" pitchFamily="34" charset="0"/>
                <a:cs typeface="Arial" panose="020B0604020202020204" pitchFamily="34" charset="0"/>
              </a:rPr>
              <a:t>However, teams may go back into the storming stage when new tasks arise and work back towards this stage</a:t>
            </a:r>
          </a:p>
        </p:txBody>
      </p:sp>
      <p:sp>
        <p:nvSpPr>
          <p:cNvPr id="6" name="Content Placeholder 5">
            <a:extLst>
              <a:ext uri="{FF2B5EF4-FFF2-40B4-BE49-F238E27FC236}">
                <a16:creationId xmlns:a16="http://schemas.microsoft.com/office/drawing/2014/main" id="{0DF9311D-235E-40D8-B113-781C77FF4D4E}"/>
              </a:ext>
            </a:extLst>
          </p:cNvPr>
          <p:cNvSpPr>
            <a:spLocks noGrp="1"/>
          </p:cNvSpPr>
          <p:nvPr>
            <p:ph sz="half" idx="2"/>
          </p:nvPr>
        </p:nvSpPr>
        <p:spPr/>
        <p:txBody>
          <a:bodyPr>
            <a:normAutofit fontScale="85000" lnSpcReduction="10000"/>
          </a:bodyPr>
          <a:lstStyle/>
          <a:p>
            <a:pPr marL="0" indent="0">
              <a:buNone/>
            </a:pPr>
            <a:r>
              <a:rPr lang="en-GB" dirty="0">
                <a:latin typeface="Arial" panose="020B0604020202020204" pitchFamily="34" charset="0"/>
                <a:ea typeface="Calibri" panose="020F0502020204030204" pitchFamily="34" charset="0"/>
                <a:cs typeface="Arial" panose="020B0604020202020204" pitchFamily="34" charset="0"/>
              </a:rPr>
              <a:t>Performing </a:t>
            </a:r>
          </a:p>
          <a:p>
            <a:r>
              <a:rPr lang="en-GB" dirty="0">
                <a:latin typeface="Arial" panose="020B0604020202020204" pitchFamily="34" charset="0"/>
                <a:cs typeface="Arial" panose="020B0604020202020204" pitchFamily="34" charset="0"/>
              </a:rPr>
              <a:t>This is the next stage the team reaches</a:t>
            </a:r>
          </a:p>
          <a:p>
            <a:r>
              <a:rPr lang="en-GB" dirty="0">
                <a:latin typeface="Arial" panose="020B0604020202020204" pitchFamily="34" charset="0"/>
                <a:cs typeface="Arial" panose="020B0604020202020204" pitchFamily="34" charset="0"/>
              </a:rPr>
              <a:t>where the team work together to complete the task and achieve all the goals that set </a:t>
            </a:r>
          </a:p>
          <a:p>
            <a:r>
              <a:rPr lang="en-GB" dirty="0">
                <a:latin typeface="Arial" panose="020B0604020202020204" pitchFamily="34" charset="0"/>
                <a:cs typeface="Arial" panose="020B0604020202020204" pitchFamily="34" charset="0"/>
              </a:rPr>
              <a:t>Careful planning would support you to obtain this.</a:t>
            </a:r>
          </a:p>
          <a:p>
            <a:r>
              <a:rPr lang="en-GB" dirty="0">
                <a:latin typeface="Arial" panose="020B0604020202020204" pitchFamily="34" charset="0"/>
                <a:cs typeface="Arial" panose="020B0604020202020204" pitchFamily="34" charset="0"/>
              </a:rPr>
              <a:t>The leader can delegate most of their work out, so they can put their focus towards developing the team. </a:t>
            </a:r>
          </a:p>
          <a:p>
            <a:r>
              <a:rPr lang="en-GB" dirty="0">
                <a:latin typeface="Arial" panose="020B0604020202020204" pitchFamily="34" charset="0"/>
                <a:cs typeface="Arial" panose="020B0604020202020204" pitchFamily="34" charset="0"/>
              </a:rPr>
              <a:t>This is the easier out of the 5 stages in terms of a team</a:t>
            </a:r>
          </a:p>
          <a:p>
            <a:r>
              <a:rPr lang="en-GB" dirty="0">
                <a:latin typeface="Arial" panose="020B0604020202020204" pitchFamily="34" charset="0"/>
                <a:cs typeface="Arial" panose="020B0604020202020204" pitchFamily="34" charset="0"/>
              </a:rPr>
              <a:t>Members leaving or joining in this stage would not affect how the team is performing.</a:t>
            </a:r>
          </a:p>
          <a:p>
            <a:endParaRPr lang="en-GB" dirty="0"/>
          </a:p>
        </p:txBody>
      </p:sp>
      <p:pic>
        <p:nvPicPr>
          <p:cNvPr id="1028" name="Picture 4">
            <a:extLst>
              <a:ext uri="{FF2B5EF4-FFF2-40B4-BE49-F238E27FC236}">
                <a16:creationId xmlns:a16="http://schemas.microsoft.com/office/drawing/2014/main" id="{F9962969-6AE6-464C-B4E1-842340B5C2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8702" y="5551418"/>
            <a:ext cx="1743490" cy="1012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11348"/>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6" name="Picture 2" descr="Image result for team building">
            <a:extLst>
              <a:ext uri="{FF2B5EF4-FFF2-40B4-BE49-F238E27FC236}">
                <a16:creationId xmlns:a16="http://schemas.microsoft.com/office/drawing/2014/main" id="{07D8356A-EE09-4AF2-B4C3-D1C643C6B059}"/>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22575" r="9091" b="411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8AE700-8BAE-45FB-B674-A9A81C837755}"/>
              </a:ext>
            </a:extLst>
          </p:cNvPr>
          <p:cNvSpPr>
            <a:spLocks noGrp="1"/>
          </p:cNvSpPr>
          <p:nvPr>
            <p:ph type="title"/>
          </p:nvPr>
        </p:nvSpPr>
        <p:spPr>
          <a:xfrm>
            <a:off x="685801" y="609600"/>
            <a:ext cx="10131425" cy="821635"/>
          </a:xfrm>
        </p:spPr>
        <p:txBody>
          <a:bodyPr>
            <a:normAutofit/>
          </a:bodyPr>
          <a:lstStyle/>
          <a:p>
            <a:r>
              <a:rPr lang="en-GB" b="1" i="1" dirty="0"/>
              <a:t>Adjourning and Thoughts</a:t>
            </a:r>
          </a:p>
        </p:txBody>
      </p:sp>
      <p:sp>
        <p:nvSpPr>
          <p:cNvPr id="3" name="Content Placeholder 2">
            <a:extLst>
              <a:ext uri="{FF2B5EF4-FFF2-40B4-BE49-F238E27FC236}">
                <a16:creationId xmlns:a16="http://schemas.microsoft.com/office/drawing/2014/main" id="{3809726C-308D-4D8B-BCC8-0CC1B89478CA}"/>
              </a:ext>
            </a:extLst>
          </p:cNvPr>
          <p:cNvSpPr>
            <a:spLocks noGrp="1"/>
          </p:cNvSpPr>
          <p:nvPr>
            <p:ph idx="1"/>
          </p:nvPr>
        </p:nvSpPr>
        <p:spPr>
          <a:xfrm>
            <a:off x="685801" y="1590261"/>
            <a:ext cx="10131425" cy="4658139"/>
          </a:xfrm>
        </p:spPr>
        <p:txBody>
          <a:bodyPr>
            <a:normAutofit/>
          </a:bodyPr>
          <a:lstStyle/>
          <a:p>
            <a:pPr marL="0" indent="0">
              <a:buNone/>
            </a:pPr>
            <a:r>
              <a:rPr lang="en-GB" dirty="0">
                <a:latin typeface="Arial" panose="020B0604020202020204" pitchFamily="34" charset="0"/>
                <a:ea typeface="Times New Roman" panose="02020603050405020304" pitchFamily="18" charset="0"/>
                <a:cs typeface="Arial" panose="020B0604020202020204" pitchFamily="34" charset="0"/>
              </a:rPr>
              <a:t>Adjourning </a:t>
            </a:r>
          </a:p>
          <a:p>
            <a:r>
              <a:rPr lang="en-GB" dirty="0">
                <a:latin typeface="Arial" panose="020B0604020202020204" pitchFamily="34" charset="0"/>
                <a:ea typeface="Times New Roman" panose="02020603050405020304" pitchFamily="18" charset="0"/>
                <a:cs typeface="Arial" panose="020B0604020202020204" pitchFamily="34" charset="0"/>
              </a:rPr>
              <a:t>This is the final stage; the team are at the end of their task and are individually moving on into different directions</a:t>
            </a:r>
          </a:p>
          <a:p>
            <a:r>
              <a:rPr lang="en-GB" dirty="0">
                <a:latin typeface="Arial" panose="020B0604020202020204" pitchFamily="34" charset="0"/>
                <a:ea typeface="Times New Roman" panose="02020603050405020304" pitchFamily="18" charset="0"/>
                <a:cs typeface="Arial" panose="020B0604020202020204" pitchFamily="34" charset="0"/>
              </a:rPr>
              <a:t>Adjourning stage looks at the team and growth of each individual. </a:t>
            </a:r>
          </a:p>
          <a:p>
            <a:r>
              <a:rPr lang="en-GB" dirty="0">
                <a:latin typeface="Arial" panose="020B0604020202020204" pitchFamily="34" charset="0"/>
                <a:ea typeface="Times New Roman" panose="02020603050405020304" pitchFamily="18" charset="0"/>
                <a:cs typeface="Arial" panose="020B0604020202020204" pitchFamily="34" charset="0"/>
              </a:rPr>
              <a:t>Team leaders should also ensure that their team knows there are being appreciated and celebrate when they complete their tasks successfully so that they can use the same tactics in the future. This also will provide the team with the opportunity to show appreciation to one another.</a:t>
            </a:r>
          </a:p>
          <a:p>
            <a:pPr marL="0" indent="0">
              <a:buNone/>
            </a:pPr>
            <a:r>
              <a:rPr lang="en-GB" dirty="0">
                <a:latin typeface="Arial" panose="020B0604020202020204" pitchFamily="34" charset="0"/>
                <a:cs typeface="Arial" panose="020B0604020202020204" pitchFamily="34" charset="0"/>
              </a:rPr>
              <a:t>Thoughts</a:t>
            </a:r>
          </a:p>
          <a:p>
            <a:r>
              <a:rPr lang="en-GB" dirty="0">
                <a:latin typeface="Arial" panose="020B0604020202020204" pitchFamily="34" charset="0"/>
                <a:ea typeface="Times New Roman" panose="02020603050405020304" pitchFamily="18" charset="0"/>
                <a:cs typeface="Arial" panose="020B0604020202020204" pitchFamily="34" charset="0"/>
              </a:rPr>
              <a:t>The initial stages of team development is important as this could be the difference between a team failing or succeeding. </a:t>
            </a:r>
          </a:p>
          <a:p>
            <a:r>
              <a:rPr lang="en-GB" dirty="0">
                <a:latin typeface="Arial" panose="020B0604020202020204" pitchFamily="34" charset="0"/>
                <a:ea typeface="Times New Roman" panose="02020603050405020304" pitchFamily="18" charset="0"/>
                <a:cs typeface="Arial" panose="020B0604020202020204" pitchFamily="34" charset="0"/>
              </a:rPr>
              <a:t>Therefore, a relationship between team members and your team leader can be beneficial in many aspects. </a:t>
            </a:r>
          </a:p>
          <a:p>
            <a:endParaRPr lang="en-GB" dirty="0"/>
          </a:p>
        </p:txBody>
      </p:sp>
    </p:spTree>
    <p:extLst>
      <p:ext uri="{BB962C8B-B14F-4D97-AF65-F5344CB8AC3E}">
        <p14:creationId xmlns:p14="http://schemas.microsoft.com/office/powerpoint/2010/main" val="295231275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C5F6-C3DF-4F68-A782-F9A95D1C2F9D}"/>
              </a:ext>
            </a:extLst>
          </p:cNvPr>
          <p:cNvSpPr>
            <a:spLocks noGrp="1"/>
          </p:cNvSpPr>
          <p:nvPr>
            <p:ph type="title"/>
          </p:nvPr>
        </p:nvSpPr>
        <p:spPr>
          <a:xfrm>
            <a:off x="825909" y="808056"/>
            <a:ext cx="8067368" cy="1404202"/>
          </a:xfrm>
        </p:spPr>
        <p:txBody>
          <a:bodyPr>
            <a:normAutofit/>
          </a:bodyPr>
          <a:lstStyle/>
          <a:p>
            <a:r>
              <a:rPr lang="en-GB" dirty="0"/>
              <a:t>Benefits of teamwork – Aqeel Khan</a:t>
            </a:r>
            <a:br>
              <a:rPr lang="en-GB" sz="1600" dirty="0"/>
            </a:br>
            <a:r>
              <a:rPr lang="en-GB" sz="1600" i="1" dirty="0"/>
              <a:t>Talent wins games, but teamwork and intelligence wins championships.</a:t>
            </a:r>
            <a:br>
              <a:rPr lang="en-GB" sz="1600" i="1" dirty="0"/>
            </a:br>
            <a:r>
              <a:rPr lang="en-GB" sz="1600" dirty="0"/>
              <a:t>— Michael Jordan</a:t>
            </a:r>
          </a:p>
        </p:txBody>
      </p:sp>
      <p:sp>
        <p:nvSpPr>
          <p:cNvPr id="1031" name="Content Placeholder 1030">
            <a:extLst>
              <a:ext uri="{FF2B5EF4-FFF2-40B4-BE49-F238E27FC236}">
                <a16:creationId xmlns:a16="http://schemas.microsoft.com/office/drawing/2014/main" id="{81CA4B6F-B957-4B23-995D-F57CC3E4C96F}"/>
              </a:ext>
            </a:extLst>
          </p:cNvPr>
          <p:cNvSpPr>
            <a:spLocks noGrp="1"/>
          </p:cNvSpPr>
          <p:nvPr>
            <p:ph idx="1"/>
          </p:nvPr>
        </p:nvSpPr>
        <p:spPr>
          <a:xfrm>
            <a:off x="802177" y="2212258"/>
            <a:ext cx="7147203" cy="4173794"/>
          </a:xfrm>
        </p:spPr>
        <p:txBody>
          <a:bodyPr>
            <a:normAutofit fontScale="92500"/>
          </a:bodyPr>
          <a:lstStyle/>
          <a:p>
            <a:r>
              <a:rPr lang="en-US" dirty="0">
                <a:latin typeface="Arial" panose="020B0604020202020204" pitchFamily="34" charset="0"/>
                <a:cs typeface="Arial" panose="020B0604020202020204" pitchFamily="34" charset="0"/>
              </a:rPr>
              <a:t>Together we achieve more in comparison to working alone</a:t>
            </a:r>
          </a:p>
          <a:p>
            <a:r>
              <a:rPr lang="en-US" dirty="0">
                <a:latin typeface="Arial" panose="020B0604020202020204" pitchFamily="34" charset="0"/>
                <a:cs typeface="Arial" panose="020B0604020202020204" pitchFamily="34" charset="0"/>
              </a:rPr>
              <a:t>More creativity with ideas and innovation</a:t>
            </a:r>
          </a:p>
          <a:p>
            <a:r>
              <a:rPr lang="en-US" dirty="0">
                <a:latin typeface="Arial" panose="020B0604020202020204" pitchFamily="34" charset="0"/>
                <a:cs typeface="Arial" panose="020B0604020202020204" pitchFamily="34" charset="0"/>
              </a:rPr>
              <a:t>Time saving</a:t>
            </a:r>
          </a:p>
          <a:p>
            <a:r>
              <a:rPr lang="en-US" dirty="0">
                <a:latin typeface="Arial" panose="020B0604020202020204" pitchFamily="34" charset="0"/>
                <a:cs typeface="Arial" panose="020B0604020202020204" pitchFamily="34" charset="0"/>
              </a:rPr>
              <a:t>Less emotional stress and pressure</a:t>
            </a:r>
          </a:p>
          <a:p>
            <a:r>
              <a:rPr lang="en-US" dirty="0">
                <a:latin typeface="Arial" panose="020B0604020202020204" pitchFamily="34" charset="0"/>
                <a:cs typeface="Arial" panose="020B0604020202020204" pitchFamily="34" charset="0"/>
              </a:rPr>
              <a:t>Problem solving and faster problem solving</a:t>
            </a:r>
          </a:p>
          <a:p>
            <a:r>
              <a:rPr lang="en-US" dirty="0">
                <a:latin typeface="Arial" panose="020B0604020202020204" pitchFamily="34" charset="0"/>
                <a:cs typeface="Arial" panose="020B0604020202020204" pitchFamily="34" charset="0"/>
              </a:rPr>
              <a:t>Sense of security, accountability and ownership</a:t>
            </a:r>
          </a:p>
          <a:p>
            <a:r>
              <a:rPr lang="en-US" dirty="0">
                <a:latin typeface="Arial" panose="020B0604020202020204" pitchFamily="34" charset="0"/>
                <a:cs typeface="Arial" panose="020B0604020202020204" pitchFamily="34" charset="0"/>
              </a:rPr>
              <a:t>More resources (manpower) and skills, knowledge and wisdom</a:t>
            </a:r>
          </a:p>
          <a:p>
            <a:r>
              <a:rPr lang="en-US" dirty="0">
                <a:latin typeface="Arial" panose="020B0604020202020204" pitchFamily="34" charset="0"/>
                <a:cs typeface="Arial" panose="020B0604020202020204" pitchFamily="34" charset="0"/>
              </a:rPr>
              <a:t>Greater support and motivation </a:t>
            </a:r>
          </a:p>
          <a:p>
            <a:r>
              <a:rPr lang="en-US" dirty="0">
                <a:latin typeface="Arial" panose="020B0604020202020204" pitchFamily="34" charset="0"/>
                <a:cs typeface="Arial" panose="020B0604020202020204" pitchFamily="34" charset="0"/>
              </a:rPr>
              <a:t>Shared goals and information</a:t>
            </a:r>
          </a:p>
          <a:p>
            <a:pPr marL="0" indent="0">
              <a:buNone/>
            </a:pPr>
            <a:r>
              <a:rPr lang="en-US" dirty="0">
                <a:latin typeface="Arial" panose="020B0604020202020204" pitchFamily="34" charset="0"/>
                <a:cs typeface="Arial" panose="020B0604020202020204" pitchFamily="34" charset="0"/>
              </a:rPr>
              <a:t>However, there are many disadvantages such as conflicts and disagreements, but these outweighs the advantages </a:t>
            </a:r>
            <a:r>
              <a:rPr lang="en-GB" dirty="0">
                <a:latin typeface="Arial" panose="020B0604020202020204" pitchFamily="34" charset="0"/>
                <a:cs typeface="Arial" panose="020B0604020202020204" pitchFamily="34" charset="0"/>
              </a:rPr>
              <a:t>(Goodman, 2019)</a:t>
            </a:r>
            <a:endParaRPr lang="en-US" dirty="0">
              <a:latin typeface="Arial" panose="020B0604020202020204" pitchFamily="34" charset="0"/>
              <a:cs typeface="Arial" panose="020B0604020202020204" pitchFamily="34" charset="0"/>
            </a:endParaRPr>
          </a:p>
        </p:txBody>
      </p:sp>
      <p:pic>
        <p:nvPicPr>
          <p:cNvPr id="1029" name="Picture 2" descr="Teamwork Team Together Collaboration People Holding Concept">
            <a:extLst>
              <a:ext uri="{FF2B5EF4-FFF2-40B4-BE49-F238E27FC236}">
                <a16:creationId xmlns:a16="http://schemas.microsoft.com/office/drawing/2014/main" id="{568AFDB9-2059-4505-9553-7BEE40264A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27806" y="1883272"/>
            <a:ext cx="3258984" cy="4753503"/>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320038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1B030-72F4-46DB-BD11-49CCCF477FFB}"/>
              </a:ext>
            </a:extLst>
          </p:cNvPr>
          <p:cNvSpPr>
            <a:spLocks noGrp="1"/>
          </p:cNvSpPr>
          <p:nvPr>
            <p:ph type="title"/>
          </p:nvPr>
        </p:nvSpPr>
        <p:spPr>
          <a:xfrm>
            <a:off x="685801" y="609601"/>
            <a:ext cx="10131425" cy="940904"/>
          </a:xfrm>
        </p:spPr>
        <p:txBody>
          <a:bodyPr>
            <a:normAutofit/>
          </a:bodyPr>
          <a:lstStyle/>
          <a:p>
            <a:pPr>
              <a:lnSpc>
                <a:spcPct val="90000"/>
              </a:lnSpc>
            </a:pPr>
            <a:r>
              <a:rPr lang="en-GB" sz="3300" b="1" i="1" dirty="0"/>
              <a:t>Successful Team Development – Rumena Ahmed </a:t>
            </a:r>
          </a:p>
        </p:txBody>
      </p:sp>
      <p:sp>
        <p:nvSpPr>
          <p:cNvPr id="3" name="Content Placeholder 2">
            <a:extLst>
              <a:ext uri="{FF2B5EF4-FFF2-40B4-BE49-F238E27FC236}">
                <a16:creationId xmlns:a16="http://schemas.microsoft.com/office/drawing/2014/main" id="{8216D705-433F-46CC-A328-25C94CE4F64A}"/>
              </a:ext>
            </a:extLst>
          </p:cNvPr>
          <p:cNvSpPr>
            <a:spLocks noGrp="1"/>
          </p:cNvSpPr>
          <p:nvPr>
            <p:ph sz="half" idx="1"/>
          </p:nvPr>
        </p:nvSpPr>
        <p:spPr>
          <a:xfrm>
            <a:off x="685802" y="2142067"/>
            <a:ext cx="4995334" cy="4006942"/>
          </a:xfrm>
        </p:spPr>
        <p:txBody>
          <a:bodyPr>
            <a:normAutofit fontScale="62500" lnSpcReduction="20000"/>
          </a:bodyPr>
          <a:lstStyle/>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r>
              <a:rPr lang="en-GB" sz="2800" dirty="0">
                <a:latin typeface="Arial" panose="020B0604020202020204" pitchFamily="34" charset="0"/>
                <a:cs typeface="Arial" panose="020B0604020202020204" pitchFamily="34" charset="0"/>
              </a:rPr>
              <a:t>Katzenbach and Smith (1993) looked at teams that  worked well and those that performed badly and suggested key factors to creating effective teams.  Here are three components:</a:t>
            </a:r>
          </a:p>
          <a:p>
            <a:r>
              <a:rPr lang="en-GB" sz="2800" dirty="0">
                <a:latin typeface="Arial" panose="020B0604020202020204" pitchFamily="34" charset="0"/>
                <a:cs typeface="Arial" panose="020B0604020202020204" pitchFamily="34" charset="0"/>
              </a:rPr>
              <a:t>Context </a:t>
            </a:r>
          </a:p>
          <a:p>
            <a:r>
              <a:rPr lang="en-GB" sz="2800" dirty="0">
                <a:latin typeface="Arial" panose="020B0604020202020204" pitchFamily="34" charset="0"/>
                <a:cs typeface="Arial" panose="020B0604020202020204" pitchFamily="34" charset="0"/>
              </a:rPr>
              <a:t>Composition</a:t>
            </a:r>
          </a:p>
          <a:p>
            <a:r>
              <a:rPr lang="en-GB" sz="2800" dirty="0">
                <a:latin typeface="Arial" panose="020B0604020202020204" pitchFamily="34" charset="0"/>
                <a:cs typeface="Arial" panose="020B0604020202020204" pitchFamily="34" charset="0"/>
              </a:rPr>
              <a:t>Processes</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pPr marL="0" indent="0">
              <a:buNone/>
            </a:pPr>
            <a:endParaRPr lang="en-GB"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51BB42E8-D986-488E-92B6-0CEA8E293A7B}"/>
              </a:ext>
            </a:extLst>
          </p:cNvPr>
          <p:cNvSpPr>
            <a:spLocks noGrp="1"/>
          </p:cNvSpPr>
          <p:nvPr>
            <p:ph sz="half" idx="2"/>
          </p:nvPr>
        </p:nvSpPr>
        <p:spPr>
          <a:xfrm>
            <a:off x="5821895" y="1550505"/>
            <a:ext cx="4995332" cy="4697893"/>
          </a:xfrm>
        </p:spPr>
        <p:txBody>
          <a:bodyPr>
            <a:noAutofit/>
          </a:bodyPr>
          <a:lstStyle/>
          <a:p>
            <a:pPr marL="0" indent="0">
              <a:buNone/>
            </a:pPr>
            <a:r>
              <a:rPr lang="en-GB" sz="2000" dirty="0">
                <a:latin typeface="Arial" panose="020B0604020202020204" pitchFamily="34" charset="0"/>
                <a:cs typeface="Arial" panose="020B0604020202020204" pitchFamily="34" charset="0"/>
              </a:rPr>
              <a:t>Context</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A Team requires an efficient leader with vision, who can influence, great at delegating and direction, challenging</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Adequate Resources to meet goals (Morgan, 2017) and systems for monitoring and evaluation</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Establish Clear and transparent communication with teams (open and honest)</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Develop a clear structure of roles and responsibility</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Build Trust, empower and support</a:t>
            </a:r>
          </a:p>
        </p:txBody>
      </p:sp>
      <p:pic>
        <p:nvPicPr>
          <p:cNvPr id="4098" name="Picture 2" descr="Image result for Leadership">
            <a:extLst>
              <a:ext uri="{FF2B5EF4-FFF2-40B4-BE49-F238E27FC236}">
                <a16:creationId xmlns:a16="http://schemas.microsoft.com/office/drawing/2014/main" id="{84D54A93-77AD-47E3-891C-1ECE88910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421" y="4704520"/>
            <a:ext cx="4220195" cy="1742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9518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1C9BA-A6F8-41D3-9DFC-2ADCD221A69A}"/>
              </a:ext>
            </a:extLst>
          </p:cNvPr>
          <p:cNvSpPr>
            <a:spLocks noGrp="1"/>
          </p:cNvSpPr>
          <p:nvPr>
            <p:ph type="title"/>
          </p:nvPr>
        </p:nvSpPr>
        <p:spPr>
          <a:xfrm>
            <a:off x="685801" y="609600"/>
            <a:ext cx="10131425" cy="580571"/>
          </a:xfrm>
        </p:spPr>
        <p:txBody>
          <a:bodyPr>
            <a:normAutofit fontScale="90000"/>
          </a:bodyPr>
          <a:lstStyle/>
          <a:p>
            <a:r>
              <a:rPr lang="en-GB" dirty="0"/>
              <a:t>Recipe Successful team development</a:t>
            </a:r>
          </a:p>
        </p:txBody>
      </p:sp>
      <p:sp>
        <p:nvSpPr>
          <p:cNvPr id="7" name="Content Placeholder 6">
            <a:extLst>
              <a:ext uri="{FF2B5EF4-FFF2-40B4-BE49-F238E27FC236}">
                <a16:creationId xmlns:a16="http://schemas.microsoft.com/office/drawing/2014/main" id="{65A9B8A9-4297-4A95-9F7A-5E874F91BEF7}"/>
              </a:ext>
            </a:extLst>
          </p:cNvPr>
          <p:cNvSpPr>
            <a:spLocks noGrp="1"/>
          </p:cNvSpPr>
          <p:nvPr>
            <p:ph sz="half" idx="1"/>
          </p:nvPr>
        </p:nvSpPr>
        <p:spPr>
          <a:xfrm>
            <a:off x="685802" y="1510748"/>
            <a:ext cx="4995334" cy="5067033"/>
          </a:xfrm>
        </p:spPr>
        <p:txBody>
          <a:bodyPr>
            <a:normAutofit fontScale="92500" lnSpcReduction="10000"/>
          </a:bodyPr>
          <a:lstStyle/>
          <a:p>
            <a:pPr marL="0" indent="0">
              <a:buNone/>
            </a:pPr>
            <a:endParaRPr lang="en-GB" sz="2200" dirty="0"/>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Composition</a:t>
            </a:r>
          </a:p>
          <a:p>
            <a:r>
              <a:rPr lang="en-GB" sz="2200" dirty="0">
                <a:latin typeface="Arial" panose="020B0604020202020204" pitchFamily="34" charset="0"/>
                <a:cs typeface="Arial" panose="020B0604020202020204" pitchFamily="34" charset="0"/>
              </a:rPr>
              <a:t>Carefully selection and recruitment processes, ‘the success or failure of a team is strongly related to the quality of its members’ (</a:t>
            </a:r>
            <a:r>
              <a:rPr lang="en-GB" sz="2200" dirty="0" err="1">
                <a:latin typeface="Arial" panose="020B0604020202020204" pitchFamily="34" charset="0"/>
                <a:cs typeface="Arial" panose="020B0604020202020204" pitchFamily="34" charset="0"/>
              </a:rPr>
              <a:t>Maund</a:t>
            </a:r>
            <a:r>
              <a:rPr lang="en-GB" sz="2200" dirty="0">
                <a:latin typeface="Arial" panose="020B0604020202020204" pitchFamily="34" charset="0"/>
                <a:cs typeface="Arial" panose="020B0604020202020204" pitchFamily="34" charset="0"/>
              </a:rPr>
              <a:t>, 2017).</a:t>
            </a:r>
          </a:p>
          <a:p>
            <a:r>
              <a:rPr lang="en-GB" sz="2200" dirty="0">
                <a:latin typeface="Arial" panose="020B0604020202020204" pitchFamily="34" charset="0"/>
                <a:cs typeface="Arial" panose="020B0604020202020204" pitchFamily="34" charset="0"/>
              </a:rPr>
              <a:t>Creating a good size and balanced team</a:t>
            </a:r>
          </a:p>
          <a:p>
            <a:r>
              <a:rPr lang="en-GB" sz="2200" dirty="0">
                <a:latin typeface="Arial" panose="020B0604020202020204" pitchFamily="34" charset="0"/>
                <a:cs typeface="Arial" panose="020B0604020202020204" pitchFamily="34" charset="0"/>
              </a:rPr>
              <a:t>Building team cohesion and engagement in planning and decision making</a:t>
            </a:r>
          </a:p>
          <a:p>
            <a:r>
              <a:rPr lang="en-GB" sz="2200" dirty="0">
                <a:latin typeface="Arial" panose="020B0604020202020204" pitchFamily="34" charset="0"/>
                <a:cs typeface="Arial" panose="020B0604020202020204" pitchFamily="34" charset="0"/>
              </a:rPr>
              <a:t>Creating a sense of identity and belonging (Morgan, 2017)</a:t>
            </a:r>
          </a:p>
          <a:p>
            <a:endParaRPr lang="en-GB" dirty="0"/>
          </a:p>
          <a:p>
            <a:pPr marL="0" indent="0">
              <a:buNone/>
            </a:pPr>
            <a:endParaRPr lang="en-GB" dirty="0"/>
          </a:p>
          <a:p>
            <a:endParaRPr lang="en-GB" dirty="0"/>
          </a:p>
        </p:txBody>
      </p:sp>
      <p:sp>
        <p:nvSpPr>
          <p:cNvPr id="8" name="Content Placeholder 7">
            <a:extLst>
              <a:ext uri="{FF2B5EF4-FFF2-40B4-BE49-F238E27FC236}">
                <a16:creationId xmlns:a16="http://schemas.microsoft.com/office/drawing/2014/main" id="{41B8F2F6-5C9B-40AC-A459-471C826EEEA5}"/>
              </a:ext>
            </a:extLst>
          </p:cNvPr>
          <p:cNvSpPr>
            <a:spLocks noGrp="1"/>
          </p:cNvSpPr>
          <p:nvPr>
            <p:ph sz="half" idx="2"/>
          </p:nvPr>
        </p:nvSpPr>
        <p:spPr/>
        <p:txBody>
          <a:bodyPr>
            <a:normAutofit fontScale="92500" lnSpcReduction="1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Processes </a:t>
            </a:r>
          </a:p>
          <a:p>
            <a:r>
              <a:rPr lang="en-GB" sz="2400" dirty="0">
                <a:latin typeface="Arial" panose="020B0604020202020204" pitchFamily="34" charset="0"/>
                <a:cs typeface="Arial" panose="020B0604020202020204" pitchFamily="34" charset="0"/>
              </a:rPr>
              <a:t>Clear Aims and Objectives </a:t>
            </a:r>
          </a:p>
          <a:p>
            <a:r>
              <a:rPr lang="en-GB" sz="2400" dirty="0">
                <a:latin typeface="Arial" panose="020B0604020202020204" pitchFamily="34" charset="0"/>
                <a:cs typeface="Arial" panose="020B0604020202020204" pitchFamily="34" charset="0"/>
              </a:rPr>
              <a:t>Clarity and clear structure in place</a:t>
            </a:r>
          </a:p>
          <a:p>
            <a:r>
              <a:rPr lang="en-GB" sz="2400" dirty="0">
                <a:latin typeface="Arial" panose="020B0604020202020204" pitchFamily="34" charset="0"/>
                <a:cs typeface="Arial" panose="020B0604020202020204" pitchFamily="34" charset="0"/>
              </a:rPr>
              <a:t>Clearly defined roles and responsibilities</a:t>
            </a:r>
          </a:p>
          <a:p>
            <a:r>
              <a:rPr lang="en-GB" sz="2400" dirty="0">
                <a:latin typeface="Arial" panose="020B0604020202020204" pitchFamily="34" charset="0"/>
                <a:cs typeface="Arial" panose="020B0604020202020204" pitchFamily="34" charset="0"/>
              </a:rPr>
              <a:t>Common shared goals </a:t>
            </a:r>
          </a:p>
          <a:p>
            <a:r>
              <a:rPr lang="en-GB" sz="2400" dirty="0">
                <a:latin typeface="Arial" panose="020B0604020202020204" pitchFamily="34" charset="0"/>
                <a:cs typeface="Arial" panose="020B0604020202020204" pitchFamily="34" charset="0"/>
              </a:rPr>
              <a:t>Mutual accountability</a:t>
            </a:r>
          </a:p>
          <a:p>
            <a:endParaRPr lang="en-GB" dirty="0"/>
          </a:p>
          <a:p>
            <a:pPr marL="0" indent="0">
              <a:buNone/>
            </a:pPr>
            <a:endParaRPr lang="en-GB" dirty="0"/>
          </a:p>
        </p:txBody>
      </p:sp>
      <p:pic>
        <p:nvPicPr>
          <p:cNvPr id="5122" name="Picture 2" descr="Image result for successful">
            <a:extLst>
              <a:ext uri="{FF2B5EF4-FFF2-40B4-BE49-F238E27FC236}">
                <a16:creationId xmlns:a16="http://schemas.microsoft.com/office/drawing/2014/main" id="{0CCF405E-6414-4A02-9722-8B0AF68858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8852" y="1066800"/>
            <a:ext cx="4204394" cy="1533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05082"/>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6" name="Picture 2" descr="Image result for Leadership">
            <a:extLst>
              <a:ext uri="{FF2B5EF4-FFF2-40B4-BE49-F238E27FC236}">
                <a16:creationId xmlns:a16="http://schemas.microsoft.com/office/drawing/2014/main" id="{3166D365-D95D-4331-A02F-FEFC1957860E}"/>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r="8444"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4FEDD0A-4EC5-40E4-A4EA-72AEBEE707CE}"/>
              </a:ext>
            </a:extLst>
          </p:cNvPr>
          <p:cNvSpPr>
            <a:spLocks noGrp="1"/>
          </p:cNvSpPr>
          <p:nvPr>
            <p:ph type="title"/>
          </p:nvPr>
        </p:nvSpPr>
        <p:spPr>
          <a:xfrm>
            <a:off x="685801" y="609601"/>
            <a:ext cx="10131425" cy="791496"/>
          </a:xfrm>
        </p:spPr>
        <p:txBody>
          <a:bodyPr>
            <a:normAutofit fontScale="90000"/>
          </a:bodyPr>
          <a:lstStyle/>
          <a:p>
            <a:r>
              <a:rPr lang="en-GB" b="1" dirty="0">
                <a:latin typeface="Arial" panose="020B0604020202020204" pitchFamily="34" charset="0"/>
                <a:cs typeface="Arial" panose="020B0604020202020204" pitchFamily="34" charset="0"/>
              </a:rPr>
              <a:t>Leading successful teams using Emotional Intelligence</a:t>
            </a:r>
          </a:p>
        </p:txBody>
      </p:sp>
      <p:sp>
        <p:nvSpPr>
          <p:cNvPr id="3" name="Content Placeholder 2">
            <a:extLst>
              <a:ext uri="{FF2B5EF4-FFF2-40B4-BE49-F238E27FC236}">
                <a16:creationId xmlns:a16="http://schemas.microsoft.com/office/drawing/2014/main" id="{AF3DA4CE-D855-4FFC-91D9-0B5E150CFFA2}"/>
              </a:ext>
            </a:extLst>
          </p:cNvPr>
          <p:cNvSpPr>
            <a:spLocks noGrp="1"/>
          </p:cNvSpPr>
          <p:nvPr>
            <p:ph idx="1"/>
          </p:nvPr>
        </p:nvSpPr>
        <p:spPr>
          <a:xfrm>
            <a:off x="685801" y="1548581"/>
            <a:ext cx="10950676" cy="5029200"/>
          </a:xfrm>
        </p:spPr>
        <p:txBody>
          <a:bodyPr>
            <a:normAutofit/>
          </a:bodyPr>
          <a:lstStyle/>
          <a:p>
            <a:r>
              <a:rPr lang="en-GB" dirty="0">
                <a:latin typeface="Arial" panose="020B0604020202020204" pitchFamily="34" charset="0"/>
                <a:cs typeface="Arial" panose="020B0604020202020204" pitchFamily="34" charset="0"/>
              </a:rPr>
              <a:t>Professional Experience –managed a range of teams in personal businesses, NHS, Birmingham City Council, Voluntary and Charitable organisations</a:t>
            </a:r>
          </a:p>
          <a:p>
            <a:r>
              <a:rPr lang="en-GB" dirty="0">
                <a:latin typeface="Arial" panose="020B0604020202020204" pitchFamily="34" charset="0"/>
                <a:cs typeface="Arial" panose="020B0604020202020204" pitchFamily="34" charset="0"/>
              </a:rPr>
              <a:t>Personally inspired by Daniel Goleman’s theory of applying ‘Emotional Intelligence’ to managing self and others and Belbin’s theory of effective teams and roles, I was able adapt my leadership styles to fit into different roles in order to achieve goals successfully</a:t>
            </a:r>
          </a:p>
          <a:p>
            <a:r>
              <a:rPr lang="en-GB" dirty="0">
                <a:latin typeface="Arial" panose="020B0604020202020204" pitchFamily="34" charset="0"/>
                <a:cs typeface="Arial" panose="020B0604020202020204" pitchFamily="34" charset="0"/>
              </a:rPr>
              <a:t>Emotional Intelligence is about recognising our own feelings and those of others, to motivate ourselves and manage our own emotions in ourselves to help manage and support others.  5 competencies:</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(Goleman, 2004)</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a:p>
            <a:endParaRPr lang="en-GB" dirty="0"/>
          </a:p>
        </p:txBody>
      </p:sp>
      <p:pic>
        <p:nvPicPr>
          <p:cNvPr id="5" name="Picture 2" descr="Image result for emotional intelligence">
            <a:extLst>
              <a:ext uri="{FF2B5EF4-FFF2-40B4-BE49-F238E27FC236}">
                <a16:creationId xmlns:a16="http://schemas.microsoft.com/office/drawing/2014/main" id="{14D4C3C9-D589-42D6-9552-3EA33CF7BE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5090" y="4159045"/>
            <a:ext cx="6161819" cy="231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29607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9866-F075-4662-9751-3865357FCB63}"/>
              </a:ext>
            </a:extLst>
          </p:cNvPr>
          <p:cNvSpPr>
            <a:spLocks noGrp="1"/>
          </p:cNvSpPr>
          <p:nvPr>
            <p:ph type="title"/>
          </p:nvPr>
        </p:nvSpPr>
        <p:spPr>
          <a:xfrm>
            <a:off x="632651" y="643465"/>
            <a:ext cx="3319917" cy="5571072"/>
          </a:xfrm>
        </p:spPr>
        <p:txBody>
          <a:bodyPr>
            <a:normAutofit/>
          </a:bodyPr>
          <a:lstStyle/>
          <a:p>
            <a:r>
              <a:rPr lang="en-GB" dirty="0"/>
              <a:t>Leading successful teams and outcomes</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15BE9F1E-B09E-4294-A946-792C7B638680}"/>
              </a:ext>
            </a:extLst>
          </p:cNvPr>
          <p:cNvSpPr>
            <a:spLocks noGrp="1"/>
          </p:cNvSpPr>
          <p:nvPr>
            <p:ph idx="1"/>
          </p:nvPr>
        </p:nvSpPr>
        <p:spPr>
          <a:xfrm>
            <a:off x="4047544" y="643465"/>
            <a:ext cx="7500989" cy="5836848"/>
          </a:xfrm>
        </p:spPr>
        <p:txBody>
          <a:bodyPr>
            <a:normAutofit fontScale="47500" lnSpcReduction="20000"/>
          </a:bodyPr>
          <a:lstStyle/>
          <a:p>
            <a:pPr marL="0" indent="0">
              <a:lnSpc>
                <a:spcPct val="90000"/>
              </a:lnSpc>
              <a:buNone/>
            </a:pPr>
            <a:r>
              <a:rPr lang="en-GB" sz="3300" dirty="0">
                <a:latin typeface="Arial" panose="020B0604020202020204" pitchFamily="34" charset="0"/>
                <a:cs typeface="Arial" panose="020B0604020202020204" pitchFamily="34" charset="0"/>
              </a:rPr>
              <a:t>Using this theory I was able to create a </a:t>
            </a:r>
            <a:r>
              <a:rPr lang="en-GB" sz="3300">
                <a:latin typeface="Arial" panose="020B0604020202020204" pitchFamily="34" charset="0"/>
                <a:cs typeface="Arial" panose="020B0604020202020204" pitchFamily="34" charset="0"/>
              </a:rPr>
              <a:t>team that: </a:t>
            </a:r>
            <a:endParaRPr lang="en-GB" sz="33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Worked together as a ‘professional family’</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Valued self and diversity  </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Respected and built trust</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Had clear roles and responsibilities </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Staff were happy which helped staff retention</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Teams were supported (emotional needs, supervision, support, training)</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encouraged collaboration, sense of ownership, belonging accountability</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Fostered  individual and team Recognition and celebrated success</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Team participation service planning and decision-making </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Were able to provide constructive feedback</a:t>
            </a:r>
          </a:p>
          <a:p>
            <a:pPr>
              <a:lnSpc>
                <a:spcPct val="90000"/>
              </a:lnSpc>
              <a:buFont typeface="Wingdings" panose="05000000000000000000" pitchFamily="2" charset="2"/>
              <a:buChar char="Ø"/>
            </a:pPr>
            <a:r>
              <a:rPr lang="en-GB" sz="3800" dirty="0">
                <a:latin typeface="Arial" panose="020B0604020202020204" pitchFamily="34" charset="0"/>
                <a:cs typeface="Arial" panose="020B0604020202020204" pitchFamily="34" charset="0"/>
              </a:rPr>
              <a:t>Open and honest two-way communication </a:t>
            </a:r>
          </a:p>
          <a:p>
            <a:pPr marL="0" indent="0">
              <a:lnSpc>
                <a:spcPct val="90000"/>
              </a:lnSpc>
              <a:buNone/>
            </a:pPr>
            <a:r>
              <a:rPr lang="en-GB" sz="3300" dirty="0">
                <a:latin typeface="Arial" panose="020B0604020202020204" pitchFamily="34" charset="0"/>
                <a:cs typeface="Arial" panose="020B0604020202020204" pitchFamily="34" charset="0"/>
              </a:rPr>
              <a:t>(Goleman, 2004, Belbin, 2010)</a:t>
            </a:r>
          </a:p>
          <a:p>
            <a:pPr marL="0" indent="0">
              <a:lnSpc>
                <a:spcPct val="90000"/>
              </a:lnSpc>
              <a:buNone/>
            </a:pPr>
            <a:r>
              <a:rPr lang="en-GB" sz="3800" dirty="0">
                <a:latin typeface="Arial" panose="020B0604020202020204" pitchFamily="34" charset="0"/>
                <a:cs typeface="Arial" panose="020B0604020202020204" pitchFamily="34" charset="0"/>
              </a:rPr>
              <a:t>A leader should be (in my opinion) show authenticity, acquire a range of skills, firm but fair who engages and empowers others to achieve goals.</a:t>
            </a:r>
          </a:p>
          <a:p>
            <a:pPr marL="0" indent="0">
              <a:lnSpc>
                <a:spcPct val="90000"/>
              </a:lnSpc>
              <a:buNone/>
            </a:pPr>
            <a:endParaRPr lang="en-GB" sz="2900" dirty="0"/>
          </a:p>
          <a:p>
            <a:pPr marL="0" indent="0">
              <a:lnSpc>
                <a:spcPct val="90000"/>
              </a:lnSpc>
              <a:buNone/>
            </a:pPr>
            <a:r>
              <a:rPr lang="en-GB" dirty="0"/>
              <a:t> </a:t>
            </a:r>
          </a:p>
          <a:p>
            <a:pPr>
              <a:lnSpc>
                <a:spcPct val="90000"/>
              </a:lnSpc>
            </a:pPr>
            <a:endParaRPr lang="en-GB" sz="900" dirty="0"/>
          </a:p>
          <a:p>
            <a:pPr marL="0" indent="0">
              <a:lnSpc>
                <a:spcPct val="90000"/>
              </a:lnSpc>
              <a:buNone/>
            </a:pPr>
            <a:endParaRPr lang="en-GB" sz="900" dirty="0"/>
          </a:p>
        </p:txBody>
      </p:sp>
      <p:pic>
        <p:nvPicPr>
          <p:cNvPr id="6146" name="Picture 2" descr="Image result for success">
            <a:extLst>
              <a:ext uri="{FF2B5EF4-FFF2-40B4-BE49-F238E27FC236}">
                <a16:creationId xmlns:a16="http://schemas.microsoft.com/office/drawing/2014/main" id="{CF2150D9-9AD6-47E6-8C6B-5422D994A8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627" y="4173793"/>
            <a:ext cx="3129964" cy="1672033"/>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86771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575C2-4B78-4AA3-9C08-957B5602387D}"/>
              </a:ext>
            </a:extLst>
          </p:cNvPr>
          <p:cNvSpPr>
            <a:spLocks noGrp="1"/>
          </p:cNvSpPr>
          <p:nvPr>
            <p:ph type="title"/>
          </p:nvPr>
        </p:nvSpPr>
        <p:spPr>
          <a:xfrm>
            <a:off x="825909" y="808055"/>
            <a:ext cx="7613241" cy="1453363"/>
          </a:xfrm>
        </p:spPr>
        <p:txBody>
          <a:bodyPr>
            <a:normAutofit/>
          </a:bodyPr>
          <a:lstStyle/>
          <a:p>
            <a:pPr>
              <a:lnSpc>
                <a:spcPct val="90000"/>
              </a:lnSpc>
            </a:pPr>
            <a:r>
              <a:rPr lang="en-GB" sz="3300" dirty="0"/>
              <a:t>Managing Conflicts – </a:t>
            </a:r>
            <a:r>
              <a:rPr lang="en-GB" sz="3300" dirty="0" err="1"/>
              <a:t>Kalim</a:t>
            </a:r>
            <a:r>
              <a:rPr lang="en-GB" sz="3300" dirty="0"/>
              <a:t> Ilyas</a:t>
            </a:r>
          </a:p>
        </p:txBody>
      </p:sp>
      <p:sp>
        <p:nvSpPr>
          <p:cNvPr id="3" name="Content Placeholder 2">
            <a:extLst>
              <a:ext uri="{FF2B5EF4-FFF2-40B4-BE49-F238E27FC236}">
                <a16:creationId xmlns:a16="http://schemas.microsoft.com/office/drawing/2014/main" id="{89B57A37-FBEB-419B-9887-EF5419A57893}"/>
              </a:ext>
            </a:extLst>
          </p:cNvPr>
          <p:cNvSpPr>
            <a:spLocks noGrp="1"/>
          </p:cNvSpPr>
          <p:nvPr>
            <p:ph idx="1"/>
          </p:nvPr>
        </p:nvSpPr>
        <p:spPr>
          <a:xfrm>
            <a:off x="802178" y="2038350"/>
            <a:ext cx="5065222" cy="4171950"/>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WHAT IS CONFLICT?</a:t>
            </a:r>
          </a:p>
          <a:p>
            <a:r>
              <a:rPr lang="en-GB" sz="2400" dirty="0">
                <a:latin typeface="Arial" panose="020B0604020202020204" pitchFamily="34" charset="0"/>
                <a:cs typeface="Arial" panose="020B0604020202020204" pitchFamily="34" charset="0"/>
              </a:rPr>
              <a:t>The word is from the Latin word “CONFINGERE” meaning “TO COME TOGETHER FOR BATTLE”</a:t>
            </a:r>
          </a:p>
          <a:p>
            <a:r>
              <a:rPr lang="en-GB" sz="2400" dirty="0">
                <a:latin typeface="Arial" panose="020B0604020202020204" pitchFamily="34" charset="0"/>
                <a:cs typeface="Arial" panose="020B0604020202020204" pitchFamily="34" charset="0"/>
              </a:rPr>
              <a:t>Battle &amp; Struggle. (Which word sounds better?)</a:t>
            </a:r>
          </a:p>
          <a:p>
            <a:r>
              <a:rPr lang="en-GB" sz="2400" dirty="0">
                <a:latin typeface="Arial" panose="020B0604020202020204" pitchFamily="34" charset="0"/>
                <a:cs typeface="Arial" panose="020B0604020202020204" pitchFamily="34" charset="0"/>
              </a:rPr>
              <a:t>(To me personally) Battle sounds like a physical fight. (Battle of Hastings, Battle of D day Normandy France)</a:t>
            </a:r>
          </a:p>
          <a:p>
            <a:endParaRPr lang="en-GB" dirty="0"/>
          </a:p>
        </p:txBody>
      </p:sp>
      <p:pic>
        <p:nvPicPr>
          <p:cNvPr id="3074" name="Picture 2">
            <a:extLst>
              <a:ext uri="{FF2B5EF4-FFF2-40B4-BE49-F238E27FC236}">
                <a16:creationId xmlns:a16="http://schemas.microsoft.com/office/drawing/2014/main" id="{3F388F1A-4BDC-4A56-A40D-6AA85FC152C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1885949"/>
            <a:ext cx="5289345" cy="401340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156630"/>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DD4BC-18F6-4293-BABD-53428B94ED1D}"/>
              </a:ext>
            </a:extLst>
          </p:cNvPr>
          <p:cNvSpPr>
            <a:spLocks noGrp="1"/>
          </p:cNvSpPr>
          <p:nvPr>
            <p:ph type="title"/>
          </p:nvPr>
        </p:nvSpPr>
        <p:spPr>
          <a:xfrm>
            <a:off x="685802" y="609600"/>
            <a:ext cx="6282266" cy="1456267"/>
          </a:xfrm>
        </p:spPr>
        <p:txBody>
          <a:bodyPr>
            <a:normAutofit/>
          </a:bodyPr>
          <a:lstStyle/>
          <a:p>
            <a:r>
              <a:rPr lang="en-GB"/>
              <a:t>Managing conflicts</a:t>
            </a:r>
          </a:p>
        </p:txBody>
      </p:sp>
      <p:pic>
        <p:nvPicPr>
          <p:cNvPr id="1026" name="Picture 2" descr="Image result for managing conflicts">
            <a:extLst>
              <a:ext uri="{FF2B5EF4-FFF2-40B4-BE49-F238E27FC236}">
                <a16:creationId xmlns:a16="http://schemas.microsoft.com/office/drawing/2014/main" id="{0EEFF957-D992-4A63-9D00-91CEA115DB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90936" y="1962189"/>
            <a:ext cx="3445714" cy="2857421"/>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2E02F464-3415-42B3-B142-12846ADCE0F2}"/>
              </a:ext>
            </a:extLst>
          </p:cNvPr>
          <p:cNvGraphicFramePr>
            <a:graphicFrameLocks noGrp="1"/>
          </p:cNvGraphicFramePr>
          <p:nvPr>
            <p:ph idx="1"/>
            <p:extLst>
              <p:ext uri="{D42A27DB-BD31-4B8C-83A1-F6EECF244321}">
                <p14:modId xmlns:p14="http://schemas.microsoft.com/office/powerpoint/2010/main" val="3132524087"/>
              </p:ext>
            </p:extLst>
          </p:nvPr>
        </p:nvGraphicFramePr>
        <p:xfrm>
          <a:off x="685802" y="1962189"/>
          <a:ext cx="6282266" cy="41288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692217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7048B2B0-6D32-4443-BA1E-7029CA2EFE23}"/>
              </a:ext>
            </a:extLst>
          </p:cNvPr>
          <p:cNvSpPr>
            <a:spLocks noGrp="1"/>
          </p:cNvSpPr>
          <p:nvPr>
            <p:ph type="title"/>
          </p:nvPr>
        </p:nvSpPr>
        <p:spPr>
          <a:xfrm>
            <a:off x="685801" y="609600"/>
            <a:ext cx="5219699" cy="1456267"/>
          </a:xfrm>
        </p:spPr>
        <p:txBody>
          <a:bodyPr>
            <a:normAutofit fontScale="90000"/>
          </a:bodyPr>
          <a:lstStyle/>
          <a:p>
            <a:pPr algn="ctr">
              <a:lnSpc>
                <a:spcPct val="90000"/>
              </a:lnSpc>
            </a:pPr>
            <a:r>
              <a:rPr lang="en-GB" sz="2400" b="1" dirty="0"/>
              <a:t>What is the root of this struggle?</a:t>
            </a:r>
            <a:br>
              <a:rPr lang="en-GB" sz="2400" b="1" dirty="0"/>
            </a:br>
            <a:r>
              <a:rPr lang="en-GB" sz="2400" b="1" dirty="0"/>
              <a:t>INJUSTICE?</a:t>
            </a:r>
            <a:br>
              <a:rPr lang="en-GB" sz="2400" b="1" dirty="0"/>
            </a:br>
            <a:r>
              <a:rPr lang="en-GB" sz="2400" b="1" dirty="0"/>
              <a:t>PASSION?</a:t>
            </a:r>
            <a:br>
              <a:rPr lang="en-GB" sz="2400" b="1" dirty="0"/>
            </a:br>
            <a:r>
              <a:rPr lang="en-GB" sz="2400" b="1" dirty="0"/>
              <a:t>SUCCESS?</a:t>
            </a:r>
            <a:br>
              <a:rPr lang="en-GB" sz="1700" dirty="0"/>
            </a:br>
            <a:endParaRPr lang="en-GB" sz="1700" dirty="0"/>
          </a:p>
        </p:txBody>
      </p:sp>
      <p:sp>
        <p:nvSpPr>
          <p:cNvPr id="17" name="Content Placeholder 16">
            <a:extLst>
              <a:ext uri="{FF2B5EF4-FFF2-40B4-BE49-F238E27FC236}">
                <a16:creationId xmlns:a16="http://schemas.microsoft.com/office/drawing/2014/main" id="{F22EEC6E-68E5-4324-BC33-984D646A73FC}"/>
              </a:ext>
            </a:extLst>
          </p:cNvPr>
          <p:cNvSpPr>
            <a:spLocks noGrp="1"/>
          </p:cNvSpPr>
          <p:nvPr>
            <p:ph idx="1"/>
          </p:nvPr>
        </p:nvSpPr>
        <p:spPr>
          <a:xfrm>
            <a:off x="685801" y="2142067"/>
            <a:ext cx="5219699" cy="3649133"/>
          </a:xfrm>
        </p:spPr>
        <p:txBody>
          <a:bodyPr>
            <a:normAutofit/>
          </a:bodyPr>
          <a:lstStyle/>
          <a:p>
            <a:pPr fontAlgn="base"/>
            <a:r>
              <a:rPr lang="en-GB" sz="2400" b="1"/>
              <a:t>Struggle is part of the successful running of any organization, institution or business.</a:t>
            </a:r>
            <a:r>
              <a:rPr lang="en-GB" sz="2400"/>
              <a:t> </a:t>
            </a:r>
          </a:p>
          <a:p>
            <a:pPr fontAlgn="base"/>
            <a:r>
              <a:rPr lang="en-GB" sz="2400" b="1"/>
              <a:t>Evolving through struggle.</a:t>
            </a:r>
            <a:r>
              <a:rPr lang="en-GB" sz="2400"/>
              <a:t> </a:t>
            </a:r>
          </a:p>
          <a:p>
            <a:pPr fontAlgn="base"/>
            <a:r>
              <a:rPr lang="en-GB" sz="2400" b="1"/>
              <a:t>“Struggle is good if understood”.</a:t>
            </a:r>
            <a:r>
              <a:rPr lang="en-GB" sz="2400"/>
              <a:t> </a:t>
            </a:r>
          </a:p>
          <a:p>
            <a:endParaRPr lang="en-GB" dirty="0"/>
          </a:p>
        </p:txBody>
      </p:sp>
      <p:pic>
        <p:nvPicPr>
          <p:cNvPr id="4098" name="Picture 2">
            <a:extLst>
              <a:ext uri="{FF2B5EF4-FFF2-40B4-BE49-F238E27FC236}">
                <a16:creationId xmlns:a16="http://schemas.microsoft.com/office/drawing/2014/main" id="{2E14243E-AC8C-41B9-AC86-427D782C0F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036" r="8392" b="2"/>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45796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A31B-5368-462E-813B-93EADF002830}"/>
              </a:ext>
            </a:extLst>
          </p:cNvPr>
          <p:cNvSpPr>
            <a:spLocks noGrp="1"/>
          </p:cNvSpPr>
          <p:nvPr>
            <p:ph type="title"/>
          </p:nvPr>
        </p:nvSpPr>
        <p:spPr>
          <a:xfrm>
            <a:off x="4955458" y="639097"/>
            <a:ext cx="6593075" cy="1612490"/>
          </a:xfrm>
        </p:spPr>
        <p:txBody>
          <a:bodyPr>
            <a:normAutofit/>
          </a:bodyPr>
          <a:lstStyle/>
          <a:p>
            <a:r>
              <a:rPr lang="en-GB" b="1">
                <a:latin typeface="Calibri" panose="020F0502020204030204" pitchFamily="34" charset="0"/>
              </a:rPr>
              <a:t>RESOLUTION</a:t>
            </a:r>
            <a:r>
              <a:rPr lang="en-GB">
                <a:latin typeface="Calibri" panose="020F0502020204030204" pitchFamily="34" charset="0"/>
              </a:rPr>
              <a:t> </a:t>
            </a:r>
            <a:br>
              <a:rPr lang="en-GB">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DD49756C-B00C-4215-9BB2-4862B9A50A96}"/>
              </a:ext>
            </a:extLst>
          </p:cNvPr>
          <p:cNvSpPr>
            <a:spLocks noGrp="1"/>
          </p:cNvSpPr>
          <p:nvPr>
            <p:ph idx="1"/>
          </p:nvPr>
        </p:nvSpPr>
        <p:spPr>
          <a:xfrm>
            <a:off x="4955458" y="2251587"/>
            <a:ext cx="6593075" cy="3972232"/>
          </a:xfrm>
        </p:spPr>
        <p:txBody>
          <a:bodyPr>
            <a:normAutofit/>
          </a:bodyPr>
          <a:lstStyle/>
          <a:p>
            <a:pPr marL="0" indent="0" fontAlgn="base">
              <a:buNone/>
            </a:pPr>
            <a:r>
              <a:rPr lang="en-GB" b="1">
                <a:latin typeface="Calibri" panose="020F0502020204030204" pitchFamily="34" charset="0"/>
              </a:rPr>
              <a:t>What tools are needed?</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Good Leader, Manager, Head Teacher, Role Model etc. etc.</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Skills required</a:t>
            </a:r>
            <a:endParaRPr lang="en-GB">
              <a:latin typeface="Segoe UI" panose="020B0502040204020203" pitchFamily="34" charset="0"/>
            </a:endParaRPr>
          </a:p>
          <a:p>
            <a:pPr fontAlgn="base"/>
            <a:r>
              <a:rPr lang="en-GB" b="1">
                <a:latin typeface="Calibri" panose="020F0502020204030204" pitchFamily="34" charset="0"/>
              </a:rPr>
              <a:t>To create an environment of true team work.</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Trust.</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Listening.</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Allowing opinions and ideas to be heard.</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“Each one teaches one”</a:t>
            </a:r>
            <a:r>
              <a:rPr lang="en-GB">
                <a:latin typeface="Calibri" panose="020F0502020204030204" pitchFamily="34" charset="0"/>
              </a:rPr>
              <a:t> </a:t>
            </a:r>
            <a:endParaRPr lang="en-GB">
              <a:latin typeface="Segoe UI" panose="020B0502040204020203" pitchFamily="34" charset="0"/>
            </a:endParaRPr>
          </a:p>
          <a:p>
            <a:pPr fontAlgn="base"/>
            <a:r>
              <a:rPr lang="en-GB" b="1">
                <a:latin typeface="Calibri" panose="020F0502020204030204" pitchFamily="34" charset="0"/>
              </a:rPr>
              <a:t>The objective should always be to create “success”.</a:t>
            </a:r>
            <a:r>
              <a:rPr lang="en-GB">
                <a:latin typeface="Calibri" panose="020F0502020204030204" pitchFamily="34" charset="0"/>
              </a:rPr>
              <a:t> </a:t>
            </a:r>
            <a:endParaRPr lang="en-GB">
              <a:latin typeface="Segoe UI" panose="020B0502040204020203" pitchFamily="34" charset="0"/>
            </a:endParaRPr>
          </a:p>
          <a:p>
            <a:endParaRPr lang="en-GB" dirty="0"/>
          </a:p>
        </p:txBody>
      </p:sp>
      <p:pic>
        <p:nvPicPr>
          <p:cNvPr id="5122" name="Picture 2">
            <a:extLst>
              <a:ext uri="{FF2B5EF4-FFF2-40B4-BE49-F238E27FC236}">
                <a16:creationId xmlns:a16="http://schemas.microsoft.com/office/drawing/2014/main" id="{CD175E40-9279-4251-A1FD-8407B02FBB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950"/>
          <a:stretch/>
        </p:blipFill>
        <p:spPr bwMode="auto">
          <a:xfrm>
            <a:off x="20" y="975"/>
            <a:ext cx="463598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96582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48438-683D-4AC9-9EF7-5BC39009CAF6}"/>
              </a:ext>
            </a:extLst>
          </p:cNvPr>
          <p:cNvSpPr>
            <a:spLocks noGrp="1"/>
          </p:cNvSpPr>
          <p:nvPr>
            <p:ph type="title"/>
          </p:nvPr>
        </p:nvSpPr>
        <p:spPr>
          <a:xfrm>
            <a:off x="685801" y="609600"/>
            <a:ext cx="5886449" cy="2228850"/>
          </a:xfrm>
        </p:spPr>
        <p:txBody>
          <a:bodyPr>
            <a:normAutofit/>
          </a:bodyPr>
          <a:lstStyle/>
          <a:p>
            <a:pPr>
              <a:lnSpc>
                <a:spcPct val="90000"/>
              </a:lnSpc>
            </a:pPr>
            <a:r>
              <a:rPr lang="en-GB" sz="3300" b="1" dirty="0"/>
              <a:t>PHYSICALL FIGHTS AND BATTLE AS A RESULT FOR CONFLICT?</a:t>
            </a:r>
            <a:r>
              <a:rPr lang="en-GB" sz="3300" dirty="0"/>
              <a:t> </a:t>
            </a:r>
          </a:p>
        </p:txBody>
      </p:sp>
      <p:sp>
        <p:nvSpPr>
          <p:cNvPr id="6151" name="Content Placeholder 6150">
            <a:extLst>
              <a:ext uri="{FF2B5EF4-FFF2-40B4-BE49-F238E27FC236}">
                <a16:creationId xmlns:a16="http://schemas.microsoft.com/office/drawing/2014/main" id="{EFCBDBE4-9626-417A-A9F8-96D77BA483D2}"/>
              </a:ext>
            </a:extLst>
          </p:cNvPr>
          <p:cNvSpPr>
            <a:spLocks noGrp="1"/>
          </p:cNvSpPr>
          <p:nvPr>
            <p:ph idx="1"/>
          </p:nvPr>
        </p:nvSpPr>
        <p:spPr>
          <a:xfrm>
            <a:off x="685801" y="2564376"/>
            <a:ext cx="6134099" cy="2228850"/>
          </a:xfrm>
        </p:spPr>
        <p:txBody>
          <a:bodyPr>
            <a:normAutofit/>
          </a:bodyPr>
          <a:lstStyle/>
          <a:p>
            <a:pPr marL="0" indent="0">
              <a:buNone/>
            </a:pPr>
            <a:r>
              <a:rPr lang="en-US" sz="4400" b="1" dirty="0"/>
              <a:t>NO!</a:t>
            </a:r>
            <a:r>
              <a:rPr lang="en-US" sz="4400" dirty="0"/>
              <a:t> </a:t>
            </a:r>
          </a:p>
          <a:p>
            <a:pPr marL="0" indent="0">
              <a:buNone/>
            </a:pPr>
            <a:endParaRPr lang="en-US" sz="4400" dirty="0"/>
          </a:p>
          <a:p>
            <a:pPr marL="0" indent="0">
              <a:buNone/>
            </a:pPr>
            <a:endParaRPr lang="en-US" sz="4400" dirty="0"/>
          </a:p>
          <a:p>
            <a:pPr marL="0" indent="0">
              <a:buNone/>
            </a:pPr>
            <a:endParaRPr lang="en-US" sz="4400" dirty="0"/>
          </a:p>
        </p:txBody>
      </p:sp>
      <p:pic>
        <p:nvPicPr>
          <p:cNvPr id="6149" name="Picture 2">
            <a:extLst>
              <a:ext uri="{FF2B5EF4-FFF2-40B4-BE49-F238E27FC236}">
                <a16:creationId xmlns:a16="http://schemas.microsoft.com/office/drawing/2014/main" id="{10989CAA-B0B1-48E4-938C-2077BAB666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46" r="12843" b="-2"/>
          <a:stretch/>
        </p:blipFill>
        <p:spPr bwMode="auto">
          <a:xfrm>
            <a:off x="6609121" y="127819"/>
            <a:ext cx="4483100" cy="2974258"/>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B0D7AAD8-FF99-4E8C-9CBF-04B7583DBAE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613" r="19366" b="2"/>
          <a:stretch/>
        </p:blipFill>
        <p:spPr bwMode="auto">
          <a:xfrm>
            <a:off x="648930" y="3161071"/>
            <a:ext cx="4778476" cy="349229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487FE79-6EA3-4E5E-9207-756268AAD9D7}"/>
              </a:ext>
            </a:extLst>
          </p:cNvPr>
          <p:cNvSpPr/>
          <p:nvPr/>
        </p:nvSpPr>
        <p:spPr>
          <a:xfrm>
            <a:off x="5802671" y="4260729"/>
            <a:ext cx="6096000" cy="1846659"/>
          </a:xfrm>
          <a:prstGeom prst="rect">
            <a:avLst/>
          </a:prstGeom>
        </p:spPr>
        <p:txBody>
          <a:bodyPr>
            <a:spAutoFit/>
          </a:bodyPr>
          <a:lstStyle/>
          <a:p>
            <a:pPr fontAlgn="base"/>
            <a:r>
              <a:rPr lang="en-GB" b="1" dirty="0"/>
              <a:t>AS LONG AS IT BRINGS THE ULTIMATE GOAL INTO PLAY.</a:t>
            </a:r>
            <a:r>
              <a:rPr lang="en-GB" dirty="0"/>
              <a:t> </a:t>
            </a:r>
          </a:p>
          <a:p>
            <a:pPr fontAlgn="base"/>
            <a:r>
              <a:rPr lang="en-GB" b="1" dirty="0"/>
              <a:t>WORKING TOGETHER TO CREATE A MORE SUCCESSFUL ORGANISATION, INSTITUTION OR BUISNESS.</a:t>
            </a:r>
            <a:r>
              <a:rPr lang="en-GB" dirty="0"/>
              <a:t> </a:t>
            </a:r>
          </a:p>
          <a:p>
            <a:pPr fontAlgn="base"/>
            <a:endParaRPr lang="en-GB" dirty="0"/>
          </a:p>
          <a:p>
            <a:pPr fontAlgn="base"/>
            <a:endParaRPr lang="en-GB" dirty="0"/>
          </a:p>
          <a:p>
            <a:r>
              <a:rPr lang="en-US" sz="2400" dirty="0"/>
              <a:t>Summary &amp; Thank you </a:t>
            </a:r>
          </a:p>
        </p:txBody>
      </p:sp>
      <p:sp>
        <p:nvSpPr>
          <p:cNvPr id="4" name="Rectangle 3">
            <a:extLst>
              <a:ext uri="{FF2B5EF4-FFF2-40B4-BE49-F238E27FC236}">
                <a16:creationId xmlns:a16="http://schemas.microsoft.com/office/drawing/2014/main" id="{6120D6D0-2225-4AA2-97A1-8EC72FD6D6F6}"/>
              </a:ext>
            </a:extLst>
          </p:cNvPr>
          <p:cNvSpPr/>
          <p:nvPr/>
        </p:nvSpPr>
        <p:spPr>
          <a:xfrm>
            <a:off x="5850934" y="3496737"/>
            <a:ext cx="5692136" cy="369332"/>
          </a:xfrm>
          <a:prstGeom prst="rect">
            <a:avLst/>
          </a:prstGeom>
        </p:spPr>
        <p:txBody>
          <a:bodyPr wrap="none">
            <a:spAutoFit/>
          </a:bodyPr>
          <a:lstStyle/>
          <a:p>
            <a:r>
              <a:rPr lang="en-GB" b="1" dirty="0"/>
              <a:t>CAN CONFLICT BE A RESOLUTION IF HANDLED PROPERLY?</a:t>
            </a:r>
            <a:endParaRPr lang="en-GB" dirty="0"/>
          </a:p>
        </p:txBody>
      </p:sp>
    </p:spTree>
    <p:extLst>
      <p:ext uri="{BB962C8B-B14F-4D97-AF65-F5344CB8AC3E}">
        <p14:creationId xmlns:p14="http://schemas.microsoft.com/office/powerpoint/2010/main" val="165999844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0D22E5-6CF9-4108-BB5A-BAC4F7BAFAE2}"/>
              </a:ext>
            </a:extLst>
          </p:cNvPr>
          <p:cNvSpPr/>
          <p:nvPr/>
        </p:nvSpPr>
        <p:spPr>
          <a:xfrm>
            <a:off x="827404" y="612844"/>
            <a:ext cx="9866671" cy="5355312"/>
          </a:xfrm>
          <a:prstGeom prst="rect">
            <a:avLst/>
          </a:prstGeom>
        </p:spPr>
        <p:txBody>
          <a:bodyPr wrap="square">
            <a:spAutoFit/>
          </a:bodyPr>
          <a:lstStyle/>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Reference List:</a:t>
            </a: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Belbin, R. (1991).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Management teams</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Oxford: Butterworth-Heinemann.</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Belbin, R. (2010).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Team roles at work</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London: Butterworth-Heinemann.</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CNN. (2019).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CNN International - Breaking News, US News, World News and Video</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[online] Available at: https://edition.cnn.com/ [Accessed 16 May 2019].</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Goleman, D. (2004).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working with emotional intelligence</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London: Bloomsbury.</a:t>
            </a:r>
          </a:p>
          <a:p>
            <a:pPr marL="342900" lvl="0" indent="-342900">
              <a:spcAft>
                <a:spcPts val="0"/>
              </a:spcAft>
              <a:buFont typeface="Arial" panose="020B0604020202020204" pitchFamily="34" charset="0"/>
              <a:buChar char="•"/>
              <a:tabLst>
                <a:tab pos="457200" algn="l"/>
              </a:tabLst>
            </a:pPr>
            <a:r>
              <a:rPr lang="en-GB" dirty="0">
                <a:hlinkClick r:id="rId2"/>
              </a:rPr>
              <a:t>https://toughnickel.com/business/15-Advantages-of-teamwork-in-the-workplace</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3"/>
              </a:rPr>
              <a:t>https://boardofwisdom.com/togo/Quotes/ShowQuote?msgid=7328#.XNinyI5KjIU</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4"/>
              </a:rPr>
              <a:t>https://www.ginaabudi.com/the-five-stages-of-team-development-part-i</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5"/>
              </a:rPr>
              <a:t>https://www.goodreads.com/quotes/218850-remember-teamwork-begins-by-building-trust-and-the-only-way</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6"/>
              </a:rPr>
              <a:t>https://www.passiton.com/inspirational-quotes/6751-individual-commitment-to-a-group-effort-that</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Katzenbach, J.R. and Smith, D.K (1993) ‘The Discipline of teams’. The Harvard Business Review</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Maund</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(2017).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Certificate in higher education</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Mindtools.com. (2019).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Forming, Storming, Norming, and Performing Understanding the Stages of Team Formation</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[online] Available at: https://www.mindtools.com/pages/article/newLDR_86.htm [Accessed 16 May 2019].</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Morgan, P. (2017).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Business student's guide to study and employability</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Los Angeles: SAGE.</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spcAft>
                <a:spcPts val="0"/>
              </a:spcAft>
              <a:buFont typeface="Arial" panose="020B0604020202020204" pitchFamily="34" charset="0"/>
              <a:buChar char="•"/>
              <a:tabLst>
                <a:tab pos="457200" algn="l"/>
              </a:tabLst>
            </a:pP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7"/>
              </a:rPr>
              <a:t>www.Belbin.com/Belbin-team-roles</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8718769"/>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TM03457452[[fn=Celestial]]</Template>
  <TotalTime>57</TotalTime>
  <Words>1636</Words>
  <Application>Microsoft Office PowerPoint</Application>
  <PresentationFormat>Widescreen</PresentationFormat>
  <Paragraphs>251</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Segoe UI</vt:lpstr>
      <vt:lpstr>Times New Roman</vt:lpstr>
      <vt:lpstr>Wingdings</vt:lpstr>
      <vt:lpstr>Celestial</vt:lpstr>
      <vt:lpstr>T.E.A.M Consultancy Ltd “Together Everyone Achieves More”   </vt:lpstr>
      <vt:lpstr> </vt:lpstr>
      <vt:lpstr>team roles - Ishaq </vt:lpstr>
      <vt:lpstr> </vt:lpstr>
      <vt:lpstr>PowerPoint Presentation</vt:lpstr>
      <vt:lpstr>Stages of team development – Aneesah zubair</vt:lpstr>
      <vt:lpstr>Forming and Norming Stages "Teamwork begins by building trust. And the only way to do that is to overcome our need for invulnerability." – Patrick Lencioni</vt:lpstr>
      <vt:lpstr> Norming and forming stage “A group becomes a team when each member is sure enough of himself and his contribution to praise the skills of others." – Norman Shidle 2017 </vt:lpstr>
      <vt:lpstr>Adjourning and Thoughts</vt:lpstr>
      <vt:lpstr>Benefits of teamwork – Aqeel Khan Talent wins games, but teamwork and intelligence wins championships. — Michael Jordan</vt:lpstr>
      <vt:lpstr>Successful Team Development – Rumena Ahmed </vt:lpstr>
      <vt:lpstr>Recipe Successful team development</vt:lpstr>
      <vt:lpstr>Leading successful teams using Emotional Intelligence</vt:lpstr>
      <vt:lpstr>Leading successful teams and outcomes   </vt:lpstr>
      <vt:lpstr>Managing Conflicts – Kalim Ilyas</vt:lpstr>
      <vt:lpstr>Managing conflicts</vt:lpstr>
      <vt:lpstr>What is the root of this struggle? INJUSTICE? PASSION? SUCCESS? </vt:lpstr>
      <vt:lpstr>RESOLUTION  </vt:lpstr>
      <vt:lpstr>PHYSICALL FIGHTS AND BATTLE AS A RESULT FOR CONFLICT?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Consultancy Ltd “Together Everyone Achieves More”   </dc:title>
  <dc:creator>Rumena Ahmed (1809664)</dc:creator>
  <cp:lastModifiedBy>Rumena Ahmed (1809664)</cp:lastModifiedBy>
  <cp:revision>13</cp:revision>
  <dcterms:created xsi:type="dcterms:W3CDTF">2019-05-17T11:09:54Z</dcterms:created>
  <dcterms:modified xsi:type="dcterms:W3CDTF">2019-05-17T12:19:11Z</dcterms:modified>
</cp:coreProperties>
</file>