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3" r:id="rId1"/>
  </p:sldMasterIdLst>
  <p:notesMasterIdLst>
    <p:notesMasterId r:id="rId17"/>
  </p:notesMasterIdLst>
  <p:sldIdLst>
    <p:sldId id="256" r:id="rId2"/>
    <p:sldId id="257" r:id="rId3"/>
    <p:sldId id="258" r:id="rId4"/>
    <p:sldId id="269" r:id="rId5"/>
    <p:sldId id="259" r:id="rId6"/>
    <p:sldId id="270" r:id="rId7"/>
    <p:sldId id="260" r:id="rId8"/>
    <p:sldId id="261" r:id="rId9"/>
    <p:sldId id="262" r:id="rId10"/>
    <p:sldId id="263" r:id="rId11"/>
    <p:sldId id="264" r:id="rId12"/>
    <p:sldId id="265" r:id="rId13"/>
    <p:sldId id="266" r:id="rId14"/>
    <p:sldId id="268" r:id="rId15"/>
    <p:sldId id="267" r:id="rId16"/>
  </p:sldIdLst>
  <p:sldSz cx="9144000" cy="5143500" type="screen16x9"/>
  <p:notesSz cx="6858000" cy="9144000"/>
  <p:embeddedFontLst>
    <p:embeddedFont>
      <p:font typeface="DM Sans" pitchFamily="2" charset="0"/>
      <p:regular r:id="rId18"/>
      <p:bold r:id="rId19"/>
      <p:italic r:id="rId20"/>
      <p:boldItalic r:id="rId21"/>
    </p:embeddedFont>
    <p:embeddedFont>
      <p:font typeface="DM Sans Light" panose="020B0604020202020204" charset="0"/>
      <p:regular r:id="rId22"/>
      <p:bold r:id="rId23"/>
      <p:italic r:id="rId24"/>
      <p:boldItalic r:id="rId25"/>
    </p:embeddedFont>
    <p:embeddedFont>
      <p:font typeface="Lato" panose="020F0502020204030203" pitchFamily="34" charset="0"/>
      <p:regular r:id="rId26"/>
      <p:bold r:id="rId27"/>
      <p:italic r:id="rId28"/>
      <p:boldItalic r:id="rId29"/>
    </p:embeddedFont>
    <p:embeddedFont>
      <p:font typeface="Newsreader" panose="020B0604020202020204" charset="0"/>
      <p:regular r:id="rId30"/>
      <p:bold r:id="rId31"/>
      <p:italic r:id="rId32"/>
      <p:boldItalic r:id="rId33"/>
    </p:embeddedFont>
    <p:embeddedFont>
      <p:font typeface="Raleway" pitchFamily="2" charset="0"/>
      <p:regular r:id="rId34"/>
      <p:bold r:id="rId35"/>
      <p:italic r:id="rId36"/>
      <p:boldItalic r:id="rId3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534" autoAdjust="0"/>
  </p:normalViewPr>
  <p:slideViewPr>
    <p:cSldViewPr snapToGrid="0">
      <p:cViewPr varScale="1">
        <p:scale>
          <a:sx n="104" d="100"/>
          <a:sy n="104" d="100"/>
        </p:scale>
        <p:origin x="1746" y="96"/>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9" Type="http://schemas.openxmlformats.org/officeDocument/2006/relationships/viewProps" Target="viewProps.xml"/><Relationship Id="rId21" Type="http://schemas.openxmlformats.org/officeDocument/2006/relationships/font" Target="fonts/font4.fntdata"/><Relationship Id="rId34" Type="http://schemas.openxmlformats.org/officeDocument/2006/relationships/font" Target="fonts/font17.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font" Target="fonts/font12.fntdata"/><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font" Target="fonts/font15.fntdata"/><Relationship Id="rId37" Type="http://schemas.openxmlformats.org/officeDocument/2006/relationships/font" Target="fonts/font20.fnt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36" Type="http://schemas.openxmlformats.org/officeDocument/2006/relationships/font" Target="fonts/font19.fntdata"/><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font" Target="fonts/font1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font" Target="fonts/font13.fntdata"/><Relationship Id="rId35" Type="http://schemas.openxmlformats.org/officeDocument/2006/relationships/font" Target="fonts/font18.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openxmlformats.org/officeDocument/2006/relationships/font" Target="fonts/font16.fntdata"/><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a080f1b6db_0_4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3a080f1b6db_0_4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3a080f1b6db_0_6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3a080f1b6db_0_6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None/>
            </a:pPr>
            <a:r>
              <a:rPr lang="en-US" dirty="0">
                <a:sym typeface="Arial"/>
              </a:rPr>
              <a:t>Quality assurance encourages safer and effective yet continually enhancing maternity health services.</a:t>
            </a:r>
            <a:r>
              <a:rPr lang="en-US" baseline="0" dirty="0">
                <a:sym typeface="Arial"/>
              </a:rPr>
              <a:t> </a:t>
            </a:r>
            <a:r>
              <a:rPr lang="en-US" dirty="0">
                <a:sym typeface="Arial"/>
              </a:rPr>
              <a:t>Shrewsbury and Telford revealed years of inadequate performance of maternity quality control mechanisms . The </a:t>
            </a:r>
            <a:r>
              <a:rPr lang="en-US" dirty="0" err="1">
                <a:sym typeface="Arial"/>
              </a:rPr>
              <a:t>Ockenden</a:t>
            </a:r>
            <a:r>
              <a:rPr lang="en-US" dirty="0">
                <a:sym typeface="Arial"/>
              </a:rPr>
              <a:t> Report explored care in 1,486 families over 20 years.</a:t>
            </a:r>
            <a:r>
              <a:rPr lang="en" dirty="0"/>
              <a:t>Quality assurance comprises elaborate systems that facilitate safe, effective and evidence-based maternity care via sound governance and perpetual organisational learning. The Shrewsbury and Telford maternity scandal revealed a long-standing deficiency of leadership, clinical governance and accountability showing how lax quality assurance models have played a role in avoiding maternal and neonatal injuries which could be prevented over several years.</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3cf673b4cc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3cf673b4cc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None/>
            </a:pPr>
            <a:r>
              <a:rPr lang="en-US" sz="1100" dirty="0">
                <a:solidFill>
                  <a:srgbClr val="000000"/>
                </a:solidFill>
                <a:latin typeface="Arial"/>
                <a:ea typeface="Arial"/>
                <a:cs typeface="Arial"/>
                <a:sym typeface="Arial"/>
              </a:rPr>
              <a:t>Maternity safety requires good governance and </a:t>
            </a:r>
            <a:r>
              <a:rPr lang="en-US" sz="1100" dirty="0" err="1">
                <a:solidFill>
                  <a:srgbClr val="000000"/>
                </a:solidFill>
                <a:latin typeface="Arial"/>
                <a:ea typeface="Arial"/>
                <a:cs typeface="Arial"/>
                <a:sym typeface="Arial"/>
              </a:rPr>
              <a:t>organisational</a:t>
            </a:r>
            <a:r>
              <a:rPr lang="en-US" sz="1100" dirty="0">
                <a:solidFill>
                  <a:srgbClr val="000000"/>
                </a:solidFill>
                <a:latin typeface="Arial"/>
                <a:ea typeface="Arial"/>
                <a:cs typeface="Arial"/>
                <a:sym typeface="Arial"/>
              </a:rPr>
              <a:t> learning. Shrewsbury and Telford reported systemic failure over a long period of time in regard to maternal healthcare. The </a:t>
            </a:r>
            <a:r>
              <a:rPr lang="en-US" sz="1100" dirty="0" err="1">
                <a:solidFill>
                  <a:srgbClr val="000000"/>
                </a:solidFill>
                <a:latin typeface="Arial"/>
                <a:ea typeface="Arial"/>
                <a:cs typeface="Arial"/>
                <a:sym typeface="Arial"/>
              </a:rPr>
              <a:t>Ockenden</a:t>
            </a:r>
            <a:r>
              <a:rPr lang="en-US" sz="1100" dirty="0">
                <a:solidFill>
                  <a:srgbClr val="000000"/>
                </a:solidFill>
                <a:latin typeface="Arial"/>
                <a:ea typeface="Arial"/>
                <a:cs typeface="Arial"/>
                <a:sym typeface="Arial"/>
              </a:rPr>
              <a:t> Report specified 201 crucial measures that enhanced the NHS maternity services. </a:t>
            </a:r>
            <a:r>
              <a:rPr lang="en-US" sz="1400" baseline="0" dirty="0">
                <a:solidFill>
                  <a:srgbClr val="000000"/>
                </a:solidFill>
                <a:latin typeface="Arial"/>
                <a:ea typeface="Arial"/>
                <a:cs typeface="Arial"/>
                <a:sym typeface="Arial"/>
              </a:rPr>
              <a:t> </a:t>
            </a:r>
            <a:r>
              <a:rPr lang="en" dirty="0"/>
              <a:t>Because the scandal was initially seen as isolated clinical failures, the scandal gradually uncovered long-term organisational failures in maternity care. Inquiries had found inefficient governance, faulty clinical judgement, lack of monitoring and a defensive nature of the organisation culture which hindered learning about dark events.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3cf673b4cc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3cf673b4cc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15000"/>
              </a:lnSpc>
              <a:spcBef>
                <a:spcPts val="0"/>
              </a:spcBef>
              <a:spcAft>
                <a:spcPts val="0"/>
              </a:spcAft>
              <a:buClr>
                <a:schemeClr val="dk1"/>
              </a:buClr>
              <a:buSzPts val="1100"/>
              <a:buFont typeface="Arial"/>
              <a:buNone/>
              <a:tabLst/>
              <a:defRPr/>
            </a:pPr>
            <a:r>
              <a:rPr lang="en-US" dirty="0"/>
              <a:t>The </a:t>
            </a:r>
            <a:r>
              <a:rPr lang="en-US" dirty="0" err="1"/>
              <a:t>Ockenden</a:t>
            </a:r>
            <a:r>
              <a:rPr lang="en-US" dirty="0"/>
              <a:t> Report specified 201 crucial measures that enhanced the NHS maternity services. The recommendations focused on strengthening patient safety, improving clinical leadership, promoting effective communication, and ensuring greater </a:t>
            </a:r>
            <a:r>
              <a:rPr lang="en-US" dirty="0" err="1"/>
              <a:t>organisational</a:t>
            </a:r>
            <a:r>
              <a:rPr lang="en-US" dirty="0"/>
              <a:t> accountability. This resulted in continued failures across decades, which went to show that it was the structural flaws and not isolated errors in the case of avoidable maternal and neonatal injuries.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3cf673b4ccf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3cf673b4ccf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None/>
            </a:pPr>
            <a:r>
              <a:rPr lang="en-US" sz="1100" dirty="0">
                <a:solidFill>
                  <a:srgbClr val="000000"/>
                </a:solidFill>
                <a:latin typeface="Arial"/>
                <a:ea typeface="Arial"/>
                <a:cs typeface="Arial"/>
                <a:sym typeface="Arial"/>
              </a:rPr>
              <a:t>Swiss Cheese Model is a model used to explain failures in healthcare by way of multiple </a:t>
            </a:r>
            <a:r>
              <a:rPr lang="en-US" sz="1100" dirty="0" err="1">
                <a:solidFill>
                  <a:srgbClr val="000000"/>
                </a:solidFill>
                <a:latin typeface="Arial"/>
                <a:ea typeface="Arial"/>
                <a:cs typeface="Arial"/>
                <a:sym typeface="Arial"/>
              </a:rPr>
              <a:t>organisational</a:t>
            </a:r>
            <a:r>
              <a:rPr lang="en-US" sz="1100" dirty="0">
                <a:solidFill>
                  <a:srgbClr val="000000"/>
                </a:solidFill>
                <a:latin typeface="Arial"/>
                <a:ea typeface="Arial"/>
                <a:cs typeface="Arial"/>
                <a:sym typeface="Arial"/>
              </a:rPr>
              <a:t> </a:t>
            </a:r>
            <a:r>
              <a:rPr lang="en-US" sz="1100" dirty="0" err="1">
                <a:solidFill>
                  <a:srgbClr val="000000"/>
                </a:solidFill>
                <a:latin typeface="Arial"/>
                <a:ea typeface="Arial"/>
                <a:cs typeface="Arial"/>
                <a:sym typeface="Arial"/>
              </a:rPr>
              <a:t>defence</a:t>
            </a:r>
            <a:r>
              <a:rPr lang="en-US" sz="1100" dirty="0">
                <a:solidFill>
                  <a:srgbClr val="000000"/>
                </a:solidFill>
                <a:latin typeface="Arial"/>
                <a:ea typeface="Arial"/>
                <a:cs typeface="Arial"/>
                <a:sym typeface="Arial"/>
              </a:rPr>
              <a:t> failures.</a:t>
            </a:r>
            <a:r>
              <a:rPr lang="en-US" sz="1100" baseline="0" dirty="0">
                <a:solidFill>
                  <a:srgbClr val="000000"/>
                </a:solidFill>
                <a:latin typeface="Arial"/>
                <a:ea typeface="Arial"/>
                <a:cs typeface="Arial"/>
                <a:sym typeface="Arial"/>
              </a:rPr>
              <a:t> </a:t>
            </a:r>
            <a:r>
              <a:rPr lang="en-US" sz="1100" dirty="0">
                <a:solidFill>
                  <a:srgbClr val="000000"/>
                </a:solidFill>
                <a:latin typeface="Arial"/>
                <a:ea typeface="Arial"/>
                <a:cs typeface="Arial"/>
                <a:sym typeface="Arial"/>
              </a:rPr>
              <a:t>A combination of governance, staffing and escalation</a:t>
            </a:r>
            <a:r>
              <a:rPr lang="en-US" sz="1100" baseline="0" dirty="0">
                <a:solidFill>
                  <a:srgbClr val="000000"/>
                </a:solidFill>
                <a:latin typeface="Arial"/>
                <a:ea typeface="Arial"/>
                <a:cs typeface="Arial"/>
                <a:sym typeface="Arial"/>
              </a:rPr>
              <a:t> </a:t>
            </a:r>
            <a:r>
              <a:rPr lang="en-US" sz="1100" dirty="0">
                <a:solidFill>
                  <a:srgbClr val="000000"/>
                </a:solidFill>
                <a:latin typeface="Arial"/>
                <a:ea typeface="Arial"/>
                <a:cs typeface="Arial"/>
                <a:sym typeface="Arial"/>
              </a:rPr>
              <a:t>breakdowns enhanced preventable maternity risks.</a:t>
            </a:r>
            <a:r>
              <a:rPr lang="en-US" sz="1100" baseline="0" dirty="0">
                <a:solidFill>
                  <a:srgbClr val="000000"/>
                </a:solidFill>
                <a:latin typeface="Arial"/>
                <a:ea typeface="Arial"/>
                <a:cs typeface="Arial"/>
                <a:sym typeface="Arial"/>
              </a:rPr>
              <a:t> </a:t>
            </a:r>
            <a:r>
              <a:rPr lang="en-US" sz="1100" dirty="0">
                <a:solidFill>
                  <a:srgbClr val="000000"/>
                </a:solidFill>
                <a:latin typeface="Arial"/>
                <a:ea typeface="Arial"/>
                <a:cs typeface="Arial"/>
                <a:sym typeface="Arial"/>
              </a:rPr>
              <a:t>The </a:t>
            </a:r>
            <a:r>
              <a:rPr lang="en-US" sz="1100" dirty="0" err="1">
                <a:solidFill>
                  <a:srgbClr val="000000"/>
                </a:solidFill>
                <a:latin typeface="Arial"/>
                <a:ea typeface="Arial"/>
                <a:cs typeface="Arial"/>
                <a:sym typeface="Arial"/>
              </a:rPr>
              <a:t>Ockenden</a:t>
            </a:r>
            <a:r>
              <a:rPr lang="en-US" sz="1100" dirty="0">
                <a:solidFill>
                  <a:srgbClr val="000000"/>
                </a:solidFill>
                <a:latin typeface="Arial"/>
                <a:ea typeface="Arial"/>
                <a:cs typeface="Arial"/>
                <a:sym typeface="Arial"/>
              </a:rPr>
              <a:t> Report looked into maternity care that had been happening over a period of about 50 years.</a:t>
            </a:r>
            <a:r>
              <a:rPr lang="en" dirty="0"/>
              <a:t>The Swiss Cheese Model of Reason shows that the tragedy of healthcare events are caused by system failure on multiple organisational levels. In the case of Shrewsbury and Telford, the lack of proper clinical governance diluted the supervision, insufficient investigation of the incident impeded organisational learning, lack of leadership roles was inhibited by the ability to solve recurrent issues and staffing restraint undermined service resilience. Moreover, there were ineffective escalation processes and constant lack of adherence to the national maternity guidance, which made further weaknesses. All these inter-relating failures were in line with each other at various organisational levels and showed that avoidable harm to patients was made through structural weak points of the system and not individual clinical mistakes.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3cf673b4ccf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3cf673b4ccf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15000"/>
              </a:lnSpc>
              <a:spcBef>
                <a:spcPts val="0"/>
              </a:spcBef>
              <a:spcAft>
                <a:spcPts val="0"/>
              </a:spcAft>
              <a:buClr>
                <a:schemeClr val="dk1"/>
              </a:buClr>
              <a:buSzPts val="1100"/>
              <a:buFont typeface="Arial"/>
              <a:buNone/>
              <a:tabLst/>
              <a:defRPr/>
            </a:pPr>
            <a:r>
              <a:rPr lang="en-US" sz="1100" dirty="0">
                <a:solidFill>
                  <a:srgbClr val="000000"/>
                </a:solidFill>
                <a:latin typeface="Arial"/>
                <a:ea typeface="Arial"/>
                <a:cs typeface="Arial"/>
                <a:sym typeface="Arial"/>
              </a:rPr>
              <a:t>The </a:t>
            </a:r>
            <a:r>
              <a:rPr lang="en-US" sz="1100" dirty="0" err="1">
                <a:solidFill>
                  <a:srgbClr val="000000"/>
                </a:solidFill>
                <a:latin typeface="Arial"/>
                <a:ea typeface="Arial"/>
                <a:cs typeface="Arial"/>
                <a:sym typeface="Arial"/>
              </a:rPr>
              <a:t>Ockenden</a:t>
            </a:r>
            <a:r>
              <a:rPr lang="en-US" sz="1100" dirty="0">
                <a:solidFill>
                  <a:srgbClr val="000000"/>
                </a:solidFill>
                <a:latin typeface="Arial"/>
                <a:ea typeface="Arial"/>
                <a:cs typeface="Arial"/>
                <a:sym typeface="Arial"/>
              </a:rPr>
              <a:t> Report looked into maternity care that had been happening over a period of about 50 years. </a:t>
            </a:r>
            <a:r>
              <a:rPr lang="en-US" sz="1100" baseline="0" dirty="0">
                <a:solidFill>
                  <a:srgbClr val="000000"/>
                </a:solidFill>
                <a:latin typeface="Arial"/>
                <a:ea typeface="Arial"/>
                <a:cs typeface="Arial"/>
                <a:sym typeface="Arial"/>
              </a:rPr>
              <a:t> </a:t>
            </a:r>
            <a:r>
              <a:rPr lang="en" dirty="0"/>
              <a:t>Moreover, there were ineffective escalation processes and constant lack of adherence to the national maternity guidance, which made further weaknesses. All these inter-relating failures were in line with each other at various organisational levels and showed that avoidable harm to patients was made through structural weak points of the system and not individual clinical mistakes.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3cf673b4ccf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3cf673b4ccf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None/>
            </a:pPr>
            <a:r>
              <a:rPr lang="en" sz="1200" dirty="0">
                <a:solidFill>
                  <a:schemeClr val="dk1"/>
                </a:solidFill>
              </a:rPr>
              <a:t>Root Cause gives a systematic analysis of the underlying organisational circumstances rather than on the immediate clinical events. Fishbone Diagram illustrates how effective leadership, poor communication systems, deficient staffing, poor governance, ineffective staff professional training, organisational culture with defensive culture and poor risk management were all contributors to compromised maternity safety. Not detecting the occurrence of incidents in time inhibited meaningful organisational learning and recurrent issues remained unsolved despite the growing amounts of evidence about unsafe practices.</a:t>
            </a:r>
            <a:r>
              <a:rPr lang="en" dirty="0">
                <a:solidFill>
                  <a:schemeClr val="dk1"/>
                </a:solidFill>
              </a:rPr>
              <a:t> </a:t>
            </a:r>
            <a:r>
              <a:rPr lang="en-US" sz="1100" dirty="0">
                <a:solidFill>
                  <a:srgbClr val="000000"/>
                </a:solidFill>
                <a:latin typeface="Arial"/>
                <a:ea typeface="Arial"/>
                <a:cs typeface="Arial"/>
                <a:sym typeface="Arial"/>
              </a:rPr>
              <a:t>Root Cause Analysis determines the </a:t>
            </a:r>
            <a:r>
              <a:rPr lang="en-US" sz="1100" dirty="0" err="1">
                <a:solidFill>
                  <a:srgbClr val="000000"/>
                </a:solidFill>
                <a:latin typeface="Arial"/>
                <a:ea typeface="Arial"/>
                <a:cs typeface="Arial"/>
                <a:sym typeface="Arial"/>
              </a:rPr>
              <a:t>organisational</a:t>
            </a:r>
            <a:r>
              <a:rPr lang="en-US" sz="1100" dirty="0">
                <a:solidFill>
                  <a:srgbClr val="000000"/>
                </a:solidFill>
                <a:latin typeface="Arial"/>
                <a:ea typeface="Arial"/>
                <a:cs typeface="Arial"/>
                <a:sym typeface="Arial"/>
              </a:rPr>
              <a:t> factors involved, as root causes of poor healthcare outcomes.</a:t>
            </a:r>
            <a:r>
              <a:rPr lang="en-US" sz="1100" baseline="0" dirty="0">
                <a:solidFill>
                  <a:srgbClr val="000000"/>
                </a:solidFill>
                <a:latin typeface="Arial"/>
                <a:ea typeface="Arial"/>
                <a:cs typeface="Arial"/>
                <a:sym typeface="Arial"/>
              </a:rPr>
              <a:t> </a:t>
            </a:r>
            <a:r>
              <a:rPr lang="en-US" sz="1100" dirty="0">
                <a:solidFill>
                  <a:srgbClr val="000000"/>
                </a:solidFill>
                <a:latin typeface="Arial"/>
                <a:ea typeface="Arial"/>
                <a:cs typeface="Arial"/>
                <a:sym typeface="Arial"/>
              </a:rPr>
              <a:t>Leadership, communication and governance were noted as major failures by Fishbone analysis. In the review, recurrent missed opportunities that denied timely </a:t>
            </a:r>
            <a:r>
              <a:rPr lang="en-US" sz="1100" dirty="0" err="1">
                <a:solidFill>
                  <a:srgbClr val="000000"/>
                </a:solidFill>
                <a:latin typeface="Arial"/>
                <a:ea typeface="Arial"/>
                <a:cs typeface="Arial"/>
                <a:sym typeface="Arial"/>
              </a:rPr>
              <a:t>organisational</a:t>
            </a:r>
            <a:r>
              <a:rPr lang="en-US" sz="1100" dirty="0">
                <a:solidFill>
                  <a:srgbClr val="000000"/>
                </a:solidFill>
                <a:latin typeface="Arial"/>
                <a:ea typeface="Arial"/>
                <a:cs typeface="Arial"/>
                <a:sym typeface="Arial"/>
              </a:rPr>
              <a:t> learning were observed. </a:t>
            </a:r>
          </a:p>
          <a:p>
            <a:pPr marL="0" lvl="0" indent="0" algn="just" rtl="0">
              <a:lnSpc>
                <a:spcPct val="150000"/>
              </a:lnSpc>
              <a:spcBef>
                <a:spcPts val="0"/>
              </a:spcBef>
              <a:spcAft>
                <a:spcPts val="0"/>
              </a:spcAft>
              <a:buClr>
                <a:schemeClr val="dk1"/>
              </a:buClr>
              <a:buSzPts val="1100"/>
              <a:buFont typeface="Arial"/>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cf673b4ccf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3cf673b4ccf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None/>
            </a:pPr>
            <a:r>
              <a:rPr lang="en" sz="1200" dirty="0">
                <a:solidFill>
                  <a:schemeClr val="dk1"/>
                </a:solidFill>
              </a:rPr>
              <a:t>Accountability, transparency and continuous improvement are put in place in clinical governance structures to sustain safe maternity service. Although policies existed, such as the Duty of Candour, Clinical Governance Framework and national maternity safety guidance, it now was implemented with persistently little effectiveness across the Trust. There was inappropriate response to emerging risks by leadership and insufficient control over organisations reduced organisational accountability and learning. </a:t>
            </a:r>
            <a:r>
              <a:rPr lang="en-US" sz="1100" dirty="0">
                <a:solidFill>
                  <a:srgbClr val="000000"/>
                </a:solidFill>
                <a:latin typeface="Arial"/>
                <a:ea typeface="Arial"/>
                <a:cs typeface="Arial"/>
                <a:sym typeface="Arial"/>
              </a:rPr>
              <a:t>Clinical governance promotes accountable and evidence-based healthcare delivery of maternity care that is </a:t>
            </a:r>
            <a:r>
              <a:rPr lang="en-US" sz="1100" dirty="0" err="1">
                <a:solidFill>
                  <a:srgbClr val="000000"/>
                </a:solidFill>
                <a:latin typeface="Arial"/>
                <a:ea typeface="Arial"/>
                <a:cs typeface="Arial"/>
                <a:sym typeface="Arial"/>
              </a:rPr>
              <a:t>safe.Shrewsbury</a:t>
            </a:r>
            <a:r>
              <a:rPr lang="en-US" sz="1100" dirty="0">
                <a:solidFill>
                  <a:srgbClr val="000000"/>
                </a:solidFill>
                <a:latin typeface="Arial"/>
                <a:ea typeface="Arial"/>
                <a:cs typeface="Arial"/>
                <a:sym typeface="Arial"/>
              </a:rPr>
              <a:t> and Telford were found to be constantly failing to adopt national maternity safety standards. The </a:t>
            </a:r>
            <a:r>
              <a:rPr lang="en-US" sz="1100" dirty="0" err="1">
                <a:solidFill>
                  <a:srgbClr val="000000"/>
                </a:solidFill>
                <a:latin typeface="Arial"/>
                <a:ea typeface="Arial"/>
                <a:cs typeface="Arial"/>
                <a:sym typeface="Arial"/>
              </a:rPr>
              <a:t>Ockenden</a:t>
            </a:r>
            <a:r>
              <a:rPr lang="en-US" sz="1100" dirty="0">
                <a:solidFill>
                  <a:srgbClr val="000000"/>
                </a:solidFill>
                <a:latin typeface="Arial"/>
                <a:ea typeface="Arial"/>
                <a:cs typeface="Arial"/>
                <a:sym typeface="Arial"/>
              </a:rPr>
              <a:t> Report suggested 15 Immediate and Essential Actions at the national level. </a:t>
            </a:r>
          </a:p>
          <a:p>
            <a:pPr marL="0" lvl="0" indent="0" algn="just" rtl="0">
              <a:lnSpc>
                <a:spcPct val="150000"/>
              </a:lnSpc>
              <a:spcBef>
                <a:spcPts val="0"/>
              </a:spcBef>
              <a:spcAft>
                <a:spcPts val="0"/>
              </a:spcAft>
              <a:buClr>
                <a:schemeClr val="dk1"/>
              </a:buClr>
              <a:buSzPts val="1100"/>
              <a:buFont typeface="Arial"/>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3cf673b4ccf_0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3cf673b4ccf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None/>
            </a:pPr>
            <a:r>
              <a:rPr lang="en" sz="1200" dirty="0">
                <a:solidFill>
                  <a:schemeClr val="dk1"/>
                </a:solidFill>
              </a:rPr>
              <a:t>The implications were not limited to personal clinical experiences, as it had their toll on all aspects of the healthcare service delivery. The chronic deficiencies in governance lowered the quality of maternity care, delayed learning in the organisation and augmented organisational strain within the Trust. Families were exposed to severe emotional trauma, healthcare workers suffered severe emotional distress and organisational reputation greatly undermined. These results show that poor quality assurance compromises patient safety, workforce health and reliance and long-term public trust. Thus, the effective governance systems, which are resilient, continue to be the key to the safe, equitable and effective maternity care.</a:t>
            </a:r>
            <a:r>
              <a:rPr lang="en" dirty="0">
                <a:solidFill>
                  <a:schemeClr val="dk1"/>
                </a:solidFill>
              </a:rPr>
              <a:t> </a:t>
            </a:r>
            <a:r>
              <a:rPr lang="en-US" sz="1100" dirty="0">
                <a:solidFill>
                  <a:srgbClr val="000000"/>
                </a:solidFill>
                <a:latin typeface="Arial"/>
                <a:ea typeface="Arial"/>
                <a:cs typeface="Arial"/>
                <a:sym typeface="Arial"/>
              </a:rPr>
              <a:t>Inappropriate maternity care has a negative impact on the quality of healthcare, safety and public confidence. Avoidable maternal mortality, neonatal stillbirths and lifelong injuries were due to </a:t>
            </a:r>
            <a:r>
              <a:rPr lang="en-US" sz="1100" dirty="0" err="1">
                <a:solidFill>
                  <a:srgbClr val="000000"/>
                </a:solidFill>
                <a:latin typeface="Arial"/>
                <a:ea typeface="Arial"/>
                <a:cs typeface="Arial"/>
                <a:sym typeface="Arial"/>
              </a:rPr>
              <a:t>organisational</a:t>
            </a:r>
            <a:r>
              <a:rPr lang="en-US" sz="1100" dirty="0">
                <a:solidFill>
                  <a:srgbClr val="000000"/>
                </a:solidFill>
                <a:latin typeface="Arial"/>
                <a:ea typeface="Arial"/>
                <a:cs typeface="Arial"/>
                <a:sym typeface="Arial"/>
              </a:rPr>
              <a:t> failures. Investigations by the review revealed over 200 preventable baby deaths. </a:t>
            </a:r>
          </a:p>
          <a:p>
            <a:pPr marL="0" lvl="0" indent="0" algn="just" rtl="0">
              <a:lnSpc>
                <a:spcPct val="150000"/>
              </a:lnSpc>
              <a:spcBef>
                <a:spcPts val="0"/>
              </a:spcBef>
              <a:spcAft>
                <a:spcPts val="0"/>
              </a:spcAft>
              <a:buClr>
                <a:schemeClr val="dk1"/>
              </a:buClr>
              <a:buSzPts val="1100"/>
              <a:buFont typeface="Arial"/>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3cf673b4ccf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3cf673b4ccf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None/>
            </a:pPr>
            <a:r>
              <a:rPr lang="en" sz="1200" dirty="0">
                <a:solidFill>
                  <a:schemeClr val="dk1"/>
                </a:solidFill>
              </a:rPr>
              <a:t>The Donabedian Framework proves the idea that the quality of healthcare is determined by the interactions between the organised structures, clinical processes, and patient outcomes. In this scenario, poor leadership, improper staffing and poor governance systems led to compromised basic maternity practices, such as fetal monitoring, communication and clinical escalation. The framework emphasises the need to boost organisational frameworks to enhance clinical processes and to have sustainable quality improvement in maternity services.</a:t>
            </a:r>
            <a:r>
              <a:rPr lang="en" dirty="0">
                <a:solidFill>
                  <a:schemeClr val="dk1"/>
                </a:solidFill>
              </a:rPr>
              <a:t> </a:t>
            </a:r>
            <a:r>
              <a:rPr lang="en-US" sz="1100" dirty="0" err="1">
                <a:solidFill>
                  <a:srgbClr val="000000"/>
                </a:solidFill>
                <a:latin typeface="Arial"/>
                <a:ea typeface="Arial"/>
                <a:cs typeface="Arial"/>
                <a:sym typeface="Arial"/>
              </a:rPr>
              <a:t>Donabedian</a:t>
            </a:r>
            <a:r>
              <a:rPr lang="en-US" sz="1100" dirty="0">
                <a:solidFill>
                  <a:srgbClr val="000000"/>
                </a:solidFill>
                <a:latin typeface="Arial"/>
                <a:ea typeface="Arial"/>
                <a:cs typeface="Arial"/>
                <a:sym typeface="Arial"/>
              </a:rPr>
              <a:t> Framework measures healthcare, in terms of structures, processes and clinical outcomes.</a:t>
            </a:r>
            <a:r>
              <a:rPr lang="en-US" sz="1100" baseline="0" dirty="0">
                <a:solidFill>
                  <a:srgbClr val="000000"/>
                </a:solidFill>
                <a:latin typeface="Arial"/>
                <a:ea typeface="Arial"/>
                <a:cs typeface="Arial"/>
                <a:sym typeface="Arial"/>
              </a:rPr>
              <a:t> </a:t>
            </a:r>
            <a:r>
              <a:rPr lang="en-US" sz="1100" dirty="0">
                <a:solidFill>
                  <a:srgbClr val="000000"/>
                </a:solidFill>
                <a:latin typeface="Arial"/>
                <a:ea typeface="Arial"/>
                <a:cs typeface="Arial"/>
                <a:sym typeface="Arial"/>
              </a:rPr>
              <a:t>Ineffective maternity processes and negative patient outcomes were the results of weak </a:t>
            </a:r>
            <a:r>
              <a:rPr lang="en-US" sz="1100" dirty="0" err="1">
                <a:solidFill>
                  <a:srgbClr val="000000"/>
                </a:solidFill>
                <a:latin typeface="Arial"/>
                <a:ea typeface="Arial"/>
                <a:cs typeface="Arial"/>
                <a:sym typeface="Arial"/>
              </a:rPr>
              <a:t>organisational</a:t>
            </a:r>
            <a:r>
              <a:rPr lang="en-US" sz="1100" dirty="0">
                <a:solidFill>
                  <a:srgbClr val="000000"/>
                </a:solidFill>
                <a:latin typeface="Arial"/>
                <a:ea typeface="Arial"/>
                <a:cs typeface="Arial"/>
                <a:sym typeface="Arial"/>
              </a:rPr>
              <a:t> structures. </a:t>
            </a:r>
            <a:r>
              <a:rPr lang="en-US" sz="1100" baseline="0" dirty="0">
                <a:solidFill>
                  <a:srgbClr val="000000"/>
                </a:solidFill>
                <a:latin typeface="Arial"/>
                <a:ea typeface="Arial"/>
                <a:cs typeface="Arial"/>
                <a:sym typeface="Arial"/>
              </a:rPr>
              <a:t> </a:t>
            </a:r>
            <a:r>
              <a:rPr lang="en-US" sz="1100" dirty="0">
                <a:solidFill>
                  <a:srgbClr val="000000"/>
                </a:solidFill>
                <a:latin typeface="Arial"/>
                <a:ea typeface="Arial"/>
                <a:cs typeface="Arial"/>
                <a:sym typeface="Arial"/>
              </a:rPr>
              <a:t>Effective governance enhances quality in healthcare by ensuring the on-going improvement in </a:t>
            </a:r>
            <a:r>
              <a:rPr lang="en-US" sz="1100" dirty="0" err="1">
                <a:solidFill>
                  <a:srgbClr val="000000"/>
                </a:solidFill>
                <a:latin typeface="Arial"/>
                <a:ea typeface="Arial"/>
                <a:cs typeface="Arial"/>
                <a:sym typeface="Arial"/>
              </a:rPr>
              <a:t>organisational</a:t>
            </a:r>
            <a:r>
              <a:rPr lang="en-US" sz="1100" dirty="0">
                <a:solidFill>
                  <a:srgbClr val="000000"/>
                </a:solidFill>
                <a:latin typeface="Arial"/>
                <a:ea typeface="Arial"/>
                <a:cs typeface="Arial"/>
                <a:sym typeface="Arial"/>
              </a:rPr>
              <a:t> performance.</a:t>
            </a:r>
          </a:p>
          <a:p>
            <a:pPr marL="0" lvl="0" indent="0" algn="just" rtl="0">
              <a:lnSpc>
                <a:spcPct val="150000"/>
              </a:lnSpc>
              <a:spcBef>
                <a:spcPts val="0"/>
              </a:spcBef>
              <a:spcAft>
                <a:spcPts val="0"/>
              </a:spcAft>
              <a:buClr>
                <a:schemeClr val="dk1"/>
              </a:buClr>
              <a:buSzPts val="1100"/>
              <a:buFont typeface="Arial"/>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3cf673b4ccf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3cf673b4ccf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None/>
            </a:pPr>
            <a:r>
              <a:rPr lang="en" sz="1200" dirty="0">
                <a:solidFill>
                  <a:schemeClr val="dk1"/>
                </a:solidFill>
              </a:rPr>
              <a:t>To enhance the safety of maternity care, the person-centred care practice must be balanced with sturdy organisational systems that promote openness and everlasting learning. Independent reviews, frequent clinical audits, well-established whistleblowing and responsible leadership should be implemented to strengthen safety culture in healthcare organisations.</a:t>
            </a:r>
            <a:r>
              <a:rPr lang="en" dirty="0">
                <a:solidFill>
                  <a:schemeClr val="dk1"/>
                </a:solidFill>
              </a:rPr>
              <a:t> </a:t>
            </a:r>
            <a:r>
              <a:rPr lang="en-US" sz="1100" dirty="0">
                <a:solidFill>
                  <a:srgbClr val="000000"/>
                </a:solidFill>
                <a:latin typeface="Arial"/>
                <a:ea typeface="Arial"/>
                <a:cs typeface="Arial"/>
                <a:sym typeface="Arial"/>
              </a:rPr>
              <a:t>Practical maternity safety needs perpetual </a:t>
            </a:r>
            <a:r>
              <a:rPr lang="en-US" sz="1100" dirty="0" err="1">
                <a:solidFill>
                  <a:srgbClr val="000000"/>
                </a:solidFill>
                <a:latin typeface="Arial"/>
                <a:ea typeface="Arial"/>
                <a:cs typeface="Arial"/>
                <a:sym typeface="Arial"/>
              </a:rPr>
              <a:t>organisational</a:t>
            </a:r>
            <a:r>
              <a:rPr lang="en-US" sz="1100" dirty="0">
                <a:solidFill>
                  <a:srgbClr val="000000"/>
                </a:solidFill>
                <a:latin typeface="Arial"/>
                <a:ea typeface="Arial"/>
                <a:cs typeface="Arial"/>
                <a:sym typeface="Arial"/>
              </a:rPr>
              <a:t> learning and open-minded leadership. The scandal illustrated defensive culture, which discouraged concerns and </a:t>
            </a:r>
            <a:r>
              <a:rPr lang="en-US" sz="1100" dirty="0" err="1">
                <a:solidFill>
                  <a:srgbClr val="000000"/>
                </a:solidFill>
                <a:latin typeface="Arial"/>
                <a:ea typeface="Arial"/>
                <a:cs typeface="Arial"/>
                <a:sym typeface="Arial"/>
              </a:rPr>
              <a:t>organisational</a:t>
            </a:r>
            <a:r>
              <a:rPr lang="en-US" sz="1100" dirty="0">
                <a:solidFill>
                  <a:srgbClr val="000000"/>
                </a:solidFill>
                <a:latin typeface="Arial"/>
                <a:ea typeface="Arial"/>
                <a:cs typeface="Arial"/>
                <a:sym typeface="Arial"/>
              </a:rPr>
              <a:t> responsibility. There was an instruction to implement all NHS maternity services using </a:t>
            </a:r>
            <a:r>
              <a:rPr lang="en-US" sz="1100" dirty="0" err="1">
                <a:solidFill>
                  <a:srgbClr val="000000"/>
                </a:solidFill>
                <a:latin typeface="Arial"/>
                <a:ea typeface="Arial"/>
                <a:cs typeface="Arial"/>
                <a:sym typeface="Arial"/>
              </a:rPr>
              <a:t>Ockenden</a:t>
            </a:r>
            <a:r>
              <a:rPr lang="en-US" sz="1100" dirty="0">
                <a:solidFill>
                  <a:srgbClr val="000000"/>
                </a:solidFill>
                <a:latin typeface="Arial"/>
                <a:ea typeface="Arial"/>
                <a:cs typeface="Arial"/>
                <a:sym typeface="Arial"/>
              </a:rPr>
              <a:t> Immediate and Essential Actions.</a:t>
            </a:r>
          </a:p>
          <a:p>
            <a:pPr marL="0" lvl="0" indent="0" algn="just" rtl="0">
              <a:lnSpc>
                <a:spcPct val="150000"/>
              </a:lnSpc>
              <a:spcBef>
                <a:spcPts val="0"/>
              </a:spcBef>
              <a:spcAft>
                <a:spcPts val="0"/>
              </a:spcAft>
              <a:buClr>
                <a:schemeClr val="dk1"/>
              </a:buClr>
              <a:buSzPts val="1100"/>
              <a:buFont typeface="Arial"/>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3f830f60320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3f830f60320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None/>
            </a:pPr>
            <a:r>
              <a:rPr lang="en" sz="1200" dirty="0">
                <a:solidFill>
                  <a:schemeClr val="dk1"/>
                </a:solidFill>
              </a:rPr>
              <a:t>The presentation showed that ineffective and endemic failure to governance and leadership and policy implementation all compromised maternity safety over the decades. Root Cause Analysis and Donabedian Framework using the Swiss Cheese Model established that robust quality assurance systems form the cornerstone of preventing preventable injury and maintain safe, caring and responsible maternity care.</a:t>
            </a:r>
            <a:r>
              <a:rPr lang="en-US" sz="1100" dirty="0">
                <a:solidFill>
                  <a:srgbClr val="000000"/>
                </a:solidFill>
                <a:latin typeface="Arial"/>
                <a:ea typeface="Arial"/>
                <a:cs typeface="Arial"/>
                <a:sym typeface="Arial"/>
              </a:rPr>
              <a:t> Patient safety is enhanced by quality assurance, which is achieved by having robust </a:t>
            </a:r>
            <a:r>
              <a:rPr lang="en-US" sz="1100" dirty="0" err="1">
                <a:solidFill>
                  <a:srgbClr val="000000"/>
                </a:solidFill>
                <a:latin typeface="Arial"/>
                <a:ea typeface="Arial"/>
                <a:cs typeface="Arial"/>
                <a:sym typeface="Arial"/>
              </a:rPr>
              <a:t>organisational</a:t>
            </a:r>
            <a:r>
              <a:rPr lang="en-US" sz="1100" dirty="0">
                <a:solidFill>
                  <a:srgbClr val="000000"/>
                </a:solidFill>
                <a:latin typeface="Arial"/>
                <a:ea typeface="Arial"/>
                <a:cs typeface="Arial"/>
                <a:sym typeface="Arial"/>
              </a:rPr>
              <a:t> governance systems. Maternal and neonatal hurt to patients was preventable and was due to frequent </a:t>
            </a:r>
            <a:r>
              <a:rPr lang="en-US" sz="1100" dirty="0" err="1">
                <a:solidFill>
                  <a:srgbClr val="000000"/>
                </a:solidFill>
                <a:latin typeface="Arial"/>
                <a:ea typeface="Arial"/>
                <a:cs typeface="Arial"/>
                <a:sym typeface="Arial"/>
              </a:rPr>
              <a:t>organisational</a:t>
            </a:r>
            <a:r>
              <a:rPr lang="en-US" sz="1100" dirty="0">
                <a:solidFill>
                  <a:srgbClr val="000000"/>
                </a:solidFill>
                <a:latin typeface="Arial"/>
                <a:ea typeface="Arial"/>
                <a:cs typeface="Arial"/>
                <a:sym typeface="Arial"/>
              </a:rPr>
              <a:t> breakdowns. </a:t>
            </a:r>
            <a:r>
              <a:rPr lang="en-US" sz="1100" baseline="0" dirty="0">
                <a:solidFill>
                  <a:srgbClr val="000000"/>
                </a:solidFill>
                <a:latin typeface="Arial"/>
                <a:ea typeface="Arial"/>
                <a:cs typeface="Arial"/>
                <a:sym typeface="Arial"/>
              </a:rPr>
              <a:t> </a:t>
            </a:r>
            <a:r>
              <a:rPr lang="en-US" sz="1100" dirty="0" err="1">
                <a:solidFill>
                  <a:srgbClr val="000000"/>
                </a:solidFill>
                <a:latin typeface="Arial"/>
                <a:ea typeface="Arial"/>
                <a:cs typeface="Arial"/>
                <a:sym typeface="Arial"/>
              </a:rPr>
              <a:t>Ockenden</a:t>
            </a:r>
            <a:r>
              <a:rPr lang="en-US" sz="1100" dirty="0">
                <a:solidFill>
                  <a:srgbClr val="000000"/>
                </a:solidFill>
                <a:latin typeface="Arial"/>
                <a:ea typeface="Arial"/>
                <a:cs typeface="Arial"/>
                <a:sym typeface="Arial"/>
              </a:rPr>
              <a:t> recommendations can enhance safer maternity services in the National Health Service.</a:t>
            </a:r>
          </a:p>
          <a:p>
            <a:pPr marL="0" lvl="0" indent="0" algn="just" rtl="0">
              <a:lnSpc>
                <a:spcPct val="150000"/>
              </a:lnSpc>
              <a:spcBef>
                <a:spcPts val="0"/>
              </a:spcBef>
              <a:spcAft>
                <a:spcPts val="0"/>
              </a:spcAft>
              <a:buClr>
                <a:schemeClr val="dk1"/>
              </a:buClr>
              <a:buSzPts val="1100"/>
              <a:buFont typeface="Arial"/>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3cf673b4ccf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3cf673b4ccf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3a080f1b6db_0_12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3a080f1b6db_0_12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2"/>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14;p2"/>
          <p:cNvSpPr txBox="1">
            <a:spLocks noGrp="1"/>
          </p:cNvSpPr>
          <p:nvPr>
            <p:ph type="ctrTitle"/>
          </p:nvPr>
        </p:nvSpPr>
        <p:spPr>
          <a:xfrm>
            <a:off x="729450" y="1322450"/>
            <a:ext cx="7688100" cy="16647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15" name="Google Shape;15;p2"/>
          <p:cNvSpPr txBox="1">
            <a:spLocks noGrp="1"/>
          </p:cNvSpPr>
          <p:nvPr>
            <p:ph type="subTitle" idx="1"/>
          </p:nvPr>
        </p:nvSpPr>
        <p:spPr>
          <a:xfrm>
            <a:off x="729627" y="3172900"/>
            <a:ext cx="7688100" cy="5412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6" name="Google Shape;16;p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3"/>
          <p:cNvSpPr txBox="1">
            <a:spLocks noGrp="1"/>
          </p:cNvSpPr>
          <p:nvPr>
            <p:ph type="title"/>
          </p:nvPr>
        </p:nvSpPr>
        <p:spPr>
          <a:xfrm>
            <a:off x="729450" y="1322450"/>
            <a:ext cx="7688400" cy="1518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22" name="Google Shape;22;p3"/>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 name="Google Shape;28;p4"/>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29" name="Google Shape;29;p4"/>
          <p:cNvSpPr txBox="1">
            <a:spLocks noGrp="1"/>
          </p:cNvSpPr>
          <p:nvPr>
            <p:ph type="body" idx="1"/>
          </p:nvPr>
        </p:nvSpPr>
        <p:spPr>
          <a:xfrm>
            <a:off x="729450" y="2078875"/>
            <a:ext cx="76887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4"/>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5"/>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37" name="Google Shape;37;p5"/>
          <p:cNvSpPr txBox="1">
            <a:spLocks noGrp="1"/>
          </p:cNvSpPr>
          <p:nvPr>
            <p:ph type="body" idx="1"/>
          </p:nvPr>
        </p:nvSpPr>
        <p:spPr>
          <a:xfrm>
            <a:off x="729325" y="2078875"/>
            <a:ext cx="37743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8" name="Google Shape;38;p5"/>
          <p:cNvSpPr txBox="1">
            <a:spLocks noGrp="1"/>
          </p:cNvSpPr>
          <p:nvPr>
            <p:ph type="body" idx="2"/>
          </p:nvPr>
        </p:nvSpPr>
        <p:spPr>
          <a:xfrm>
            <a:off x="4643604" y="2078875"/>
            <a:ext cx="37743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9" name="Google Shape;39;p5"/>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6"/>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46" name="Google Shape;46;p6"/>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7"/>
          <p:cNvSpPr txBox="1">
            <a:spLocks noGrp="1"/>
          </p:cNvSpPr>
          <p:nvPr>
            <p:ph type="title"/>
          </p:nvPr>
        </p:nvSpPr>
        <p:spPr>
          <a:xfrm>
            <a:off x="730000" y="1318650"/>
            <a:ext cx="3300900" cy="13815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53" name="Google Shape;53;p7"/>
          <p:cNvSpPr txBox="1">
            <a:spLocks noGrp="1"/>
          </p:cNvSpPr>
          <p:nvPr>
            <p:ph type="body" idx="1"/>
          </p:nvPr>
        </p:nvSpPr>
        <p:spPr>
          <a:xfrm>
            <a:off x="721225" y="2781725"/>
            <a:ext cx="3300900" cy="159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7"/>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 name="Google Shape;59;p8"/>
          <p:cNvSpPr txBox="1">
            <a:spLocks noGrp="1"/>
          </p:cNvSpPr>
          <p:nvPr>
            <p:ph type="title"/>
          </p:nvPr>
        </p:nvSpPr>
        <p:spPr>
          <a:xfrm>
            <a:off x="729450" y="864300"/>
            <a:ext cx="7021200" cy="29850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60" name="Google Shape;60;p8"/>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9"/>
          <p:cNvSpPr txBox="1">
            <a:spLocks noGrp="1"/>
          </p:cNvSpPr>
          <p:nvPr>
            <p:ph type="title"/>
          </p:nvPr>
        </p:nvSpPr>
        <p:spPr>
          <a:xfrm>
            <a:off x="730000" y="1318650"/>
            <a:ext cx="3300900" cy="1687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67" name="Google Shape;67;p9"/>
          <p:cNvSpPr txBox="1">
            <a:spLocks noGrp="1"/>
          </p:cNvSpPr>
          <p:nvPr>
            <p:ph type="subTitle" idx="1"/>
          </p:nvPr>
        </p:nvSpPr>
        <p:spPr>
          <a:xfrm>
            <a:off x="724950" y="3161525"/>
            <a:ext cx="3300900" cy="7590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68" name="Google Shape;68;p9"/>
          <p:cNvSpPr txBox="1">
            <a:spLocks noGrp="1"/>
          </p:cNvSpPr>
          <p:nvPr>
            <p:ph type="body" idx="2"/>
          </p:nvPr>
        </p:nvSpPr>
        <p:spPr>
          <a:xfrm>
            <a:off x="5174225" y="1352625"/>
            <a:ext cx="3374400" cy="302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9" name="Google Shape;69;p9"/>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0"/>
        <p:cNvGrpSpPr/>
        <p:nvPr/>
      </p:nvGrpSpPr>
      <p:grpSpPr>
        <a:xfrm>
          <a:off x="0" y="0"/>
          <a:ext cx="0" cy="0"/>
          <a:chOff x="0" y="0"/>
          <a:chExt cx="0" cy="0"/>
        </a:xfrm>
      </p:grpSpPr>
      <p:sp>
        <p:nvSpPr>
          <p:cNvPr id="71" name="Google Shape;71;p10"/>
          <p:cNvSpPr txBox="1">
            <a:spLocks noGrp="1"/>
          </p:cNvSpPr>
          <p:nvPr>
            <p:ph type="body" idx="1"/>
          </p:nvPr>
        </p:nvSpPr>
        <p:spPr>
          <a:xfrm>
            <a:off x="724950" y="4372551"/>
            <a:ext cx="7697400" cy="4605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72" name="Google Shape;72;p10"/>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 name="Google Shape;77;p11"/>
          <p:cNvSpPr txBox="1">
            <a:spLocks noGrp="1"/>
          </p:cNvSpPr>
          <p:nvPr>
            <p:ph type="title" hasCustomPrompt="1"/>
          </p:nvPr>
        </p:nvSpPr>
        <p:spPr>
          <a:xfrm>
            <a:off x="729450" y="733950"/>
            <a:ext cx="7688400" cy="1244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a:spLocks noGrp="1"/>
          </p:cNvSpPr>
          <p:nvPr>
            <p:ph type="body" idx="1"/>
          </p:nvPr>
        </p:nvSpPr>
        <p:spPr>
          <a:xfrm>
            <a:off x="729450" y="2272888"/>
            <a:ext cx="7688400" cy="15804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lt1"/>
              </a:buClr>
              <a:buSzPts val="1300"/>
              <a:buChar char="●"/>
              <a:defRPr>
                <a:solidFill>
                  <a:schemeClr val="lt1"/>
                </a:solidFill>
              </a:defRPr>
            </a:lvl1pPr>
            <a:lvl2pPr marL="914400" lvl="1" indent="-298450">
              <a:spcBef>
                <a:spcPts val="0"/>
              </a:spcBef>
              <a:spcAft>
                <a:spcPts val="0"/>
              </a:spcAft>
              <a:buClr>
                <a:schemeClr val="lt1"/>
              </a:buClr>
              <a:buSzPts val="1100"/>
              <a:buChar char="○"/>
              <a:defRPr>
                <a:solidFill>
                  <a:schemeClr val="lt1"/>
                </a:solidFill>
              </a:defRPr>
            </a:lvl2pPr>
            <a:lvl3pPr marL="1371600" lvl="2" indent="-298450">
              <a:spcBef>
                <a:spcPts val="0"/>
              </a:spcBef>
              <a:spcAft>
                <a:spcPts val="0"/>
              </a:spcAft>
              <a:buClr>
                <a:schemeClr val="lt1"/>
              </a:buClr>
              <a:buSzPts val="1100"/>
              <a:buChar char="■"/>
              <a:defRPr>
                <a:solidFill>
                  <a:schemeClr val="lt1"/>
                </a:solidFill>
              </a:defRPr>
            </a:lvl3pPr>
            <a:lvl4pPr marL="1828800" lvl="3" indent="-298450">
              <a:spcBef>
                <a:spcPts val="0"/>
              </a:spcBef>
              <a:spcAft>
                <a:spcPts val="0"/>
              </a:spcAft>
              <a:buClr>
                <a:schemeClr val="lt1"/>
              </a:buClr>
              <a:buSzPts val="1100"/>
              <a:buChar char="●"/>
              <a:defRPr>
                <a:solidFill>
                  <a:schemeClr val="lt1"/>
                </a:solidFill>
              </a:defRPr>
            </a:lvl4pPr>
            <a:lvl5pPr marL="2286000" lvl="4" indent="-298450">
              <a:spcBef>
                <a:spcPts val="0"/>
              </a:spcBef>
              <a:spcAft>
                <a:spcPts val="0"/>
              </a:spcAft>
              <a:buClr>
                <a:schemeClr val="lt1"/>
              </a:buClr>
              <a:buSzPts val="1100"/>
              <a:buChar char="○"/>
              <a:defRPr>
                <a:solidFill>
                  <a:schemeClr val="lt1"/>
                </a:solidFill>
              </a:defRPr>
            </a:lvl5pPr>
            <a:lvl6pPr marL="2743200" lvl="5" indent="-298450">
              <a:spcBef>
                <a:spcPts val="0"/>
              </a:spcBef>
              <a:spcAft>
                <a:spcPts val="0"/>
              </a:spcAft>
              <a:buClr>
                <a:schemeClr val="lt1"/>
              </a:buClr>
              <a:buSzPts val="1100"/>
              <a:buChar char="■"/>
              <a:defRPr>
                <a:solidFill>
                  <a:schemeClr val="lt1"/>
                </a:solidFill>
              </a:defRPr>
            </a:lvl6pPr>
            <a:lvl7pPr marL="3200400" lvl="6" indent="-298450">
              <a:spcBef>
                <a:spcPts val="0"/>
              </a:spcBef>
              <a:spcAft>
                <a:spcPts val="0"/>
              </a:spcAft>
              <a:buClr>
                <a:schemeClr val="lt1"/>
              </a:buClr>
              <a:buSzPts val="1100"/>
              <a:buChar char="●"/>
              <a:defRPr>
                <a:solidFill>
                  <a:schemeClr val="lt1"/>
                </a:solidFill>
              </a:defRPr>
            </a:lvl7pPr>
            <a:lvl8pPr marL="3657600" lvl="7" indent="-298450">
              <a:spcBef>
                <a:spcPts val="0"/>
              </a:spcBef>
              <a:spcAft>
                <a:spcPts val="0"/>
              </a:spcAft>
              <a:buClr>
                <a:schemeClr val="lt1"/>
              </a:buClr>
              <a:buSzPts val="1100"/>
              <a:buChar char="○"/>
              <a:defRPr>
                <a:solidFill>
                  <a:schemeClr val="lt1"/>
                </a:solidFill>
              </a:defRPr>
            </a:lvl8pPr>
            <a:lvl9pPr marL="4114800" lvl="8" indent="-298450">
              <a:spcBef>
                <a:spcPts val="0"/>
              </a:spcBef>
              <a:spcAft>
                <a:spcPts val="0"/>
              </a:spcAft>
              <a:buClr>
                <a:schemeClr val="lt1"/>
              </a:buClr>
              <a:buSzPts val="1100"/>
              <a:buChar char="■"/>
              <a:defRPr>
                <a:solidFill>
                  <a:schemeClr val="lt1"/>
                </a:solidFill>
              </a:defRPr>
            </a:lvl9pPr>
          </a:lstStyle>
          <a:p>
            <a:endParaRPr/>
          </a:p>
        </p:txBody>
      </p:sp>
      <p:sp>
        <p:nvSpPr>
          <p:cNvPr id="79" name="Google Shape;79;p11"/>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0"/>
        <p:cNvGrpSpPr/>
        <p:nvPr/>
      </p:nvGrpSpPr>
      <p:grpSpPr>
        <a:xfrm>
          <a:off x="0" y="0"/>
          <a:ext cx="0" cy="0"/>
          <a:chOff x="0" y="0"/>
          <a:chExt cx="0" cy="0"/>
        </a:xfrm>
      </p:grpSpPr>
      <p:sp>
        <p:nvSpPr>
          <p:cNvPr id="81" name="Google Shape;81;p1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over">
  <p:cSld name="CUSTOM_7_1_1_1_1_1_1_1_1_1_1_1_1_1_1_1_1">
    <p:bg>
      <p:bgPr>
        <a:solidFill>
          <a:schemeClr val="lt1"/>
        </a:solidFill>
        <a:effectLst/>
      </p:bgPr>
    </p:bg>
    <p:spTree>
      <p:nvGrpSpPr>
        <p:cNvPr id="1" name="Shape 82"/>
        <p:cNvGrpSpPr/>
        <p:nvPr/>
      </p:nvGrpSpPr>
      <p:grpSpPr>
        <a:xfrm>
          <a:off x="0" y="0"/>
          <a:ext cx="0" cy="0"/>
          <a:chOff x="0" y="0"/>
          <a:chExt cx="0" cy="0"/>
        </a:xfrm>
      </p:grpSpPr>
      <p:sp>
        <p:nvSpPr>
          <p:cNvPr id="83" name="Google Shape;83;p13"/>
          <p:cNvSpPr>
            <a:spLocks noGrp="1"/>
          </p:cNvSpPr>
          <p:nvPr>
            <p:ph type="pic" idx="2"/>
          </p:nvPr>
        </p:nvSpPr>
        <p:spPr>
          <a:xfrm>
            <a:off x="4587725" y="-8750"/>
            <a:ext cx="4572000" cy="5152200"/>
          </a:xfrm>
          <a:prstGeom prst="rect">
            <a:avLst/>
          </a:prstGeom>
          <a:noFill/>
          <a:ln>
            <a:noFill/>
          </a:ln>
        </p:spPr>
      </p:sp>
      <p:sp>
        <p:nvSpPr>
          <p:cNvPr id="84" name="Google Shape;84;p13"/>
          <p:cNvSpPr txBox="1">
            <a:spLocks noGrp="1"/>
          </p:cNvSpPr>
          <p:nvPr>
            <p:ph type="title"/>
          </p:nvPr>
        </p:nvSpPr>
        <p:spPr>
          <a:xfrm>
            <a:off x="361975" y="923525"/>
            <a:ext cx="3860100" cy="587700"/>
          </a:xfrm>
          <a:prstGeom prst="rect">
            <a:avLst/>
          </a:prstGeom>
        </p:spPr>
        <p:txBody>
          <a:bodyPr spcFirstLastPara="1" wrap="square" lIns="91425" tIns="91425" rIns="91425" bIns="91425" anchor="t" anchorCtr="0">
            <a:normAutofit/>
          </a:bodyPr>
          <a:lstStyle>
            <a:lvl1pPr lvl="0" algn="ctr">
              <a:lnSpc>
                <a:spcPct val="80000"/>
              </a:lnSpc>
              <a:spcBef>
                <a:spcPts val="0"/>
              </a:spcBef>
              <a:spcAft>
                <a:spcPts val="0"/>
              </a:spcAft>
              <a:buNone/>
              <a:defRPr sz="4200">
                <a:solidFill>
                  <a:schemeClr val="dk1"/>
                </a:solidFill>
              </a:defRPr>
            </a:lvl1pPr>
            <a:lvl2pPr lvl="1" algn="ctr">
              <a:lnSpc>
                <a:spcPct val="115000"/>
              </a:lnSpc>
              <a:spcBef>
                <a:spcPts val="0"/>
              </a:spcBef>
              <a:spcAft>
                <a:spcPts val="0"/>
              </a:spcAft>
              <a:buNone/>
              <a:defRPr>
                <a:solidFill>
                  <a:schemeClr val="dk1"/>
                </a:solidFill>
              </a:defRPr>
            </a:lvl2pPr>
            <a:lvl3pPr lvl="2" algn="ctr">
              <a:lnSpc>
                <a:spcPct val="115000"/>
              </a:lnSpc>
              <a:spcBef>
                <a:spcPts val="0"/>
              </a:spcBef>
              <a:spcAft>
                <a:spcPts val="0"/>
              </a:spcAft>
              <a:buNone/>
              <a:defRPr>
                <a:solidFill>
                  <a:schemeClr val="dk1"/>
                </a:solidFill>
              </a:defRPr>
            </a:lvl3pPr>
            <a:lvl4pPr lvl="3" algn="ctr">
              <a:lnSpc>
                <a:spcPct val="115000"/>
              </a:lnSpc>
              <a:spcBef>
                <a:spcPts val="0"/>
              </a:spcBef>
              <a:spcAft>
                <a:spcPts val="0"/>
              </a:spcAft>
              <a:buNone/>
              <a:defRPr>
                <a:solidFill>
                  <a:schemeClr val="dk1"/>
                </a:solidFill>
              </a:defRPr>
            </a:lvl4pPr>
            <a:lvl5pPr lvl="4" algn="ctr">
              <a:lnSpc>
                <a:spcPct val="115000"/>
              </a:lnSpc>
              <a:spcBef>
                <a:spcPts val="0"/>
              </a:spcBef>
              <a:spcAft>
                <a:spcPts val="0"/>
              </a:spcAft>
              <a:buNone/>
              <a:defRPr>
                <a:solidFill>
                  <a:schemeClr val="dk1"/>
                </a:solidFill>
              </a:defRPr>
            </a:lvl5pPr>
            <a:lvl6pPr lvl="5" algn="ctr">
              <a:lnSpc>
                <a:spcPct val="115000"/>
              </a:lnSpc>
              <a:spcBef>
                <a:spcPts val="0"/>
              </a:spcBef>
              <a:spcAft>
                <a:spcPts val="0"/>
              </a:spcAft>
              <a:buNone/>
              <a:defRPr>
                <a:solidFill>
                  <a:schemeClr val="dk1"/>
                </a:solidFill>
              </a:defRPr>
            </a:lvl6pPr>
            <a:lvl7pPr lvl="6" algn="ctr">
              <a:lnSpc>
                <a:spcPct val="115000"/>
              </a:lnSpc>
              <a:spcBef>
                <a:spcPts val="0"/>
              </a:spcBef>
              <a:spcAft>
                <a:spcPts val="0"/>
              </a:spcAft>
              <a:buNone/>
              <a:defRPr>
                <a:solidFill>
                  <a:schemeClr val="dk1"/>
                </a:solidFill>
              </a:defRPr>
            </a:lvl7pPr>
            <a:lvl8pPr lvl="7" algn="ctr">
              <a:lnSpc>
                <a:spcPct val="115000"/>
              </a:lnSpc>
              <a:spcBef>
                <a:spcPts val="0"/>
              </a:spcBef>
              <a:spcAft>
                <a:spcPts val="0"/>
              </a:spcAft>
              <a:buNone/>
              <a:defRPr>
                <a:solidFill>
                  <a:schemeClr val="dk1"/>
                </a:solidFill>
              </a:defRPr>
            </a:lvl8pPr>
            <a:lvl9pPr lvl="8" algn="ctr">
              <a:lnSpc>
                <a:spcPct val="115000"/>
              </a:lnSpc>
              <a:spcBef>
                <a:spcPts val="0"/>
              </a:spcBef>
              <a:spcAft>
                <a:spcPts val="0"/>
              </a:spcAft>
              <a:buNone/>
              <a:defRPr>
                <a:solidFill>
                  <a:schemeClr val="dk1"/>
                </a:solidFill>
              </a:defRPr>
            </a:lvl9pPr>
          </a:lstStyle>
          <a:p>
            <a:endParaRPr/>
          </a:p>
        </p:txBody>
      </p:sp>
      <p:sp>
        <p:nvSpPr>
          <p:cNvPr id="85" name="Google Shape;85;p13"/>
          <p:cNvSpPr txBox="1">
            <a:spLocks noGrp="1"/>
          </p:cNvSpPr>
          <p:nvPr>
            <p:ph type="subTitle" idx="1"/>
          </p:nvPr>
        </p:nvSpPr>
        <p:spPr>
          <a:xfrm>
            <a:off x="361975" y="255533"/>
            <a:ext cx="3860100" cy="377400"/>
          </a:xfrm>
          <a:prstGeom prst="rect">
            <a:avLst/>
          </a:prstGeom>
        </p:spPr>
        <p:txBody>
          <a:bodyPr spcFirstLastPara="1" wrap="square" lIns="91425" tIns="91425" rIns="91425" bIns="91425" anchor="t" anchorCtr="0">
            <a:normAutofit/>
          </a:bodyPr>
          <a:lstStyle>
            <a:lvl1pPr lvl="0"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1pPr>
            <a:lvl2pPr lvl="1">
              <a:spcBef>
                <a:spcPts val="0"/>
              </a:spcBef>
              <a:spcAft>
                <a:spcPts val="0"/>
              </a:spcAft>
              <a:buClr>
                <a:schemeClr val="dk1"/>
              </a:buClr>
              <a:buSzPts val="1100"/>
              <a:buFont typeface="Newsreader"/>
              <a:buNone/>
              <a:defRPr>
                <a:solidFill>
                  <a:schemeClr val="dk1"/>
                </a:solidFill>
              </a:defRPr>
            </a:lvl2pPr>
            <a:lvl3pPr lvl="2">
              <a:spcBef>
                <a:spcPts val="0"/>
              </a:spcBef>
              <a:spcAft>
                <a:spcPts val="0"/>
              </a:spcAft>
              <a:buClr>
                <a:schemeClr val="dk1"/>
              </a:buClr>
              <a:buSzPts val="1100"/>
              <a:buFont typeface="Newsreader"/>
              <a:buNone/>
              <a:defRPr>
                <a:solidFill>
                  <a:schemeClr val="dk1"/>
                </a:solidFill>
              </a:defRPr>
            </a:lvl3pPr>
            <a:lvl4pPr lvl="3">
              <a:spcBef>
                <a:spcPts val="0"/>
              </a:spcBef>
              <a:spcAft>
                <a:spcPts val="0"/>
              </a:spcAft>
              <a:buClr>
                <a:schemeClr val="dk1"/>
              </a:buClr>
              <a:buSzPts val="1100"/>
              <a:buFont typeface="Newsreader"/>
              <a:buNone/>
              <a:defRPr>
                <a:solidFill>
                  <a:schemeClr val="dk1"/>
                </a:solidFill>
              </a:defRPr>
            </a:lvl4pPr>
            <a:lvl5pPr lvl="4">
              <a:spcBef>
                <a:spcPts val="0"/>
              </a:spcBef>
              <a:spcAft>
                <a:spcPts val="0"/>
              </a:spcAft>
              <a:buClr>
                <a:schemeClr val="dk1"/>
              </a:buClr>
              <a:buSzPts val="1100"/>
              <a:buFont typeface="Newsreader"/>
              <a:buNone/>
              <a:defRPr>
                <a:solidFill>
                  <a:schemeClr val="dk1"/>
                </a:solidFill>
              </a:defRPr>
            </a:lvl5pPr>
            <a:lvl6pPr lvl="5">
              <a:spcBef>
                <a:spcPts val="0"/>
              </a:spcBef>
              <a:spcAft>
                <a:spcPts val="0"/>
              </a:spcAft>
              <a:buClr>
                <a:schemeClr val="dk1"/>
              </a:buClr>
              <a:buSzPts val="1100"/>
              <a:buFont typeface="Newsreader"/>
              <a:buNone/>
              <a:defRPr>
                <a:solidFill>
                  <a:schemeClr val="dk1"/>
                </a:solidFill>
              </a:defRPr>
            </a:lvl6pPr>
            <a:lvl7pPr lvl="6">
              <a:spcBef>
                <a:spcPts val="0"/>
              </a:spcBef>
              <a:spcAft>
                <a:spcPts val="0"/>
              </a:spcAft>
              <a:buClr>
                <a:schemeClr val="dk1"/>
              </a:buClr>
              <a:buSzPts val="1100"/>
              <a:buFont typeface="Newsreader"/>
              <a:buNone/>
              <a:defRPr>
                <a:solidFill>
                  <a:schemeClr val="dk1"/>
                </a:solidFill>
              </a:defRPr>
            </a:lvl7pPr>
            <a:lvl8pPr lvl="7">
              <a:spcBef>
                <a:spcPts val="0"/>
              </a:spcBef>
              <a:spcAft>
                <a:spcPts val="0"/>
              </a:spcAft>
              <a:buClr>
                <a:schemeClr val="dk1"/>
              </a:buClr>
              <a:buSzPts val="1100"/>
              <a:buFont typeface="Newsreader"/>
              <a:buNone/>
              <a:defRPr>
                <a:solidFill>
                  <a:schemeClr val="dk1"/>
                </a:solidFill>
              </a:defRPr>
            </a:lvl8pPr>
            <a:lvl9pPr lvl="8">
              <a:spcBef>
                <a:spcPts val="0"/>
              </a:spcBef>
              <a:spcAft>
                <a:spcPts val="0"/>
              </a:spcAft>
              <a:buClr>
                <a:schemeClr val="dk1"/>
              </a:buClr>
              <a:buSzPts val="1100"/>
              <a:buFont typeface="Newsreader"/>
              <a:buNone/>
              <a:defRPr>
                <a:solidFill>
                  <a:schemeClr val="dk1"/>
                </a:solidFill>
              </a:defRPr>
            </a:lvl9pPr>
          </a:lstStyle>
          <a:p>
            <a:endParaRPr/>
          </a:p>
        </p:txBody>
      </p:sp>
      <p:sp>
        <p:nvSpPr>
          <p:cNvPr id="86" name="Google Shape;86;p13"/>
          <p:cNvSpPr txBox="1">
            <a:spLocks noGrp="1"/>
          </p:cNvSpPr>
          <p:nvPr>
            <p:ph type="body" idx="3"/>
          </p:nvPr>
        </p:nvSpPr>
        <p:spPr>
          <a:xfrm>
            <a:off x="547575" y="3337797"/>
            <a:ext cx="3492600" cy="1327500"/>
          </a:xfrm>
          <a:prstGeom prst="rect">
            <a:avLst/>
          </a:prstGeom>
        </p:spPr>
        <p:txBody>
          <a:bodyPr spcFirstLastPara="1" wrap="square" lIns="91425" tIns="91425" rIns="91425" bIns="91425" anchor="b" anchorCtr="0">
            <a:noAutofit/>
          </a:bodyPr>
          <a:lstStyle>
            <a:lvl1pPr marL="457200" lvl="0" indent="-292100" algn="ctr">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1pPr>
            <a:lvl2pPr marL="914400" lvl="1" indent="-292100" algn="ctr">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2pPr>
            <a:lvl3pPr marL="1371600" lvl="2" indent="-292100" algn="ctr">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3pPr>
            <a:lvl4pPr marL="1828800" lvl="3" indent="-292100" algn="ctr">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4pPr>
            <a:lvl5pPr marL="2286000" lvl="4" indent="-292100" algn="ctr">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5pPr>
            <a:lvl6pPr marL="2743200" lvl="5" indent="-292100" algn="ctr">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6pPr>
            <a:lvl7pPr marL="3200400" lvl="6" indent="-292100" algn="ctr">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7pPr>
            <a:lvl8pPr marL="3657600" lvl="7" indent="-292100" algn="ctr">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8pPr>
            <a:lvl9pPr marL="4114800" lvl="8" indent="-292100" algn="ctr">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potlight - Alt 2">
  <p:cSld name="CUSTOM_7_1">
    <p:bg>
      <p:bgPr>
        <a:solidFill>
          <a:schemeClr val="accent2"/>
        </a:solidFill>
        <a:effectLst/>
      </p:bgPr>
    </p:bg>
    <p:spTree>
      <p:nvGrpSpPr>
        <p:cNvPr id="1" name="Shape 87"/>
        <p:cNvGrpSpPr/>
        <p:nvPr/>
      </p:nvGrpSpPr>
      <p:grpSpPr>
        <a:xfrm>
          <a:off x="0" y="0"/>
          <a:ext cx="0" cy="0"/>
          <a:chOff x="0" y="0"/>
          <a:chExt cx="0" cy="0"/>
        </a:xfrm>
      </p:grpSpPr>
      <p:sp>
        <p:nvSpPr>
          <p:cNvPr id="88" name="Google Shape;88;p14"/>
          <p:cNvSpPr/>
          <p:nvPr/>
        </p:nvSpPr>
        <p:spPr>
          <a:xfrm>
            <a:off x="0" y="0"/>
            <a:ext cx="45675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DM Sans"/>
              <a:ea typeface="DM Sans"/>
              <a:cs typeface="DM Sans"/>
              <a:sym typeface="DM Sans"/>
            </a:endParaRPr>
          </a:p>
        </p:txBody>
      </p:sp>
      <p:sp>
        <p:nvSpPr>
          <p:cNvPr id="89" name="Google Shape;89;p14"/>
          <p:cNvSpPr txBox="1">
            <a:spLocks noGrp="1"/>
          </p:cNvSpPr>
          <p:nvPr>
            <p:ph type="title"/>
          </p:nvPr>
        </p:nvSpPr>
        <p:spPr>
          <a:xfrm>
            <a:off x="4975925" y="989088"/>
            <a:ext cx="3783600" cy="587700"/>
          </a:xfrm>
          <a:prstGeom prst="rect">
            <a:avLst/>
          </a:prstGeom>
        </p:spPr>
        <p:txBody>
          <a:bodyPr spcFirstLastPara="1" wrap="square" lIns="0" tIns="0" rIns="0" bIns="0" anchor="t" anchorCtr="0">
            <a:normAutofit/>
          </a:bodyPr>
          <a:lstStyle>
            <a:lvl1pPr lvl="0">
              <a:lnSpc>
                <a:spcPct val="90000"/>
              </a:lnSpc>
              <a:spcBef>
                <a:spcPts val="0"/>
              </a:spcBef>
              <a:spcAft>
                <a:spcPts val="0"/>
              </a:spcAft>
              <a:buNone/>
              <a:defRPr sz="3600"/>
            </a:lvl1pPr>
            <a:lvl2pPr lvl="1">
              <a:lnSpc>
                <a:spcPct val="90000"/>
              </a:lnSpc>
              <a:spcBef>
                <a:spcPts val="0"/>
              </a:spcBef>
              <a:spcAft>
                <a:spcPts val="0"/>
              </a:spcAft>
              <a:buNone/>
              <a:defRPr sz="3600"/>
            </a:lvl2pPr>
            <a:lvl3pPr lvl="2">
              <a:lnSpc>
                <a:spcPct val="90000"/>
              </a:lnSpc>
              <a:spcBef>
                <a:spcPts val="0"/>
              </a:spcBef>
              <a:spcAft>
                <a:spcPts val="0"/>
              </a:spcAft>
              <a:buNone/>
              <a:defRPr sz="3600"/>
            </a:lvl3pPr>
            <a:lvl4pPr lvl="3">
              <a:lnSpc>
                <a:spcPct val="90000"/>
              </a:lnSpc>
              <a:spcBef>
                <a:spcPts val="0"/>
              </a:spcBef>
              <a:spcAft>
                <a:spcPts val="0"/>
              </a:spcAft>
              <a:buNone/>
              <a:defRPr sz="3600"/>
            </a:lvl4pPr>
            <a:lvl5pPr lvl="4">
              <a:lnSpc>
                <a:spcPct val="90000"/>
              </a:lnSpc>
              <a:spcBef>
                <a:spcPts val="0"/>
              </a:spcBef>
              <a:spcAft>
                <a:spcPts val="0"/>
              </a:spcAft>
              <a:buNone/>
              <a:defRPr sz="3600"/>
            </a:lvl5pPr>
            <a:lvl6pPr lvl="5">
              <a:lnSpc>
                <a:spcPct val="90000"/>
              </a:lnSpc>
              <a:spcBef>
                <a:spcPts val="0"/>
              </a:spcBef>
              <a:spcAft>
                <a:spcPts val="0"/>
              </a:spcAft>
              <a:buNone/>
              <a:defRPr sz="3600"/>
            </a:lvl6pPr>
            <a:lvl7pPr lvl="6">
              <a:lnSpc>
                <a:spcPct val="90000"/>
              </a:lnSpc>
              <a:spcBef>
                <a:spcPts val="0"/>
              </a:spcBef>
              <a:spcAft>
                <a:spcPts val="0"/>
              </a:spcAft>
              <a:buNone/>
              <a:defRPr sz="3600"/>
            </a:lvl7pPr>
            <a:lvl8pPr lvl="7">
              <a:lnSpc>
                <a:spcPct val="90000"/>
              </a:lnSpc>
              <a:spcBef>
                <a:spcPts val="0"/>
              </a:spcBef>
              <a:spcAft>
                <a:spcPts val="0"/>
              </a:spcAft>
              <a:buNone/>
              <a:defRPr sz="3600"/>
            </a:lvl8pPr>
            <a:lvl9pPr lvl="8">
              <a:lnSpc>
                <a:spcPct val="90000"/>
              </a:lnSpc>
              <a:spcBef>
                <a:spcPts val="0"/>
              </a:spcBef>
              <a:spcAft>
                <a:spcPts val="0"/>
              </a:spcAft>
              <a:buNone/>
              <a:defRPr sz="3600"/>
            </a:lvl9pPr>
          </a:lstStyle>
          <a:p>
            <a:endParaRPr/>
          </a:p>
        </p:txBody>
      </p:sp>
      <p:sp>
        <p:nvSpPr>
          <p:cNvPr id="90" name="Google Shape;90;p14"/>
          <p:cNvSpPr>
            <a:spLocks noGrp="1"/>
          </p:cNvSpPr>
          <p:nvPr>
            <p:ph type="pic" idx="2"/>
          </p:nvPr>
        </p:nvSpPr>
        <p:spPr>
          <a:xfrm flipH="1">
            <a:off x="953803" y="1066100"/>
            <a:ext cx="2664300" cy="3002700"/>
          </a:xfrm>
          <a:prstGeom prst="rect">
            <a:avLst/>
          </a:prstGeom>
          <a:noFill/>
          <a:ln>
            <a:noFill/>
          </a:ln>
        </p:spPr>
      </p:sp>
      <p:sp>
        <p:nvSpPr>
          <p:cNvPr id="91" name="Google Shape;91;p14"/>
          <p:cNvSpPr txBox="1">
            <a:spLocks noGrp="1"/>
          </p:cNvSpPr>
          <p:nvPr>
            <p:ph type="body" idx="1"/>
          </p:nvPr>
        </p:nvSpPr>
        <p:spPr>
          <a:xfrm>
            <a:off x="4975925" y="4125662"/>
            <a:ext cx="3783600" cy="461700"/>
          </a:xfrm>
          <a:prstGeom prst="rect">
            <a:avLst/>
          </a:prstGeom>
          <a:noFill/>
        </p:spPr>
        <p:txBody>
          <a:bodyPr spcFirstLastPara="1" wrap="square" lIns="0" tIns="0" rIns="0" bIns="0" anchor="b" anchorCtr="0">
            <a:normAutofit/>
          </a:bodyPr>
          <a:lstStyle>
            <a:lvl1pPr marL="457200" lvl="0" indent="-2921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marL="914400" lvl="1" indent="-2921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marL="1371600" lvl="2" indent="-2921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marL="1828800" lvl="3" indent="-2921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marL="2286000" lvl="4" indent="-2921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marL="2743200" lvl="5" indent="-2921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marL="3200400" lvl="6" indent="-2921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marL="3657600" lvl="7" indent="-2921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marL="4114800" lvl="8" indent="-2921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9pPr>
          </a:lstStyle>
          <a:p>
            <a:endParaRPr/>
          </a:p>
        </p:txBody>
      </p:sp>
      <p:sp>
        <p:nvSpPr>
          <p:cNvPr id="92" name="Google Shape;92;p14"/>
          <p:cNvSpPr txBox="1">
            <a:spLocks noGrp="1"/>
          </p:cNvSpPr>
          <p:nvPr>
            <p:ph type="sldNum" idx="12"/>
          </p:nvPr>
        </p:nvSpPr>
        <p:spPr>
          <a:xfrm>
            <a:off x="8227975" y="217725"/>
            <a:ext cx="548700" cy="234000"/>
          </a:xfrm>
          <a:prstGeom prst="rect">
            <a:avLst/>
          </a:prstGeom>
        </p:spPr>
        <p:txBody>
          <a:bodyPr spcFirstLastPara="1" wrap="square" lIns="0" tIns="91425" rIns="0" bIns="91425" anchor="ctr" anchorCtr="0">
            <a:normAutofit fontScale="55000" lnSpcReduction="20000"/>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
        <p:nvSpPr>
          <p:cNvPr id="93" name="Google Shape;93;p14"/>
          <p:cNvSpPr txBox="1">
            <a:spLocks noGrp="1"/>
          </p:cNvSpPr>
          <p:nvPr>
            <p:ph type="body" idx="3"/>
          </p:nvPr>
        </p:nvSpPr>
        <p:spPr>
          <a:xfrm>
            <a:off x="4975925" y="1943891"/>
            <a:ext cx="3783600" cy="1243200"/>
          </a:xfrm>
          <a:prstGeom prst="rect">
            <a:avLst/>
          </a:prstGeom>
          <a:noFill/>
        </p:spPr>
        <p:txBody>
          <a:bodyPr spcFirstLastPara="1" wrap="square" lIns="0" tIns="0" rIns="0" bIns="0" anchor="t" anchorCtr="0">
            <a:normAutofit/>
          </a:bodyPr>
          <a:lstStyle>
            <a:lvl1pPr marL="457200" lvl="0" indent="-330200">
              <a:spcBef>
                <a:spcPts val="0"/>
              </a:spcBef>
              <a:spcAft>
                <a:spcPts val="0"/>
              </a:spcAft>
              <a:buClr>
                <a:schemeClr val="lt1"/>
              </a:buClr>
              <a:buSzPts val="1600"/>
              <a:buFont typeface="Newsreader"/>
              <a:buChar char="●"/>
              <a:defRPr sz="1600">
                <a:latin typeface="Newsreader"/>
                <a:ea typeface="Newsreader"/>
                <a:cs typeface="Newsreader"/>
                <a:sym typeface="Newsreader"/>
              </a:defRPr>
            </a:lvl1pPr>
            <a:lvl2pPr marL="914400" lvl="1" indent="-330200">
              <a:spcBef>
                <a:spcPts val="0"/>
              </a:spcBef>
              <a:spcAft>
                <a:spcPts val="0"/>
              </a:spcAft>
              <a:buClr>
                <a:schemeClr val="lt1"/>
              </a:buClr>
              <a:buSzPts val="1600"/>
              <a:buFont typeface="Newsreader"/>
              <a:buChar char="○"/>
              <a:defRPr sz="1600">
                <a:latin typeface="Newsreader"/>
                <a:ea typeface="Newsreader"/>
                <a:cs typeface="Newsreader"/>
                <a:sym typeface="Newsreader"/>
              </a:defRPr>
            </a:lvl2pPr>
            <a:lvl3pPr marL="1371600" lvl="2" indent="-330200">
              <a:spcBef>
                <a:spcPts val="0"/>
              </a:spcBef>
              <a:spcAft>
                <a:spcPts val="0"/>
              </a:spcAft>
              <a:buClr>
                <a:schemeClr val="lt1"/>
              </a:buClr>
              <a:buSzPts val="1600"/>
              <a:buFont typeface="Newsreader"/>
              <a:buChar char="■"/>
              <a:defRPr sz="1600">
                <a:latin typeface="Newsreader"/>
                <a:ea typeface="Newsreader"/>
                <a:cs typeface="Newsreader"/>
                <a:sym typeface="Newsreader"/>
              </a:defRPr>
            </a:lvl3pPr>
            <a:lvl4pPr marL="1828800" lvl="3" indent="-330200">
              <a:spcBef>
                <a:spcPts val="0"/>
              </a:spcBef>
              <a:spcAft>
                <a:spcPts val="0"/>
              </a:spcAft>
              <a:buClr>
                <a:schemeClr val="lt1"/>
              </a:buClr>
              <a:buSzPts val="1600"/>
              <a:buFont typeface="Newsreader"/>
              <a:buChar char="●"/>
              <a:defRPr sz="1600">
                <a:latin typeface="Newsreader"/>
                <a:ea typeface="Newsreader"/>
                <a:cs typeface="Newsreader"/>
                <a:sym typeface="Newsreader"/>
              </a:defRPr>
            </a:lvl4pPr>
            <a:lvl5pPr marL="2286000" lvl="4" indent="-330200">
              <a:spcBef>
                <a:spcPts val="0"/>
              </a:spcBef>
              <a:spcAft>
                <a:spcPts val="0"/>
              </a:spcAft>
              <a:buClr>
                <a:schemeClr val="lt1"/>
              </a:buClr>
              <a:buSzPts val="1600"/>
              <a:buFont typeface="Newsreader"/>
              <a:buChar char="○"/>
              <a:defRPr sz="1600">
                <a:latin typeface="Newsreader"/>
                <a:ea typeface="Newsreader"/>
                <a:cs typeface="Newsreader"/>
                <a:sym typeface="Newsreader"/>
              </a:defRPr>
            </a:lvl5pPr>
            <a:lvl6pPr marL="2743200" lvl="5" indent="-330200">
              <a:spcBef>
                <a:spcPts val="0"/>
              </a:spcBef>
              <a:spcAft>
                <a:spcPts val="0"/>
              </a:spcAft>
              <a:buClr>
                <a:schemeClr val="lt1"/>
              </a:buClr>
              <a:buSzPts val="1600"/>
              <a:buFont typeface="Newsreader"/>
              <a:buChar char="■"/>
              <a:defRPr sz="1600">
                <a:latin typeface="Newsreader"/>
                <a:ea typeface="Newsreader"/>
                <a:cs typeface="Newsreader"/>
                <a:sym typeface="Newsreader"/>
              </a:defRPr>
            </a:lvl6pPr>
            <a:lvl7pPr marL="3200400" lvl="6" indent="-330200">
              <a:spcBef>
                <a:spcPts val="0"/>
              </a:spcBef>
              <a:spcAft>
                <a:spcPts val="0"/>
              </a:spcAft>
              <a:buClr>
                <a:schemeClr val="lt1"/>
              </a:buClr>
              <a:buSzPts val="1600"/>
              <a:buFont typeface="Newsreader"/>
              <a:buChar char="●"/>
              <a:defRPr sz="1600">
                <a:latin typeface="Newsreader"/>
                <a:ea typeface="Newsreader"/>
                <a:cs typeface="Newsreader"/>
                <a:sym typeface="Newsreader"/>
              </a:defRPr>
            </a:lvl7pPr>
            <a:lvl8pPr marL="3657600" lvl="7" indent="-330200">
              <a:spcBef>
                <a:spcPts val="0"/>
              </a:spcBef>
              <a:spcAft>
                <a:spcPts val="0"/>
              </a:spcAft>
              <a:buClr>
                <a:schemeClr val="lt1"/>
              </a:buClr>
              <a:buSzPts val="1600"/>
              <a:buFont typeface="Newsreader"/>
              <a:buChar char="○"/>
              <a:defRPr sz="1600">
                <a:latin typeface="Newsreader"/>
                <a:ea typeface="Newsreader"/>
                <a:cs typeface="Newsreader"/>
                <a:sym typeface="Newsreader"/>
              </a:defRPr>
            </a:lvl8pPr>
            <a:lvl9pPr marL="4114800" lvl="8" indent="-330200">
              <a:spcBef>
                <a:spcPts val="0"/>
              </a:spcBef>
              <a:spcAft>
                <a:spcPts val="0"/>
              </a:spcAft>
              <a:buClr>
                <a:schemeClr val="lt1"/>
              </a:buClr>
              <a:buSzPts val="1600"/>
              <a:buFont typeface="Newsreader"/>
              <a:buChar char="■"/>
              <a:defRPr sz="1600">
                <a:latin typeface="Newsreader"/>
                <a:ea typeface="Newsreader"/>
                <a:cs typeface="Newsreader"/>
                <a:sym typeface="Newsreader"/>
              </a:defRPr>
            </a:lvl9pPr>
          </a:lstStyle>
          <a:p>
            <a:endParaRPr/>
          </a:p>
        </p:txBody>
      </p:sp>
      <p:sp>
        <p:nvSpPr>
          <p:cNvPr id="94" name="Google Shape;94;p14"/>
          <p:cNvSpPr txBox="1">
            <a:spLocks noGrp="1"/>
          </p:cNvSpPr>
          <p:nvPr>
            <p:ph type="subTitle" idx="4"/>
          </p:nvPr>
        </p:nvSpPr>
        <p:spPr>
          <a:xfrm>
            <a:off x="4975925" y="732775"/>
            <a:ext cx="3783600" cy="138600"/>
          </a:xfrm>
          <a:prstGeom prst="rect">
            <a:avLst/>
          </a:prstGeom>
        </p:spPr>
        <p:txBody>
          <a:bodyPr spcFirstLastPara="1" wrap="square" lIns="0" tIns="0" rIns="0" bIns="0" anchor="b" anchorCtr="0">
            <a:spAutoFit/>
          </a:bodyPr>
          <a:lstStyle>
            <a:lvl1pPr lvl="0">
              <a:spcBef>
                <a:spcPts val="0"/>
              </a:spcBef>
              <a:spcAft>
                <a:spcPts val="0"/>
              </a:spcAft>
              <a:buSzPts val="1000"/>
              <a:buFont typeface="DM Sans Light"/>
              <a:buNone/>
              <a:defRPr sz="1000">
                <a:latin typeface="DM Sans Light"/>
                <a:ea typeface="DM Sans Light"/>
                <a:cs typeface="DM Sans Light"/>
                <a:sym typeface="DM Sans Light"/>
              </a:defRPr>
            </a:lvl1pPr>
            <a:lvl2pPr lvl="1">
              <a:spcBef>
                <a:spcPts val="0"/>
              </a:spcBef>
              <a:spcAft>
                <a:spcPts val="0"/>
              </a:spcAft>
              <a:buSzPts val="1100"/>
              <a:buFont typeface="DM Sans Light"/>
              <a:buNone/>
              <a:defRPr>
                <a:latin typeface="DM Sans Light"/>
                <a:ea typeface="DM Sans Light"/>
                <a:cs typeface="DM Sans Light"/>
                <a:sym typeface="DM Sans Light"/>
              </a:defRPr>
            </a:lvl2pPr>
            <a:lvl3pPr lvl="2">
              <a:spcBef>
                <a:spcPts val="0"/>
              </a:spcBef>
              <a:spcAft>
                <a:spcPts val="0"/>
              </a:spcAft>
              <a:buSzPts val="1100"/>
              <a:buFont typeface="DM Sans Light"/>
              <a:buNone/>
              <a:defRPr>
                <a:latin typeface="DM Sans Light"/>
                <a:ea typeface="DM Sans Light"/>
                <a:cs typeface="DM Sans Light"/>
                <a:sym typeface="DM Sans Light"/>
              </a:defRPr>
            </a:lvl3pPr>
            <a:lvl4pPr lvl="3">
              <a:spcBef>
                <a:spcPts val="0"/>
              </a:spcBef>
              <a:spcAft>
                <a:spcPts val="0"/>
              </a:spcAft>
              <a:buSzPts val="1100"/>
              <a:buFont typeface="DM Sans Light"/>
              <a:buNone/>
              <a:defRPr>
                <a:latin typeface="DM Sans Light"/>
                <a:ea typeface="DM Sans Light"/>
                <a:cs typeface="DM Sans Light"/>
                <a:sym typeface="DM Sans Light"/>
              </a:defRPr>
            </a:lvl4pPr>
            <a:lvl5pPr lvl="4">
              <a:spcBef>
                <a:spcPts val="0"/>
              </a:spcBef>
              <a:spcAft>
                <a:spcPts val="0"/>
              </a:spcAft>
              <a:buSzPts val="1100"/>
              <a:buFont typeface="DM Sans Light"/>
              <a:buNone/>
              <a:defRPr>
                <a:latin typeface="DM Sans Light"/>
                <a:ea typeface="DM Sans Light"/>
                <a:cs typeface="DM Sans Light"/>
                <a:sym typeface="DM Sans Light"/>
              </a:defRPr>
            </a:lvl5pPr>
            <a:lvl6pPr lvl="5">
              <a:spcBef>
                <a:spcPts val="0"/>
              </a:spcBef>
              <a:spcAft>
                <a:spcPts val="0"/>
              </a:spcAft>
              <a:buSzPts val="1100"/>
              <a:buFont typeface="DM Sans Light"/>
              <a:buNone/>
              <a:defRPr>
                <a:latin typeface="DM Sans Light"/>
                <a:ea typeface="DM Sans Light"/>
                <a:cs typeface="DM Sans Light"/>
                <a:sym typeface="DM Sans Light"/>
              </a:defRPr>
            </a:lvl6pPr>
            <a:lvl7pPr lvl="6">
              <a:spcBef>
                <a:spcPts val="0"/>
              </a:spcBef>
              <a:spcAft>
                <a:spcPts val="0"/>
              </a:spcAft>
              <a:buSzPts val="1100"/>
              <a:buFont typeface="DM Sans Light"/>
              <a:buNone/>
              <a:defRPr>
                <a:latin typeface="DM Sans Light"/>
                <a:ea typeface="DM Sans Light"/>
                <a:cs typeface="DM Sans Light"/>
                <a:sym typeface="DM Sans Light"/>
              </a:defRPr>
            </a:lvl7pPr>
            <a:lvl8pPr lvl="7">
              <a:spcBef>
                <a:spcPts val="0"/>
              </a:spcBef>
              <a:spcAft>
                <a:spcPts val="0"/>
              </a:spcAft>
              <a:buSzPts val="1100"/>
              <a:buFont typeface="DM Sans Light"/>
              <a:buNone/>
              <a:defRPr>
                <a:latin typeface="DM Sans Light"/>
                <a:ea typeface="DM Sans Light"/>
                <a:cs typeface="DM Sans Light"/>
                <a:sym typeface="DM Sans Light"/>
              </a:defRPr>
            </a:lvl8pPr>
            <a:lvl9pPr lvl="8">
              <a:spcBef>
                <a:spcPts val="0"/>
              </a:spcBef>
              <a:spcAft>
                <a:spcPts val="0"/>
              </a:spcAft>
              <a:buSzPts val="1100"/>
              <a:buFont typeface="DM Sans Light"/>
              <a:buNone/>
              <a:defRPr>
                <a:latin typeface="DM Sans Light"/>
                <a:ea typeface="DM Sans Light"/>
                <a:cs typeface="DM Sans Light"/>
                <a:sym typeface="DM Sans Light"/>
              </a:defRPr>
            </a:lvl9pPr>
          </a:lstStyle>
          <a:p>
            <a:endParaRPr/>
          </a:p>
        </p:txBody>
      </p:sp>
      <p:sp>
        <p:nvSpPr>
          <p:cNvPr id="95" name="Google Shape;95;p14"/>
          <p:cNvSpPr txBox="1">
            <a:spLocks noGrp="1"/>
          </p:cNvSpPr>
          <p:nvPr>
            <p:ph type="subTitle" idx="5"/>
          </p:nvPr>
        </p:nvSpPr>
        <p:spPr>
          <a:xfrm>
            <a:off x="4975925" y="1647132"/>
            <a:ext cx="3783600" cy="138600"/>
          </a:xfrm>
          <a:prstGeom prst="rect">
            <a:avLst/>
          </a:prstGeom>
        </p:spPr>
        <p:txBody>
          <a:bodyPr spcFirstLastPara="1" wrap="square" lIns="0" tIns="0" rIns="0" bIns="0" anchor="t" anchorCtr="0">
            <a:normAutofit/>
          </a:bodyPr>
          <a:lstStyle>
            <a:lvl1pPr lvl="0">
              <a:spcBef>
                <a:spcPts val="0"/>
              </a:spcBef>
              <a:spcAft>
                <a:spcPts val="0"/>
              </a:spcAft>
              <a:buSzPts val="900"/>
              <a:buNone/>
              <a:defRPr sz="900"/>
            </a:lvl1pPr>
            <a:lvl2pPr lvl="1">
              <a:spcBef>
                <a:spcPts val="0"/>
              </a:spcBef>
              <a:spcAft>
                <a:spcPts val="0"/>
              </a:spcAft>
              <a:buSzPts val="900"/>
              <a:buNone/>
              <a:defRPr sz="900"/>
            </a:lvl2pPr>
            <a:lvl3pPr lvl="2">
              <a:spcBef>
                <a:spcPts val="0"/>
              </a:spcBef>
              <a:spcAft>
                <a:spcPts val="0"/>
              </a:spcAft>
              <a:buSzPts val="900"/>
              <a:buNone/>
              <a:defRPr sz="900"/>
            </a:lvl3pPr>
            <a:lvl4pPr lvl="3">
              <a:spcBef>
                <a:spcPts val="0"/>
              </a:spcBef>
              <a:spcAft>
                <a:spcPts val="0"/>
              </a:spcAft>
              <a:buSzPts val="900"/>
              <a:buNone/>
              <a:defRPr sz="900"/>
            </a:lvl4pPr>
            <a:lvl5pPr lvl="4">
              <a:spcBef>
                <a:spcPts val="0"/>
              </a:spcBef>
              <a:spcAft>
                <a:spcPts val="0"/>
              </a:spcAft>
              <a:buSzPts val="900"/>
              <a:buNone/>
              <a:defRPr sz="900"/>
            </a:lvl5pPr>
            <a:lvl6pPr lvl="5">
              <a:spcBef>
                <a:spcPts val="0"/>
              </a:spcBef>
              <a:spcAft>
                <a:spcPts val="0"/>
              </a:spcAft>
              <a:buSzPts val="900"/>
              <a:buNone/>
              <a:defRPr sz="900"/>
            </a:lvl6pPr>
            <a:lvl7pPr lvl="6">
              <a:spcBef>
                <a:spcPts val="0"/>
              </a:spcBef>
              <a:spcAft>
                <a:spcPts val="0"/>
              </a:spcAft>
              <a:buSzPts val="900"/>
              <a:buNone/>
              <a:defRPr sz="900"/>
            </a:lvl7pPr>
            <a:lvl8pPr lvl="7">
              <a:spcBef>
                <a:spcPts val="0"/>
              </a:spcBef>
              <a:spcAft>
                <a:spcPts val="0"/>
              </a:spcAft>
              <a:buSzPts val="900"/>
              <a:buNone/>
              <a:defRPr sz="900"/>
            </a:lvl8pPr>
            <a:lvl9pPr lvl="8">
              <a:spcBef>
                <a:spcPts val="0"/>
              </a:spcBef>
              <a:spcAft>
                <a:spcPts val="0"/>
              </a:spcAft>
              <a:buSzPts val="900"/>
              <a:buNone/>
              <a:defRPr sz="900"/>
            </a:lvl9pPr>
          </a:lstStyle>
          <a:p>
            <a:endParaRPr/>
          </a:p>
        </p:txBody>
      </p:sp>
      <p:sp>
        <p:nvSpPr>
          <p:cNvPr id="96" name="Google Shape;96;p14"/>
          <p:cNvSpPr txBox="1">
            <a:spLocks noGrp="1"/>
          </p:cNvSpPr>
          <p:nvPr>
            <p:ph type="subTitle" idx="6"/>
          </p:nvPr>
        </p:nvSpPr>
        <p:spPr>
          <a:xfrm>
            <a:off x="361975" y="217725"/>
            <a:ext cx="4163100" cy="237600"/>
          </a:xfrm>
          <a:prstGeom prst="rect">
            <a:avLst/>
          </a:prstGeom>
        </p:spPr>
        <p:txBody>
          <a:bodyPr spcFirstLastPara="1" wrap="square" lIns="0" tIns="0" rIns="0" bIns="0" anchor="ctr" anchorCtr="0">
            <a:normAutofit/>
          </a:bodyPr>
          <a:lstStyle>
            <a:lvl1pPr lvl="0">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spcBef>
                <a:spcPts val="0"/>
              </a:spcBef>
              <a:spcAft>
                <a:spcPts val="0"/>
              </a:spcAft>
              <a:buClr>
                <a:schemeClr val="dk1"/>
              </a:buClr>
              <a:buSzPts val="1100"/>
              <a:buNone/>
              <a:defRPr>
                <a:solidFill>
                  <a:schemeClr val="dk1"/>
                </a:solidFill>
              </a:defRPr>
            </a:lvl2pPr>
            <a:lvl3pPr lvl="2">
              <a:spcBef>
                <a:spcPts val="0"/>
              </a:spcBef>
              <a:spcAft>
                <a:spcPts val="0"/>
              </a:spcAft>
              <a:buClr>
                <a:schemeClr val="dk1"/>
              </a:buClr>
              <a:buSzPts val="1100"/>
              <a:buNone/>
              <a:defRPr>
                <a:solidFill>
                  <a:schemeClr val="dk1"/>
                </a:solidFill>
              </a:defRPr>
            </a:lvl3pPr>
            <a:lvl4pPr lvl="3">
              <a:spcBef>
                <a:spcPts val="0"/>
              </a:spcBef>
              <a:spcAft>
                <a:spcPts val="0"/>
              </a:spcAft>
              <a:buClr>
                <a:schemeClr val="dk1"/>
              </a:buClr>
              <a:buSzPts val="1100"/>
              <a:buNone/>
              <a:defRPr>
                <a:solidFill>
                  <a:schemeClr val="dk1"/>
                </a:solidFill>
              </a:defRPr>
            </a:lvl4pPr>
            <a:lvl5pPr lvl="4">
              <a:spcBef>
                <a:spcPts val="0"/>
              </a:spcBef>
              <a:spcAft>
                <a:spcPts val="0"/>
              </a:spcAft>
              <a:buClr>
                <a:schemeClr val="dk1"/>
              </a:buClr>
              <a:buSzPts val="1100"/>
              <a:buNone/>
              <a:defRPr>
                <a:solidFill>
                  <a:schemeClr val="dk1"/>
                </a:solidFill>
              </a:defRPr>
            </a:lvl5pPr>
            <a:lvl6pPr lvl="5">
              <a:spcBef>
                <a:spcPts val="0"/>
              </a:spcBef>
              <a:spcAft>
                <a:spcPts val="0"/>
              </a:spcAft>
              <a:buClr>
                <a:schemeClr val="dk1"/>
              </a:buClr>
              <a:buSzPts val="1100"/>
              <a:buNone/>
              <a:defRPr>
                <a:solidFill>
                  <a:schemeClr val="dk1"/>
                </a:solidFill>
              </a:defRPr>
            </a:lvl6pPr>
            <a:lvl7pPr lvl="6">
              <a:spcBef>
                <a:spcPts val="0"/>
              </a:spcBef>
              <a:spcAft>
                <a:spcPts val="0"/>
              </a:spcAft>
              <a:buClr>
                <a:schemeClr val="dk1"/>
              </a:buClr>
              <a:buSzPts val="1100"/>
              <a:buNone/>
              <a:defRPr>
                <a:solidFill>
                  <a:schemeClr val="dk1"/>
                </a:solidFill>
              </a:defRPr>
            </a:lvl7pPr>
            <a:lvl8pPr lvl="7">
              <a:spcBef>
                <a:spcPts val="0"/>
              </a:spcBef>
              <a:spcAft>
                <a:spcPts val="0"/>
              </a:spcAft>
              <a:buClr>
                <a:schemeClr val="dk1"/>
              </a:buClr>
              <a:buSzPts val="1100"/>
              <a:buNone/>
              <a:defRPr>
                <a:solidFill>
                  <a:schemeClr val="dk1"/>
                </a:solidFill>
              </a:defRPr>
            </a:lvl8pPr>
            <a:lvl9pPr lvl="8">
              <a:spcBef>
                <a:spcPts val="0"/>
              </a:spcBef>
              <a:spcAft>
                <a:spcPts val="0"/>
              </a:spcAft>
              <a:buClr>
                <a:schemeClr val="dk1"/>
              </a:buClr>
              <a:buSzPts val="1100"/>
              <a:buNone/>
              <a:defRPr>
                <a:solidFill>
                  <a:schemeClr val="dk1"/>
                </a:solidFill>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tatement with image - Alt 1">
  <p:cSld name="CUSTOM_2">
    <p:spTree>
      <p:nvGrpSpPr>
        <p:cNvPr id="1" name="Shape 97"/>
        <p:cNvGrpSpPr/>
        <p:nvPr/>
      </p:nvGrpSpPr>
      <p:grpSpPr>
        <a:xfrm>
          <a:off x="0" y="0"/>
          <a:ext cx="0" cy="0"/>
          <a:chOff x="0" y="0"/>
          <a:chExt cx="0" cy="0"/>
        </a:xfrm>
      </p:grpSpPr>
      <p:sp>
        <p:nvSpPr>
          <p:cNvPr id="98" name="Google Shape;98;p15"/>
          <p:cNvSpPr>
            <a:spLocks noGrp="1"/>
          </p:cNvSpPr>
          <p:nvPr>
            <p:ph type="pic" idx="2"/>
          </p:nvPr>
        </p:nvSpPr>
        <p:spPr>
          <a:xfrm>
            <a:off x="6289075" y="1793300"/>
            <a:ext cx="2853300" cy="3350400"/>
          </a:xfrm>
          <a:prstGeom prst="rect">
            <a:avLst/>
          </a:prstGeom>
          <a:noFill/>
          <a:ln>
            <a:noFill/>
          </a:ln>
        </p:spPr>
      </p:sp>
      <p:sp>
        <p:nvSpPr>
          <p:cNvPr id="99" name="Google Shape;99;p15"/>
          <p:cNvSpPr/>
          <p:nvPr/>
        </p:nvSpPr>
        <p:spPr>
          <a:xfrm>
            <a:off x="6289085" y="0"/>
            <a:ext cx="2853300" cy="17931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accent1"/>
              </a:solidFill>
              <a:latin typeface="DM Sans"/>
              <a:ea typeface="DM Sans"/>
              <a:cs typeface="DM Sans"/>
              <a:sym typeface="DM Sans"/>
            </a:endParaRPr>
          </a:p>
        </p:txBody>
      </p:sp>
      <p:sp>
        <p:nvSpPr>
          <p:cNvPr id="100" name="Google Shape;100;p15"/>
          <p:cNvSpPr txBox="1">
            <a:spLocks noGrp="1"/>
          </p:cNvSpPr>
          <p:nvPr>
            <p:ph type="title"/>
          </p:nvPr>
        </p:nvSpPr>
        <p:spPr>
          <a:xfrm>
            <a:off x="361975" y="988550"/>
            <a:ext cx="5356800" cy="2255400"/>
          </a:xfrm>
          <a:prstGeom prst="rect">
            <a:avLst/>
          </a:prstGeom>
        </p:spPr>
        <p:txBody>
          <a:bodyPr spcFirstLastPara="1" wrap="square" lIns="0" tIns="0" rIns="0" bIns="0" anchor="t" anchorCtr="0">
            <a:normAutofit/>
          </a:bodyPr>
          <a:lstStyle>
            <a:lvl1pPr lvl="0">
              <a:spcBef>
                <a:spcPts val="0"/>
              </a:spcBef>
              <a:spcAft>
                <a:spcPts val="0"/>
              </a:spcAft>
              <a:buNone/>
              <a:defRPr sz="2200"/>
            </a:lvl1pPr>
            <a:lvl2pPr lvl="1">
              <a:spcBef>
                <a:spcPts val="0"/>
              </a:spcBef>
              <a:spcAft>
                <a:spcPts val="0"/>
              </a:spcAft>
              <a:buNone/>
              <a:defRPr sz="2200"/>
            </a:lvl2pPr>
            <a:lvl3pPr lvl="2">
              <a:spcBef>
                <a:spcPts val="0"/>
              </a:spcBef>
              <a:spcAft>
                <a:spcPts val="0"/>
              </a:spcAft>
              <a:buNone/>
              <a:defRPr sz="2200"/>
            </a:lvl3pPr>
            <a:lvl4pPr lvl="3">
              <a:spcBef>
                <a:spcPts val="0"/>
              </a:spcBef>
              <a:spcAft>
                <a:spcPts val="0"/>
              </a:spcAft>
              <a:buNone/>
              <a:defRPr sz="2200"/>
            </a:lvl4pPr>
            <a:lvl5pPr lvl="4">
              <a:spcBef>
                <a:spcPts val="0"/>
              </a:spcBef>
              <a:spcAft>
                <a:spcPts val="0"/>
              </a:spcAft>
              <a:buNone/>
              <a:defRPr sz="2200"/>
            </a:lvl5pPr>
            <a:lvl6pPr lvl="5">
              <a:spcBef>
                <a:spcPts val="0"/>
              </a:spcBef>
              <a:spcAft>
                <a:spcPts val="0"/>
              </a:spcAft>
              <a:buNone/>
              <a:defRPr sz="2200"/>
            </a:lvl6pPr>
            <a:lvl7pPr lvl="6">
              <a:spcBef>
                <a:spcPts val="0"/>
              </a:spcBef>
              <a:spcAft>
                <a:spcPts val="0"/>
              </a:spcAft>
              <a:buNone/>
              <a:defRPr sz="2200"/>
            </a:lvl7pPr>
            <a:lvl8pPr lvl="7">
              <a:spcBef>
                <a:spcPts val="0"/>
              </a:spcBef>
              <a:spcAft>
                <a:spcPts val="0"/>
              </a:spcAft>
              <a:buNone/>
              <a:defRPr sz="2200"/>
            </a:lvl8pPr>
            <a:lvl9pPr lvl="8">
              <a:spcBef>
                <a:spcPts val="0"/>
              </a:spcBef>
              <a:spcAft>
                <a:spcPts val="0"/>
              </a:spcAft>
              <a:buNone/>
              <a:defRPr sz="2200"/>
            </a:lvl9pPr>
          </a:lstStyle>
          <a:p>
            <a:endParaRPr/>
          </a:p>
        </p:txBody>
      </p:sp>
      <p:sp>
        <p:nvSpPr>
          <p:cNvPr id="101" name="Google Shape;101;p15"/>
          <p:cNvSpPr txBox="1">
            <a:spLocks noGrp="1"/>
          </p:cNvSpPr>
          <p:nvPr>
            <p:ph type="body" idx="1"/>
          </p:nvPr>
        </p:nvSpPr>
        <p:spPr>
          <a:xfrm>
            <a:off x="361975" y="3541582"/>
            <a:ext cx="3777000" cy="1044300"/>
          </a:xfrm>
          <a:prstGeom prst="rect">
            <a:avLst/>
          </a:prstGeom>
        </p:spPr>
        <p:txBody>
          <a:bodyPr spcFirstLastPara="1" wrap="square" lIns="0" tIns="0" rIns="0" bIns="0" anchor="b" anchorCtr="0">
            <a:normAutofit/>
          </a:bodyPr>
          <a:lstStyle>
            <a:lvl1pPr marL="457200" lvl="0" indent="-2921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marL="914400" lvl="1" indent="-2921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marL="1371600" lvl="2" indent="-2921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marL="1828800" lvl="3" indent="-2921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marL="2286000" lvl="4" indent="-2921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marL="2743200" lvl="5" indent="-2921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marL="3200400" lvl="6" indent="-2921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marL="3657600" lvl="7" indent="-2921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marL="4114800" lvl="8" indent="-292100">
              <a:spcBef>
                <a:spcPts val="800"/>
              </a:spcBef>
              <a:spcAft>
                <a:spcPts val="800"/>
              </a:spcAft>
              <a:buClr>
                <a:schemeClr val="lt1"/>
              </a:buClr>
              <a:buSzPts val="1000"/>
              <a:buFont typeface="DM Sans Light"/>
              <a:buChar char="■"/>
              <a:defRPr sz="1000">
                <a:latin typeface="DM Sans Light"/>
                <a:ea typeface="DM Sans Light"/>
                <a:cs typeface="DM Sans Light"/>
                <a:sym typeface="DM Sans Light"/>
              </a:defRPr>
            </a:lvl9pPr>
          </a:lstStyle>
          <a:p>
            <a:endParaRPr/>
          </a:p>
        </p:txBody>
      </p:sp>
      <p:sp>
        <p:nvSpPr>
          <p:cNvPr id="102" name="Google Shape;102;p15"/>
          <p:cNvSpPr txBox="1">
            <a:spLocks noGrp="1"/>
          </p:cNvSpPr>
          <p:nvPr>
            <p:ph type="sldNum" idx="12"/>
          </p:nvPr>
        </p:nvSpPr>
        <p:spPr>
          <a:xfrm>
            <a:off x="8227975" y="217725"/>
            <a:ext cx="548700" cy="234000"/>
          </a:xfrm>
          <a:prstGeom prst="rect">
            <a:avLst/>
          </a:prstGeom>
        </p:spPr>
        <p:txBody>
          <a:bodyPr spcFirstLastPara="1" wrap="square" lIns="0" tIns="91425" rIns="0" bIns="91425" anchor="ctr" anchorCtr="0">
            <a:normAutofit fontScale="55000" lnSpcReduction="20000"/>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
        <p:nvSpPr>
          <p:cNvPr id="103" name="Google Shape;103;p15"/>
          <p:cNvSpPr txBox="1">
            <a:spLocks noGrp="1"/>
          </p:cNvSpPr>
          <p:nvPr>
            <p:ph type="subTitle" idx="3"/>
          </p:nvPr>
        </p:nvSpPr>
        <p:spPr>
          <a:xfrm>
            <a:off x="361975" y="217725"/>
            <a:ext cx="4163100" cy="237600"/>
          </a:xfrm>
          <a:prstGeom prst="rect">
            <a:avLst/>
          </a:prstGeom>
        </p:spPr>
        <p:txBody>
          <a:bodyPr spcFirstLastPara="1" wrap="square" lIns="0" tIns="0" rIns="0" bIns="0" anchor="ctr" anchorCtr="0">
            <a:normAutofit/>
          </a:bodyPr>
          <a:lstStyle>
            <a:lvl1pPr lvl="0">
              <a:spcBef>
                <a:spcPts val="0"/>
              </a:spcBef>
              <a:spcAft>
                <a:spcPts val="0"/>
              </a:spcAft>
              <a:buSzPts val="700"/>
              <a:buFont typeface="DM Sans"/>
              <a:buNone/>
              <a:defRPr sz="700">
                <a:latin typeface="DM Sans"/>
                <a:ea typeface="DM Sans"/>
                <a:cs typeface="DM Sans"/>
                <a:sym typeface="DM Sans"/>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hank you slide">
  <p:cSld name="CUSTOM_8_1">
    <p:bg>
      <p:bgPr>
        <a:solidFill>
          <a:schemeClr val="accent2"/>
        </a:solidFill>
        <a:effectLst/>
      </p:bgPr>
    </p:bg>
    <p:spTree>
      <p:nvGrpSpPr>
        <p:cNvPr id="1" name="Shape 104"/>
        <p:cNvGrpSpPr/>
        <p:nvPr/>
      </p:nvGrpSpPr>
      <p:grpSpPr>
        <a:xfrm>
          <a:off x="0" y="0"/>
          <a:ext cx="0" cy="0"/>
          <a:chOff x="0" y="0"/>
          <a:chExt cx="0" cy="0"/>
        </a:xfrm>
      </p:grpSpPr>
      <p:sp>
        <p:nvSpPr>
          <p:cNvPr id="105" name="Google Shape;105;p16"/>
          <p:cNvSpPr/>
          <p:nvPr/>
        </p:nvSpPr>
        <p:spPr>
          <a:xfrm>
            <a:off x="50" y="-300"/>
            <a:ext cx="67089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DM Sans"/>
              <a:ea typeface="DM Sans"/>
              <a:cs typeface="DM Sans"/>
              <a:sym typeface="DM Sans"/>
            </a:endParaRPr>
          </a:p>
        </p:txBody>
      </p:sp>
      <p:sp>
        <p:nvSpPr>
          <p:cNvPr id="106" name="Google Shape;106;p16"/>
          <p:cNvSpPr txBox="1">
            <a:spLocks noGrp="1"/>
          </p:cNvSpPr>
          <p:nvPr>
            <p:ph type="title"/>
          </p:nvPr>
        </p:nvSpPr>
        <p:spPr>
          <a:xfrm>
            <a:off x="451472" y="2024100"/>
            <a:ext cx="4163100" cy="1372500"/>
          </a:xfrm>
          <a:prstGeom prst="rect">
            <a:avLst/>
          </a:prstGeom>
        </p:spPr>
        <p:txBody>
          <a:bodyPr spcFirstLastPara="1" wrap="square" lIns="0" tIns="0" rIns="0" bIns="0" anchor="b" anchorCtr="0">
            <a:normAutofit/>
          </a:bodyPr>
          <a:lstStyle>
            <a:lvl1pPr lvl="0">
              <a:lnSpc>
                <a:spcPct val="90000"/>
              </a:lnSpc>
              <a:spcBef>
                <a:spcPts val="0"/>
              </a:spcBef>
              <a:spcAft>
                <a:spcPts val="0"/>
              </a:spcAft>
              <a:buNone/>
              <a:defRPr sz="4200">
                <a:solidFill>
                  <a:schemeClr val="dk1"/>
                </a:solidFill>
              </a:defRPr>
            </a:lvl1pPr>
            <a:lvl2pPr lvl="1">
              <a:lnSpc>
                <a:spcPct val="90000"/>
              </a:lnSpc>
              <a:spcBef>
                <a:spcPts val="0"/>
              </a:spcBef>
              <a:spcAft>
                <a:spcPts val="0"/>
              </a:spcAft>
              <a:buNone/>
              <a:defRPr sz="4200">
                <a:solidFill>
                  <a:schemeClr val="dk1"/>
                </a:solidFill>
              </a:defRPr>
            </a:lvl2pPr>
            <a:lvl3pPr lvl="2">
              <a:lnSpc>
                <a:spcPct val="90000"/>
              </a:lnSpc>
              <a:spcBef>
                <a:spcPts val="0"/>
              </a:spcBef>
              <a:spcAft>
                <a:spcPts val="0"/>
              </a:spcAft>
              <a:buNone/>
              <a:defRPr sz="4200">
                <a:solidFill>
                  <a:schemeClr val="dk1"/>
                </a:solidFill>
              </a:defRPr>
            </a:lvl3pPr>
            <a:lvl4pPr lvl="3">
              <a:lnSpc>
                <a:spcPct val="90000"/>
              </a:lnSpc>
              <a:spcBef>
                <a:spcPts val="0"/>
              </a:spcBef>
              <a:spcAft>
                <a:spcPts val="0"/>
              </a:spcAft>
              <a:buNone/>
              <a:defRPr sz="4200">
                <a:solidFill>
                  <a:schemeClr val="dk1"/>
                </a:solidFill>
              </a:defRPr>
            </a:lvl4pPr>
            <a:lvl5pPr lvl="4">
              <a:lnSpc>
                <a:spcPct val="90000"/>
              </a:lnSpc>
              <a:spcBef>
                <a:spcPts val="0"/>
              </a:spcBef>
              <a:spcAft>
                <a:spcPts val="0"/>
              </a:spcAft>
              <a:buNone/>
              <a:defRPr sz="4200">
                <a:solidFill>
                  <a:schemeClr val="dk1"/>
                </a:solidFill>
              </a:defRPr>
            </a:lvl5pPr>
            <a:lvl6pPr lvl="5">
              <a:lnSpc>
                <a:spcPct val="90000"/>
              </a:lnSpc>
              <a:spcBef>
                <a:spcPts val="0"/>
              </a:spcBef>
              <a:spcAft>
                <a:spcPts val="0"/>
              </a:spcAft>
              <a:buNone/>
              <a:defRPr sz="4200">
                <a:solidFill>
                  <a:schemeClr val="dk1"/>
                </a:solidFill>
              </a:defRPr>
            </a:lvl6pPr>
            <a:lvl7pPr lvl="6">
              <a:lnSpc>
                <a:spcPct val="90000"/>
              </a:lnSpc>
              <a:spcBef>
                <a:spcPts val="0"/>
              </a:spcBef>
              <a:spcAft>
                <a:spcPts val="0"/>
              </a:spcAft>
              <a:buNone/>
              <a:defRPr sz="4200">
                <a:solidFill>
                  <a:schemeClr val="dk1"/>
                </a:solidFill>
              </a:defRPr>
            </a:lvl7pPr>
            <a:lvl8pPr lvl="7">
              <a:lnSpc>
                <a:spcPct val="90000"/>
              </a:lnSpc>
              <a:spcBef>
                <a:spcPts val="0"/>
              </a:spcBef>
              <a:spcAft>
                <a:spcPts val="0"/>
              </a:spcAft>
              <a:buNone/>
              <a:defRPr sz="4200">
                <a:solidFill>
                  <a:schemeClr val="dk1"/>
                </a:solidFill>
              </a:defRPr>
            </a:lvl8pPr>
            <a:lvl9pPr lvl="8">
              <a:lnSpc>
                <a:spcPct val="90000"/>
              </a:lnSpc>
              <a:spcBef>
                <a:spcPts val="0"/>
              </a:spcBef>
              <a:spcAft>
                <a:spcPts val="0"/>
              </a:spcAft>
              <a:buNone/>
              <a:defRPr sz="4200">
                <a:solidFill>
                  <a:schemeClr val="dk1"/>
                </a:solidFill>
              </a:defRPr>
            </a:lvl9pPr>
          </a:lstStyle>
          <a:p>
            <a:endParaRPr/>
          </a:p>
        </p:txBody>
      </p:sp>
      <p:sp>
        <p:nvSpPr>
          <p:cNvPr id="107" name="Google Shape;107;p16"/>
          <p:cNvSpPr txBox="1">
            <a:spLocks noGrp="1"/>
          </p:cNvSpPr>
          <p:nvPr>
            <p:ph type="subTitle" idx="1"/>
          </p:nvPr>
        </p:nvSpPr>
        <p:spPr>
          <a:xfrm>
            <a:off x="451475" y="3776250"/>
            <a:ext cx="4163100" cy="426900"/>
          </a:xfrm>
          <a:prstGeom prst="rect">
            <a:avLst/>
          </a:prstGeom>
        </p:spPr>
        <p:txBody>
          <a:bodyPr spcFirstLastPara="1" wrap="square" lIns="0" tIns="0" rIns="0" bIns="0" anchor="t" anchorCtr="0">
            <a:normAutofit/>
          </a:bodyPr>
          <a:lstStyle>
            <a:lvl1pPr lvl="0">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1pPr>
            <a:lvl2pPr lvl="1">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2pPr>
            <a:lvl3pPr lvl="2">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3pPr>
            <a:lvl4pPr lvl="3">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4pPr>
            <a:lvl5pPr lvl="4">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5pPr>
            <a:lvl6pPr lvl="5">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6pPr>
            <a:lvl7pPr lvl="6">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7pPr>
            <a:lvl8pPr lvl="7">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8pPr>
            <a:lvl9pPr lvl="8">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treamline">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1pPr>
            <a:lvl2pPr lvl="1">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2pPr>
            <a:lvl3pPr lvl="2">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3pPr>
            <a:lvl4pPr lvl="3">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4pPr>
            <a:lvl5pPr lvl="4">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5pPr>
            <a:lvl6pPr lvl="5">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6pPr>
            <a:lvl7pPr lvl="6">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7pPr>
            <a:lvl8pPr lvl="7">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8pPr>
            <a:lvl9pPr lvl="8">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marL="914400" lvl="1"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marL="1371600" lvl="2"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marL="1828800" lvl="3"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marL="2286000" lvl="4"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marL="2743200" lvl="5"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marL="3200400" lvl="6"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marL="3657600" lvl="7"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marL="4114800" lvl="8"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hyperlink" Target="https://thedecisionlab/"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hyperlink" Target="https://www.jointj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hyperlink" Target="https://www.advancedclinicalsolution/"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8" Type="http://schemas.openxmlformats.org/officeDocument/2006/relationships/hyperlink" Target="https://www.linkedin.com/pulse/donabedians-model-health-care-quality-management-muhammad-zahoor-qldsf" TargetMode="External"/><Relationship Id="rId3" Type="http://schemas.openxmlformats.org/officeDocument/2006/relationships/hyperlink" Target="https://www.facebook.com/CordlifeIndia/posts/pregnancy-does-not-pause-your-work-life-but-it-does-call-for-extra-care-safety-a/1111258824373211/" TargetMode="External"/><Relationship Id="rId7" Type="http://schemas.openxmlformats.org/officeDocument/2006/relationships/hyperlink" Target="https://evidence.nihr.ac.uk/collection/maternity-services-research-can-improve-safety-and-quality-of-care/" TargetMode="External"/><Relationship Id="rId2" Type="http://schemas.openxmlformats.org/officeDocument/2006/relationships/hyperlink" Target="https://www.osplabs.com/insights/best-practices-for-healthcare-qa/" TargetMode="External"/><Relationship Id="rId1" Type="http://schemas.openxmlformats.org/officeDocument/2006/relationships/slideLayout" Target="../slideLayouts/slideLayout13.xml"/><Relationship Id="rId6" Type="http://schemas.openxmlformats.org/officeDocument/2006/relationships/hyperlink" Target="https://www.advancedclinicalsolution.co.uk/what-are-the-7-pillars-of-clinical-governance" TargetMode="External"/><Relationship Id="rId5" Type="http://schemas.openxmlformats.org/officeDocument/2006/relationships/hyperlink" Target="https://www.jointjs.com/demos/fishbone" TargetMode="External"/><Relationship Id="rId4" Type="http://schemas.openxmlformats.org/officeDocument/2006/relationships/hyperlink" Target="https://thedecisionlab.com/reference-guide/management/swiss-cheese-model"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112" name="Google Shape;112;p17" descr="A close-up of a modern glass structure. "/>
          <p:cNvPicPr preferRelativeResize="0"/>
          <p:nvPr/>
        </p:nvPicPr>
        <p:blipFill rotWithShape="1">
          <a:blip r:embed="rId3">
            <a:alphaModFix/>
          </a:blip>
          <a:srcRect l="21737" r="19116" b="80"/>
          <a:stretch/>
        </p:blipFill>
        <p:spPr>
          <a:xfrm>
            <a:off x="4587725" y="-8750"/>
            <a:ext cx="4572001" cy="5148074"/>
          </a:xfrm>
          <a:prstGeom prst="rect">
            <a:avLst/>
          </a:prstGeom>
          <a:noFill/>
          <a:ln>
            <a:noFill/>
          </a:ln>
        </p:spPr>
      </p:pic>
      <p:sp>
        <p:nvSpPr>
          <p:cNvPr id="113" name="Google Shape;113;p17"/>
          <p:cNvSpPr txBox="1">
            <a:spLocks noGrp="1"/>
          </p:cNvSpPr>
          <p:nvPr>
            <p:ph type="title"/>
          </p:nvPr>
        </p:nvSpPr>
        <p:spPr>
          <a:xfrm>
            <a:off x="372275" y="826675"/>
            <a:ext cx="3860100" cy="1218900"/>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 sz="1100" dirty="0">
                <a:solidFill>
                  <a:srgbClr val="000000"/>
                </a:solidFill>
                <a:latin typeface="Arial"/>
                <a:ea typeface="Arial"/>
                <a:cs typeface="Arial"/>
                <a:sym typeface="Arial"/>
              </a:rPr>
              <a:t>PROGRAMME: MSC PUBLIC HEALTH AND SOCIAL CARE IN PRACTICE</a:t>
            </a:r>
            <a:br>
              <a:rPr lang="en" sz="1100" dirty="0">
                <a:solidFill>
                  <a:srgbClr val="000000"/>
                </a:solidFill>
                <a:latin typeface="Arial"/>
                <a:ea typeface="Arial"/>
                <a:cs typeface="Arial"/>
                <a:sym typeface="Arial"/>
              </a:rPr>
            </a:br>
            <a:endParaRPr sz="1100" dirty="0">
              <a:solidFill>
                <a:srgbClr val="000000"/>
              </a:solidFill>
              <a:latin typeface="Arial"/>
              <a:ea typeface="Arial"/>
              <a:cs typeface="Arial"/>
              <a:sym typeface="Arial"/>
            </a:endParaRPr>
          </a:p>
          <a:p>
            <a:pPr marL="0" lvl="0" indent="0" algn="ctr" rtl="0">
              <a:lnSpc>
                <a:spcPct val="115000"/>
              </a:lnSpc>
              <a:spcBef>
                <a:spcPts val="0"/>
              </a:spcBef>
              <a:spcAft>
                <a:spcPts val="0"/>
              </a:spcAft>
              <a:buNone/>
            </a:pPr>
            <a:r>
              <a:rPr lang="en" sz="1100" dirty="0">
                <a:solidFill>
                  <a:srgbClr val="000000"/>
                </a:solidFill>
                <a:latin typeface="Arial"/>
                <a:ea typeface="Arial"/>
                <a:cs typeface="Arial"/>
                <a:sym typeface="Arial"/>
              </a:rPr>
              <a:t>MODULE: QUALITY ASSURANCE AND SERVICE IMPROVEMENTS</a:t>
            </a:r>
            <a:br>
              <a:rPr lang="en" sz="1100" dirty="0">
                <a:solidFill>
                  <a:srgbClr val="000000"/>
                </a:solidFill>
                <a:latin typeface="Arial"/>
                <a:ea typeface="Arial"/>
                <a:cs typeface="Arial"/>
                <a:sym typeface="Arial"/>
              </a:rPr>
            </a:br>
            <a:endParaRPr sz="1100" dirty="0">
              <a:solidFill>
                <a:srgbClr val="000000"/>
              </a:solidFill>
              <a:latin typeface="Arial"/>
              <a:ea typeface="Arial"/>
              <a:cs typeface="Arial"/>
              <a:sym typeface="Arial"/>
            </a:endParaRPr>
          </a:p>
          <a:p>
            <a:pPr marL="0" lvl="0" indent="0" algn="ctr" rtl="0">
              <a:lnSpc>
                <a:spcPct val="115000"/>
              </a:lnSpc>
              <a:spcBef>
                <a:spcPts val="0"/>
              </a:spcBef>
              <a:spcAft>
                <a:spcPts val="0"/>
              </a:spcAft>
              <a:buNone/>
            </a:pPr>
            <a:r>
              <a:rPr lang="en" sz="1100" dirty="0">
                <a:solidFill>
                  <a:srgbClr val="000000"/>
                </a:solidFill>
                <a:latin typeface="Arial"/>
                <a:ea typeface="Arial"/>
                <a:cs typeface="Arial"/>
                <a:sym typeface="Arial"/>
              </a:rPr>
              <a:t>MODULE CODE: LCHS7006</a:t>
            </a:r>
            <a:br>
              <a:rPr lang="en" sz="1100" dirty="0">
                <a:solidFill>
                  <a:srgbClr val="000000"/>
                </a:solidFill>
                <a:latin typeface="Arial"/>
                <a:ea typeface="Arial"/>
                <a:cs typeface="Arial"/>
                <a:sym typeface="Arial"/>
              </a:rPr>
            </a:br>
            <a:endParaRPr sz="1100" dirty="0">
              <a:solidFill>
                <a:srgbClr val="000000"/>
              </a:solidFill>
              <a:latin typeface="Arial"/>
              <a:ea typeface="Arial"/>
              <a:cs typeface="Arial"/>
              <a:sym typeface="Arial"/>
            </a:endParaRPr>
          </a:p>
          <a:p>
            <a:pPr marL="0" lvl="0" indent="0" algn="ctr" rtl="0">
              <a:lnSpc>
                <a:spcPct val="115000"/>
              </a:lnSpc>
              <a:spcBef>
                <a:spcPts val="0"/>
              </a:spcBef>
              <a:spcAft>
                <a:spcPts val="0"/>
              </a:spcAft>
              <a:buNone/>
            </a:pPr>
            <a:r>
              <a:rPr lang="en" sz="1100" dirty="0">
                <a:solidFill>
                  <a:srgbClr val="000000"/>
                </a:solidFill>
                <a:latin typeface="Arial"/>
                <a:ea typeface="Arial"/>
                <a:cs typeface="Arial"/>
                <a:sym typeface="Arial"/>
              </a:rPr>
              <a:t>LECTURER: DILHARA MAMPITIYA, CHRISTOPHER MAFUVA</a:t>
            </a:r>
            <a:br>
              <a:rPr lang="en" sz="1100" dirty="0">
                <a:solidFill>
                  <a:srgbClr val="000000"/>
                </a:solidFill>
                <a:latin typeface="Arial"/>
                <a:ea typeface="Arial"/>
                <a:cs typeface="Arial"/>
                <a:sym typeface="Arial"/>
              </a:rPr>
            </a:br>
            <a:endParaRPr sz="1100" dirty="0">
              <a:solidFill>
                <a:srgbClr val="000000"/>
              </a:solidFill>
              <a:latin typeface="Arial"/>
              <a:ea typeface="Arial"/>
              <a:cs typeface="Arial"/>
              <a:sym typeface="Arial"/>
            </a:endParaRPr>
          </a:p>
          <a:p>
            <a:pPr marL="0" lvl="0" indent="0" algn="ctr" rtl="0">
              <a:lnSpc>
                <a:spcPct val="115000"/>
              </a:lnSpc>
              <a:spcBef>
                <a:spcPts val="0"/>
              </a:spcBef>
              <a:spcAft>
                <a:spcPts val="0"/>
              </a:spcAft>
              <a:buNone/>
            </a:pPr>
            <a:r>
              <a:rPr lang="en" sz="1100" dirty="0">
                <a:solidFill>
                  <a:srgbClr val="000000"/>
                </a:solidFill>
                <a:latin typeface="Arial"/>
                <a:ea typeface="Arial"/>
                <a:cs typeface="Arial"/>
                <a:sym typeface="Arial"/>
              </a:rPr>
              <a:t>ASSIGNMENT TITLE: COMPONENT 1: INDIVIDUAL PRESENTATION</a:t>
            </a:r>
            <a:br>
              <a:rPr lang="en" sz="1100" dirty="0">
                <a:solidFill>
                  <a:srgbClr val="000000"/>
                </a:solidFill>
                <a:latin typeface="Arial"/>
                <a:ea typeface="Arial"/>
                <a:cs typeface="Arial"/>
                <a:sym typeface="Arial"/>
              </a:rPr>
            </a:br>
            <a:endParaRPr sz="1100" dirty="0">
              <a:solidFill>
                <a:srgbClr val="000000"/>
              </a:solidFill>
              <a:latin typeface="Arial"/>
              <a:ea typeface="Arial"/>
              <a:cs typeface="Arial"/>
              <a:sym typeface="Arial"/>
            </a:endParaRPr>
          </a:p>
          <a:p>
            <a:pPr marL="0" lvl="0" indent="0" algn="ctr" rtl="0">
              <a:lnSpc>
                <a:spcPct val="115000"/>
              </a:lnSpc>
              <a:spcBef>
                <a:spcPts val="0"/>
              </a:spcBef>
              <a:spcAft>
                <a:spcPts val="0"/>
              </a:spcAft>
              <a:buNone/>
            </a:pPr>
            <a:r>
              <a:rPr lang="en" sz="1100" dirty="0">
                <a:solidFill>
                  <a:srgbClr val="000000"/>
                </a:solidFill>
                <a:latin typeface="Arial"/>
                <a:ea typeface="Arial"/>
                <a:cs typeface="Arial"/>
                <a:sym typeface="Arial"/>
              </a:rPr>
              <a:t>TOPIC: SHREWSBURY AND TELFORD HOSPITAL NHS TRUST (UK) — MATERNITY SCANDAL</a:t>
            </a:r>
            <a:br>
              <a:rPr lang="en" sz="1100" dirty="0">
                <a:solidFill>
                  <a:srgbClr val="000000"/>
                </a:solidFill>
                <a:latin typeface="Arial"/>
                <a:ea typeface="Arial"/>
                <a:cs typeface="Arial"/>
                <a:sym typeface="Arial"/>
              </a:rPr>
            </a:br>
            <a:endParaRPr sz="1100" dirty="0">
              <a:solidFill>
                <a:srgbClr val="000000"/>
              </a:solidFill>
              <a:latin typeface="Arial"/>
              <a:ea typeface="Arial"/>
              <a:cs typeface="Arial"/>
              <a:sym typeface="Arial"/>
            </a:endParaRPr>
          </a:p>
          <a:p>
            <a:pPr lvl="0">
              <a:lnSpc>
                <a:spcPct val="115000"/>
              </a:lnSpc>
            </a:pPr>
            <a:r>
              <a:rPr lang="en" sz="1100" dirty="0">
                <a:solidFill>
                  <a:srgbClr val="000000"/>
                </a:solidFill>
                <a:latin typeface="Arial"/>
                <a:ea typeface="Arial"/>
                <a:cs typeface="Arial"/>
                <a:sym typeface="Arial"/>
              </a:rPr>
              <a:t>STUDENT NAME: </a:t>
            </a:r>
            <a:r>
              <a:rPr lang="en-IN" sz="1100" dirty="0">
                <a:solidFill>
                  <a:srgbClr val="000000"/>
                </a:solidFill>
                <a:latin typeface="Arial"/>
                <a:ea typeface="Arial"/>
                <a:cs typeface="Arial"/>
                <a:sym typeface="Arial"/>
              </a:rPr>
              <a:t>JATIN MAKWANA</a:t>
            </a:r>
            <a:br>
              <a:rPr lang="en" sz="1100" dirty="0">
                <a:solidFill>
                  <a:srgbClr val="000000"/>
                </a:solidFill>
                <a:latin typeface="Arial"/>
                <a:ea typeface="Arial"/>
                <a:cs typeface="Arial"/>
                <a:sym typeface="Arial"/>
              </a:rPr>
            </a:br>
            <a:endParaRPr sz="1100" dirty="0">
              <a:solidFill>
                <a:srgbClr val="000000"/>
              </a:solidFill>
              <a:latin typeface="Arial"/>
              <a:ea typeface="Arial"/>
              <a:cs typeface="Arial"/>
              <a:sym typeface="Arial"/>
            </a:endParaRPr>
          </a:p>
          <a:p>
            <a:pPr lvl="0">
              <a:lnSpc>
                <a:spcPct val="115000"/>
              </a:lnSpc>
            </a:pPr>
            <a:r>
              <a:rPr lang="en" sz="1100" dirty="0">
                <a:solidFill>
                  <a:srgbClr val="000000"/>
                </a:solidFill>
                <a:latin typeface="Arial"/>
                <a:ea typeface="Arial"/>
                <a:cs typeface="Arial"/>
                <a:sym typeface="Arial"/>
              </a:rPr>
              <a:t>STUDENT ID: 2521166</a:t>
            </a:r>
            <a:endParaRPr sz="1100" dirty="0">
              <a:solidFill>
                <a:srgbClr val="000000"/>
              </a:solidFill>
              <a:latin typeface="Arial"/>
              <a:ea typeface="Arial"/>
              <a:cs typeface="Arial"/>
              <a:sym typeface="Arial"/>
            </a:endParaRPr>
          </a:p>
        </p:txBody>
      </p:sp>
      <p:pic>
        <p:nvPicPr>
          <p:cNvPr id="114" name="Google Shape;114;p17"/>
          <p:cNvPicPr preferRelativeResize="0"/>
          <p:nvPr/>
        </p:nvPicPr>
        <p:blipFill>
          <a:blip r:embed="rId4">
            <a:alphaModFix/>
          </a:blip>
          <a:stretch>
            <a:fillRect/>
          </a:stretch>
        </p:blipFill>
        <p:spPr>
          <a:xfrm>
            <a:off x="1276500" y="52150"/>
            <a:ext cx="1896500" cy="7745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18"/>
          <p:cNvSpPr txBox="1">
            <a:spLocks noGrp="1"/>
          </p:cNvSpPr>
          <p:nvPr>
            <p:ph type="title"/>
          </p:nvPr>
        </p:nvSpPr>
        <p:spPr>
          <a:xfrm>
            <a:off x="4618950" y="150350"/>
            <a:ext cx="4445700" cy="587700"/>
          </a:xfrm>
          <a:prstGeom prst="rect">
            <a:avLst/>
          </a:prstGeom>
        </p:spPr>
        <p:txBody>
          <a:bodyPr spcFirstLastPara="1" wrap="square" lIns="0" tIns="0" rIns="0" bIns="0" anchor="t" anchorCtr="0">
            <a:normAutofit fontScale="90000"/>
          </a:bodyPr>
          <a:lstStyle/>
          <a:p>
            <a:pPr marL="0" lvl="0" indent="0" algn="ctr" rtl="0">
              <a:spcBef>
                <a:spcPts val="0"/>
              </a:spcBef>
              <a:spcAft>
                <a:spcPts val="0"/>
              </a:spcAft>
              <a:buNone/>
            </a:pPr>
            <a:r>
              <a:rPr lang="en" sz="3000" dirty="0">
                <a:latin typeface="Arial"/>
                <a:ea typeface="Arial"/>
                <a:cs typeface="Arial"/>
                <a:sym typeface="Arial"/>
              </a:rPr>
              <a:t>Framework and Introduction to the presentation</a:t>
            </a:r>
            <a:endParaRPr sz="3000">
              <a:latin typeface="Arial"/>
              <a:ea typeface="Arial"/>
              <a:cs typeface="Arial"/>
              <a:sym typeface="Arial"/>
            </a:endParaRPr>
          </a:p>
        </p:txBody>
      </p:sp>
      <p:sp>
        <p:nvSpPr>
          <p:cNvPr id="120" name="Google Shape;120;p18"/>
          <p:cNvSpPr txBox="1">
            <a:spLocks noGrp="1"/>
          </p:cNvSpPr>
          <p:nvPr>
            <p:ph type="sldNum" idx="12"/>
          </p:nvPr>
        </p:nvSpPr>
        <p:spPr>
          <a:xfrm>
            <a:off x="8227975" y="252300"/>
            <a:ext cx="548700" cy="234000"/>
          </a:xfrm>
          <a:prstGeom prst="rect">
            <a:avLst/>
          </a:prstGeom>
        </p:spPr>
        <p:txBody>
          <a:bodyPr spcFirstLastPara="1" wrap="square" lIns="0" tIns="91425" rIns="0" bIns="91425" anchor="ctr" anchorCtr="0">
            <a:normAutofit fontScale="62500" lnSpcReduction="20000"/>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2</a:t>
            </a:fld>
            <a:endParaRPr/>
          </a:p>
        </p:txBody>
      </p:sp>
      <p:sp>
        <p:nvSpPr>
          <p:cNvPr id="121" name="Google Shape;121;p18"/>
          <p:cNvSpPr txBox="1">
            <a:spLocks noGrp="1"/>
          </p:cNvSpPr>
          <p:nvPr>
            <p:ph type="body" idx="3"/>
          </p:nvPr>
        </p:nvSpPr>
        <p:spPr>
          <a:xfrm>
            <a:off x="4618950" y="1442650"/>
            <a:ext cx="4445700" cy="1243200"/>
          </a:xfrm>
          <a:prstGeom prst="rect">
            <a:avLst/>
          </a:prstGeom>
        </p:spPr>
        <p:txBody>
          <a:bodyPr spcFirstLastPara="1" wrap="square" lIns="0" tIns="0" rIns="0" bIns="0"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Quality assurance encourages safer and effective yet continually enhancing maternity health services (Mianda, Olamide Todowede and Schneider, 2023). </a:t>
            </a:r>
            <a:endParaRPr sz="150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Shrewsbury and Telford revealed years of inadequate performance of maternity quality control mechanisms . </a:t>
            </a:r>
            <a:endParaRPr sz="150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The Ockenden Report explored care in 1,486 families over 20 years (Ockenden, 2022).</a:t>
            </a:r>
            <a:endParaRPr sz="2100">
              <a:solidFill>
                <a:srgbClr val="000000"/>
              </a:solidFill>
              <a:latin typeface="Times New Roman"/>
              <a:ea typeface="Times New Roman"/>
              <a:cs typeface="Times New Roman"/>
              <a:sym typeface="Times New Roman"/>
            </a:endParaRPr>
          </a:p>
        </p:txBody>
      </p:sp>
      <p:pic>
        <p:nvPicPr>
          <p:cNvPr id="27650" name="Picture 2" descr="Best Practices for Healthcare QA"/>
          <p:cNvPicPr>
            <a:picLocks noChangeAspect="1" noChangeArrowheads="1"/>
          </p:cNvPicPr>
          <p:nvPr/>
        </p:nvPicPr>
        <p:blipFill>
          <a:blip r:embed="rId3"/>
          <a:srcRect/>
          <a:stretch>
            <a:fillRect/>
          </a:stretch>
        </p:blipFill>
        <p:spPr bwMode="auto">
          <a:xfrm>
            <a:off x="432261" y="677118"/>
            <a:ext cx="3610379" cy="3321303"/>
          </a:xfrm>
          <a:prstGeom prst="rect">
            <a:avLst/>
          </a:prstGeom>
          <a:noFill/>
        </p:spPr>
      </p:pic>
      <p:sp>
        <p:nvSpPr>
          <p:cNvPr id="7" name="TextBox 6"/>
          <p:cNvSpPr txBox="1"/>
          <p:nvPr/>
        </p:nvSpPr>
        <p:spPr>
          <a:xfrm>
            <a:off x="1395615" y="4314305"/>
            <a:ext cx="1886989" cy="276999"/>
          </a:xfrm>
          <a:prstGeom prst="rect">
            <a:avLst/>
          </a:prstGeom>
          <a:noFill/>
        </p:spPr>
        <p:txBody>
          <a:bodyPr wrap="square" rtlCol="0">
            <a:spAutoFit/>
          </a:bodyPr>
          <a:lstStyle/>
          <a:p>
            <a:pPr algn="ctr"/>
            <a:r>
              <a:rPr lang="en-US" sz="1200" dirty="0"/>
              <a:t>(</a:t>
            </a:r>
            <a:r>
              <a:rPr lang="en-US" sz="1200" dirty="0" err="1"/>
              <a:t>Source:Osplabs</a:t>
            </a:r>
            <a:r>
              <a:rPr lang="en-US" sz="1200" dirty="0"/>
              <a:t>, 2026)</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19"/>
          <p:cNvSpPr txBox="1">
            <a:spLocks noGrp="1"/>
          </p:cNvSpPr>
          <p:nvPr>
            <p:ph type="title"/>
          </p:nvPr>
        </p:nvSpPr>
        <p:spPr>
          <a:xfrm>
            <a:off x="0" y="84150"/>
            <a:ext cx="4445700" cy="570300"/>
          </a:xfrm>
          <a:prstGeom prst="rect">
            <a:avLst/>
          </a:prstGeom>
        </p:spPr>
        <p:txBody>
          <a:bodyPr spcFirstLastPara="1" wrap="square" lIns="0" tIns="0" rIns="0" bIns="0" anchor="t" anchorCtr="0">
            <a:noAutofit/>
          </a:bodyPr>
          <a:lstStyle/>
          <a:p>
            <a:pPr marL="0" lvl="0" indent="0" algn="ctr" rtl="0">
              <a:spcBef>
                <a:spcPts val="0"/>
              </a:spcBef>
              <a:spcAft>
                <a:spcPts val="0"/>
              </a:spcAft>
              <a:buSzPts val="990"/>
              <a:buNone/>
            </a:pPr>
            <a:r>
              <a:rPr lang="en" sz="2700" dirty="0">
                <a:latin typeface="Arial"/>
                <a:ea typeface="Arial"/>
                <a:cs typeface="Arial"/>
                <a:sym typeface="Arial"/>
              </a:rPr>
              <a:t>Background and Systemic Concerns</a:t>
            </a:r>
            <a:endParaRPr sz="2700">
              <a:latin typeface="Arial"/>
              <a:ea typeface="Arial"/>
              <a:cs typeface="Arial"/>
              <a:sym typeface="Arial"/>
            </a:endParaRPr>
          </a:p>
        </p:txBody>
      </p:sp>
      <p:sp>
        <p:nvSpPr>
          <p:cNvPr id="128" name="Google Shape;128;p19"/>
          <p:cNvSpPr txBox="1">
            <a:spLocks noGrp="1"/>
          </p:cNvSpPr>
          <p:nvPr>
            <p:ph type="sldNum" idx="12"/>
          </p:nvPr>
        </p:nvSpPr>
        <p:spPr>
          <a:xfrm>
            <a:off x="8227975" y="252300"/>
            <a:ext cx="548700" cy="234000"/>
          </a:xfrm>
          <a:prstGeom prst="rect">
            <a:avLst/>
          </a:prstGeom>
        </p:spPr>
        <p:txBody>
          <a:bodyPr spcFirstLastPara="1" wrap="square" lIns="0" tIns="91425" rIns="0" bIns="91425" anchor="ctr" anchorCtr="0">
            <a:normAutofit fontScale="62500" lnSpcReduction="20000"/>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3</a:t>
            </a:fld>
            <a:endParaRPr/>
          </a:p>
        </p:txBody>
      </p:sp>
      <p:sp>
        <p:nvSpPr>
          <p:cNvPr id="129" name="Google Shape;129;p19"/>
          <p:cNvSpPr txBox="1">
            <a:spLocks noGrp="1"/>
          </p:cNvSpPr>
          <p:nvPr>
            <p:ph type="body" idx="3"/>
          </p:nvPr>
        </p:nvSpPr>
        <p:spPr>
          <a:xfrm>
            <a:off x="-54900" y="1481450"/>
            <a:ext cx="4555500" cy="1243200"/>
          </a:xfrm>
          <a:prstGeom prst="rect">
            <a:avLst/>
          </a:prstGeom>
        </p:spPr>
        <p:txBody>
          <a:bodyPr spcFirstLastPara="1" wrap="square" lIns="0" tIns="0" rIns="0" bIns="0"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Maternity safety requires good governance and organisational learning (Løland et al., 2023; Harris et al., 2022). </a:t>
            </a:r>
            <a:endParaRPr sz="150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Shrewsbury and Telford reported systemic failure over a long period of time in regard to maternal healthcare. </a:t>
            </a:r>
            <a:endParaRPr sz="150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The Ockenden Report specified 201 crucial measures that enhanced the NHS maternity services (Ockenden, 2022). </a:t>
            </a:r>
            <a:endParaRPr sz="1900">
              <a:solidFill>
                <a:srgbClr val="000000"/>
              </a:solidFill>
              <a:latin typeface="Arial"/>
              <a:ea typeface="Arial"/>
              <a:cs typeface="Arial"/>
              <a:sym typeface="Arial"/>
            </a:endParaRPr>
          </a:p>
        </p:txBody>
      </p:sp>
      <p:pic>
        <p:nvPicPr>
          <p:cNvPr id="130" name="Google Shape;130;p19"/>
          <p:cNvPicPr preferRelativeResize="0"/>
          <p:nvPr/>
        </p:nvPicPr>
        <p:blipFill>
          <a:blip r:embed="rId3">
            <a:alphaModFix/>
          </a:blip>
          <a:stretch>
            <a:fillRect/>
          </a:stretch>
        </p:blipFill>
        <p:spPr>
          <a:xfrm>
            <a:off x="4887875" y="744400"/>
            <a:ext cx="3810000" cy="38100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19"/>
          <p:cNvSpPr txBox="1">
            <a:spLocks noGrp="1"/>
          </p:cNvSpPr>
          <p:nvPr>
            <p:ph type="title"/>
          </p:nvPr>
        </p:nvSpPr>
        <p:spPr>
          <a:xfrm>
            <a:off x="0" y="84150"/>
            <a:ext cx="4445700" cy="570300"/>
          </a:xfrm>
          <a:prstGeom prst="rect">
            <a:avLst/>
          </a:prstGeom>
        </p:spPr>
        <p:txBody>
          <a:bodyPr spcFirstLastPara="1" wrap="square" lIns="0" tIns="0" rIns="0" bIns="0" anchor="t" anchorCtr="0">
            <a:noAutofit/>
          </a:bodyPr>
          <a:lstStyle/>
          <a:p>
            <a:pPr marL="0" lvl="0" indent="0" algn="ctr" rtl="0">
              <a:spcBef>
                <a:spcPts val="0"/>
              </a:spcBef>
              <a:spcAft>
                <a:spcPts val="0"/>
              </a:spcAft>
              <a:buSzPts val="990"/>
              <a:buNone/>
            </a:pPr>
            <a:r>
              <a:rPr lang="en" sz="2700" dirty="0">
                <a:latin typeface="Arial"/>
                <a:ea typeface="Arial"/>
                <a:cs typeface="Arial"/>
                <a:sym typeface="Arial"/>
              </a:rPr>
              <a:t>Background and Systemic Concerns</a:t>
            </a:r>
            <a:endParaRPr sz="2700">
              <a:latin typeface="Arial"/>
              <a:ea typeface="Arial"/>
              <a:cs typeface="Arial"/>
              <a:sym typeface="Arial"/>
            </a:endParaRPr>
          </a:p>
        </p:txBody>
      </p:sp>
      <p:sp>
        <p:nvSpPr>
          <p:cNvPr id="128" name="Google Shape;128;p19"/>
          <p:cNvSpPr txBox="1">
            <a:spLocks noGrp="1"/>
          </p:cNvSpPr>
          <p:nvPr>
            <p:ph type="sldNum" idx="12"/>
          </p:nvPr>
        </p:nvSpPr>
        <p:spPr>
          <a:xfrm>
            <a:off x="8227975" y="252300"/>
            <a:ext cx="548700" cy="234000"/>
          </a:xfrm>
          <a:prstGeom prst="rect">
            <a:avLst/>
          </a:prstGeom>
        </p:spPr>
        <p:txBody>
          <a:bodyPr spcFirstLastPara="1" wrap="square" lIns="0" tIns="91425" rIns="0" bIns="91425" anchor="ctr" anchorCtr="0">
            <a:normAutofit fontScale="62500" lnSpcReduction="20000"/>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4</a:t>
            </a:fld>
            <a:endParaRPr/>
          </a:p>
        </p:txBody>
      </p:sp>
      <p:sp>
        <p:nvSpPr>
          <p:cNvPr id="129" name="Google Shape;129;p19"/>
          <p:cNvSpPr txBox="1">
            <a:spLocks noGrp="1"/>
          </p:cNvSpPr>
          <p:nvPr>
            <p:ph type="body" idx="3"/>
          </p:nvPr>
        </p:nvSpPr>
        <p:spPr>
          <a:xfrm>
            <a:off x="-54900" y="1481450"/>
            <a:ext cx="4555500" cy="1243200"/>
          </a:xfrm>
          <a:prstGeom prst="rect">
            <a:avLst/>
          </a:prstGeom>
        </p:spPr>
        <p:txBody>
          <a:bodyPr spcFirstLastPara="1" wrap="square" lIns="0" tIns="0" rIns="0" bIns="0"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The Ockenden Report specified 201 crucial measures that enhanced the NHS maternity services (Ockenden, 2022). </a:t>
            </a:r>
            <a:endParaRPr sz="1900">
              <a:solidFill>
                <a:srgbClr val="000000"/>
              </a:solidFill>
              <a:latin typeface="Arial"/>
              <a:ea typeface="Arial"/>
              <a:cs typeface="Arial"/>
              <a:sym typeface="Arial"/>
            </a:endParaRPr>
          </a:p>
        </p:txBody>
      </p:sp>
      <p:sp>
        <p:nvSpPr>
          <p:cNvPr id="7" name="TextBox 6"/>
          <p:cNvSpPr txBox="1"/>
          <p:nvPr/>
        </p:nvSpPr>
        <p:spPr>
          <a:xfrm>
            <a:off x="5727470" y="4326173"/>
            <a:ext cx="2668385" cy="276999"/>
          </a:xfrm>
          <a:prstGeom prst="rect">
            <a:avLst/>
          </a:prstGeom>
          <a:noFill/>
        </p:spPr>
        <p:txBody>
          <a:bodyPr wrap="square" rtlCol="0">
            <a:spAutoFit/>
          </a:bodyPr>
          <a:lstStyle/>
          <a:p>
            <a:pPr algn="ctr"/>
            <a:r>
              <a:rPr lang="en-US" sz="1200" dirty="0"/>
              <a:t>(Source: </a:t>
            </a:r>
            <a:r>
              <a:rPr lang="en-US" sz="1200" dirty="0" err="1"/>
              <a:t>CordlifeIndia</a:t>
            </a:r>
            <a:r>
              <a:rPr lang="en-US" sz="1200" dirty="0"/>
              <a:t>, 2026)</a:t>
            </a:r>
          </a:p>
        </p:txBody>
      </p:sp>
      <p:pic>
        <p:nvPicPr>
          <p:cNvPr id="23555" name="Picture 3" descr="Pregnancy does not pause your work life, but it does call for extra care  safety at workplace. Here area few effective tips to stay safe and  comfortable during pregnancy at your workplace."/>
          <p:cNvPicPr>
            <a:picLocks noChangeAspect="1" noChangeArrowheads="1"/>
          </p:cNvPicPr>
          <p:nvPr/>
        </p:nvPicPr>
        <p:blipFill>
          <a:blip r:embed="rId3"/>
          <a:srcRect/>
          <a:stretch>
            <a:fillRect/>
          </a:stretch>
        </p:blipFill>
        <p:spPr bwMode="auto">
          <a:xfrm>
            <a:off x="4644447" y="1230284"/>
            <a:ext cx="4257675" cy="2972609"/>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0"/>
          <p:cNvSpPr txBox="1">
            <a:spLocks noGrp="1"/>
          </p:cNvSpPr>
          <p:nvPr>
            <p:ph type="title"/>
          </p:nvPr>
        </p:nvSpPr>
        <p:spPr>
          <a:xfrm>
            <a:off x="134300" y="150350"/>
            <a:ext cx="8930400" cy="587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sz="2700" dirty="0">
                <a:latin typeface="Arial"/>
                <a:ea typeface="Arial"/>
                <a:cs typeface="Arial"/>
                <a:sym typeface="Arial"/>
              </a:rPr>
              <a:t>Systems-Based Analysis of Organisational Failures</a:t>
            </a:r>
            <a:endParaRPr sz="2700">
              <a:latin typeface="Arial"/>
              <a:ea typeface="Arial"/>
              <a:cs typeface="Arial"/>
              <a:sym typeface="Arial"/>
            </a:endParaRPr>
          </a:p>
        </p:txBody>
      </p:sp>
      <p:sp>
        <p:nvSpPr>
          <p:cNvPr id="136" name="Google Shape;136;p20"/>
          <p:cNvSpPr txBox="1">
            <a:spLocks noGrp="1"/>
          </p:cNvSpPr>
          <p:nvPr>
            <p:ph type="sldNum" idx="12"/>
          </p:nvPr>
        </p:nvSpPr>
        <p:spPr>
          <a:xfrm>
            <a:off x="8227975" y="252300"/>
            <a:ext cx="548700" cy="234000"/>
          </a:xfrm>
          <a:prstGeom prst="rect">
            <a:avLst/>
          </a:prstGeom>
        </p:spPr>
        <p:txBody>
          <a:bodyPr spcFirstLastPara="1" wrap="square" lIns="0" tIns="91425" rIns="0" bIns="91425" anchor="ctr" anchorCtr="0">
            <a:normAutofit fontScale="62500" lnSpcReduction="20000"/>
          </a:bodyPr>
          <a:lstStyle/>
          <a:p>
            <a:pPr marL="0" lvl="0" indent="0" algn="r" rtl="0">
              <a:spcBef>
                <a:spcPts val="0"/>
              </a:spcBef>
              <a:spcAft>
                <a:spcPts val="0"/>
              </a:spcAft>
              <a:buNone/>
            </a:pPr>
            <a:fld id="{00000000-1234-1234-1234-123412341234}" type="slidenum">
              <a:rPr lang="en">
                <a:latin typeface="Arial"/>
                <a:ea typeface="Arial"/>
                <a:cs typeface="Arial"/>
                <a:sym typeface="Arial"/>
              </a:rPr>
              <a:pPr marL="0" lvl="0" indent="0" algn="r" rtl="0">
                <a:spcBef>
                  <a:spcPts val="0"/>
                </a:spcBef>
                <a:spcAft>
                  <a:spcPts val="0"/>
                </a:spcAft>
                <a:buNone/>
              </a:pPr>
              <a:t>5</a:t>
            </a:fld>
            <a:endParaRPr>
              <a:latin typeface="Arial"/>
              <a:ea typeface="Arial"/>
              <a:cs typeface="Arial"/>
              <a:sym typeface="Arial"/>
            </a:endParaRPr>
          </a:p>
        </p:txBody>
      </p:sp>
      <p:sp>
        <p:nvSpPr>
          <p:cNvPr id="137" name="Google Shape;137;p20"/>
          <p:cNvSpPr txBox="1">
            <a:spLocks noGrp="1"/>
          </p:cNvSpPr>
          <p:nvPr>
            <p:ph type="body" idx="3"/>
          </p:nvPr>
        </p:nvSpPr>
        <p:spPr>
          <a:xfrm>
            <a:off x="4572000" y="1098800"/>
            <a:ext cx="4345800" cy="1243200"/>
          </a:xfrm>
          <a:prstGeom prst="rect">
            <a:avLst/>
          </a:prstGeom>
        </p:spPr>
        <p:txBody>
          <a:bodyPr spcFirstLastPara="1" wrap="square" lIns="0" tIns="0" rIns="0" bIns="0"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Swiss Cheese Model is a model used to explain failures in healthcare by way of multiple organisational defence failures (Wiegmann et al., 2022; Buist and Arnold, 2022). </a:t>
            </a:r>
            <a:endParaRPr sz="150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A combination of governance, staffing and escalation breakdowns enhanced preventable maternity risks (Borem et al., 2025). </a:t>
            </a:r>
            <a:endParaRPr sz="150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The Ockenden Report looked into maternity care that had been happening over a period of about 50 years (Ockenden, 2022). </a:t>
            </a:r>
            <a:endParaRPr sz="1500">
              <a:solidFill>
                <a:srgbClr val="000000"/>
              </a:solidFill>
              <a:latin typeface="Arial"/>
              <a:ea typeface="Arial"/>
              <a:cs typeface="Arial"/>
              <a:sym typeface="Arial"/>
            </a:endParaRPr>
          </a:p>
        </p:txBody>
      </p:sp>
      <p:pic>
        <p:nvPicPr>
          <p:cNvPr id="138" name="Google Shape;138;p20"/>
          <p:cNvPicPr preferRelativeResize="0"/>
          <p:nvPr/>
        </p:nvPicPr>
        <p:blipFill>
          <a:blip r:embed="rId3">
            <a:alphaModFix/>
          </a:blip>
          <a:stretch>
            <a:fillRect/>
          </a:stretch>
        </p:blipFill>
        <p:spPr>
          <a:xfrm>
            <a:off x="154885" y="1220706"/>
            <a:ext cx="4205246" cy="2496699"/>
          </a:xfrm>
          <a:prstGeom prst="rect">
            <a:avLst/>
          </a:prstGeom>
          <a:noFill/>
          <a:ln>
            <a:noFill/>
          </a:ln>
        </p:spPr>
      </p:pic>
      <p:sp>
        <p:nvSpPr>
          <p:cNvPr id="6" name="TextBox 5"/>
          <p:cNvSpPr txBox="1"/>
          <p:nvPr/>
        </p:nvSpPr>
        <p:spPr>
          <a:xfrm>
            <a:off x="922713" y="3998422"/>
            <a:ext cx="2111432" cy="276999"/>
          </a:xfrm>
          <a:prstGeom prst="rect">
            <a:avLst/>
          </a:prstGeom>
          <a:noFill/>
        </p:spPr>
        <p:txBody>
          <a:bodyPr wrap="square" rtlCol="0">
            <a:spAutoFit/>
          </a:bodyPr>
          <a:lstStyle/>
          <a:p>
            <a:pPr algn="ctr"/>
            <a:r>
              <a:rPr lang="en-US" sz="1200" dirty="0"/>
              <a:t>(Source: </a:t>
            </a:r>
            <a:r>
              <a:rPr lang="en-US" sz="1200" dirty="0" err="1"/>
              <a:t>springer</a:t>
            </a:r>
            <a:r>
              <a:rPr lang="en-US" sz="1200" dirty="0"/>
              <a:t>, 2026)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0"/>
          <p:cNvSpPr txBox="1">
            <a:spLocks noGrp="1"/>
          </p:cNvSpPr>
          <p:nvPr>
            <p:ph type="title"/>
          </p:nvPr>
        </p:nvSpPr>
        <p:spPr>
          <a:xfrm>
            <a:off x="134300" y="150350"/>
            <a:ext cx="8930400" cy="587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sz="2700" dirty="0">
                <a:latin typeface="Arial"/>
                <a:ea typeface="Arial"/>
                <a:cs typeface="Arial"/>
                <a:sym typeface="Arial"/>
              </a:rPr>
              <a:t>Systems-Based Analysis of Organisational Failures</a:t>
            </a:r>
            <a:endParaRPr sz="2700">
              <a:latin typeface="Arial"/>
              <a:ea typeface="Arial"/>
              <a:cs typeface="Arial"/>
              <a:sym typeface="Arial"/>
            </a:endParaRPr>
          </a:p>
        </p:txBody>
      </p:sp>
      <p:sp>
        <p:nvSpPr>
          <p:cNvPr id="136" name="Google Shape;136;p20"/>
          <p:cNvSpPr txBox="1">
            <a:spLocks noGrp="1"/>
          </p:cNvSpPr>
          <p:nvPr>
            <p:ph type="sldNum" idx="12"/>
          </p:nvPr>
        </p:nvSpPr>
        <p:spPr>
          <a:xfrm>
            <a:off x="8227975" y="252300"/>
            <a:ext cx="548700" cy="234000"/>
          </a:xfrm>
          <a:prstGeom prst="rect">
            <a:avLst/>
          </a:prstGeom>
        </p:spPr>
        <p:txBody>
          <a:bodyPr spcFirstLastPara="1" wrap="square" lIns="0" tIns="91425" rIns="0" bIns="91425" anchor="ctr" anchorCtr="0">
            <a:normAutofit fontScale="62500" lnSpcReduction="20000"/>
          </a:bodyPr>
          <a:lstStyle/>
          <a:p>
            <a:pPr marL="0" lvl="0" indent="0" algn="r" rtl="0">
              <a:spcBef>
                <a:spcPts val="0"/>
              </a:spcBef>
              <a:spcAft>
                <a:spcPts val="0"/>
              </a:spcAft>
              <a:buNone/>
            </a:pPr>
            <a:fld id="{00000000-1234-1234-1234-123412341234}" type="slidenum">
              <a:rPr lang="en">
                <a:latin typeface="Arial"/>
                <a:ea typeface="Arial"/>
                <a:cs typeface="Arial"/>
                <a:sym typeface="Arial"/>
              </a:rPr>
              <a:pPr marL="0" lvl="0" indent="0" algn="r" rtl="0">
                <a:spcBef>
                  <a:spcPts val="0"/>
                </a:spcBef>
                <a:spcAft>
                  <a:spcPts val="0"/>
                </a:spcAft>
                <a:buNone/>
              </a:pPr>
              <a:t>6</a:t>
            </a:fld>
            <a:endParaRPr>
              <a:latin typeface="Arial"/>
              <a:ea typeface="Arial"/>
              <a:cs typeface="Arial"/>
              <a:sym typeface="Arial"/>
            </a:endParaRPr>
          </a:p>
        </p:txBody>
      </p:sp>
      <p:sp>
        <p:nvSpPr>
          <p:cNvPr id="137" name="Google Shape;137;p20"/>
          <p:cNvSpPr txBox="1">
            <a:spLocks noGrp="1"/>
          </p:cNvSpPr>
          <p:nvPr>
            <p:ph type="body" idx="3"/>
          </p:nvPr>
        </p:nvSpPr>
        <p:spPr>
          <a:xfrm>
            <a:off x="4588626" y="2179454"/>
            <a:ext cx="4345800" cy="1243200"/>
          </a:xfrm>
          <a:prstGeom prst="rect">
            <a:avLst/>
          </a:prstGeom>
        </p:spPr>
        <p:txBody>
          <a:bodyPr spcFirstLastPara="1" wrap="square" lIns="0" tIns="0" rIns="0" bIns="0"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The Ockenden Report looked into maternity care that had been happening over a period of about 50 years (Ockenden, 2022). </a:t>
            </a:r>
            <a:endParaRPr sz="1500">
              <a:solidFill>
                <a:srgbClr val="000000"/>
              </a:solidFill>
              <a:latin typeface="Arial"/>
              <a:ea typeface="Arial"/>
              <a:cs typeface="Arial"/>
              <a:sym typeface="Arial"/>
            </a:endParaRPr>
          </a:p>
        </p:txBody>
      </p:sp>
      <p:pic>
        <p:nvPicPr>
          <p:cNvPr id="19457" name="Picture 1"/>
          <p:cNvPicPr>
            <a:picLocks noChangeAspect="1" noChangeArrowheads="1"/>
          </p:cNvPicPr>
          <p:nvPr/>
        </p:nvPicPr>
        <p:blipFill>
          <a:blip r:embed="rId3"/>
          <a:srcRect/>
          <a:stretch>
            <a:fillRect/>
          </a:stretch>
        </p:blipFill>
        <p:spPr bwMode="auto">
          <a:xfrm>
            <a:off x="482138" y="1395881"/>
            <a:ext cx="3785033" cy="2006016"/>
          </a:xfrm>
          <a:prstGeom prst="rect">
            <a:avLst/>
          </a:prstGeom>
          <a:noFill/>
          <a:ln w="9525">
            <a:noFill/>
            <a:miter lim="800000"/>
            <a:headEnd/>
            <a:tailEnd/>
          </a:ln>
          <a:effectLst/>
        </p:spPr>
      </p:pic>
      <p:sp>
        <p:nvSpPr>
          <p:cNvPr id="7" name="TextBox 6"/>
          <p:cNvSpPr txBox="1"/>
          <p:nvPr/>
        </p:nvSpPr>
        <p:spPr>
          <a:xfrm>
            <a:off x="1172095" y="3591098"/>
            <a:ext cx="1970116" cy="461665"/>
          </a:xfrm>
          <a:prstGeom prst="rect">
            <a:avLst/>
          </a:prstGeom>
          <a:noFill/>
        </p:spPr>
        <p:txBody>
          <a:bodyPr wrap="square" rtlCol="0">
            <a:spAutoFit/>
          </a:bodyPr>
          <a:lstStyle/>
          <a:p>
            <a:pPr algn="ctr"/>
            <a:r>
              <a:rPr lang="en-US" sz="1200" dirty="0"/>
              <a:t>(</a:t>
            </a:r>
            <a:r>
              <a:rPr lang="en-US" sz="1200" dirty="0" err="1"/>
              <a:t>Source:t</a:t>
            </a:r>
            <a:r>
              <a:rPr lang="en-US" sz="1200" dirty="0" err="1">
                <a:hlinkClick r:id="rId4"/>
              </a:rPr>
              <a:t>hedecisionlab</a:t>
            </a:r>
            <a:r>
              <a:rPr lang="en-US" sz="1200" dirty="0"/>
              <a:t>, 2026)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1"/>
          <p:cNvSpPr txBox="1">
            <a:spLocks noGrp="1"/>
          </p:cNvSpPr>
          <p:nvPr>
            <p:ph type="title"/>
          </p:nvPr>
        </p:nvSpPr>
        <p:spPr>
          <a:xfrm>
            <a:off x="232975" y="150350"/>
            <a:ext cx="8831700" cy="587700"/>
          </a:xfrm>
          <a:prstGeom prst="rect">
            <a:avLst/>
          </a:prstGeom>
        </p:spPr>
        <p:txBody>
          <a:bodyPr spcFirstLastPara="1" wrap="square" lIns="0" tIns="0" rIns="0" bIns="0" anchor="t" anchorCtr="0">
            <a:noAutofit/>
          </a:bodyPr>
          <a:lstStyle/>
          <a:p>
            <a:pPr marL="0" lvl="0" indent="0" algn="ctr" rtl="0">
              <a:spcBef>
                <a:spcPts val="0"/>
              </a:spcBef>
              <a:spcAft>
                <a:spcPts val="0"/>
              </a:spcAft>
              <a:buSzPts val="990"/>
              <a:buNone/>
            </a:pPr>
            <a:r>
              <a:rPr lang="en" sz="2700" dirty="0">
                <a:latin typeface="Arial"/>
                <a:ea typeface="Arial"/>
                <a:cs typeface="Arial"/>
                <a:sym typeface="Arial"/>
              </a:rPr>
              <a:t>RCA and Fishbone theorising into Organisational causes</a:t>
            </a:r>
            <a:endParaRPr sz="2700">
              <a:latin typeface="Arial"/>
              <a:ea typeface="Arial"/>
              <a:cs typeface="Arial"/>
              <a:sym typeface="Arial"/>
            </a:endParaRPr>
          </a:p>
        </p:txBody>
      </p:sp>
      <p:sp>
        <p:nvSpPr>
          <p:cNvPr id="144" name="Google Shape;144;p21"/>
          <p:cNvSpPr txBox="1">
            <a:spLocks noGrp="1"/>
          </p:cNvSpPr>
          <p:nvPr>
            <p:ph type="sldNum" idx="12"/>
          </p:nvPr>
        </p:nvSpPr>
        <p:spPr>
          <a:xfrm>
            <a:off x="8227975" y="252300"/>
            <a:ext cx="548700" cy="234000"/>
          </a:xfrm>
          <a:prstGeom prst="rect">
            <a:avLst/>
          </a:prstGeom>
        </p:spPr>
        <p:txBody>
          <a:bodyPr spcFirstLastPara="1" wrap="square" lIns="0" tIns="91425" rIns="0" bIns="91425" anchor="ctr" anchorCtr="0">
            <a:normAutofit fontScale="62500" lnSpcReduction="20000"/>
          </a:bodyPr>
          <a:lstStyle/>
          <a:p>
            <a:pPr marL="0" lvl="0" indent="0" algn="r" rtl="0">
              <a:spcBef>
                <a:spcPts val="0"/>
              </a:spcBef>
              <a:spcAft>
                <a:spcPts val="0"/>
              </a:spcAft>
              <a:buNone/>
            </a:pPr>
            <a:fld id="{00000000-1234-1234-1234-123412341234}" type="slidenum">
              <a:rPr lang="en">
                <a:latin typeface="Arial"/>
                <a:ea typeface="Arial"/>
                <a:cs typeface="Arial"/>
                <a:sym typeface="Arial"/>
              </a:rPr>
              <a:pPr marL="0" lvl="0" indent="0" algn="r" rtl="0">
                <a:spcBef>
                  <a:spcPts val="0"/>
                </a:spcBef>
                <a:spcAft>
                  <a:spcPts val="0"/>
                </a:spcAft>
                <a:buNone/>
              </a:pPr>
              <a:t>7</a:t>
            </a:fld>
            <a:endParaRPr>
              <a:latin typeface="Arial"/>
              <a:ea typeface="Arial"/>
              <a:cs typeface="Arial"/>
              <a:sym typeface="Arial"/>
            </a:endParaRPr>
          </a:p>
        </p:txBody>
      </p:sp>
      <p:sp>
        <p:nvSpPr>
          <p:cNvPr id="145" name="Google Shape;145;p21"/>
          <p:cNvSpPr txBox="1">
            <a:spLocks noGrp="1"/>
          </p:cNvSpPr>
          <p:nvPr>
            <p:ph type="body" idx="3"/>
          </p:nvPr>
        </p:nvSpPr>
        <p:spPr>
          <a:xfrm>
            <a:off x="166750" y="1328550"/>
            <a:ext cx="4227600" cy="1243200"/>
          </a:xfrm>
          <a:prstGeom prst="rect">
            <a:avLst/>
          </a:prstGeom>
        </p:spPr>
        <p:txBody>
          <a:bodyPr spcFirstLastPara="1" wrap="square" lIns="0" tIns="0" rIns="0" bIns="0"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Root Cause Analysis determines the organisational factors involved, as root causes of poor healthcare outcomes (Tamata and Mohammadnezhad, 2022; Yusoff et al., 2023). </a:t>
            </a:r>
            <a:endParaRPr sz="150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Leadership, communication and governance were noted as major failures by Fishbone analysis. </a:t>
            </a:r>
            <a:endParaRPr sz="150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In the review, recurrent missed opportunities that denied timely organisational learning were observed. </a:t>
            </a:r>
            <a:endParaRPr sz="1500">
              <a:solidFill>
                <a:srgbClr val="000000"/>
              </a:solidFill>
              <a:latin typeface="Arial"/>
              <a:ea typeface="Arial"/>
              <a:cs typeface="Arial"/>
              <a:sym typeface="Arial"/>
            </a:endParaRPr>
          </a:p>
        </p:txBody>
      </p:sp>
      <p:pic>
        <p:nvPicPr>
          <p:cNvPr id="146" name="Google Shape;146;p21"/>
          <p:cNvPicPr preferRelativeResize="0"/>
          <p:nvPr/>
        </p:nvPicPr>
        <p:blipFill>
          <a:blip r:embed="rId3">
            <a:alphaModFix/>
          </a:blip>
          <a:stretch>
            <a:fillRect/>
          </a:stretch>
        </p:blipFill>
        <p:spPr>
          <a:xfrm>
            <a:off x="4619825" y="1137050"/>
            <a:ext cx="4444850" cy="3031388"/>
          </a:xfrm>
          <a:prstGeom prst="rect">
            <a:avLst/>
          </a:prstGeom>
          <a:noFill/>
          <a:ln>
            <a:noFill/>
          </a:ln>
        </p:spPr>
      </p:pic>
      <p:sp>
        <p:nvSpPr>
          <p:cNvPr id="6" name="TextBox 5"/>
          <p:cNvSpPr txBox="1"/>
          <p:nvPr/>
        </p:nvSpPr>
        <p:spPr>
          <a:xfrm>
            <a:off x="5461462" y="4389120"/>
            <a:ext cx="2734887" cy="276999"/>
          </a:xfrm>
          <a:prstGeom prst="rect">
            <a:avLst/>
          </a:prstGeom>
          <a:noFill/>
        </p:spPr>
        <p:txBody>
          <a:bodyPr wrap="square" rtlCol="0">
            <a:spAutoFit/>
          </a:bodyPr>
          <a:lstStyle/>
          <a:p>
            <a:pPr algn="ctr"/>
            <a:r>
              <a:rPr lang="en-US" sz="1200" dirty="0"/>
              <a:t>(Source: </a:t>
            </a:r>
            <a:r>
              <a:rPr lang="en-US" sz="1200" dirty="0" err="1">
                <a:hlinkClick r:id="rId4"/>
              </a:rPr>
              <a:t>jointjs</a:t>
            </a:r>
            <a:r>
              <a:rPr lang="en-US" sz="1200" dirty="0"/>
              <a:t>, 2026)</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2"/>
          <p:cNvSpPr txBox="1">
            <a:spLocks noGrp="1"/>
          </p:cNvSpPr>
          <p:nvPr>
            <p:ph type="title"/>
          </p:nvPr>
        </p:nvSpPr>
        <p:spPr>
          <a:xfrm>
            <a:off x="294650" y="150350"/>
            <a:ext cx="8769900" cy="587700"/>
          </a:xfrm>
          <a:prstGeom prst="rect">
            <a:avLst/>
          </a:prstGeom>
        </p:spPr>
        <p:txBody>
          <a:bodyPr spcFirstLastPara="1" wrap="square" lIns="0" tIns="0" rIns="0" bIns="0" anchor="t" anchorCtr="0">
            <a:noAutofit/>
          </a:bodyPr>
          <a:lstStyle/>
          <a:p>
            <a:pPr marL="0" lvl="0" indent="0" algn="ctr" rtl="0">
              <a:spcBef>
                <a:spcPts val="0"/>
              </a:spcBef>
              <a:spcAft>
                <a:spcPts val="0"/>
              </a:spcAft>
              <a:buSzPts val="990"/>
              <a:buNone/>
            </a:pPr>
            <a:r>
              <a:rPr lang="en" sz="2700" dirty="0">
                <a:latin typeface="Arial"/>
                <a:ea typeface="Arial"/>
                <a:cs typeface="Arial"/>
                <a:sym typeface="Arial"/>
              </a:rPr>
              <a:t>Measuring Clinical Governance and Regulatory Compliance Failures</a:t>
            </a:r>
            <a:endParaRPr sz="2700">
              <a:latin typeface="Arial"/>
              <a:ea typeface="Arial"/>
              <a:cs typeface="Arial"/>
              <a:sym typeface="Arial"/>
            </a:endParaRPr>
          </a:p>
        </p:txBody>
      </p:sp>
      <p:sp>
        <p:nvSpPr>
          <p:cNvPr id="152" name="Google Shape;152;p22"/>
          <p:cNvSpPr txBox="1">
            <a:spLocks noGrp="1"/>
          </p:cNvSpPr>
          <p:nvPr>
            <p:ph type="sldNum" idx="12"/>
          </p:nvPr>
        </p:nvSpPr>
        <p:spPr>
          <a:xfrm>
            <a:off x="8227975" y="252300"/>
            <a:ext cx="548700" cy="234000"/>
          </a:xfrm>
          <a:prstGeom prst="rect">
            <a:avLst/>
          </a:prstGeom>
        </p:spPr>
        <p:txBody>
          <a:bodyPr spcFirstLastPara="1" wrap="square" lIns="0" tIns="91425" rIns="0" bIns="91425" anchor="ctr" anchorCtr="0">
            <a:normAutofit fontScale="62500" lnSpcReduction="20000"/>
          </a:bodyPr>
          <a:lstStyle/>
          <a:p>
            <a:pPr marL="0" lvl="0" indent="0" algn="r" rtl="0">
              <a:spcBef>
                <a:spcPts val="0"/>
              </a:spcBef>
              <a:spcAft>
                <a:spcPts val="0"/>
              </a:spcAft>
              <a:buNone/>
            </a:pPr>
            <a:fld id="{00000000-1234-1234-1234-123412341234}" type="slidenum">
              <a:rPr lang="en">
                <a:latin typeface="Arial"/>
                <a:ea typeface="Arial"/>
                <a:cs typeface="Arial"/>
                <a:sym typeface="Arial"/>
              </a:rPr>
              <a:pPr marL="0" lvl="0" indent="0" algn="r" rtl="0">
                <a:spcBef>
                  <a:spcPts val="0"/>
                </a:spcBef>
                <a:spcAft>
                  <a:spcPts val="0"/>
                </a:spcAft>
                <a:buNone/>
              </a:pPr>
              <a:t>8</a:t>
            </a:fld>
            <a:endParaRPr>
              <a:latin typeface="Arial"/>
              <a:ea typeface="Arial"/>
              <a:cs typeface="Arial"/>
              <a:sym typeface="Arial"/>
            </a:endParaRPr>
          </a:p>
        </p:txBody>
      </p:sp>
      <p:sp>
        <p:nvSpPr>
          <p:cNvPr id="153" name="Google Shape;153;p22"/>
          <p:cNvSpPr txBox="1">
            <a:spLocks noGrp="1"/>
          </p:cNvSpPr>
          <p:nvPr>
            <p:ph type="body" idx="3"/>
          </p:nvPr>
        </p:nvSpPr>
        <p:spPr>
          <a:xfrm>
            <a:off x="4734850" y="1142150"/>
            <a:ext cx="4093200" cy="1243200"/>
          </a:xfrm>
          <a:prstGeom prst="rect">
            <a:avLst/>
          </a:prstGeom>
        </p:spPr>
        <p:txBody>
          <a:bodyPr spcFirstLastPara="1" wrap="square" lIns="0" tIns="0" rIns="0" bIns="0"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Clinical governance promotes accountable and evidence-based healthcare delivery of maternity care that is safe (Tay, Joham and Teede, 2025; Timothy, Lloyd and Bradshaw, 2025). </a:t>
            </a:r>
            <a:endParaRPr sz="150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Shrewsbury and Telford were found to be constantly failing to adopt national maternity safety standards. </a:t>
            </a:r>
            <a:endParaRPr sz="150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The Ockenden Report suggested 15 Immediate and Essential Actions at the national level (Ockenden, 2022). </a:t>
            </a:r>
            <a:endParaRPr sz="1500">
              <a:solidFill>
                <a:srgbClr val="000000"/>
              </a:solidFill>
              <a:latin typeface="Arial"/>
              <a:ea typeface="Arial"/>
              <a:cs typeface="Arial"/>
              <a:sym typeface="Arial"/>
            </a:endParaRPr>
          </a:p>
        </p:txBody>
      </p:sp>
      <p:pic>
        <p:nvPicPr>
          <p:cNvPr id="154" name="Google Shape;154;p22"/>
          <p:cNvPicPr preferRelativeResize="0"/>
          <p:nvPr/>
        </p:nvPicPr>
        <p:blipFill>
          <a:blip r:embed="rId3">
            <a:alphaModFix/>
          </a:blip>
          <a:stretch>
            <a:fillRect/>
          </a:stretch>
        </p:blipFill>
        <p:spPr>
          <a:xfrm>
            <a:off x="141950" y="1418875"/>
            <a:ext cx="4430051" cy="2626456"/>
          </a:xfrm>
          <a:prstGeom prst="rect">
            <a:avLst/>
          </a:prstGeom>
          <a:noFill/>
          <a:ln>
            <a:noFill/>
          </a:ln>
        </p:spPr>
      </p:pic>
      <p:sp>
        <p:nvSpPr>
          <p:cNvPr id="6" name="TextBox 5"/>
          <p:cNvSpPr txBox="1"/>
          <p:nvPr/>
        </p:nvSpPr>
        <p:spPr>
          <a:xfrm>
            <a:off x="1180407" y="4189615"/>
            <a:ext cx="2069869" cy="646331"/>
          </a:xfrm>
          <a:prstGeom prst="rect">
            <a:avLst/>
          </a:prstGeom>
          <a:noFill/>
        </p:spPr>
        <p:txBody>
          <a:bodyPr wrap="square" rtlCol="0">
            <a:spAutoFit/>
          </a:bodyPr>
          <a:lstStyle/>
          <a:p>
            <a:pPr algn="ctr"/>
            <a:r>
              <a:rPr lang="en-US" sz="1200" dirty="0"/>
              <a:t>(Source: </a:t>
            </a:r>
            <a:r>
              <a:rPr lang="en-US" sz="1200" dirty="0" err="1">
                <a:hlinkClick r:id="rId4"/>
              </a:rPr>
              <a:t>advancedclinicalsolution</a:t>
            </a:r>
            <a:r>
              <a:rPr lang="en-US" sz="1200" dirty="0"/>
              <a:t>, 2026)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23"/>
          <p:cNvSpPr txBox="1">
            <a:spLocks noGrp="1"/>
          </p:cNvSpPr>
          <p:nvPr>
            <p:ph type="title"/>
          </p:nvPr>
        </p:nvSpPr>
        <p:spPr>
          <a:xfrm>
            <a:off x="753900" y="150350"/>
            <a:ext cx="8310600" cy="587700"/>
          </a:xfrm>
          <a:prstGeom prst="rect">
            <a:avLst/>
          </a:prstGeom>
        </p:spPr>
        <p:txBody>
          <a:bodyPr spcFirstLastPara="1" wrap="square" lIns="0" tIns="0" rIns="0" bIns="0" anchor="t" anchorCtr="0">
            <a:noAutofit/>
          </a:bodyPr>
          <a:lstStyle/>
          <a:p>
            <a:pPr marL="0" lvl="0" indent="0" algn="ctr" rtl="0">
              <a:spcBef>
                <a:spcPts val="0"/>
              </a:spcBef>
              <a:spcAft>
                <a:spcPts val="0"/>
              </a:spcAft>
              <a:buSzPts val="990"/>
              <a:buNone/>
            </a:pPr>
            <a:r>
              <a:rPr lang="en" sz="2700" dirty="0">
                <a:latin typeface="Arial"/>
                <a:ea typeface="Arial"/>
                <a:cs typeface="Arial"/>
                <a:sym typeface="Arial"/>
              </a:rPr>
              <a:t>Consequences for Maternity Service Quality and Patient Safety</a:t>
            </a:r>
            <a:endParaRPr sz="2700">
              <a:latin typeface="Arial"/>
              <a:ea typeface="Arial"/>
              <a:cs typeface="Arial"/>
              <a:sym typeface="Arial"/>
            </a:endParaRPr>
          </a:p>
        </p:txBody>
      </p:sp>
      <p:sp>
        <p:nvSpPr>
          <p:cNvPr id="160" name="Google Shape;160;p23"/>
          <p:cNvSpPr txBox="1">
            <a:spLocks noGrp="1"/>
          </p:cNvSpPr>
          <p:nvPr>
            <p:ph type="sldNum" idx="12"/>
          </p:nvPr>
        </p:nvSpPr>
        <p:spPr>
          <a:xfrm>
            <a:off x="8227975" y="252300"/>
            <a:ext cx="548700" cy="234000"/>
          </a:xfrm>
          <a:prstGeom prst="rect">
            <a:avLst/>
          </a:prstGeom>
        </p:spPr>
        <p:txBody>
          <a:bodyPr spcFirstLastPara="1" wrap="square" lIns="0" tIns="91425" rIns="0" bIns="91425" anchor="ctr" anchorCtr="0">
            <a:normAutofit fontScale="62500" lnSpcReduction="20000"/>
          </a:bodyPr>
          <a:lstStyle/>
          <a:p>
            <a:pPr marL="0" lvl="0" indent="0" algn="r" rtl="0">
              <a:spcBef>
                <a:spcPts val="0"/>
              </a:spcBef>
              <a:spcAft>
                <a:spcPts val="0"/>
              </a:spcAft>
              <a:buNone/>
            </a:pPr>
            <a:fld id="{00000000-1234-1234-1234-123412341234}" type="slidenum">
              <a:rPr lang="en">
                <a:latin typeface="Arial"/>
                <a:ea typeface="Arial"/>
                <a:cs typeface="Arial"/>
                <a:sym typeface="Arial"/>
              </a:rPr>
              <a:pPr marL="0" lvl="0" indent="0" algn="r" rtl="0">
                <a:spcBef>
                  <a:spcPts val="0"/>
                </a:spcBef>
                <a:spcAft>
                  <a:spcPts val="0"/>
                </a:spcAft>
                <a:buNone/>
              </a:pPr>
              <a:t>9</a:t>
            </a:fld>
            <a:endParaRPr>
              <a:latin typeface="Arial"/>
              <a:ea typeface="Arial"/>
              <a:cs typeface="Arial"/>
              <a:sym typeface="Arial"/>
            </a:endParaRPr>
          </a:p>
        </p:txBody>
      </p:sp>
      <p:sp>
        <p:nvSpPr>
          <p:cNvPr id="161" name="Google Shape;161;p23"/>
          <p:cNvSpPr txBox="1">
            <a:spLocks noGrp="1"/>
          </p:cNvSpPr>
          <p:nvPr>
            <p:ph type="body" idx="3"/>
          </p:nvPr>
        </p:nvSpPr>
        <p:spPr>
          <a:xfrm>
            <a:off x="84550" y="1105150"/>
            <a:ext cx="4262700" cy="1243200"/>
          </a:xfrm>
          <a:prstGeom prst="rect">
            <a:avLst/>
          </a:prstGeom>
        </p:spPr>
        <p:txBody>
          <a:bodyPr spcFirstLastPara="1" wrap="square" lIns="0" tIns="0" rIns="0" bIns="0"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Inappropriate maternity care has a negative impact on the quality of healthcare, safety and public confidence (Habib et al., 2023; Yiğit and Unutkan, 2026). </a:t>
            </a:r>
            <a:endParaRPr sz="150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Avoidable maternal mortality, neonatal stillbirths and lifelong injuries were due to organisational failures. </a:t>
            </a:r>
            <a:endParaRPr sz="150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Investigations by the review revealed over 200 preventable baby deaths (Ockenden, 2022). </a:t>
            </a:r>
            <a:endParaRPr sz="1500">
              <a:solidFill>
                <a:srgbClr val="000000"/>
              </a:solidFill>
              <a:latin typeface="Arial"/>
              <a:ea typeface="Arial"/>
              <a:cs typeface="Arial"/>
              <a:sym typeface="Arial"/>
            </a:endParaRPr>
          </a:p>
        </p:txBody>
      </p:sp>
      <p:pic>
        <p:nvPicPr>
          <p:cNvPr id="162" name="Google Shape;162;p23"/>
          <p:cNvPicPr preferRelativeResize="0"/>
          <p:nvPr/>
        </p:nvPicPr>
        <p:blipFill>
          <a:blip r:embed="rId3">
            <a:alphaModFix/>
          </a:blip>
          <a:stretch>
            <a:fillRect/>
          </a:stretch>
        </p:blipFill>
        <p:spPr>
          <a:xfrm>
            <a:off x="4652050" y="1190750"/>
            <a:ext cx="4317474" cy="2878326"/>
          </a:xfrm>
          <a:prstGeom prst="rect">
            <a:avLst/>
          </a:prstGeom>
          <a:noFill/>
          <a:ln>
            <a:noFill/>
          </a:ln>
        </p:spPr>
      </p:pic>
      <p:sp>
        <p:nvSpPr>
          <p:cNvPr id="6" name="TextBox 5"/>
          <p:cNvSpPr txBox="1"/>
          <p:nvPr/>
        </p:nvSpPr>
        <p:spPr>
          <a:xfrm>
            <a:off x="5320145" y="4305993"/>
            <a:ext cx="2626822" cy="276999"/>
          </a:xfrm>
          <a:prstGeom prst="rect">
            <a:avLst/>
          </a:prstGeom>
          <a:noFill/>
        </p:spPr>
        <p:txBody>
          <a:bodyPr wrap="square" rtlCol="0">
            <a:spAutoFit/>
          </a:bodyPr>
          <a:lstStyle/>
          <a:p>
            <a:pPr algn="ctr"/>
            <a:r>
              <a:rPr lang="en-US" sz="1200" dirty="0"/>
              <a:t>(Sources: Evidence,  2026)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24"/>
          <p:cNvSpPr txBox="1">
            <a:spLocks noGrp="1"/>
          </p:cNvSpPr>
          <p:nvPr>
            <p:ph type="title"/>
          </p:nvPr>
        </p:nvSpPr>
        <p:spPr>
          <a:xfrm>
            <a:off x="72625" y="150350"/>
            <a:ext cx="8646600" cy="461400"/>
          </a:xfrm>
          <a:prstGeom prst="rect">
            <a:avLst/>
          </a:prstGeom>
        </p:spPr>
        <p:txBody>
          <a:bodyPr spcFirstLastPara="1" wrap="square" lIns="0" tIns="0" rIns="0" bIns="0" anchor="t" anchorCtr="0">
            <a:noAutofit/>
          </a:bodyPr>
          <a:lstStyle/>
          <a:p>
            <a:pPr marL="0" lvl="0" indent="0" algn="ctr" rtl="0">
              <a:spcBef>
                <a:spcPts val="0"/>
              </a:spcBef>
              <a:spcAft>
                <a:spcPts val="0"/>
              </a:spcAft>
              <a:buSzPts val="990"/>
              <a:buNone/>
            </a:pPr>
            <a:r>
              <a:rPr lang="en" sz="2700" dirty="0">
                <a:latin typeface="Arial"/>
                <a:ea typeface="Arial"/>
                <a:cs typeface="Arial"/>
                <a:sym typeface="Arial"/>
              </a:rPr>
              <a:t>Improving Care Quality on the Donabedian Framework</a:t>
            </a:r>
            <a:endParaRPr sz="2700">
              <a:latin typeface="Arial"/>
              <a:ea typeface="Arial"/>
              <a:cs typeface="Arial"/>
              <a:sym typeface="Arial"/>
            </a:endParaRPr>
          </a:p>
        </p:txBody>
      </p:sp>
      <p:sp>
        <p:nvSpPr>
          <p:cNvPr id="168" name="Google Shape;168;p24"/>
          <p:cNvSpPr txBox="1">
            <a:spLocks noGrp="1"/>
          </p:cNvSpPr>
          <p:nvPr>
            <p:ph type="sldNum" idx="12"/>
          </p:nvPr>
        </p:nvSpPr>
        <p:spPr>
          <a:xfrm>
            <a:off x="8227975" y="252300"/>
            <a:ext cx="548700" cy="234000"/>
          </a:xfrm>
          <a:prstGeom prst="rect">
            <a:avLst/>
          </a:prstGeom>
        </p:spPr>
        <p:txBody>
          <a:bodyPr spcFirstLastPara="1" wrap="square" lIns="0" tIns="91425" rIns="0" bIns="91425" anchor="ctr" anchorCtr="0">
            <a:normAutofit fontScale="62500" lnSpcReduction="20000"/>
          </a:bodyPr>
          <a:lstStyle/>
          <a:p>
            <a:pPr marL="0" lvl="0" indent="0" algn="r" rtl="0">
              <a:spcBef>
                <a:spcPts val="0"/>
              </a:spcBef>
              <a:spcAft>
                <a:spcPts val="0"/>
              </a:spcAft>
              <a:buNone/>
            </a:pPr>
            <a:fld id="{00000000-1234-1234-1234-123412341234}" type="slidenum">
              <a:rPr lang="en">
                <a:latin typeface="Arial"/>
                <a:ea typeface="Arial"/>
                <a:cs typeface="Arial"/>
                <a:sym typeface="Arial"/>
              </a:rPr>
              <a:pPr marL="0" lvl="0" indent="0" algn="r" rtl="0">
                <a:spcBef>
                  <a:spcPts val="0"/>
                </a:spcBef>
                <a:spcAft>
                  <a:spcPts val="0"/>
                </a:spcAft>
                <a:buNone/>
              </a:pPr>
              <a:t>10</a:t>
            </a:fld>
            <a:endParaRPr>
              <a:latin typeface="Arial"/>
              <a:ea typeface="Arial"/>
              <a:cs typeface="Arial"/>
              <a:sym typeface="Arial"/>
            </a:endParaRPr>
          </a:p>
        </p:txBody>
      </p:sp>
      <p:sp>
        <p:nvSpPr>
          <p:cNvPr id="169" name="Google Shape;169;p24"/>
          <p:cNvSpPr txBox="1">
            <a:spLocks noGrp="1"/>
          </p:cNvSpPr>
          <p:nvPr>
            <p:ph type="body" idx="3"/>
          </p:nvPr>
        </p:nvSpPr>
        <p:spPr>
          <a:xfrm>
            <a:off x="4805300" y="1306000"/>
            <a:ext cx="4179900" cy="1555500"/>
          </a:xfrm>
          <a:prstGeom prst="rect">
            <a:avLst/>
          </a:prstGeom>
        </p:spPr>
        <p:txBody>
          <a:bodyPr spcFirstLastPara="1" wrap="square" lIns="0" tIns="0" rIns="0" bIns="0"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Donabedian Framework measures healthcare, in terms of structures, processes and clinical outcomes (Sabina De Rosis, 2023). </a:t>
            </a:r>
            <a:endParaRPr sz="150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Ineffective maternity processes and negative patient outcomes were the results of weak organisational structures. </a:t>
            </a:r>
            <a:endParaRPr sz="150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Effective governance enhances quality in healthcare by ensuring the on-going improvement in organisational performance.</a:t>
            </a:r>
            <a:endParaRPr sz="1500">
              <a:solidFill>
                <a:srgbClr val="000000"/>
              </a:solidFill>
              <a:latin typeface="Arial"/>
              <a:ea typeface="Arial"/>
              <a:cs typeface="Arial"/>
              <a:sym typeface="Arial"/>
            </a:endParaRPr>
          </a:p>
        </p:txBody>
      </p:sp>
      <p:pic>
        <p:nvPicPr>
          <p:cNvPr id="170" name="Google Shape;170;p24"/>
          <p:cNvPicPr preferRelativeResize="0"/>
          <p:nvPr/>
        </p:nvPicPr>
        <p:blipFill>
          <a:blip r:embed="rId3">
            <a:alphaModFix/>
          </a:blip>
          <a:stretch>
            <a:fillRect/>
          </a:stretch>
        </p:blipFill>
        <p:spPr>
          <a:xfrm>
            <a:off x="72625" y="1421750"/>
            <a:ext cx="4500500" cy="2531532"/>
          </a:xfrm>
          <a:prstGeom prst="rect">
            <a:avLst/>
          </a:prstGeom>
          <a:noFill/>
          <a:ln>
            <a:noFill/>
          </a:ln>
        </p:spPr>
      </p:pic>
      <p:sp>
        <p:nvSpPr>
          <p:cNvPr id="6" name="TextBox 5"/>
          <p:cNvSpPr txBox="1"/>
          <p:nvPr/>
        </p:nvSpPr>
        <p:spPr>
          <a:xfrm>
            <a:off x="1113905" y="3865418"/>
            <a:ext cx="1978429" cy="461665"/>
          </a:xfrm>
          <a:prstGeom prst="rect">
            <a:avLst/>
          </a:prstGeom>
          <a:noFill/>
        </p:spPr>
        <p:txBody>
          <a:bodyPr wrap="square" rtlCol="0">
            <a:spAutoFit/>
          </a:bodyPr>
          <a:lstStyle/>
          <a:p>
            <a:pPr algn="ctr"/>
            <a:r>
              <a:rPr lang="en-US" sz="1200" dirty="0"/>
              <a:t>(Source: </a:t>
            </a:r>
            <a:r>
              <a:rPr lang="en-US" sz="1200" dirty="0" err="1"/>
              <a:t>Donabedians</a:t>
            </a:r>
            <a:r>
              <a:rPr lang="en-US" sz="1200" dirty="0"/>
              <a:t>-model, 2026)</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5"/>
          <p:cNvSpPr txBox="1">
            <a:spLocks noGrp="1"/>
          </p:cNvSpPr>
          <p:nvPr>
            <p:ph type="title"/>
          </p:nvPr>
        </p:nvSpPr>
        <p:spPr>
          <a:xfrm>
            <a:off x="4618950" y="150350"/>
            <a:ext cx="4445700" cy="587700"/>
          </a:xfrm>
          <a:prstGeom prst="rect">
            <a:avLst/>
          </a:prstGeom>
        </p:spPr>
        <p:txBody>
          <a:bodyPr spcFirstLastPara="1" wrap="square" lIns="0" tIns="0" rIns="0" bIns="0" anchor="t" anchorCtr="0">
            <a:normAutofit fontScale="90000"/>
          </a:bodyPr>
          <a:lstStyle/>
          <a:p>
            <a:pPr marL="0" lvl="0" indent="0" algn="ctr" rtl="0">
              <a:spcBef>
                <a:spcPts val="0"/>
              </a:spcBef>
              <a:spcAft>
                <a:spcPts val="0"/>
              </a:spcAft>
              <a:buNone/>
            </a:pPr>
            <a:r>
              <a:rPr lang="en" sz="3000" dirty="0">
                <a:latin typeface="Arial"/>
                <a:ea typeface="Arial"/>
                <a:cs typeface="Arial"/>
                <a:sym typeface="Arial"/>
              </a:rPr>
              <a:t>Contemplations and Conclusions</a:t>
            </a:r>
            <a:endParaRPr sz="3000">
              <a:latin typeface="Arial"/>
              <a:ea typeface="Arial"/>
              <a:cs typeface="Arial"/>
              <a:sym typeface="Arial"/>
            </a:endParaRPr>
          </a:p>
        </p:txBody>
      </p:sp>
      <p:sp>
        <p:nvSpPr>
          <p:cNvPr id="176" name="Google Shape;176;p25"/>
          <p:cNvSpPr txBox="1">
            <a:spLocks noGrp="1"/>
          </p:cNvSpPr>
          <p:nvPr>
            <p:ph type="sldNum" idx="12"/>
          </p:nvPr>
        </p:nvSpPr>
        <p:spPr>
          <a:xfrm>
            <a:off x="8227975" y="252300"/>
            <a:ext cx="548700" cy="234000"/>
          </a:xfrm>
          <a:prstGeom prst="rect">
            <a:avLst/>
          </a:prstGeom>
        </p:spPr>
        <p:txBody>
          <a:bodyPr spcFirstLastPara="1" wrap="square" lIns="0" tIns="91425" rIns="0" bIns="91425" anchor="ctr" anchorCtr="0">
            <a:normAutofit fontScale="62500" lnSpcReduction="20000"/>
          </a:bodyPr>
          <a:lstStyle/>
          <a:p>
            <a:pPr marL="0" lvl="0" indent="0" algn="r" rtl="0">
              <a:spcBef>
                <a:spcPts val="0"/>
              </a:spcBef>
              <a:spcAft>
                <a:spcPts val="0"/>
              </a:spcAft>
              <a:buNone/>
            </a:pPr>
            <a:fld id="{00000000-1234-1234-1234-123412341234}" type="slidenum">
              <a:rPr lang="en">
                <a:latin typeface="Arial"/>
                <a:ea typeface="Arial"/>
                <a:cs typeface="Arial"/>
                <a:sym typeface="Arial"/>
              </a:rPr>
              <a:pPr marL="0" lvl="0" indent="0" algn="r" rtl="0">
                <a:spcBef>
                  <a:spcPts val="0"/>
                </a:spcBef>
                <a:spcAft>
                  <a:spcPts val="0"/>
                </a:spcAft>
                <a:buNone/>
              </a:pPr>
              <a:t>11</a:t>
            </a:fld>
            <a:endParaRPr>
              <a:latin typeface="Arial"/>
              <a:ea typeface="Arial"/>
              <a:cs typeface="Arial"/>
              <a:sym typeface="Arial"/>
            </a:endParaRPr>
          </a:p>
        </p:txBody>
      </p:sp>
      <p:sp>
        <p:nvSpPr>
          <p:cNvPr id="177" name="Google Shape;177;p25"/>
          <p:cNvSpPr txBox="1">
            <a:spLocks noGrp="1"/>
          </p:cNvSpPr>
          <p:nvPr>
            <p:ph type="body" idx="3"/>
          </p:nvPr>
        </p:nvSpPr>
        <p:spPr>
          <a:xfrm>
            <a:off x="119775" y="821950"/>
            <a:ext cx="4239300" cy="1243200"/>
          </a:xfrm>
          <a:prstGeom prst="rect">
            <a:avLst/>
          </a:prstGeom>
        </p:spPr>
        <p:txBody>
          <a:bodyPr spcFirstLastPara="1" wrap="square" lIns="0" tIns="0" rIns="0" bIns="0"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Practical maternity safety needs perpetual organisational learning and open-minded leadership (Horwood et al., 2025). </a:t>
            </a:r>
            <a:endParaRPr sz="150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The scandal illustrated defensive culture, which discouraged concerns and organisational responsibility. </a:t>
            </a:r>
            <a:endParaRPr sz="150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There was an instruction to implement all NHS maternity services using Ockenden Immediate and Essential Actions (Ockenden, 2022).</a:t>
            </a:r>
            <a:endParaRPr sz="1500">
              <a:solidFill>
                <a:srgbClr val="000000"/>
              </a:solidFill>
              <a:latin typeface="Arial"/>
              <a:ea typeface="Arial"/>
              <a:cs typeface="Arial"/>
              <a:sym typeface="Arial"/>
            </a:endParaRPr>
          </a:p>
        </p:txBody>
      </p:sp>
      <p:pic>
        <p:nvPicPr>
          <p:cNvPr id="178" name="Google Shape;178;p25"/>
          <p:cNvPicPr preferRelativeResize="0"/>
          <p:nvPr/>
        </p:nvPicPr>
        <p:blipFill>
          <a:blip r:embed="rId3">
            <a:alphaModFix/>
          </a:blip>
          <a:stretch>
            <a:fillRect/>
          </a:stretch>
        </p:blipFill>
        <p:spPr>
          <a:xfrm>
            <a:off x="4791475" y="890450"/>
            <a:ext cx="4100650" cy="3457106"/>
          </a:xfrm>
          <a:prstGeom prst="rect">
            <a:avLst/>
          </a:prstGeom>
          <a:noFill/>
          <a:ln>
            <a:noFill/>
          </a:ln>
        </p:spPr>
      </p:pic>
      <p:sp>
        <p:nvSpPr>
          <p:cNvPr id="6" name="TextBox 5"/>
          <p:cNvSpPr txBox="1"/>
          <p:nvPr/>
        </p:nvSpPr>
        <p:spPr>
          <a:xfrm>
            <a:off x="5278582" y="4522124"/>
            <a:ext cx="2709949" cy="276999"/>
          </a:xfrm>
          <a:prstGeom prst="rect">
            <a:avLst/>
          </a:prstGeom>
          <a:noFill/>
        </p:spPr>
        <p:txBody>
          <a:bodyPr wrap="square" rtlCol="0">
            <a:spAutoFit/>
          </a:bodyPr>
          <a:lstStyle/>
          <a:p>
            <a:pPr algn="ctr"/>
            <a:r>
              <a:rPr lang="en-US" sz="1200" dirty="0"/>
              <a:t>(</a:t>
            </a:r>
            <a:r>
              <a:rPr lang="en-US" sz="1200" dirty="0" err="1"/>
              <a:t>Source:Fionarogerson</a:t>
            </a:r>
            <a:r>
              <a:rPr lang="en-US" sz="1200" dirty="0"/>
              <a:t>, 2026)</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26"/>
          <p:cNvSpPr txBox="1">
            <a:spLocks noGrp="1"/>
          </p:cNvSpPr>
          <p:nvPr>
            <p:ph type="title"/>
          </p:nvPr>
        </p:nvSpPr>
        <p:spPr>
          <a:xfrm>
            <a:off x="4618950" y="150350"/>
            <a:ext cx="4445700" cy="587700"/>
          </a:xfrm>
          <a:prstGeom prst="rect">
            <a:avLst/>
          </a:prstGeom>
        </p:spPr>
        <p:txBody>
          <a:bodyPr spcFirstLastPara="1" wrap="square" lIns="0" tIns="0" rIns="0" bIns="0" anchor="t" anchorCtr="0">
            <a:normAutofit fontScale="90000"/>
          </a:bodyPr>
          <a:lstStyle/>
          <a:p>
            <a:pPr marL="0" lvl="0" indent="0" algn="ctr" rtl="0">
              <a:spcBef>
                <a:spcPts val="0"/>
              </a:spcBef>
              <a:spcAft>
                <a:spcPts val="0"/>
              </a:spcAft>
              <a:buNone/>
            </a:pPr>
            <a:r>
              <a:rPr lang="en" sz="3000" dirty="0">
                <a:latin typeface="Arial"/>
                <a:ea typeface="Arial"/>
                <a:cs typeface="Arial"/>
                <a:sym typeface="Arial"/>
              </a:rPr>
              <a:t>Quality improvements and Top Results</a:t>
            </a:r>
            <a:endParaRPr sz="3000">
              <a:latin typeface="Arial"/>
              <a:ea typeface="Arial"/>
              <a:cs typeface="Arial"/>
              <a:sym typeface="Arial"/>
            </a:endParaRPr>
          </a:p>
        </p:txBody>
      </p:sp>
      <p:sp>
        <p:nvSpPr>
          <p:cNvPr id="184" name="Google Shape;184;p26"/>
          <p:cNvSpPr txBox="1">
            <a:spLocks noGrp="1"/>
          </p:cNvSpPr>
          <p:nvPr>
            <p:ph type="sldNum" idx="12"/>
          </p:nvPr>
        </p:nvSpPr>
        <p:spPr>
          <a:xfrm>
            <a:off x="8227975" y="252300"/>
            <a:ext cx="548700" cy="234000"/>
          </a:xfrm>
          <a:prstGeom prst="rect">
            <a:avLst/>
          </a:prstGeom>
        </p:spPr>
        <p:txBody>
          <a:bodyPr spcFirstLastPara="1" wrap="square" lIns="0" tIns="91425" rIns="0" bIns="91425" anchor="ctr" anchorCtr="0">
            <a:normAutofit fontScale="62500" lnSpcReduction="20000"/>
          </a:bodyPr>
          <a:lstStyle/>
          <a:p>
            <a:pPr marL="0" lvl="0" indent="0" algn="r" rtl="0">
              <a:spcBef>
                <a:spcPts val="0"/>
              </a:spcBef>
              <a:spcAft>
                <a:spcPts val="0"/>
              </a:spcAft>
              <a:buNone/>
            </a:pPr>
            <a:fld id="{00000000-1234-1234-1234-123412341234}" type="slidenum">
              <a:rPr lang="en">
                <a:latin typeface="Arial"/>
                <a:ea typeface="Arial"/>
                <a:cs typeface="Arial"/>
                <a:sym typeface="Arial"/>
              </a:rPr>
              <a:pPr marL="0" lvl="0" indent="0" algn="r" rtl="0">
                <a:spcBef>
                  <a:spcPts val="0"/>
                </a:spcBef>
                <a:spcAft>
                  <a:spcPts val="0"/>
                </a:spcAft>
                <a:buNone/>
              </a:pPr>
              <a:t>12</a:t>
            </a:fld>
            <a:endParaRPr>
              <a:latin typeface="Arial"/>
              <a:ea typeface="Arial"/>
              <a:cs typeface="Arial"/>
              <a:sym typeface="Arial"/>
            </a:endParaRPr>
          </a:p>
        </p:txBody>
      </p:sp>
      <p:sp>
        <p:nvSpPr>
          <p:cNvPr id="185" name="Google Shape;185;p26"/>
          <p:cNvSpPr txBox="1">
            <a:spLocks noGrp="1"/>
          </p:cNvSpPr>
          <p:nvPr>
            <p:ph type="body" idx="3"/>
          </p:nvPr>
        </p:nvSpPr>
        <p:spPr>
          <a:xfrm>
            <a:off x="4498200" y="1703550"/>
            <a:ext cx="4566300" cy="1243200"/>
          </a:xfrm>
          <a:prstGeom prst="rect">
            <a:avLst/>
          </a:prstGeom>
        </p:spPr>
        <p:txBody>
          <a:bodyPr spcFirstLastPara="1" wrap="square" lIns="0" tIns="0" rIns="0" bIns="0"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Patient safety is enhanced by quality assurance, which is achieved by having robust organisational governance systems. </a:t>
            </a:r>
            <a:endParaRPr sz="150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Maternal and neonatal hurt to patients was preventable and was due to frequent organisational breakdowns. </a:t>
            </a:r>
            <a:endParaRPr sz="150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Ockenden recommendations can enhance safer maternity services in the National Health Service.</a:t>
            </a:r>
            <a:endParaRPr sz="1500">
              <a:solidFill>
                <a:srgbClr val="000000"/>
              </a:solidFill>
              <a:latin typeface="Arial"/>
              <a:ea typeface="Arial"/>
              <a:cs typeface="Arial"/>
              <a:sym typeface="Arial"/>
            </a:endParaRPr>
          </a:p>
        </p:txBody>
      </p:sp>
      <p:pic>
        <p:nvPicPr>
          <p:cNvPr id="7169" name="Picture 1"/>
          <p:cNvPicPr>
            <a:picLocks noChangeAspect="1" noChangeArrowheads="1"/>
          </p:cNvPicPr>
          <p:nvPr/>
        </p:nvPicPr>
        <p:blipFill>
          <a:blip r:embed="rId3"/>
          <a:srcRect/>
          <a:stretch>
            <a:fillRect/>
          </a:stretch>
        </p:blipFill>
        <p:spPr bwMode="auto">
          <a:xfrm>
            <a:off x="155950" y="1519527"/>
            <a:ext cx="4275137" cy="2187575"/>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27"/>
          <p:cNvSpPr txBox="1">
            <a:spLocks noGrp="1"/>
          </p:cNvSpPr>
          <p:nvPr>
            <p:ph type="title"/>
          </p:nvPr>
        </p:nvSpPr>
        <p:spPr>
          <a:xfrm>
            <a:off x="2448075" y="75450"/>
            <a:ext cx="4445700" cy="587700"/>
          </a:xfrm>
          <a:prstGeom prst="rect">
            <a:avLst/>
          </a:prstGeom>
        </p:spPr>
        <p:txBody>
          <a:bodyPr spcFirstLastPara="1" wrap="square" lIns="0" tIns="0" rIns="0" bIns="0" anchor="t" anchorCtr="0">
            <a:normAutofit/>
          </a:bodyPr>
          <a:lstStyle/>
          <a:p>
            <a:pPr marL="0" lvl="0" indent="0" algn="ctr" rtl="0">
              <a:spcBef>
                <a:spcPts val="0"/>
              </a:spcBef>
              <a:spcAft>
                <a:spcPts val="0"/>
              </a:spcAft>
              <a:buNone/>
            </a:pPr>
            <a:r>
              <a:rPr lang="en" sz="3000">
                <a:latin typeface="Arial"/>
                <a:ea typeface="Arial"/>
                <a:cs typeface="Arial"/>
                <a:sym typeface="Arial"/>
              </a:rPr>
              <a:t>References</a:t>
            </a:r>
            <a:endParaRPr sz="3000">
              <a:latin typeface="Arial"/>
              <a:ea typeface="Arial"/>
              <a:cs typeface="Arial"/>
              <a:sym typeface="Arial"/>
            </a:endParaRPr>
          </a:p>
        </p:txBody>
      </p:sp>
      <p:sp>
        <p:nvSpPr>
          <p:cNvPr id="192" name="Google Shape;192;p27"/>
          <p:cNvSpPr txBox="1">
            <a:spLocks noGrp="1"/>
          </p:cNvSpPr>
          <p:nvPr>
            <p:ph type="sldNum" idx="12"/>
          </p:nvPr>
        </p:nvSpPr>
        <p:spPr>
          <a:xfrm>
            <a:off x="8227975" y="252300"/>
            <a:ext cx="548700" cy="234000"/>
          </a:xfrm>
          <a:prstGeom prst="rect">
            <a:avLst/>
          </a:prstGeom>
        </p:spPr>
        <p:txBody>
          <a:bodyPr spcFirstLastPara="1" wrap="square" lIns="0" tIns="91425" rIns="0" bIns="91425" anchor="ctr" anchorCtr="0">
            <a:normAutofit fontScale="62500" lnSpcReduction="20000"/>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13</a:t>
            </a:fld>
            <a:endParaRPr/>
          </a:p>
        </p:txBody>
      </p:sp>
      <p:sp>
        <p:nvSpPr>
          <p:cNvPr id="193" name="Google Shape;193;p27"/>
          <p:cNvSpPr txBox="1">
            <a:spLocks noGrp="1"/>
          </p:cNvSpPr>
          <p:nvPr>
            <p:ph type="body" idx="3"/>
          </p:nvPr>
        </p:nvSpPr>
        <p:spPr>
          <a:xfrm>
            <a:off x="76050" y="486300"/>
            <a:ext cx="8991900" cy="1243200"/>
          </a:xfrm>
          <a:prstGeom prst="rect">
            <a:avLst/>
          </a:prstGeom>
        </p:spPr>
        <p:txBody>
          <a:bodyPr spcFirstLastPara="1" wrap="square" lIns="0" tIns="0" rIns="0" bIns="0" anchor="t" anchorCtr="0">
            <a:noAutofit/>
          </a:bodyPr>
          <a:lstStyle/>
          <a:p>
            <a:pPr marL="457200" lvl="0" indent="-285750" algn="just" rtl="0">
              <a:lnSpc>
                <a:spcPct val="100000"/>
              </a:lnSpc>
              <a:spcBef>
                <a:spcPts val="0"/>
              </a:spcBef>
              <a:spcAft>
                <a:spcPts val="0"/>
              </a:spcAft>
              <a:buClr>
                <a:srgbClr val="000000"/>
              </a:buClr>
              <a:buSzPts val="900"/>
              <a:buFont typeface="Arial"/>
              <a:buChar char="●"/>
            </a:pPr>
            <a:r>
              <a:rPr lang="en" sz="900" dirty="0">
                <a:solidFill>
                  <a:srgbClr val="000000"/>
                </a:solidFill>
                <a:latin typeface="Arial"/>
                <a:ea typeface="Arial"/>
                <a:cs typeface="Arial"/>
                <a:sym typeface="Arial"/>
              </a:rPr>
              <a:t>Borem, P., Keiko, A., Gushken, F., Gushken, A., De Carvalho Pacagnella, R., Petenate, A., Tuma, P., Pedrilio, L., Nariño, S., Barker, P., Garcia De Barros, C. and Vernal, S. (2025). </a:t>
            </a:r>
            <a:r>
              <a:rPr lang="en" sz="900" i="1" dirty="0">
                <a:solidFill>
                  <a:srgbClr val="000000"/>
                </a:solidFill>
                <a:latin typeface="Arial"/>
                <a:ea typeface="Arial"/>
                <a:cs typeface="Arial"/>
                <a:sym typeface="Arial"/>
              </a:rPr>
              <a:t>A comprehensive strategy to mitigate institutional maternal mortality: Lessons from a quality improvement initiative in Brazilian maternity hospitals</a:t>
            </a:r>
            <a:r>
              <a:rPr lang="en" sz="900" dirty="0">
                <a:solidFill>
                  <a:srgbClr val="000000"/>
                </a:solidFill>
                <a:latin typeface="Arial"/>
                <a:ea typeface="Arial"/>
                <a:cs typeface="Arial"/>
                <a:sym typeface="Arial"/>
              </a:rPr>
              <a:t>. [online] Available at: https://www.ghspjournal.org/content/ghsp/13/2/e2400130.full.pdf [Accessed 17 July 2026].</a:t>
            </a:r>
            <a:endParaRPr sz="900">
              <a:solidFill>
                <a:srgbClr val="000000"/>
              </a:solidFill>
              <a:latin typeface="Arial"/>
              <a:ea typeface="Arial"/>
              <a:cs typeface="Arial"/>
              <a:sym typeface="Arial"/>
            </a:endParaRPr>
          </a:p>
          <a:p>
            <a:pPr marL="457200" lvl="0" indent="-285750" algn="just" rtl="0">
              <a:lnSpc>
                <a:spcPct val="100000"/>
              </a:lnSpc>
              <a:spcBef>
                <a:spcPts val="0"/>
              </a:spcBef>
              <a:spcAft>
                <a:spcPts val="0"/>
              </a:spcAft>
              <a:buClr>
                <a:srgbClr val="000000"/>
              </a:buClr>
              <a:buSzPts val="900"/>
              <a:buFont typeface="Arial"/>
              <a:buChar char="●"/>
            </a:pPr>
            <a:r>
              <a:rPr lang="en" sz="900" dirty="0">
                <a:solidFill>
                  <a:srgbClr val="000000"/>
                </a:solidFill>
                <a:latin typeface="Arial"/>
                <a:ea typeface="Arial"/>
                <a:cs typeface="Arial"/>
                <a:sym typeface="Arial"/>
              </a:rPr>
              <a:t>Buist, M. and Arnold, G. (2022). Clinical futile cycles: Systematic microeconomic reform of Health care by reform of the traditional hierarchical referral model of Care. </a:t>
            </a:r>
            <a:r>
              <a:rPr lang="en" sz="900" i="1" dirty="0">
                <a:solidFill>
                  <a:srgbClr val="000000"/>
                </a:solidFill>
                <a:latin typeface="Arial"/>
                <a:ea typeface="Arial"/>
                <a:cs typeface="Arial"/>
                <a:sym typeface="Arial"/>
              </a:rPr>
              <a:t>IntechOpen eBooks</a:t>
            </a:r>
            <a:r>
              <a:rPr lang="en" sz="900" dirty="0">
                <a:solidFill>
                  <a:srgbClr val="000000"/>
                </a:solidFill>
                <a:latin typeface="Arial"/>
                <a:ea typeface="Arial"/>
                <a:cs typeface="Arial"/>
                <a:sym typeface="Arial"/>
              </a:rPr>
              <a:t>. doi:10.5772/intechopen.106034.</a:t>
            </a:r>
            <a:endParaRPr sz="900">
              <a:solidFill>
                <a:srgbClr val="000000"/>
              </a:solidFill>
              <a:latin typeface="Arial"/>
              <a:ea typeface="Arial"/>
              <a:cs typeface="Arial"/>
              <a:sym typeface="Arial"/>
            </a:endParaRPr>
          </a:p>
          <a:p>
            <a:pPr marL="457200" lvl="0" indent="-285750" algn="just" rtl="0">
              <a:lnSpc>
                <a:spcPct val="100000"/>
              </a:lnSpc>
              <a:spcBef>
                <a:spcPts val="0"/>
              </a:spcBef>
              <a:spcAft>
                <a:spcPts val="0"/>
              </a:spcAft>
              <a:buClr>
                <a:srgbClr val="000000"/>
              </a:buClr>
              <a:buSzPts val="900"/>
              <a:buFont typeface="Arial"/>
              <a:buChar char="●"/>
            </a:pPr>
            <a:r>
              <a:rPr lang="en" sz="900" dirty="0">
                <a:solidFill>
                  <a:srgbClr val="000000"/>
                </a:solidFill>
                <a:latin typeface="Arial"/>
                <a:ea typeface="Arial"/>
                <a:cs typeface="Arial"/>
                <a:sym typeface="Arial"/>
              </a:rPr>
              <a:t>Habib, H.H., Mwaisaka, J., Torpey, K., Maya, E.T. and Ankomah, A. (2023). Are respectful maternity care (RMC) interventions effective in reducing intrapartum mistreatment against adolescents? A systematic review. </a:t>
            </a:r>
            <a:r>
              <a:rPr lang="en" sz="900" i="1" dirty="0">
                <a:solidFill>
                  <a:srgbClr val="000000"/>
                </a:solidFill>
                <a:latin typeface="Arial"/>
                <a:ea typeface="Arial"/>
                <a:cs typeface="Arial"/>
                <a:sym typeface="Arial"/>
              </a:rPr>
              <a:t>Frontiers in Global women’s health</a:t>
            </a:r>
            <a:r>
              <a:rPr lang="en" sz="900" dirty="0">
                <a:solidFill>
                  <a:srgbClr val="000000"/>
                </a:solidFill>
                <a:latin typeface="Arial"/>
                <a:ea typeface="Arial"/>
                <a:cs typeface="Arial"/>
                <a:sym typeface="Arial"/>
              </a:rPr>
              <a:t>, 4. doi:10.3389/fgwh.2023.1048441.</a:t>
            </a:r>
            <a:endParaRPr sz="900">
              <a:solidFill>
                <a:srgbClr val="000000"/>
              </a:solidFill>
              <a:latin typeface="Arial"/>
              <a:ea typeface="Arial"/>
              <a:cs typeface="Arial"/>
              <a:sym typeface="Arial"/>
            </a:endParaRPr>
          </a:p>
          <a:p>
            <a:pPr marL="457200" lvl="0" indent="-285750" algn="just" rtl="0">
              <a:lnSpc>
                <a:spcPct val="100000"/>
              </a:lnSpc>
              <a:spcBef>
                <a:spcPts val="0"/>
              </a:spcBef>
              <a:spcAft>
                <a:spcPts val="0"/>
              </a:spcAft>
              <a:buClr>
                <a:srgbClr val="000000"/>
              </a:buClr>
              <a:buSzPts val="900"/>
              <a:buFont typeface="Arial"/>
              <a:buChar char="●"/>
            </a:pPr>
            <a:r>
              <a:rPr lang="en" sz="900" dirty="0">
                <a:solidFill>
                  <a:srgbClr val="000000"/>
                </a:solidFill>
                <a:latin typeface="Arial"/>
                <a:ea typeface="Arial"/>
                <a:cs typeface="Arial"/>
                <a:sym typeface="Arial"/>
              </a:rPr>
              <a:t>Harris, J., Beck, S., Ayers, N., Bick, D., Lamb, B., Aref-Adib, M., Kelly, T., Green, J. and Taylor, C. (2022). Improving teamwork in Maternity services: A rapid review of Interventions. </a:t>
            </a:r>
            <a:r>
              <a:rPr lang="en" sz="900" i="1" dirty="0">
                <a:solidFill>
                  <a:srgbClr val="000000"/>
                </a:solidFill>
                <a:latin typeface="Arial"/>
                <a:ea typeface="Arial"/>
                <a:cs typeface="Arial"/>
                <a:sym typeface="Arial"/>
              </a:rPr>
              <a:t>Midwifery</a:t>
            </a:r>
            <a:r>
              <a:rPr lang="en" sz="900" dirty="0">
                <a:solidFill>
                  <a:srgbClr val="000000"/>
                </a:solidFill>
                <a:latin typeface="Arial"/>
                <a:ea typeface="Arial"/>
                <a:cs typeface="Arial"/>
                <a:sym typeface="Arial"/>
              </a:rPr>
              <a:t>, [online] 108, p.103285. Available at: https://www.sciencedirect.com/science/article/pii/S0266613822000377 [Accessed 17 July 2026].</a:t>
            </a:r>
            <a:endParaRPr sz="900">
              <a:solidFill>
                <a:srgbClr val="000000"/>
              </a:solidFill>
              <a:latin typeface="Arial"/>
              <a:ea typeface="Arial"/>
              <a:cs typeface="Arial"/>
              <a:sym typeface="Arial"/>
            </a:endParaRPr>
          </a:p>
          <a:p>
            <a:pPr marL="457200" lvl="0" indent="-285750" algn="just" rtl="0">
              <a:lnSpc>
                <a:spcPct val="100000"/>
              </a:lnSpc>
              <a:spcBef>
                <a:spcPts val="0"/>
              </a:spcBef>
              <a:spcAft>
                <a:spcPts val="0"/>
              </a:spcAft>
              <a:buClr>
                <a:srgbClr val="000000"/>
              </a:buClr>
              <a:buSzPts val="900"/>
              <a:buFont typeface="Arial"/>
              <a:buChar char="●"/>
            </a:pPr>
            <a:r>
              <a:rPr lang="en" sz="900" dirty="0">
                <a:solidFill>
                  <a:srgbClr val="000000"/>
                </a:solidFill>
                <a:latin typeface="Arial"/>
                <a:ea typeface="Arial"/>
                <a:cs typeface="Arial"/>
                <a:sym typeface="Arial"/>
              </a:rPr>
              <a:t>Horwood, C., Haskins, L., Filippi, V., Loveday Penn-Kekana, Manda, S., Sphindile Mapumulo, Silondile Luthuli, Petrus, R. and Doherty, T. (2025). Organisational learning culture in maternity units: A mixed-method study in rural district hospitals in KwaZulu-Natal, south Africa. </a:t>
            </a:r>
            <a:r>
              <a:rPr lang="en" sz="900" i="1" dirty="0">
                <a:solidFill>
                  <a:srgbClr val="000000"/>
                </a:solidFill>
                <a:latin typeface="Arial"/>
                <a:ea typeface="Arial"/>
                <a:cs typeface="Arial"/>
                <a:sym typeface="Arial"/>
              </a:rPr>
              <a:t>SSM - health systems</a:t>
            </a:r>
            <a:r>
              <a:rPr lang="en" sz="900" dirty="0">
                <a:solidFill>
                  <a:srgbClr val="000000"/>
                </a:solidFill>
                <a:latin typeface="Arial"/>
                <a:ea typeface="Arial"/>
                <a:cs typeface="Arial"/>
                <a:sym typeface="Arial"/>
              </a:rPr>
              <a:t>, pp.100081–100081. doi:10.1016/j.ssmhs.2025.100081.</a:t>
            </a:r>
            <a:endParaRPr sz="900">
              <a:solidFill>
                <a:srgbClr val="000000"/>
              </a:solidFill>
              <a:latin typeface="Arial"/>
              <a:ea typeface="Arial"/>
              <a:cs typeface="Arial"/>
              <a:sym typeface="Arial"/>
            </a:endParaRPr>
          </a:p>
          <a:p>
            <a:pPr marL="457200" lvl="0" indent="-285750" algn="just" rtl="0">
              <a:lnSpc>
                <a:spcPct val="100000"/>
              </a:lnSpc>
              <a:spcBef>
                <a:spcPts val="0"/>
              </a:spcBef>
              <a:spcAft>
                <a:spcPts val="0"/>
              </a:spcAft>
              <a:buClr>
                <a:srgbClr val="000000"/>
              </a:buClr>
              <a:buSzPts val="900"/>
              <a:buFont typeface="Arial"/>
              <a:buChar char="●"/>
            </a:pPr>
            <a:r>
              <a:rPr lang="en" sz="900" dirty="0">
                <a:solidFill>
                  <a:srgbClr val="000000"/>
                </a:solidFill>
                <a:latin typeface="Arial"/>
                <a:ea typeface="Arial"/>
                <a:cs typeface="Arial"/>
                <a:sym typeface="Arial"/>
              </a:rPr>
              <a:t>Løland, M., Geir Sverre Braut, Sissel Moe Lichtenberg and Egenberg, S. (2023). Tools for establishing a sustainable safety culture within maternity services. A retrospective case study. </a:t>
            </a:r>
            <a:r>
              <a:rPr lang="en" sz="900" i="1" dirty="0">
                <a:solidFill>
                  <a:srgbClr val="000000"/>
                </a:solidFill>
                <a:latin typeface="Arial"/>
                <a:ea typeface="Arial"/>
                <a:cs typeface="Arial"/>
                <a:sym typeface="Arial"/>
              </a:rPr>
              <a:t>SAGE open medicine</a:t>
            </a:r>
            <a:r>
              <a:rPr lang="en" sz="900" dirty="0">
                <a:solidFill>
                  <a:srgbClr val="000000"/>
                </a:solidFill>
                <a:latin typeface="Arial"/>
                <a:ea typeface="Arial"/>
                <a:cs typeface="Arial"/>
                <a:sym typeface="Arial"/>
              </a:rPr>
              <a:t>, [online] 11, pp.205031212311642–205031212311642. doi:10.1177/20503121231164264.</a:t>
            </a:r>
            <a:endParaRPr sz="900">
              <a:solidFill>
                <a:srgbClr val="000000"/>
              </a:solidFill>
              <a:latin typeface="Arial"/>
              <a:ea typeface="Arial"/>
              <a:cs typeface="Arial"/>
              <a:sym typeface="Arial"/>
            </a:endParaRPr>
          </a:p>
          <a:p>
            <a:pPr marL="457200" lvl="0" indent="-285750" algn="just" rtl="0">
              <a:lnSpc>
                <a:spcPct val="100000"/>
              </a:lnSpc>
              <a:spcBef>
                <a:spcPts val="0"/>
              </a:spcBef>
              <a:spcAft>
                <a:spcPts val="0"/>
              </a:spcAft>
              <a:buClr>
                <a:srgbClr val="000000"/>
              </a:buClr>
              <a:buSzPts val="900"/>
              <a:buFont typeface="Arial"/>
              <a:buChar char="●"/>
            </a:pPr>
            <a:r>
              <a:rPr lang="en" sz="900" dirty="0">
                <a:solidFill>
                  <a:srgbClr val="000000"/>
                </a:solidFill>
                <a:latin typeface="Arial"/>
                <a:ea typeface="Arial"/>
                <a:cs typeface="Arial"/>
                <a:sym typeface="Arial"/>
              </a:rPr>
              <a:t>Mianda, S., Olamide Todowede and Schneider, H. (2023). Service delivery interventions to improve maternal and newborn health in low- and middle-income countries: Scoping review of quality improvement, implementation research and health system strengthening approaches. </a:t>
            </a:r>
            <a:r>
              <a:rPr lang="en" sz="900" i="1" dirty="0">
                <a:solidFill>
                  <a:srgbClr val="000000"/>
                </a:solidFill>
                <a:latin typeface="Arial"/>
                <a:ea typeface="Arial"/>
                <a:cs typeface="Arial"/>
                <a:sym typeface="Arial"/>
              </a:rPr>
              <a:t>BMC health services research</a:t>
            </a:r>
            <a:r>
              <a:rPr lang="en" sz="900" dirty="0">
                <a:solidFill>
                  <a:srgbClr val="000000"/>
                </a:solidFill>
                <a:latin typeface="Arial"/>
                <a:ea typeface="Arial"/>
                <a:cs typeface="Arial"/>
                <a:sym typeface="Arial"/>
              </a:rPr>
              <a:t>, 23(1). doi:10.1186/s12913-023-10202-6.</a:t>
            </a:r>
            <a:endParaRPr sz="900">
              <a:solidFill>
                <a:srgbClr val="000000"/>
              </a:solidFill>
              <a:latin typeface="Arial"/>
              <a:ea typeface="Arial"/>
              <a:cs typeface="Arial"/>
              <a:sym typeface="Arial"/>
            </a:endParaRPr>
          </a:p>
          <a:p>
            <a:pPr marL="457200" lvl="0" indent="-285750" algn="just" rtl="0">
              <a:lnSpc>
                <a:spcPct val="100000"/>
              </a:lnSpc>
              <a:spcBef>
                <a:spcPts val="0"/>
              </a:spcBef>
              <a:spcAft>
                <a:spcPts val="0"/>
              </a:spcAft>
              <a:buClr>
                <a:srgbClr val="000000"/>
              </a:buClr>
              <a:buSzPts val="900"/>
              <a:buFont typeface="Arial"/>
              <a:buChar char="●"/>
            </a:pPr>
            <a:r>
              <a:rPr lang="en" sz="900" dirty="0">
                <a:solidFill>
                  <a:srgbClr val="000000"/>
                </a:solidFill>
                <a:latin typeface="Arial"/>
                <a:ea typeface="Arial"/>
                <a:cs typeface="Arial"/>
                <a:sym typeface="Arial"/>
              </a:rPr>
              <a:t>Ockenden, D. (2022). </a:t>
            </a:r>
            <a:r>
              <a:rPr lang="en" sz="900" i="1" dirty="0">
                <a:solidFill>
                  <a:srgbClr val="000000"/>
                </a:solidFill>
                <a:latin typeface="Arial"/>
                <a:ea typeface="Arial"/>
                <a:cs typeface="Arial"/>
                <a:sym typeface="Arial"/>
              </a:rPr>
              <a:t>Ockenden report</a:t>
            </a:r>
            <a:r>
              <a:rPr lang="en" sz="900" dirty="0">
                <a:solidFill>
                  <a:srgbClr val="000000"/>
                </a:solidFill>
                <a:latin typeface="Arial"/>
                <a:ea typeface="Arial"/>
                <a:cs typeface="Arial"/>
                <a:sym typeface="Arial"/>
              </a:rPr>
              <a:t>. [online] Available at: https://assets.publishing.service.gov.uk/media/624332fe8fa8f527744f0615/Final-Ockenden-Report-web-accessible.pdf [Accessed 17 July 2026].</a:t>
            </a:r>
            <a:endParaRPr sz="900">
              <a:solidFill>
                <a:srgbClr val="000000"/>
              </a:solidFill>
              <a:latin typeface="Arial"/>
              <a:ea typeface="Arial"/>
              <a:cs typeface="Arial"/>
              <a:sym typeface="Arial"/>
            </a:endParaRPr>
          </a:p>
          <a:p>
            <a:pPr marL="457200" lvl="0" indent="-285750" algn="just" rtl="0">
              <a:lnSpc>
                <a:spcPct val="100000"/>
              </a:lnSpc>
              <a:spcBef>
                <a:spcPts val="0"/>
              </a:spcBef>
              <a:spcAft>
                <a:spcPts val="0"/>
              </a:spcAft>
              <a:buClr>
                <a:srgbClr val="000000"/>
              </a:buClr>
              <a:buSzPts val="900"/>
              <a:buFont typeface="Times New Roman"/>
              <a:buChar char="●"/>
            </a:pPr>
            <a:r>
              <a:rPr lang="en" sz="900" dirty="0">
                <a:solidFill>
                  <a:srgbClr val="000000"/>
                </a:solidFill>
                <a:latin typeface="Arial"/>
                <a:ea typeface="Arial"/>
                <a:cs typeface="Arial"/>
                <a:sym typeface="Arial"/>
              </a:rPr>
              <a:t>Sabina De Rosis (2023). Performance measurement and user‐centeredness in the healthcare sector: Opening the black box adapting the framework of Donabedian. </a:t>
            </a:r>
            <a:r>
              <a:rPr lang="en" sz="900" i="1" dirty="0">
                <a:solidFill>
                  <a:srgbClr val="000000"/>
                </a:solidFill>
                <a:latin typeface="Arial"/>
                <a:ea typeface="Arial"/>
                <a:cs typeface="Arial"/>
                <a:sym typeface="Arial"/>
              </a:rPr>
              <a:t>The international journal of Health planning and management</a:t>
            </a:r>
            <a:r>
              <a:rPr lang="en" sz="900" dirty="0">
                <a:solidFill>
                  <a:srgbClr val="000000"/>
                </a:solidFill>
                <a:latin typeface="Arial"/>
                <a:ea typeface="Arial"/>
                <a:cs typeface="Arial"/>
                <a:sym typeface="Arial"/>
              </a:rPr>
              <a:t>, 39(4). doi:10.1002/hpm.3732.</a:t>
            </a:r>
            <a:endParaRPr sz="900">
              <a:solidFill>
                <a:srgbClr val="000000"/>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142" y="299131"/>
            <a:ext cx="8077881" cy="587700"/>
          </a:xfrm>
        </p:spPr>
        <p:txBody>
          <a:bodyPr>
            <a:normAutofit/>
          </a:bodyPr>
          <a:lstStyle/>
          <a:p>
            <a:pPr algn="ctr"/>
            <a:r>
              <a:rPr lang="en-US" sz="2700" dirty="0">
                <a:latin typeface="+mn-lt"/>
              </a:rPr>
              <a:t>References</a:t>
            </a:r>
          </a:p>
        </p:txBody>
      </p:sp>
      <p:sp>
        <p:nvSpPr>
          <p:cNvPr id="5" name="Text Placeholder 4"/>
          <p:cNvSpPr>
            <a:spLocks noGrp="1"/>
          </p:cNvSpPr>
          <p:nvPr>
            <p:ph type="body" idx="3"/>
          </p:nvPr>
        </p:nvSpPr>
        <p:spPr>
          <a:xfrm>
            <a:off x="0" y="864524"/>
            <a:ext cx="9019309" cy="4123112"/>
          </a:xfrm>
        </p:spPr>
        <p:txBody>
          <a:bodyPr>
            <a:normAutofit fontScale="77500" lnSpcReduction="20000"/>
          </a:bodyPr>
          <a:lstStyle/>
          <a:p>
            <a:pPr lvl="0" indent="-285750" algn="just">
              <a:lnSpc>
                <a:spcPct val="100000"/>
              </a:lnSpc>
              <a:buClr>
                <a:srgbClr val="000000"/>
              </a:buClr>
              <a:buSzPts val="900"/>
              <a:buFont typeface="Arial"/>
              <a:buChar char="●"/>
            </a:pPr>
            <a:r>
              <a:rPr lang="en-US" dirty="0" err="1">
                <a:solidFill>
                  <a:srgbClr val="000000"/>
                </a:solidFill>
                <a:latin typeface="Arial"/>
                <a:ea typeface="Arial"/>
                <a:cs typeface="Arial"/>
                <a:sym typeface="Arial"/>
              </a:rPr>
              <a:t>Tamata</a:t>
            </a:r>
            <a:r>
              <a:rPr lang="en-US" dirty="0">
                <a:solidFill>
                  <a:srgbClr val="000000"/>
                </a:solidFill>
                <a:latin typeface="Arial"/>
                <a:ea typeface="Arial"/>
                <a:cs typeface="Arial"/>
                <a:sym typeface="Arial"/>
              </a:rPr>
              <a:t>, A.T. and </a:t>
            </a:r>
            <a:r>
              <a:rPr lang="en-US" dirty="0" err="1">
                <a:solidFill>
                  <a:srgbClr val="000000"/>
                </a:solidFill>
                <a:latin typeface="Arial"/>
                <a:ea typeface="Arial"/>
                <a:cs typeface="Arial"/>
                <a:sym typeface="Arial"/>
              </a:rPr>
              <a:t>Mohammadnezhad</a:t>
            </a:r>
            <a:r>
              <a:rPr lang="en-US" dirty="0">
                <a:solidFill>
                  <a:srgbClr val="000000"/>
                </a:solidFill>
                <a:latin typeface="Arial"/>
                <a:ea typeface="Arial"/>
                <a:cs typeface="Arial"/>
                <a:sym typeface="Arial"/>
              </a:rPr>
              <a:t>, M. (2022). A systematic review study on the factors affecting shortage of Nursing workforce in the hospitals. </a:t>
            </a:r>
            <a:r>
              <a:rPr lang="en-US" i="1" dirty="0">
                <a:solidFill>
                  <a:srgbClr val="000000"/>
                </a:solidFill>
                <a:latin typeface="Arial"/>
                <a:ea typeface="Arial"/>
                <a:cs typeface="Arial"/>
                <a:sym typeface="Arial"/>
              </a:rPr>
              <a:t>Nursing open</a:t>
            </a:r>
            <a:r>
              <a:rPr lang="en-US" dirty="0">
                <a:solidFill>
                  <a:srgbClr val="000000"/>
                </a:solidFill>
                <a:latin typeface="Arial"/>
                <a:ea typeface="Arial"/>
                <a:cs typeface="Arial"/>
                <a:sym typeface="Arial"/>
              </a:rPr>
              <a:t>, [online] 10(3), pp.1247–1257. doi:10.1002/nop2.1434.</a:t>
            </a:r>
          </a:p>
          <a:p>
            <a:pPr lvl="0" indent="-285750" algn="just">
              <a:lnSpc>
                <a:spcPct val="100000"/>
              </a:lnSpc>
              <a:buClr>
                <a:srgbClr val="000000"/>
              </a:buClr>
              <a:buSzPts val="900"/>
              <a:buFont typeface="Arial"/>
              <a:buChar char="●"/>
            </a:pPr>
            <a:r>
              <a:rPr lang="en-US" dirty="0" err="1">
                <a:solidFill>
                  <a:srgbClr val="000000"/>
                </a:solidFill>
                <a:latin typeface="Arial"/>
                <a:ea typeface="Arial"/>
                <a:cs typeface="Arial"/>
                <a:sym typeface="Arial"/>
              </a:rPr>
              <a:t>Tay</a:t>
            </a:r>
            <a:r>
              <a:rPr lang="en-US" dirty="0">
                <a:solidFill>
                  <a:srgbClr val="000000"/>
                </a:solidFill>
                <a:latin typeface="Arial"/>
                <a:ea typeface="Arial"/>
                <a:cs typeface="Arial"/>
                <a:sym typeface="Arial"/>
              </a:rPr>
              <a:t>, C.T., </a:t>
            </a:r>
            <a:r>
              <a:rPr lang="en-US" dirty="0" err="1">
                <a:solidFill>
                  <a:srgbClr val="000000"/>
                </a:solidFill>
                <a:latin typeface="Arial"/>
                <a:ea typeface="Arial"/>
                <a:cs typeface="Arial"/>
                <a:sym typeface="Arial"/>
              </a:rPr>
              <a:t>Joham</a:t>
            </a:r>
            <a:r>
              <a:rPr lang="en-US" dirty="0">
                <a:solidFill>
                  <a:srgbClr val="000000"/>
                </a:solidFill>
                <a:latin typeface="Arial"/>
                <a:ea typeface="Arial"/>
                <a:cs typeface="Arial"/>
                <a:sym typeface="Arial"/>
              </a:rPr>
              <a:t>, A.E. and </a:t>
            </a:r>
            <a:r>
              <a:rPr lang="en-US" dirty="0" err="1">
                <a:solidFill>
                  <a:srgbClr val="000000"/>
                </a:solidFill>
                <a:latin typeface="Arial"/>
                <a:ea typeface="Arial"/>
                <a:cs typeface="Arial"/>
                <a:sym typeface="Arial"/>
              </a:rPr>
              <a:t>Teede</a:t>
            </a:r>
            <a:r>
              <a:rPr lang="en-US" dirty="0">
                <a:solidFill>
                  <a:srgbClr val="000000"/>
                </a:solidFill>
                <a:latin typeface="Arial"/>
                <a:ea typeface="Arial"/>
                <a:cs typeface="Arial"/>
                <a:sym typeface="Arial"/>
              </a:rPr>
              <a:t>, H.J. (2025). Key standards and principles for Developing evidence-based clinical guidelines: Balancing health professional, patient, funder, and government needs. </a:t>
            </a:r>
            <a:r>
              <a:rPr lang="en-US" i="1" dirty="0">
                <a:solidFill>
                  <a:srgbClr val="000000"/>
                </a:solidFill>
                <a:latin typeface="Arial"/>
                <a:ea typeface="Arial"/>
                <a:cs typeface="Arial"/>
                <a:sym typeface="Arial"/>
              </a:rPr>
              <a:t>Fertility and sterility</a:t>
            </a:r>
            <a:r>
              <a:rPr lang="en-US" dirty="0">
                <a:solidFill>
                  <a:srgbClr val="000000"/>
                </a:solidFill>
                <a:latin typeface="Arial"/>
                <a:ea typeface="Arial"/>
                <a:cs typeface="Arial"/>
                <a:sym typeface="Arial"/>
              </a:rPr>
              <a:t>, 123(4). doi:10.1016/j.fertnstert.2025.01.023.</a:t>
            </a:r>
          </a:p>
          <a:p>
            <a:pPr lvl="0" indent="-285750" algn="just">
              <a:lnSpc>
                <a:spcPct val="100000"/>
              </a:lnSpc>
              <a:buClr>
                <a:srgbClr val="000000"/>
              </a:buClr>
              <a:buSzPts val="900"/>
              <a:buFont typeface="Arial"/>
              <a:buChar char="●"/>
            </a:pPr>
            <a:r>
              <a:rPr lang="en-US" dirty="0">
                <a:solidFill>
                  <a:srgbClr val="000000"/>
                </a:solidFill>
                <a:latin typeface="Arial"/>
                <a:ea typeface="Arial"/>
                <a:cs typeface="Arial"/>
                <a:sym typeface="Arial"/>
              </a:rPr>
              <a:t>Timothy, K., Lloyd, B. and Bradshaw, C. (2025). Healthcare professionals’ perceptions of risk management on pregnancy and childbirth: An integrative review. </a:t>
            </a:r>
            <a:r>
              <a:rPr lang="en-US" i="1" dirty="0">
                <a:solidFill>
                  <a:srgbClr val="000000"/>
                </a:solidFill>
                <a:latin typeface="Arial"/>
                <a:ea typeface="Arial"/>
                <a:cs typeface="Arial"/>
                <a:sym typeface="Arial"/>
              </a:rPr>
              <a:t>Midwifery</a:t>
            </a:r>
            <a:r>
              <a:rPr lang="en-US" dirty="0">
                <a:solidFill>
                  <a:srgbClr val="000000"/>
                </a:solidFill>
                <a:latin typeface="Arial"/>
                <a:ea typeface="Arial"/>
                <a:cs typeface="Arial"/>
                <a:sym typeface="Arial"/>
              </a:rPr>
              <a:t>, 145, pp.104376–104376. doi:10.1016/j.midw.2025.104376.</a:t>
            </a:r>
          </a:p>
          <a:p>
            <a:pPr lvl="0" indent="-285750" algn="just">
              <a:lnSpc>
                <a:spcPct val="100000"/>
              </a:lnSpc>
              <a:buClr>
                <a:srgbClr val="000000"/>
              </a:buClr>
              <a:buSzPts val="900"/>
              <a:buFont typeface="Arial"/>
              <a:buChar char="●"/>
            </a:pPr>
            <a:r>
              <a:rPr lang="en-US" dirty="0" err="1">
                <a:solidFill>
                  <a:srgbClr val="000000"/>
                </a:solidFill>
                <a:latin typeface="Arial"/>
                <a:ea typeface="Arial"/>
                <a:cs typeface="Arial"/>
                <a:sym typeface="Arial"/>
              </a:rPr>
              <a:t>Wiegmann</a:t>
            </a:r>
            <a:r>
              <a:rPr lang="en-US" dirty="0">
                <a:solidFill>
                  <a:srgbClr val="000000"/>
                </a:solidFill>
                <a:latin typeface="Arial"/>
                <a:ea typeface="Arial"/>
                <a:cs typeface="Arial"/>
                <a:sym typeface="Arial"/>
              </a:rPr>
              <a:t>, D.A., J. Wood, L., N. Cohen, T. and </a:t>
            </a:r>
            <a:r>
              <a:rPr lang="en-US" dirty="0" err="1">
                <a:solidFill>
                  <a:srgbClr val="000000"/>
                </a:solidFill>
                <a:latin typeface="Arial"/>
                <a:ea typeface="Arial"/>
                <a:cs typeface="Arial"/>
                <a:sym typeface="Arial"/>
              </a:rPr>
              <a:t>Shappell</a:t>
            </a:r>
            <a:r>
              <a:rPr lang="en-US" dirty="0">
                <a:solidFill>
                  <a:srgbClr val="000000"/>
                </a:solidFill>
                <a:latin typeface="Arial"/>
                <a:ea typeface="Arial"/>
                <a:cs typeface="Arial"/>
                <a:sym typeface="Arial"/>
              </a:rPr>
              <a:t>, S.A. (2022). Understanding the “</a:t>
            </a:r>
            <a:r>
              <a:rPr lang="en-US" dirty="0" err="1">
                <a:solidFill>
                  <a:srgbClr val="000000"/>
                </a:solidFill>
                <a:latin typeface="Arial"/>
                <a:ea typeface="Arial"/>
                <a:cs typeface="Arial"/>
                <a:sym typeface="Arial"/>
              </a:rPr>
              <a:t>swiss</a:t>
            </a:r>
            <a:r>
              <a:rPr lang="en-US" dirty="0">
                <a:solidFill>
                  <a:srgbClr val="000000"/>
                </a:solidFill>
                <a:latin typeface="Arial"/>
                <a:ea typeface="Arial"/>
                <a:cs typeface="Arial"/>
                <a:sym typeface="Arial"/>
              </a:rPr>
              <a:t> cheese model” and its application to patient safety. </a:t>
            </a:r>
            <a:r>
              <a:rPr lang="en-US" i="1" dirty="0">
                <a:solidFill>
                  <a:srgbClr val="000000"/>
                </a:solidFill>
                <a:latin typeface="Arial"/>
                <a:ea typeface="Arial"/>
                <a:cs typeface="Arial"/>
                <a:sym typeface="Arial"/>
              </a:rPr>
              <a:t>Journal of Patient safety</a:t>
            </a:r>
            <a:r>
              <a:rPr lang="en-US" dirty="0">
                <a:solidFill>
                  <a:srgbClr val="000000"/>
                </a:solidFill>
                <a:latin typeface="Arial"/>
                <a:ea typeface="Arial"/>
                <a:cs typeface="Arial"/>
                <a:sym typeface="Arial"/>
              </a:rPr>
              <a:t>, [online] 18(2), pp.119–123. Available at: https://www.ncbi.nlm.nih.gov/pmc/articles/PMC8514562/ [Accessed 17 July 2026].</a:t>
            </a:r>
          </a:p>
          <a:p>
            <a:pPr lvl="0" indent="-285750" algn="just">
              <a:lnSpc>
                <a:spcPct val="100000"/>
              </a:lnSpc>
              <a:buClr>
                <a:srgbClr val="000000"/>
              </a:buClr>
              <a:buSzPts val="900"/>
              <a:buFont typeface="Arial"/>
              <a:buChar char="●"/>
            </a:pPr>
            <a:r>
              <a:rPr lang="en-US" dirty="0" err="1">
                <a:solidFill>
                  <a:srgbClr val="000000"/>
                </a:solidFill>
                <a:latin typeface="Arial"/>
                <a:ea typeface="Arial"/>
                <a:cs typeface="Arial"/>
                <a:sym typeface="Arial"/>
              </a:rPr>
              <a:t>Yiğit</a:t>
            </a:r>
            <a:r>
              <a:rPr lang="en-US" dirty="0">
                <a:solidFill>
                  <a:srgbClr val="000000"/>
                </a:solidFill>
                <a:latin typeface="Arial"/>
                <a:ea typeface="Arial"/>
                <a:cs typeface="Arial"/>
                <a:sym typeface="Arial"/>
              </a:rPr>
              <a:t>, D. and </a:t>
            </a:r>
            <a:r>
              <a:rPr lang="en-US" dirty="0" err="1">
                <a:solidFill>
                  <a:srgbClr val="000000"/>
                </a:solidFill>
                <a:latin typeface="Arial"/>
                <a:ea typeface="Arial"/>
                <a:cs typeface="Arial"/>
                <a:sym typeface="Arial"/>
              </a:rPr>
              <a:t>Unutkan</a:t>
            </a:r>
            <a:r>
              <a:rPr lang="en-US" dirty="0">
                <a:solidFill>
                  <a:srgbClr val="000000"/>
                </a:solidFill>
                <a:latin typeface="Arial"/>
                <a:ea typeface="Arial"/>
                <a:cs typeface="Arial"/>
                <a:sym typeface="Arial"/>
              </a:rPr>
              <a:t>, A. (2026). Mothers’ perceptions of respectful maternity care and their parental self-confidence levels: A cross-sectional study. </a:t>
            </a:r>
            <a:r>
              <a:rPr lang="en-US" i="1" dirty="0">
                <a:solidFill>
                  <a:srgbClr val="000000"/>
                </a:solidFill>
                <a:latin typeface="Arial"/>
                <a:ea typeface="Arial"/>
                <a:cs typeface="Arial"/>
                <a:sym typeface="Arial"/>
              </a:rPr>
              <a:t>BMC women’s health</a:t>
            </a:r>
            <a:r>
              <a:rPr lang="en-US" dirty="0">
                <a:solidFill>
                  <a:srgbClr val="000000"/>
                </a:solidFill>
                <a:latin typeface="Arial"/>
                <a:ea typeface="Arial"/>
                <a:cs typeface="Arial"/>
                <a:sym typeface="Arial"/>
              </a:rPr>
              <a:t>, [online] 26(1). doi:10.1186/s12905-026-04294-5.</a:t>
            </a:r>
          </a:p>
          <a:p>
            <a:pPr lvl="0" indent="-285750" algn="just">
              <a:lnSpc>
                <a:spcPct val="100000"/>
              </a:lnSpc>
              <a:buClr>
                <a:srgbClr val="000000"/>
              </a:buClr>
              <a:buSzPts val="900"/>
              <a:buFont typeface="Arial"/>
              <a:buChar char="●"/>
            </a:pPr>
            <a:r>
              <a:rPr lang="en-US" dirty="0" err="1">
                <a:solidFill>
                  <a:srgbClr val="000000"/>
                </a:solidFill>
                <a:latin typeface="Arial"/>
                <a:ea typeface="Arial"/>
                <a:cs typeface="Arial"/>
                <a:sym typeface="Arial"/>
              </a:rPr>
              <a:t>Yusoff</a:t>
            </a:r>
            <a:r>
              <a:rPr lang="en-US" dirty="0">
                <a:solidFill>
                  <a:srgbClr val="000000"/>
                </a:solidFill>
                <a:latin typeface="Arial"/>
                <a:ea typeface="Arial"/>
                <a:cs typeface="Arial"/>
                <a:sym typeface="Arial"/>
              </a:rPr>
              <a:t>, H.M., Ahmad, H., Ismail, H., </a:t>
            </a:r>
            <a:r>
              <a:rPr lang="en-US" dirty="0" err="1">
                <a:solidFill>
                  <a:srgbClr val="000000"/>
                </a:solidFill>
                <a:latin typeface="Arial"/>
                <a:ea typeface="Arial"/>
                <a:cs typeface="Arial"/>
                <a:sym typeface="Arial"/>
              </a:rPr>
              <a:t>Reffin</a:t>
            </a:r>
            <a:r>
              <a:rPr lang="en-US" dirty="0">
                <a:solidFill>
                  <a:srgbClr val="000000"/>
                </a:solidFill>
                <a:latin typeface="Arial"/>
                <a:ea typeface="Arial"/>
                <a:cs typeface="Arial"/>
                <a:sym typeface="Arial"/>
              </a:rPr>
              <a:t>, N., Chan, D., </a:t>
            </a:r>
            <a:r>
              <a:rPr lang="en-US" dirty="0" err="1">
                <a:solidFill>
                  <a:srgbClr val="000000"/>
                </a:solidFill>
                <a:latin typeface="Arial"/>
                <a:ea typeface="Arial"/>
                <a:cs typeface="Arial"/>
                <a:sym typeface="Arial"/>
              </a:rPr>
              <a:t>Kusnin</a:t>
            </a:r>
            <a:r>
              <a:rPr lang="en-US" dirty="0">
                <a:solidFill>
                  <a:srgbClr val="000000"/>
                </a:solidFill>
                <a:latin typeface="Arial"/>
                <a:ea typeface="Arial"/>
                <a:cs typeface="Arial"/>
                <a:sym typeface="Arial"/>
              </a:rPr>
              <a:t>, F., </a:t>
            </a:r>
            <a:r>
              <a:rPr lang="en-US" dirty="0" err="1">
                <a:solidFill>
                  <a:srgbClr val="000000"/>
                </a:solidFill>
                <a:latin typeface="Arial"/>
                <a:ea typeface="Arial"/>
                <a:cs typeface="Arial"/>
                <a:sym typeface="Arial"/>
              </a:rPr>
              <a:t>Bahari</a:t>
            </a:r>
            <a:r>
              <a:rPr lang="en-US" dirty="0">
                <a:solidFill>
                  <a:srgbClr val="000000"/>
                </a:solidFill>
                <a:latin typeface="Arial"/>
                <a:ea typeface="Arial"/>
                <a:cs typeface="Arial"/>
                <a:sym typeface="Arial"/>
              </a:rPr>
              <a:t>, N., </a:t>
            </a:r>
            <a:r>
              <a:rPr lang="en-US" dirty="0" err="1">
                <a:solidFill>
                  <a:srgbClr val="000000"/>
                </a:solidFill>
                <a:latin typeface="Arial"/>
                <a:ea typeface="Arial"/>
                <a:cs typeface="Arial"/>
                <a:sym typeface="Arial"/>
              </a:rPr>
              <a:t>Baharudin</a:t>
            </a:r>
            <a:r>
              <a:rPr lang="en-US" dirty="0">
                <a:solidFill>
                  <a:srgbClr val="000000"/>
                </a:solidFill>
                <a:latin typeface="Arial"/>
                <a:ea typeface="Arial"/>
                <a:cs typeface="Arial"/>
                <a:sym typeface="Arial"/>
              </a:rPr>
              <a:t>, H., </a:t>
            </a:r>
            <a:r>
              <a:rPr lang="en-US" dirty="0" err="1">
                <a:solidFill>
                  <a:srgbClr val="000000"/>
                </a:solidFill>
                <a:latin typeface="Arial"/>
                <a:ea typeface="Arial"/>
                <a:cs typeface="Arial"/>
                <a:sym typeface="Arial"/>
              </a:rPr>
              <a:t>Aris</a:t>
            </a:r>
            <a:r>
              <a:rPr lang="en-US" dirty="0">
                <a:solidFill>
                  <a:srgbClr val="000000"/>
                </a:solidFill>
                <a:latin typeface="Arial"/>
                <a:ea typeface="Arial"/>
                <a:cs typeface="Arial"/>
                <a:sym typeface="Arial"/>
              </a:rPr>
              <a:t>, A., </a:t>
            </a:r>
            <a:r>
              <a:rPr lang="en-US" dirty="0" err="1">
                <a:solidFill>
                  <a:srgbClr val="000000"/>
                </a:solidFill>
                <a:latin typeface="Arial"/>
                <a:ea typeface="Arial"/>
                <a:cs typeface="Arial"/>
                <a:sym typeface="Arial"/>
              </a:rPr>
              <a:t>Shen</a:t>
            </a:r>
            <a:r>
              <a:rPr lang="en-US" dirty="0">
                <a:solidFill>
                  <a:srgbClr val="000000"/>
                </a:solidFill>
                <a:latin typeface="Arial"/>
                <a:ea typeface="Arial"/>
                <a:cs typeface="Arial"/>
                <a:sym typeface="Arial"/>
              </a:rPr>
              <a:t>, H.Z. and </a:t>
            </a:r>
            <a:r>
              <a:rPr lang="en-US" dirty="0" err="1">
                <a:solidFill>
                  <a:srgbClr val="000000"/>
                </a:solidFill>
                <a:latin typeface="Arial"/>
                <a:ea typeface="Arial"/>
                <a:cs typeface="Arial"/>
                <a:sym typeface="Arial"/>
              </a:rPr>
              <a:t>Rahman</a:t>
            </a:r>
            <a:r>
              <a:rPr lang="en-US" dirty="0">
                <a:solidFill>
                  <a:srgbClr val="000000"/>
                </a:solidFill>
                <a:latin typeface="Arial"/>
                <a:ea typeface="Arial"/>
                <a:cs typeface="Arial"/>
                <a:sym typeface="Arial"/>
              </a:rPr>
              <a:t>, M.A. (2023). Contemporary evidence of workplace violence against the primary healthcare workforce worldwide: A systematic review. </a:t>
            </a:r>
            <a:r>
              <a:rPr lang="en-US" i="1" dirty="0">
                <a:solidFill>
                  <a:srgbClr val="000000"/>
                </a:solidFill>
                <a:latin typeface="Arial"/>
                <a:ea typeface="Arial"/>
                <a:cs typeface="Arial"/>
                <a:sym typeface="Arial"/>
              </a:rPr>
              <a:t>Human resources for Health</a:t>
            </a:r>
            <a:r>
              <a:rPr lang="en-US" dirty="0">
                <a:solidFill>
                  <a:srgbClr val="000000"/>
                </a:solidFill>
                <a:latin typeface="Arial"/>
                <a:ea typeface="Arial"/>
                <a:cs typeface="Arial"/>
                <a:sym typeface="Arial"/>
              </a:rPr>
              <a:t>, 21(1). doi:10.1186/s12960-023-00868-8.</a:t>
            </a:r>
          </a:p>
          <a:p>
            <a:pPr>
              <a:buNone/>
            </a:pPr>
            <a:r>
              <a:rPr lang="en-US" b="1" u="sng" dirty="0">
                <a:latin typeface="+mn-lt"/>
              </a:rPr>
              <a:t>Image sources </a:t>
            </a:r>
          </a:p>
          <a:p>
            <a:r>
              <a:rPr lang="en-US" dirty="0">
                <a:hlinkClick r:id="rId2"/>
              </a:rPr>
              <a:t>https://www.osplabs.com/insights/best-practices-for-healthcare-qa/</a:t>
            </a:r>
            <a:endParaRPr lang="en-US" dirty="0"/>
          </a:p>
          <a:p>
            <a:r>
              <a:rPr lang="en-US" dirty="0"/>
              <a:t>https://link.springer.com/article/10.1186/1472-6963-5-71</a:t>
            </a:r>
          </a:p>
          <a:p>
            <a:r>
              <a:rPr lang="en-US" dirty="0">
                <a:hlinkClick r:id="rId3"/>
              </a:rPr>
              <a:t>https://www.facebook.com/CordlifeIndia/posts/pregnancy-does-not-pause-your-work-life-but-it-does-call-for-extra-care-safety-a/1111258824373211/</a:t>
            </a:r>
            <a:r>
              <a:rPr lang="en-US" dirty="0"/>
              <a:t> </a:t>
            </a:r>
          </a:p>
          <a:p>
            <a:r>
              <a:rPr lang="en-US" dirty="0">
                <a:hlinkClick r:id="rId4"/>
              </a:rPr>
              <a:t>https://thedecisionlab.com/reference-guide/management/swiss-cheese-model</a:t>
            </a:r>
            <a:r>
              <a:rPr lang="en-US" dirty="0"/>
              <a:t> </a:t>
            </a:r>
          </a:p>
          <a:p>
            <a:r>
              <a:rPr lang="en-US" dirty="0">
                <a:hlinkClick r:id="rId5"/>
              </a:rPr>
              <a:t>https://www.jointjs.com/demos/fishbone</a:t>
            </a:r>
            <a:r>
              <a:rPr lang="en-US" dirty="0"/>
              <a:t> </a:t>
            </a:r>
          </a:p>
          <a:p>
            <a:r>
              <a:rPr lang="en-US" dirty="0">
                <a:hlinkClick r:id="rId6"/>
              </a:rPr>
              <a:t>https://www.advancedclinicalsolution.co.uk/what-are-the-7-pillars-of-clinical-governance</a:t>
            </a:r>
            <a:r>
              <a:rPr lang="en-US" dirty="0"/>
              <a:t> </a:t>
            </a:r>
          </a:p>
          <a:p>
            <a:r>
              <a:rPr lang="en-US" dirty="0">
                <a:hlinkClick r:id="rId7"/>
              </a:rPr>
              <a:t>https://evidence.nihr.ac.uk/collection/maternity-services-research-can-improve-safety-and-quality-of-care/</a:t>
            </a:r>
            <a:r>
              <a:rPr lang="en-US" dirty="0"/>
              <a:t> </a:t>
            </a:r>
          </a:p>
          <a:p>
            <a:r>
              <a:rPr lang="en-US" dirty="0">
                <a:hlinkClick r:id="rId8"/>
              </a:rPr>
              <a:t>https://www.linkedin.com/pulse/donabedians-model-health-care-quality-management-muhammad-zahoor-qldsf</a:t>
            </a:r>
            <a:r>
              <a:rPr lang="en-US" dirty="0"/>
              <a:t> </a:t>
            </a:r>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28"/>
          <p:cNvSpPr txBox="1">
            <a:spLocks noGrp="1"/>
          </p:cNvSpPr>
          <p:nvPr>
            <p:ph type="title"/>
          </p:nvPr>
        </p:nvSpPr>
        <p:spPr>
          <a:xfrm>
            <a:off x="451472" y="2024100"/>
            <a:ext cx="4163100" cy="1372500"/>
          </a:xfrm>
          <a:prstGeom prst="rect">
            <a:avLst/>
          </a:prstGeom>
        </p:spPr>
        <p:txBody>
          <a:bodyPr spcFirstLastPara="1" wrap="square" lIns="0" tIns="0" rIns="0" bIns="0" anchor="b" anchorCtr="0">
            <a:normAutofit/>
          </a:bodyPr>
          <a:lstStyle/>
          <a:p>
            <a:pPr marL="0" lvl="0" indent="0" algn="l" rtl="0">
              <a:lnSpc>
                <a:spcPct val="100000"/>
              </a:lnSpc>
              <a:spcBef>
                <a:spcPts val="0"/>
              </a:spcBef>
              <a:spcAft>
                <a:spcPts val="0"/>
              </a:spcAft>
              <a:buNone/>
            </a:pPr>
            <a:r>
              <a:rPr lang="en">
                <a:solidFill>
                  <a:srgbClr val="000000"/>
                </a:solidFill>
                <a:latin typeface="Times New Roman"/>
                <a:ea typeface="Times New Roman"/>
                <a:cs typeface="Times New Roman"/>
                <a:sym typeface="Times New Roman"/>
              </a:rPr>
              <a:t>Thank you</a:t>
            </a:r>
            <a:endParaRPr>
              <a:solidFill>
                <a:srgbClr val="000000"/>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3051</Words>
  <Application>Microsoft Office PowerPoint</Application>
  <PresentationFormat>On-screen Show (16:9)</PresentationFormat>
  <Paragraphs>107</Paragraphs>
  <Slides>15</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DM Sans Light</vt:lpstr>
      <vt:lpstr>Newsreader</vt:lpstr>
      <vt:lpstr>DM Sans</vt:lpstr>
      <vt:lpstr>Arial</vt:lpstr>
      <vt:lpstr>Lato</vt:lpstr>
      <vt:lpstr>Times New Roman</vt:lpstr>
      <vt:lpstr>Raleway</vt:lpstr>
      <vt:lpstr>Streamline</vt:lpstr>
      <vt:lpstr>PROGRAMME: MSC PUBLIC HEALTH AND SOCIAL CARE IN PRACTICE  MODULE: QUALITY ASSURANCE AND SERVICE IMPROVEMENTS  MODULE CODE: LCHS7006  LECTURER: DILHARA MAMPITIYA, CHRISTOPHER MAFUVA  ASSIGNMENT TITLE: COMPONENT 1: INDIVIDUAL PRESENTATION  TOPIC: SHREWSBURY AND TELFORD HOSPITAL NHS TRUST (UK) — MATERNITY SCANDAL  STUDENT NAME: JATIN MAKWANA  STUDENT ID: 2521166</vt:lpstr>
      <vt:lpstr>Framework and Introduction to the presentation</vt:lpstr>
      <vt:lpstr>Background and Systemic Concerns</vt:lpstr>
      <vt:lpstr>Background and Systemic Concerns</vt:lpstr>
      <vt:lpstr>Systems-Based Analysis of Organisational Failures</vt:lpstr>
      <vt:lpstr>Systems-Based Analysis of Organisational Failures</vt:lpstr>
      <vt:lpstr>RCA and Fishbone theorising into Organisational causes</vt:lpstr>
      <vt:lpstr>Measuring Clinical Governance and Regulatory Compliance Failures</vt:lpstr>
      <vt:lpstr>Consequences for Maternity Service Quality and Patient Safety</vt:lpstr>
      <vt:lpstr>Improving Care Quality on the Donabedian Framework</vt:lpstr>
      <vt:lpstr>Contemplations and Conclusions</vt:lpstr>
      <vt:lpstr>Quality improvements and Top Results</vt:lpstr>
      <vt:lpstr>References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cp:lastModifiedBy>
  <cp:revision>2</cp:revision>
  <dcterms:modified xsi:type="dcterms:W3CDTF">2026-07-21T09:31:58Z</dcterms:modified>
</cp:coreProperties>
</file>