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43"/>
  </p:notesMasterIdLst>
  <p:handoutMasterIdLst>
    <p:handoutMasterId r:id="rId44"/>
  </p:handoutMasterIdLst>
  <p:sldIdLst>
    <p:sldId id="273" r:id="rId5"/>
    <p:sldId id="267" r:id="rId6"/>
    <p:sldId id="262" r:id="rId7"/>
    <p:sldId id="274" r:id="rId8"/>
    <p:sldId id="380" r:id="rId9"/>
    <p:sldId id="382" r:id="rId10"/>
    <p:sldId id="383" r:id="rId11"/>
    <p:sldId id="421" r:id="rId12"/>
    <p:sldId id="381" r:id="rId13"/>
    <p:sldId id="384" r:id="rId14"/>
    <p:sldId id="385" r:id="rId15"/>
    <p:sldId id="386" r:id="rId16"/>
    <p:sldId id="387" r:id="rId17"/>
    <p:sldId id="424" r:id="rId18"/>
    <p:sldId id="388" r:id="rId19"/>
    <p:sldId id="392" r:id="rId20"/>
    <p:sldId id="426" r:id="rId21"/>
    <p:sldId id="393" r:id="rId22"/>
    <p:sldId id="396" r:id="rId23"/>
    <p:sldId id="398" r:id="rId24"/>
    <p:sldId id="399" r:id="rId25"/>
    <p:sldId id="405" r:id="rId26"/>
    <p:sldId id="400" r:id="rId27"/>
    <p:sldId id="401" r:id="rId28"/>
    <p:sldId id="402" r:id="rId29"/>
    <p:sldId id="372" r:id="rId30"/>
    <p:sldId id="420" r:id="rId31"/>
    <p:sldId id="371" r:id="rId32"/>
    <p:sldId id="408" r:id="rId33"/>
    <p:sldId id="430" r:id="rId34"/>
    <p:sldId id="410" r:id="rId35"/>
    <p:sldId id="412" r:id="rId36"/>
    <p:sldId id="390" r:id="rId37"/>
    <p:sldId id="394" r:id="rId38"/>
    <p:sldId id="395" r:id="rId39"/>
    <p:sldId id="374" r:id="rId40"/>
    <p:sldId id="325" r:id="rId41"/>
    <p:sldId id="404" r:id="rId42"/>
  </p:sldIdLst>
  <p:sldSz cx="16257588" cy="9144000"/>
  <p:notesSz cx="6797675" cy="9926638"/>
  <p:defaultTextStyle>
    <a:defPPr>
      <a:defRPr lang="en-US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BD1"/>
    <a:srgbClr val="FFECE7"/>
    <a:srgbClr val="E63200"/>
    <a:srgbClr val="DAEABC"/>
    <a:srgbClr val="EDF5DF"/>
    <a:srgbClr val="94C33C"/>
    <a:srgbClr val="F7FFFB"/>
    <a:srgbClr val="D5FFE9"/>
    <a:srgbClr val="00843F"/>
    <a:srgbClr val="FA606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264" autoAdjust="0"/>
    <p:restoredTop sz="38192" autoAdjust="0"/>
  </p:normalViewPr>
  <p:slideViewPr>
    <p:cSldViewPr snapToGrid="0" snapToObjects="1">
      <p:cViewPr varScale="1">
        <p:scale>
          <a:sx n="19" d="100"/>
          <a:sy n="19" d="100"/>
        </p:scale>
        <p:origin x="2004" y="28"/>
      </p:cViewPr>
      <p:guideLst/>
    </p:cSldViewPr>
  </p:slideViewPr>
  <p:outlineViewPr>
    <p:cViewPr>
      <p:scale>
        <a:sx n="33" d="100"/>
        <a:sy n="33" d="100"/>
      </p:scale>
      <p:origin x="0" y="-302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-52548"/>
    </p:cViewPr>
  </p:sorterViewPr>
  <p:notesViewPr>
    <p:cSldViewPr snapToGrid="0" snapToObjects="1">
      <p:cViewPr varScale="1">
        <p:scale>
          <a:sx n="80" d="100"/>
          <a:sy n="80" d="100"/>
        </p:scale>
        <p:origin x="401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6E08121-8E66-4F07-A4C3-E9E9511B6A1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F41125-879C-45F0-8D4C-A66B962174F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827993-5E12-4383-9FB3-3CFC02FB2E8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E3E2E5-EA93-412E-A82D-08F186A690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77B895-4A26-48EF-8383-3F850998AA0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583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229BE7-A07E-F243-B57A-C9D666A6AC11}" type="datetimeFigureOut">
              <a:rPr lang="en-GB" smtClean="0"/>
              <a:t>23/01/2023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3C78D4-3E6E-7541-B5CD-7881E3C09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35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8291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0544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4133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5174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22151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8339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3438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7121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27000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81519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37489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2007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26434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5899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49438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7201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7339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505124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365008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11787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359541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537713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1462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201270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15105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0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62823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57796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34804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90205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6761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FontTx/>
              <a:buNone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569302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2605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03C78D4-3E6E-7541-B5CD-7881E3C09CC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205302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03C78D4-3E6E-7541-B5CD-7881E3C09CC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084115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03C78D4-3E6E-7541-B5CD-7881E3C09CC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1219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703423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37181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>
              <a:spcAft>
                <a:spcPts val="1875"/>
              </a:spcAft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13216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223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3824" y="2225277"/>
            <a:ext cx="8168098" cy="1359090"/>
          </a:xfrm>
        </p:spPr>
        <p:txBody>
          <a:bodyPr anchor="t" anchorCtr="0"/>
          <a:lstStyle>
            <a:lvl1pPr algn="l">
              <a:lnSpc>
                <a:spcPct val="92000"/>
              </a:lnSpc>
              <a:defRPr sz="48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4415" y="3559978"/>
            <a:ext cx="8157142" cy="1359090"/>
          </a:xfrm>
        </p:spPr>
        <p:txBody>
          <a:bodyPr wrap="square" anchor="t">
            <a:spAutoFit/>
          </a:bodyPr>
          <a:lstStyle>
            <a:lvl1pPr marL="0" indent="0" algn="l">
              <a:lnSpc>
                <a:spcPct val="92000"/>
              </a:lnSpc>
              <a:buNone/>
              <a:defRPr sz="4800" b="0">
                <a:solidFill>
                  <a:schemeClr val="tx1"/>
                </a:solidFill>
              </a:defRPr>
            </a:lvl1pPr>
            <a:lvl2pPr marL="609600" indent="0" algn="ctr">
              <a:buNone/>
              <a:defRPr sz="2667"/>
            </a:lvl2pPr>
            <a:lvl3pPr marL="1219200" indent="0" algn="ctr">
              <a:buNone/>
              <a:defRPr sz="2400"/>
            </a:lvl3pPr>
            <a:lvl4pPr marL="1828800" indent="0" algn="ctr">
              <a:buNone/>
              <a:defRPr sz="2133"/>
            </a:lvl4pPr>
            <a:lvl5pPr marL="2438400" indent="0" algn="ctr">
              <a:buNone/>
              <a:defRPr sz="2133"/>
            </a:lvl5pPr>
            <a:lvl6pPr marL="3048000" indent="0" algn="ctr">
              <a:buNone/>
              <a:defRPr sz="2133"/>
            </a:lvl6pPr>
            <a:lvl7pPr marL="3657600" indent="0" algn="ctr">
              <a:buNone/>
              <a:defRPr sz="2133"/>
            </a:lvl7pPr>
            <a:lvl8pPr marL="4267200" indent="0" algn="ctr">
              <a:buNone/>
              <a:defRPr sz="2133"/>
            </a:lvl8pPr>
            <a:lvl9pPr marL="4876800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2022 Capital Law Limited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F98E3AA-1E86-8646-8B05-137B9C861405}"/>
              </a:ext>
            </a:extLst>
          </p:cNvPr>
          <p:cNvCxnSpPr>
            <a:cxnSpLocks/>
          </p:cNvCxnSpPr>
          <p:nvPr userDrawn="1"/>
        </p:nvCxnSpPr>
        <p:spPr>
          <a:xfrm>
            <a:off x="631257" y="4569048"/>
            <a:ext cx="2295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8810676-7FAE-AC49-8346-D249CC86593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4012" y="4657085"/>
            <a:ext cx="2283036" cy="26198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date</a:t>
            </a:r>
            <a:endParaRPr lang="en-GB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24F486E-DE77-1843-BD39-44AF3B3506E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727" y="5144848"/>
            <a:ext cx="2828100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2022 Capital Law Limited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EC36FD5-ECBC-AF4D-9AE4-6E8B8B5399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225277"/>
            <a:ext cx="8168098" cy="1359090"/>
          </a:xfrm>
        </p:spPr>
        <p:txBody>
          <a:bodyPr anchor="t" anchorCtr="0"/>
          <a:lstStyle>
            <a:lvl1pPr algn="l">
              <a:lnSpc>
                <a:spcPct val="92000"/>
              </a:lnSpc>
              <a:defRPr sz="48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4D4E74E-0012-3040-949B-752A4C805B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4415" y="3559978"/>
            <a:ext cx="8157142" cy="1359090"/>
          </a:xfrm>
        </p:spPr>
        <p:txBody>
          <a:bodyPr wrap="square" anchor="t">
            <a:spAutoFit/>
          </a:bodyPr>
          <a:lstStyle>
            <a:lvl1pPr marL="0" indent="0" algn="l">
              <a:lnSpc>
                <a:spcPct val="92000"/>
              </a:lnSpc>
              <a:buNone/>
              <a:defRPr sz="4800" b="0">
                <a:solidFill>
                  <a:schemeClr val="tx1"/>
                </a:solidFill>
              </a:defRPr>
            </a:lvl1pPr>
            <a:lvl2pPr marL="609600" indent="0" algn="ctr">
              <a:buNone/>
              <a:defRPr sz="2667"/>
            </a:lvl2pPr>
            <a:lvl3pPr marL="1219200" indent="0" algn="ctr">
              <a:buNone/>
              <a:defRPr sz="2400"/>
            </a:lvl3pPr>
            <a:lvl4pPr marL="1828800" indent="0" algn="ctr">
              <a:buNone/>
              <a:defRPr sz="2133"/>
            </a:lvl4pPr>
            <a:lvl5pPr marL="2438400" indent="0" algn="ctr">
              <a:buNone/>
              <a:defRPr sz="2133"/>
            </a:lvl5pPr>
            <a:lvl6pPr marL="3048000" indent="0" algn="ctr">
              <a:buNone/>
              <a:defRPr sz="2133"/>
            </a:lvl6pPr>
            <a:lvl7pPr marL="3657600" indent="0" algn="ctr">
              <a:buNone/>
              <a:defRPr sz="2133"/>
            </a:lvl7pPr>
            <a:lvl8pPr marL="4267200" indent="0" algn="ctr">
              <a:buNone/>
              <a:defRPr sz="2133"/>
            </a:lvl8pPr>
            <a:lvl9pPr marL="4876800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46A7401-EF49-6644-BF4B-3662228A4EEE}"/>
              </a:ext>
            </a:extLst>
          </p:cNvPr>
          <p:cNvCxnSpPr>
            <a:cxnSpLocks/>
          </p:cNvCxnSpPr>
          <p:nvPr userDrawn="1"/>
        </p:nvCxnSpPr>
        <p:spPr>
          <a:xfrm>
            <a:off x="631257" y="4569048"/>
            <a:ext cx="2295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223FA4B-1028-AF49-AE1F-0F64B3D8D34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4012" y="4657085"/>
            <a:ext cx="2283036" cy="26198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date</a:t>
            </a:r>
            <a:endParaRPr lang="en-GB" dirty="0"/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B6D1BCC1-C66C-AE41-BC60-15F5BFC966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80314" y="5144848"/>
            <a:ext cx="2434674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139757AE-9E90-4145-928E-608C85BD906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727" y="5144848"/>
            <a:ext cx="2434674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998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31213-871B-F44C-9951-9B97A0A4F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D6414B-4366-284C-8BC8-AFB7EB09D52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© 2022 Capital Law Limited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80A52A-EFA5-8B4C-96C8-BF364FC6159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7224" y="1957388"/>
            <a:ext cx="14901864" cy="5757863"/>
          </a:xfrm>
        </p:spPr>
        <p:txBody>
          <a:bodyPr numCol="2" spcCol="360000"/>
          <a:lstStyle>
            <a:lvl1pPr marL="635000" indent="-635000">
              <a:spcAft>
                <a:spcPts val="1400"/>
              </a:spcAft>
              <a:buClr>
                <a:schemeClr val="accent3"/>
              </a:buClr>
              <a:buFont typeface="+mj-lt"/>
              <a:buNone/>
              <a:tabLst/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01	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397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2022 Capital Law Limited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19E46A1-8E78-5442-849E-086C001DAE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>
            <a:lvl1pPr>
              <a:spcAft>
                <a:spcPts val="1050"/>
              </a:spcAft>
              <a:defRPr sz="2400">
                <a:solidFill>
                  <a:schemeClr val="tx1"/>
                </a:solidFill>
              </a:defRPr>
            </a:lvl1pPr>
            <a:lvl2pPr marL="0" indent="0">
              <a:spcAft>
                <a:spcPts val="1050"/>
              </a:spcAft>
              <a:buFont typeface="Arial" panose="020B0604020202020204" pitchFamily="34" charset="0"/>
              <a:buNone/>
              <a:defRPr sz="2400" b="0"/>
            </a:lvl2pPr>
            <a:lvl3pPr marL="324000" indent="-324000">
              <a:spcAft>
                <a:spcPts val="1050"/>
              </a:spcAft>
              <a:defRPr sz="2400" b="0"/>
            </a:lvl3pPr>
            <a:lvl4pPr marL="342900" indent="-342900">
              <a:spcAft>
                <a:spcPts val="1050"/>
              </a:spcAft>
              <a:buFont typeface=".AppleSystemUIFont"/>
              <a:buChar char="—"/>
              <a:defRPr sz="2400" b="1"/>
            </a:lvl4pPr>
            <a:lvl5pPr>
              <a:spcAft>
                <a:spcPts val="1050"/>
              </a:spcAft>
              <a:defRPr sz="24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431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, content and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2022 Capital Law Limited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19E46A1-8E78-5442-849E-086C001DAE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815637" y="1971347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30A7DD4-3CBD-F246-BC53-6BEBEA133B3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62257" y="2037805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1DA8D82E-AEB3-3A45-A5CB-6EB9FF9F053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0815637" y="3774022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71A40A3F-DB43-0746-9BDF-2279BF951BC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262257" y="3840480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BB65BB96-9728-4C43-BE5A-54FDF86B359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0815637" y="5576696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E28A0DD3-F4D7-7E4B-ABE2-85198553A9C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262257" y="5643154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52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 and 2 col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63735" y="1996192"/>
            <a:ext cx="3600000" cy="58550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2022 Capital Law Limited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12072173" y="1996192"/>
            <a:ext cx="3600000" cy="58550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2458AB-7C60-C241-AC53-51EF607B2EC8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160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63735" y="1996192"/>
            <a:ext cx="3600000" cy="58550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2022 Capital Law Limited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12072173" y="1996192"/>
            <a:ext cx="3600000" cy="58550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FCC531C-CDCC-104E-889B-61BFCB3A34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6333" y="2032412"/>
            <a:ext cx="6888730" cy="5365750"/>
          </a:xfrm>
        </p:spPr>
        <p:txBody>
          <a:bodyPr/>
          <a:lstStyle>
            <a:lvl1pPr>
              <a:lnSpc>
                <a:spcPct val="87000"/>
              </a:lnSpc>
              <a:defRPr sz="5800" b="1" i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0637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2022 Capital Law Limited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FCC531C-CDCC-104E-889B-61BFCB3A34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6332" y="1986112"/>
            <a:ext cx="7662715" cy="5365750"/>
          </a:xfrm>
        </p:spPr>
        <p:txBody>
          <a:bodyPr/>
          <a:lstStyle>
            <a:lvl1pPr>
              <a:lnSpc>
                <a:spcPct val="87000"/>
              </a:lnSpc>
              <a:defRPr sz="6000" b="1" i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1976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249" y="1996192"/>
            <a:ext cx="3600000" cy="58550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2022 Capital Law Limited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442687" y="1996192"/>
            <a:ext cx="3600000" cy="58550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graph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249" y="1996192"/>
            <a:ext cx="3600000" cy="58550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2022 Capital Law Limited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442687" y="1996192"/>
            <a:ext cx="3600000" cy="58550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449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larg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58097"/>
            <a:ext cx="9964474" cy="5855035"/>
          </a:xfrm>
        </p:spPr>
        <p:txBody>
          <a:bodyPr/>
          <a:lstStyle>
            <a:lvl1pPr>
              <a:defRPr sz="3400" b="1" i="0">
                <a:solidFill>
                  <a:schemeClr val="tx1"/>
                </a:solidFill>
                <a:latin typeface="+mn-lt"/>
              </a:defRPr>
            </a:lvl1pPr>
            <a:lvl2pPr>
              <a:defRPr sz="3400" b="0" i="0"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2022 Capital Law Limited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461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vi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1606594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120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© 2022 Capital Law Limited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3" cy="380753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0472AB-B318-1849-B224-4EE07F1158D8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231BB2-D745-6F4E-9D1C-B15C1EFED922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0329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vi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1257" y="2504877"/>
            <a:ext cx="10189073" cy="803297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60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3" cy="380753"/>
          </a:xfrm>
          <a:prstGeom prst="rect">
            <a:avLst/>
          </a:prstGeom>
        </p:spPr>
      </p:pic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E4C052A-C4E1-3541-BA2D-FEF594B42853}"/>
              </a:ext>
            </a:extLst>
          </p:cNvPr>
          <p:cNvSpPr txBox="1">
            <a:spLocks/>
          </p:cNvSpPr>
          <p:nvPr userDrawn="1"/>
        </p:nvSpPr>
        <p:spPr>
          <a:xfrm>
            <a:off x="633685" y="8240160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bg1"/>
                </a:solidFill>
              </a:rPr>
              <a:t>© 2022 Capital Law Limited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0472AB-B318-1849-B224-4EE07F1158D8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231BB2-D745-6F4E-9D1C-B15C1EFED922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524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vider">
    <p:bg>
      <p:bgPr>
        <a:solidFill>
          <a:srgbClr val="D6D1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© 2022 Capital Law Limited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F09D3C-B006-5442-8D1A-4818BC22D5B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78B413B-295E-1D49-B228-D082B60138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1606594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120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408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4021850" cy="246221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4249" y="1996193"/>
            <a:ext cx="3600000" cy="580178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33685" y="8240160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© 2022 Capital Law Limited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B8CF0A-056C-954C-B7C5-5FF3D3967816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C77F08E-A8DE-344E-8B35-65E3BC9261F1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2521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72" r:id="rId3"/>
    <p:sldLayoutId id="2147483673" r:id="rId4"/>
    <p:sldLayoutId id="2147483674" r:id="rId5"/>
    <p:sldLayoutId id="2147483675" r:id="rId6"/>
    <p:sldLayoutId id="2147483664" r:id="rId7"/>
    <p:sldLayoutId id="2147483666" r:id="rId8"/>
    <p:sldLayoutId id="2147483662" r:id="rId9"/>
    <p:sldLayoutId id="2147483667" r:id="rId10"/>
    <p:sldLayoutId id="2147483668" r:id="rId11"/>
    <p:sldLayoutId id="2147483669" r:id="rId12"/>
    <p:sldLayoutId id="2147483670" r:id="rId13"/>
    <p:sldLayoutId id="2147483671" r:id="rId14"/>
  </p:sldLayoutIdLst>
  <p:hf sldNum="0" hdr="0" dt="0"/>
  <p:txStyles>
    <p:titleStyle>
      <a:lvl1pPr algn="l" defTabSz="1219200" rtl="0" eaLnBrk="1" latinLnBrk="0" hangingPunct="1">
        <a:lnSpc>
          <a:spcPct val="100000"/>
        </a:lnSpc>
        <a:spcBef>
          <a:spcPct val="0"/>
        </a:spcBef>
        <a:buNone/>
        <a:defRPr sz="1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b="1" kern="1200">
          <a:solidFill>
            <a:schemeClr val="accent3"/>
          </a:solidFill>
          <a:latin typeface="+mj-lt"/>
          <a:ea typeface="+mn-ea"/>
          <a:cs typeface="+mn-cs"/>
        </a:defRPr>
      </a:lvl1pPr>
      <a:lvl2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227013" indent="-227013" algn="l" defTabSz="1219200" rtl="0" eaLnBrk="1" latinLnBrk="0" hangingPunct="1">
        <a:lnSpc>
          <a:spcPct val="100000"/>
        </a:lnSpc>
        <a:spcBef>
          <a:spcPts val="0"/>
        </a:spcBef>
        <a:buFont typeface=".AppleSystemUIFont"/>
        <a:buChar char="—"/>
        <a:tabLst/>
        <a:defRPr sz="1600" b="1" kern="1200">
          <a:solidFill>
            <a:schemeClr val="tx1"/>
          </a:solidFill>
          <a:latin typeface="+mj-lt"/>
          <a:ea typeface="+mn-ea"/>
          <a:cs typeface="+mn-cs"/>
        </a:defRPr>
      </a:lvl3pPr>
      <a:lvl4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1C054990-3DEC-1D48-B481-BDA2E40A4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14" name="Title 20">
            <a:extLst>
              <a:ext uri="{FF2B5EF4-FFF2-40B4-BE49-F238E27FC236}">
                <a16:creationId xmlns:a16="http://schemas.microsoft.com/office/drawing/2014/main" id="{AD87713C-B03A-4F9C-896E-85FA4571F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685" y="2497166"/>
            <a:ext cx="8168098" cy="2038635"/>
          </a:xfrm>
        </p:spPr>
        <p:txBody>
          <a:bodyPr/>
          <a:lstStyle/>
          <a:p>
            <a:r>
              <a:rPr lang="en-GB" dirty="0"/>
              <a:t>Advanced Application of Employment Law </a:t>
            </a:r>
            <a:br>
              <a:rPr lang="en-GB" dirty="0"/>
            </a:br>
            <a:r>
              <a:rPr lang="en-GB" dirty="0"/>
              <a:t>2022/2023</a:t>
            </a:r>
          </a:p>
        </p:txBody>
      </p:sp>
      <p:pic>
        <p:nvPicPr>
          <p:cNvPr id="4" name="Picture 2" descr="University of Wales Trinity Saint David (@UWTSD) | Twitter">
            <a:extLst>
              <a:ext uri="{FF2B5EF4-FFF2-40B4-BE49-F238E27FC236}">
                <a16:creationId xmlns:a16="http://schemas.microsoft.com/office/drawing/2014/main" id="{D154BF2C-C7A9-446F-BDD7-7FC8F3A206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6851" y="2497166"/>
            <a:ext cx="3603228" cy="360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EA25B262-AB25-437C-82D3-2EF42D9C8440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927323" y="3516483"/>
            <a:ext cx="3044856" cy="147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834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4F634F5-4CEA-8944-A4CF-0D701A22E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4021850" cy="246221"/>
          </a:xfrm>
        </p:spPr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C9C4223-71BA-EE42-8977-9EA02C4F28B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8B216CC-4118-CC4D-BC42-F6B9C33CF96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24467" y="1530183"/>
            <a:ext cx="14901864" cy="6083633"/>
          </a:xfrm>
        </p:spPr>
        <p:txBody>
          <a:bodyPr spcCol="360000"/>
          <a:lstStyle/>
          <a:p>
            <a:r>
              <a:rPr lang="en-GB" b="1" dirty="0"/>
              <a:t>Disciplinaries</a:t>
            </a:r>
          </a:p>
          <a:p>
            <a:r>
              <a:rPr lang="en-GB" dirty="0"/>
              <a:t>01	Documents</a:t>
            </a:r>
          </a:p>
          <a:p>
            <a:r>
              <a:rPr lang="en-GB" dirty="0"/>
              <a:t>02	The legal position</a:t>
            </a:r>
          </a:p>
          <a:p>
            <a:r>
              <a:rPr lang="en-GB" dirty="0"/>
              <a:t>03	Informal vs formal</a:t>
            </a:r>
          </a:p>
          <a:p>
            <a:r>
              <a:rPr lang="en-GB" dirty="0"/>
              <a:t>04    Suspension</a:t>
            </a:r>
          </a:p>
          <a:p>
            <a:pPr marL="0" indent="0" defTabSz="620713"/>
            <a:r>
              <a:rPr lang="en-GB" dirty="0"/>
              <a:t>05	Investigation</a:t>
            </a:r>
          </a:p>
          <a:p>
            <a:pPr marL="0" indent="0" defTabSz="620713"/>
            <a:r>
              <a:rPr lang="en-GB" dirty="0"/>
              <a:t>06	Disciplinary hearings</a:t>
            </a:r>
          </a:p>
          <a:p>
            <a:pPr marL="0" indent="0" defTabSz="620713"/>
            <a:r>
              <a:rPr lang="en-GB" dirty="0"/>
              <a:t>07	Appeals</a:t>
            </a:r>
          </a:p>
          <a:p>
            <a:pPr marL="0" indent="0" defTabSz="620713"/>
            <a:r>
              <a:rPr lang="en-GB" dirty="0"/>
              <a:t>08	Potential problem areas</a:t>
            </a:r>
          </a:p>
          <a:p>
            <a:pPr marL="0" indent="0" defTabSz="620713"/>
            <a:endParaRPr lang="en-GB" dirty="0"/>
          </a:p>
          <a:p>
            <a:pPr marL="0" indent="0" defTabSz="620713"/>
            <a:endParaRPr lang="en-GB" dirty="0"/>
          </a:p>
          <a:p>
            <a:pPr marL="0" indent="0" defTabSz="620713"/>
            <a:endParaRPr lang="en-GB" dirty="0"/>
          </a:p>
          <a:p>
            <a:pPr marL="0" indent="0" defTabSz="620713"/>
            <a:r>
              <a:rPr lang="en-GB" b="1" dirty="0"/>
              <a:t>Grievances</a:t>
            </a:r>
          </a:p>
          <a:p>
            <a:pPr marL="0" indent="0" defTabSz="620713"/>
            <a:r>
              <a:rPr lang="en-GB" dirty="0"/>
              <a:t>01	Documents</a:t>
            </a:r>
          </a:p>
          <a:p>
            <a:pPr marL="0" indent="0" defTabSz="620713"/>
            <a:r>
              <a:rPr lang="en-GB" dirty="0"/>
              <a:t>02	What is a grievance</a:t>
            </a:r>
          </a:p>
          <a:p>
            <a:pPr marL="0" indent="0" defTabSz="620713"/>
            <a:r>
              <a:rPr lang="en-GB" dirty="0"/>
              <a:t>03	Preventative measures and informal resolution</a:t>
            </a:r>
          </a:p>
          <a:p>
            <a:pPr marL="0" indent="0" defTabSz="620713"/>
            <a:r>
              <a:rPr lang="en-GB" dirty="0"/>
              <a:t>04	Investigation</a:t>
            </a:r>
          </a:p>
          <a:p>
            <a:pPr marL="0" indent="0" defTabSz="620713"/>
            <a:r>
              <a:rPr lang="en-GB" dirty="0"/>
              <a:t>05	Grievance hearings</a:t>
            </a:r>
          </a:p>
          <a:p>
            <a:pPr marL="0" indent="0" defTabSz="620713"/>
            <a:r>
              <a:rPr lang="en-GB" dirty="0"/>
              <a:t>06	Appeals</a:t>
            </a:r>
          </a:p>
          <a:p>
            <a:pPr marL="0" indent="0" defTabSz="620713"/>
            <a:r>
              <a:rPr lang="en-GB" dirty="0"/>
              <a:t>07	Workplace mediation</a:t>
            </a:r>
          </a:p>
          <a:p>
            <a:pPr marL="0" indent="0" defTabSz="620713"/>
            <a:r>
              <a:rPr lang="en-GB" dirty="0"/>
              <a:t>08 	Potential problem areas</a:t>
            </a:r>
          </a:p>
          <a:p>
            <a:pPr marL="457200" indent="-457200" defTabSz="620713">
              <a:buAutoNum type="arabicPlain" startAt="7"/>
            </a:pPr>
            <a:endParaRPr lang="en-GB" dirty="0"/>
          </a:p>
          <a:p>
            <a:pPr marL="0" indent="0" defTabSz="620713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911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1338828"/>
          </a:xfrm>
        </p:spPr>
        <p:txBody>
          <a:bodyPr/>
          <a:lstStyle/>
          <a:p>
            <a:r>
              <a:rPr lang="en-GB" sz="10000" dirty="0"/>
              <a:t>Disciplinaries</a:t>
            </a:r>
          </a:p>
        </p:txBody>
      </p:sp>
    </p:spTree>
    <p:extLst>
      <p:ext uri="{BB962C8B-B14F-4D97-AF65-F5344CB8AC3E}">
        <p14:creationId xmlns:p14="http://schemas.microsoft.com/office/powerpoint/2010/main" val="845535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01</a:t>
            </a:r>
          </a:p>
          <a:p>
            <a:pPr lvl="1"/>
            <a:r>
              <a:rPr lang="en-GB" dirty="0"/>
              <a:t>Documents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lvl="2"/>
            <a:r>
              <a:rPr lang="en-GB" dirty="0"/>
              <a:t>Employer’s disciplinary procedure</a:t>
            </a:r>
          </a:p>
          <a:p>
            <a:pPr lvl="2"/>
            <a:endParaRPr lang="en-GB" dirty="0"/>
          </a:p>
          <a:p>
            <a:pPr lvl="2"/>
            <a:r>
              <a:rPr lang="en-GB" dirty="0" err="1"/>
              <a:t>Acas</a:t>
            </a:r>
            <a:r>
              <a:rPr lang="en-GB" dirty="0"/>
              <a:t> Code of Practice on disciplinary and grievance procedures</a:t>
            </a:r>
          </a:p>
          <a:p>
            <a:pPr lvl="2"/>
            <a:endParaRPr lang="en-GB" dirty="0"/>
          </a:p>
          <a:p>
            <a:pPr lvl="2"/>
            <a:r>
              <a:rPr lang="en-GB" dirty="0" err="1"/>
              <a:t>Acas</a:t>
            </a:r>
            <a:r>
              <a:rPr lang="en-GB" dirty="0"/>
              <a:t> Guide to discipline and grievances at work</a:t>
            </a:r>
          </a:p>
          <a:p>
            <a:pPr lvl="2"/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37B6AF0-EEB6-C84A-AB8F-905E2D93A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486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02</a:t>
            </a:r>
          </a:p>
          <a:p>
            <a:pPr lvl="1"/>
            <a:r>
              <a:rPr lang="en-GB" dirty="0"/>
              <a:t>The legal position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lvl="1"/>
            <a:r>
              <a:rPr lang="en-GB" dirty="0"/>
              <a:t>An employee with 2 years’ service or more can bring a claim for unfair dismissal where:</a:t>
            </a:r>
          </a:p>
          <a:p>
            <a:pPr lvl="1"/>
            <a:endParaRPr lang="en-GB" dirty="0"/>
          </a:p>
          <a:p>
            <a:pPr lvl="2"/>
            <a:r>
              <a:rPr lang="en-GB" dirty="0"/>
              <a:t>there was no fair reason for dismissal;</a:t>
            </a:r>
          </a:p>
          <a:p>
            <a:pPr lvl="2"/>
            <a:r>
              <a:rPr lang="en-GB" dirty="0"/>
              <a:t>the employer did not follow a fair procedure (</a:t>
            </a:r>
            <a:r>
              <a:rPr lang="en-GB" dirty="0" err="1"/>
              <a:t>Acas</a:t>
            </a:r>
            <a:r>
              <a:rPr lang="en-GB" dirty="0"/>
              <a:t> Code and own internal policies); and</a:t>
            </a:r>
          </a:p>
          <a:p>
            <a:pPr lvl="2"/>
            <a:r>
              <a:rPr lang="en-GB" dirty="0"/>
              <a:t>the employer did not act reasonably in treating the reason as a sufficient reason for dismissal.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Should you follow a procedure for employees with less than 2 years service? </a:t>
            </a:r>
          </a:p>
          <a:p>
            <a:pPr lvl="2"/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9142857-2A3B-FE89-F26A-3F799130E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33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02</a:t>
            </a:r>
          </a:p>
          <a:p>
            <a:pPr lvl="1">
              <a:spcAft>
                <a:spcPts val="1200"/>
              </a:spcAft>
            </a:pPr>
            <a:r>
              <a:rPr lang="en-GB" dirty="0"/>
              <a:t>The legal position</a:t>
            </a:r>
          </a:p>
          <a:p>
            <a:pPr lvl="1">
              <a:spcAft>
                <a:spcPts val="1200"/>
              </a:spcAft>
            </a:pPr>
            <a:endParaRPr lang="en-GB" dirty="0"/>
          </a:p>
          <a:p>
            <a:pPr lvl="1"/>
            <a:r>
              <a:rPr lang="en-GB" dirty="0">
                <a:solidFill>
                  <a:schemeClr val="tx1"/>
                </a:solidFill>
              </a:rPr>
              <a:t>—</a:t>
            </a:r>
            <a:r>
              <a:rPr lang="en-GB" b="0" dirty="0">
                <a:solidFill>
                  <a:schemeClr val="tx1"/>
                </a:solidFill>
              </a:rPr>
              <a:t>acting reasonably 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lvl="1"/>
            <a:r>
              <a:rPr lang="en-GB" dirty="0"/>
              <a:t>Have you acted reasonably? </a:t>
            </a:r>
          </a:p>
          <a:p>
            <a:pPr lvl="1"/>
            <a:endParaRPr lang="en-GB" dirty="0"/>
          </a:p>
          <a:p>
            <a:pPr marL="457200" lvl="2" indent="-457200">
              <a:buFont typeface="+mj-lt"/>
              <a:buAutoNum type="arabicPeriod"/>
            </a:pPr>
            <a:r>
              <a:rPr lang="en-GB" dirty="0"/>
              <a:t>At the time of dismissal, did you reasonably believe the employee was guilty of misconduct?</a:t>
            </a:r>
          </a:p>
          <a:p>
            <a:pPr marL="457200" lvl="2" indent="-457200">
              <a:buFont typeface="+mj-lt"/>
              <a:buAutoNum type="arabicPeriod"/>
            </a:pPr>
            <a:endParaRPr lang="en-GB" dirty="0"/>
          </a:p>
          <a:p>
            <a:pPr marL="457200" lvl="2" indent="-457200">
              <a:buFont typeface="+mj-lt"/>
              <a:buAutoNum type="arabicPeriod"/>
            </a:pPr>
            <a:r>
              <a:rPr lang="en-GB" dirty="0"/>
              <a:t>At the time you formed your belief, had you carried out a reasonable investigation?</a:t>
            </a:r>
          </a:p>
          <a:p>
            <a:pPr marL="457200" lvl="2" indent="-457200">
              <a:buFont typeface="+mj-lt"/>
              <a:buAutoNum type="arabicPeriod"/>
            </a:pPr>
            <a:endParaRPr lang="en-GB" dirty="0"/>
          </a:p>
          <a:p>
            <a:pPr marL="457200" lvl="2" indent="-457200">
              <a:buFont typeface="+mj-lt"/>
              <a:buAutoNum type="arabicPeriod"/>
            </a:pPr>
            <a:r>
              <a:rPr lang="en-GB" dirty="0"/>
              <a:t>Was your decision to dismiss within a band of reasonable responses for a reasonable employer?</a:t>
            </a:r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17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02</a:t>
            </a:r>
          </a:p>
          <a:p>
            <a:pPr lvl="1">
              <a:spcAft>
                <a:spcPts val="1200"/>
              </a:spcAft>
            </a:pPr>
            <a:r>
              <a:rPr lang="en-GB" dirty="0"/>
              <a:t>The legal position</a:t>
            </a:r>
          </a:p>
          <a:p>
            <a:pPr lvl="1">
              <a:spcAft>
                <a:spcPts val="1200"/>
              </a:spcAft>
            </a:pPr>
            <a:endParaRPr lang="en-GB" dirty="0"/>
          </a:p>
          <a:p>
            <a:pPr lvl="1"/>
            <a:r>
              <a:rPr lang="en-GB" dirty="0">
                <a:solidFill>
                  <a:schemeClr val="tx1"/>
                </a:solidFill>
              </a:rPr>
              <a:t>—</a:t>
            </a:r>
            <a:r>
              <a:rPr lang="en-GB" b="0" dirty="0">
                <a:solidFill>
                  <a:schemeClr val="tx1"/>
                </a:solidFill>
              </a:rPr>
              <a:t>acting reasonably 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lvl="1"/>
            <a:r>
              <a:rPr lang="en-GB" dirty="0"/>
              <a:t>Dismissal is possible where there is:</a:t>
            </a:r>
          </a:p>
          <a:p>
            <a:pPr lvl="1"/>
            <a:endParaRPr lang="en-GB" dirty="0"/>
          </a:p>
          <a:p>
            <a:pPr lvl="2"/>
            <a:r>
              <a:rPr lang="en-GB" dirty="0"/>
              <a:t>gross misconduct: dismissal can be without notice/payment in lieu of notice.</a:t>
            </a:r>
          </a:p>
          <a:p>
            <a:pPr marL="0" lvl="2" indent="0">
              <a:buNone/>
            </a:pPr>
            <a:endParaRPr lang="en-GB" dirty="0"/>
          </a:p>
          <a:p>
            <a:pPr lvl="2"/>
            <a:r>
              <a:rPr lang="en-GB" dirty="0"/>
              <a:t>a less serious act of misconduct, where the employee is already on a final written warning: dismissal must be with notice/payment in lieu of notice (the greater of statutory or contractual notice).</a:t>
            </a:r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166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03</a:t>
            </a:r>
          </a:p>
          <a:p>
            <a:pPr lvl="1">
              <a:spcAft>
                <a:spcPts val="1200"/>
              </a:spcAft>
            </a:pPr>
            <a:r>
              <a:rPr lang="en-GB" dirty="0"/>
              <a:t>Informal or formal?</a:t>
            </a:r>
          </a:p>
          <a:p>
            <a:pPr lvl="1"/>
            <a:endParaRPr lang="en-GB" b="0" dirty="0">
              <a:solidFill>
                <a:schemeClr val="tx1"/>
              </a:solidFill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lvl="1"/>
            <a:r>
              <a:rPr lang="en-GB" dirty="0" err="1"/>
              <a:t>Acas</a:t>
            </a:r>
            <a:r>
              <a:rPr lang="en-GB" dirty="0"/>
              <a:t> Code encourages informal resolution where possible.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Informal discussions and warnings:</a:t>
            </a:r>
          </a:p>
          <a:p>
            <a:pPr marL="342900" lvl="1" indent="-342900">
              <a:buFontTx/>
              <a:buChar char="-"/>
            </a:pPr>
            <a:r>
              <a:rPr lang="en-GB" dirty="0"/>
              <a:t>when are they appropriate?</a:t>
            </a:r>
          </a:p>
          <a:p>
            <a:pPr marL="342900" lvl="1" indent="-342900">
              <a:buFontTx/>
              <a:buChar char="-"/>
            </a:pPr>
            <a:r>
              <a:rPr lang="en-GB" dirty="0"/>
              <a:t>useful in cases of poor performance</a:t>
            </a:r>
          </a:p>
          <a:p>
            <a:pPr marL="342900" lvl="1" indent="-342900">
              <a:buFontTx/>
              <a:buChar char="-"/>
            </a:pPr>
            <a:r>
              <a:rPr lang="en-GB" dirty="0"/>
              <a:t>how should they be given?</a:t>
            </a:r>
          </a:p>
          <a:p>
            <a:pPr marL="342900" lvl="1" indent="-342900">
              <a:buFontTx/>
              <a:buChar char="-"/>
            </a:pPr>
            <a:endParaRPr lang="en-GB" dirty="0"/>
          </a:p>
          <a:p>
            <a:pPr lvl="1"/>
            <a:r>
              <a:rPr lang="en-GB" dirty="0"/>
              <a:t>Employee should be made aware of the potential for formal action if problems persist. 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0" lvl="2" indent="0">
              <a:buNone/>
            </a:pPr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74327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04</a:t>
            </a:r>
          </a:p>
          <a:p>
            <a:pPr lvl="1"/>
            <a:r>
              <a:rPr lang="en-GB" dirty="0"/>
              <a:t>Suspension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lvl="1"/>
            <a:r>
              <a:rPr lang="en-GB" dirty="0"/>
              <a:t>You should only consider suspension if you believe it's needed to protect any of the following:</a:t>
            </a:r>
          </a:p>
          <a:p>
            <a:pPr lvl="1"/>
            <a:endParaRPr lang="en-GB" dirty="0"/>
          </a:p>
          <a:p>
            <a:pPr lvl="2"/>
            <a:r>
              <a:rPr lang="en-GB" b="1" dirty="0"/>
              <a:t>the investigation </a:t>
            </a:r>
            <a:r>
              <a:rPr lang="en-GB" dirty="0"/>
              <a:t>– for example if you're concerned about someone damaging evidence or influencing witnesses</a:t>
            </a:r>
          </a:p>
          <a:p>
            <a:pPr lvl="2"/>
            <a:r>
              <a:rPr lang="en-GB" b="1" dirty="0"/>
              <a:t>the business </a:t>
            </a:r>
            <a:r>
              <a:rPr lang="en-GB" dirty="0"/>
              <a:t>– for example if there's a genuine risk to customers, property or business interests</a:t>
            </a:r>
          </a:p>
          <a:p>
            <a:pPr lvl="2"/>
            <a:r>
              <a:rPr lang="en-GB" b="1" dirty="0"/>
              <a:t>other staff</a:t>
            </a:r>
          </a:p>
          <a:p>
            <a:pPr lvl="2"/>
            <a:r>
              <a:rPr lang="en-GB" b="1" dirty="0"/>
              <a:t>the person under investigation </a:t>
            </a:r>
            <a:r>
              <a:rPr lang="en-GB" dirty="0"/>
              <a:t>– e.g. their mental health.</a:t>
            </a:r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11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04</a:t>
            </a:r>
          </a:p>
          <a:p>
            <a:pPr lvl="1"/>
            <a:r>
              <a:rPr lang="en-GB" dirty="0"/>
              <a:t>Suspension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lvl="1"/>
            <a:r>
              <a:rPr lang="en-GB" dirty="0"/>
              <a:t>Suspension should be:</a:t>
            </a:r>
          </a:p>
          <a:p>
            <a:pPr lvl="1"/>
            <a:endParaRPr lang="en-GB" dirty="0"/>
          </a:p>
          <a:p>
            <a:pPr lvl="2"/>
            <a:r>
              <a:rPr lang="en-GB" dirty="0"/>
              <a:t>kept as short as possible and regularly reviewed</a:t>
            </a:r>
          </a:p>
          <a:p>
            <a:pPr lvl="2"/>
            <a:r>
              <a:rPr lang="en-GB" dirty="0"/>
              <a:t>on full pay</a:t>
            </a:r>
          </a:p>
          <a:p>
            <a:pPr lvl="2"/>
            <a:r>
              <a:rPr lang="en-GB" dirty="0"/>
              <a:t>confirmed in writing</a:t>
            </a:r>
          </a:p>
          <a:p>
            <a:pPr lvl="2"/>
            <a:r>
              <a:rPr lang="en-GB" dirty="0"/>
              <a:t>a neutral act – not an assumption of guilt.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 there are conditions these should also be clearly </a:t>
            </a:r>
            <a:br>
              <a:rPr lang="en-GB" dirty="0"/>
            </a:br>
            <a:r>
              <a:rPr lang="en-GB" dirty="0"/>
              <a:t>set out in writing to employee.</a:t>
            </a:r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779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05</a:t>
            </a:r>
          </a:p>
          <a:p>
            <a:pPr lvl="1"/>
            <a:r>
              <a:rPr lang="en-GB" dirty="0"/>
              <a:t>Investigation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458395"/>
            <a:ext cx="7386638" cy="6597034"/>
          </a:xfrm>
        </p:spPr>
        <p:txBody>
          <a:bodyPr/>
          <a:lstStyle/>
          <a:p>
            <a:pPr lvl="1"/>
            <a:r>
              <a:rPr lang="en-GB" dirty="0"/>
              <a:t>Is investigation necessary? 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Employer must hold such investigation as is </a:t>
            </a:r>
            <a:r>
              <a:rPr lang="en-GB" i="1" dirty="0"/>
              <a:t>“reasonable in all the circumstances</a:t>
            </a:r>
            <a:r>
              <a:rPr lang="en-GB" dirty="0"/>
              <a:t>” judged objectively by reference to the “</a:t>
            </a:r>
            <a:r>
              <a:rPr lang="en-GB" i="1" dirty="0"/>
              <a:t>band of reasonable responses</a:t>
            </a:r>
            <a:r>
              <a:rPr lang="en-GB" dirty="0"/>
              <a:t>”.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Who should investigate?</a:t>
            </a:r>
          </a:p>
          <a:p>
            <a:pPr lvl="2"/>
            <a:r>
              <a:rPr lang="en-GB" dirty="0"/>
              <a:t>Someone who is not implicated in any of the allegations</a:t>
            </a:r>
          </a:p>
          <a:p>
            <a:pPr lvl="2"/>
            <a:r>
              <a:rPr lang="en-GB" dirty="0"/>
              <a:t>Not a key witness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Investigation should be conducted as quickly as possible.</a:t>
            </a:r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2688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05</a:t>
            </a:r>
          </a:p>
          <a:p>
            <a:pPr lvl="1"/>
            <a:r>
              <a:rPr lang="en-GB" dirty="0"/>
              <a:t>Investigation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lvl="2"/>
            <a:r>
              <a:rPr lang="en-GB" dirty="0"/>
              <a:t>Gather all relevant evidence</a:t>
            </a:r>
          </a:p>
          <a:p>
            <a:pPr lvl="2"/>
            <a:r>
              <a:rPr lang="en-GB" dirty="0"/>
              <a:t>Subject to availability, interview witnesses (including the suspect) in a logical order</a:t>
            </a:r>
          </a:p>
          <a:p>
            <a:pPr lvl="2"/>
            <a:r>
              <a:rPr lang="en-GB" dirty="0"/>
              <a:t>Restrict number of witnesses to a minimum to establish what is being alleged</a:t>
            </a:r>
          </a:p>
          <a:p>
            <a:pPr lvl="2"/>
            <a:r>
              <a:rPr lang="en-GB" dirty="0"/>
              <a:t>No right to be accompanied at investigation meetings (but may be permitted if requested or could be a reasonable adjustment)</a:t>
            </a:r>
          </a:p>
          <a:p>
            <a:pPr lvl="2"/>
            <a:r>
              <a:rPr lang="en-GB" dirty="0"/>
              <a:t>No right to advance notice of investigation meetings</a:t>
            </a:r>
          </a:p>
          <a:p>
            <a:pPr lvl="2"/>
            <a:r>
              <a:rPr lang="en-GB" dirty="0"/>
              <a:t>In new evidence comes to light, be prepared to investigate further: may need to adjourn interview to obtain additional evidence and then reconvene.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17AA008-F274-0E91-C212-3E1E83FFB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565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pPr lvl="1"/>
            <a:r>
              <a:rPr lang="en-GB" b="0" dirty="0"/>
              <a:t>05</a:t>
            </a:r>
          </a:p>
          <a:p>
            <a:pPr lvl="1"/>
            <a:r>
              <a:rPr lang="en-GB" dirty="0"/>
              <a:t>Investigation</a:t>
            </a:r>
          </a:p>
          <a:p>
            <a:pPr lvl="1"/>
            <a:endParaRPr lang="en-GB" dirty="0"/>
          </a:p>
          <a:p>
            <a:pPr lvl="1"/>
            <a:r>
              <a:rPr lang="en-GB" b="0" dirty="0">
                <a:solidFill>
                  <a:schemeClr val="tx1"/>
                </a:solidFill>
              </a:rPr>
              <a:t>- Relevant evidence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15275" y="1285547"/>
            <a:ext cx="7386638" cy="5543550"/>
          </a:xfrm>
        </p:spPr>
        <p:txBody>
          <a:bodyPr/>
          <a:lstStyle/>
          <a:p>
            <a:pPr lvl="2"/>
            <a:r>
              <a:rPr lang="en-GB" dirty="0"/>
              <a:t>CCTV Footage</a:t>
            </a:r>
          </a:p>
          <a:p>
            <a:pPr lvl="2"/>
            <a:r>
              <a:rPr lang="en-GB" dirty="0"/>
              <a:t>Trackers/GPS</a:t>
            </a:r>
          </a:p>
          <a:p>
            <a:pPr lvl="2"/>
            <a:r>
              <a:rPr lang="en-GB" dirty="0"/>
              <a:t>Attendance Recording</a:t>
            </a:r>
          </a:p>
          <a:p>
            <a:pPr lvl="2"/>
            <a:r>
              <a:rPr lang="en-GB" dirty="0"/>
              <a:t>3rd Party Statements</a:t>
            </a:r>
          </a:p>
          <a:p>
            <a:pPr lvl="2"/>
            <a:r>
              <a:rPr lang="en-GB" dirty="0"/>
              <a:t>Supervisor notes</a:t>
            </a:r>
          </a:p>
          <a:p>
            <a:pPr lvl="2"/>
            <a:r>
              <a:rPr lang="en-GB" dirty="0"/>
              <a:t>Timesheets</a:t>
            </a:r>
          </a:p>
          <a:p>
            <a:pPr lvl="2"/>
            <a:r>
              <a:rPr lang="en-GB" dirty="0"/>
              <a:t>Emails </a:t>
            </a:r>
          </a:p>
          <a:p>
            <a:pPr lvl="2"/>
            <a:r>
              <a:rPr lang="en-GB" dirty="0"/>
              <a:t>Expense claim records</a:t>
            </a:r>
          </a:p>
          <a:p>
            <a:pPr lvl="2"/>
            <a:r>
              <a:rPr lang="en-GB" dirty="0"/>
              <a:t>Internet history</a:t>
            </a:r>
          </a:p>
          <a:p>
            <a:pPr lvl="2"/>
            <a:r>
              <a:rPr lang="en-GB" dirty="0"/>
              <a:t>IT records</a:t>
            </a:r>
          </a:p>
          <a:p>
            <a:pPr lvl="2"/>
            <a:r>
              <a:rPr lang="en-GB" dirty="0"/>
              <a:t>Social media </a:t>
            </a:r>
          </a:p>
          <a:p>
            <a:pPr lvl="2"/>
            <a:r>
              <a:rPr lang="en-GB" dirty="0"/>
              <a:t>Financial reports</a:t>
            </a:r>
          </a:p>
          <a:p>
            <a:pPr lvl="2"/>
            <a:r>
              <a:rPr lang="en-GB" dirty="0"/>
              <a:t>Emails.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35E51B5-9CD3-0189-A02F-663C652F6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8495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pPr>
              <a:spcAft>
                <a:spcPts val="1200"/>
              </a:spcAft>
            </a:pPr>
            <a:r>
              <a:rPr lang="en-GB" dirty="0"/>
              <a:t>05</a:t>
            </a:r>
          </a:p>
          <a:p>
            <a:pPr>
              <a:spcAft>
                <a:spcPts val="1200"/>
              </a:spcAft>
            </a:pPr>
            <a:r>
              <a:rPr lang="en-GB" b="1" dirty="0"/>
              <a:t>Investigation</a:t>
            </a:r>
          </a:p>
          <a:p>
            <a:pPr>
              <a:spcAft>
                <a:spcPts val="1200"/>
              </a:spcAft>
            </a:pPr>
            <a:endParaRPr lang="en-GB" b="1" dirty="0"/>
          </a:p>
          <a:p>
            <a:r>
              <a:rPr lang="en-GB" dirty="0">
                <a:solidFill>
                  <a:schemeClr val="tx1"/>
                </a:solidFill>
              </a:rPr>
              <a:t>—Anonymous witnesses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380796"/>
            <a:ext cx="7386638" cy="6859363"/>
          </a:xfrm>
        </p:spPr>
        <p:txBody>
          <a:bodyPr/>
          <a:lstStyle/>
          <a:p>
            <a:pPr lvl="2"/>
            <a:r>
              <a:rPr lang="en-GB" dirty="0"/>
              <a:t>Balancing act: employee’s right to know the case against them and any legitimate concerns of the witness</a:t>
            </a:r>
          </a:p>
          <a:p>
            <a:pPr lvl="2"/>
            <a:endParaRPr lang="en-GB" dirty="0"/>
          </a:p>
          <a:p>
            <a:pPr lvl="2"/>
            <a:r>
              <a:rPr lang="en-GB" dirty="0"/>
              <a:t>Beware of making promises about confidentiality: if Employment Tribunal/criminal proceedings are brought, may not be possible</a:t>
            </a:r>
          </a:p>
          <a:p>
            <a:pPr lvl="2"/>
            <a:endParaRPr lang="en-GB" dirty="0"/>
          </a:p>
          <a:p>
            <a:pPr lvl="2"/>
            <a:r>
              <a:rPr lang="en-GB" dirty="0"/>
              <a:t>Practical tips:</a:t>
            </a:r>
          </a:p>
          <a:p>
            <a:pPr marL="622300" lvl="2" indent="-323850"/>
            <a:r>
              <a:rPr lang="en-GB" sz="2000" dirty="0"/>
              <a:t>What is the motive for requesting anonymity</a:t>
            </a:r>
          </a:p>
          <a:p>
            <a:pPr marL="622300" lvl="2" indent="-323850"/>
            <a:r>
              <a:rPr lang="en-GB" sz="2000" dirty="0"/>
              <a:t>Put together a witness statement and then consider what to redact. It’s possible that more than the name will need to be redacted. </a:t>
            </a:r>
          </a:p>
          <a:p>
            <a:pPr marL="622300" lvl="2" indent="-323850"/>
            <a:r>
              <a:rPr lang="en-GB" sz="2000" dirty="0"/>
              <a:t>Can the witness evidence be corroborated in another way?</a:t>
            </a:r>
          </a:p>
          <a:p>
            <a:pPr marL="622300" lvl="2" indent="-323850"/>
            <a:r>
              <a:rPr lang="en-GB" sz="2000" dirty="0"/>
              <a:t>Consider whether you can continue with the disciplinary process</a:t>
            </a:r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9FCA283-3300-A1F0-3A61-84B3AAA56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8784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pPr lvl="1"/>
            <a:r>
              <a:rPr lang="en-GB" b="0" dirty="0"/>
              <a:t>06</a:t>
            </a:r>
          </a:p>
          <a:p>
            <a:pPr lvl="1"/>
            <a:r>
              <a:rPr lang="en-GB" dirty="0"/>
              <a:t>Investigation</a:t>
            </a:r>
          </a:p>
          <a:p>
            <a:pPr lvl="1"/>
            <a:endParaRPr lang="en-GB" dirty="0"/>
          </a:p>
          <a:p>
            <a:pPr lvl="1"/>
            <a:r>
              <a:rPr lang="en-GB" b="0" dirty="0">
                <a:solidFill>
                  <a:schemeClr val="tx1"/>
                </a:solidFill>
              </a:rPr>
              <a:t>- Invite to meeting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marL="0" lvl="3" indent="0">
              <a:buNone/>
            </a:pPr>
            <a:r>
              <a:rPr lang="en-GB" b="0" dirty="0"/>
              <a:t>The invite to investigation interview should:</a:t>
            </a:r>
          </a:p>
          <a:p>
            <a:pPr marL="0" lvl="3" indent="0">
              <a:buNone/>
            </a:pPr>
            <a:endParaRPr lang="en-GB" dirty="0"/>
          </a:p>
          <a:p>
            <a:pPr lvl="2"/>
            <a:r>
              <a:rPr lang="en-GB" dirty="0"/>
              <a:t>confirm the allegations under investigation</a:t>
            </a:r>
          </a:p>
          <a:p>
            <a:pPr lvl="2"/>
            <a:r>
              <a:rPr lang="en-GB" dirty="0"/>
              <a:t>reserve right to amend allegations as investigation progresses</a:t>
            </a:r>
          </a:p>
          <a:p>
            <a:pPr lvl="2"/>
            <a:r>
              <a:rPr lang="en-GB" dirty="0"/>
              <a:t>clarify matters that have been established to date</a:t>
            </a:r>
          </a:p>
          <a:p>
            <a:pPr lvl="2"/>
            <a:r>
              <a:rPr lang="en-GB" dirty="0"/>
              <a:t>confirm the purpose of the investigation</a:t>
            </a:r>
          </a:p>
          <a:p>
            <a:pPr lvl="2"/>
            <a:r>
              <a:rPr lang="en-GB" dirty="0"/>
              <a:t>emphasise no decisions have been taken</a:t>
            </a:r>
          </a:p>
          <a:p>
            <a:pPr lvl="2"/>
            <a:r>
              <a:rPr lang="en-GB" dirty="0"/>
              <a:t>confirm the arrangements.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2642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pPr>
              <a:spcAft>
                <a:spcPts val="1200"/>
              </a:spcAft>
            </a:pPr>
            <a:r>
              <a:rPr lang="en-GB" dirty="0"/>
              <a:t>05</a:t>
            </a:r>
          </a:p>
          <a:p>
            <a:pPr>
              <a:spcAft>
                <a:spcPts val="1200"/>
              </a:spcAft>
            </a:pPr>
            <a:r>
              <a:rPr lang="en-GB" b="1" dirty="0"/>
              <a:t>Investigation</a:t>
            </a:r>
          </a:p>
          <a:p>
            <a:pPr>
              <a:spcAft>
                <a:spcPts val="1200"/>
              </a:spcAft>
            </a:pPr>
            <a:endParaRPr lang="en-GB" b="1" dirty="0"/>
          </a:p>
          <a:p>
            <a:r>
              <a:rPr lang="en-GB" dirty="0">
                <a:solidFill>
                  <a:schemeClr val="tx1"/>
                </a:solidFill>
              </a:rPr>
              <a:t>—Outcome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lvl="2"/>
            <a:r>
              <a:rPr lang="en-GB" dirty="0"/>
              <a:t>Investigation meeting is </a:t>
            </a:r>
            <a:r>
              <a:rPr lang="en-GB" u="sng" dirty="0"/>
              <a:t>not</a:t>
            </a:r>
            <a:r>
              <a:rPr lang="en-GB" dirty="0"/>
              <a:t> a disciplinary hearing </a:t>
            </a:r>
          </a:p>
          <a:p>
            <a:pPr lvl="2"/>
            <a:endParaRPr lang="en-GB" dirty="0"/>
          </a:p>
          <a:p>
            <a:pPr lvl="2"/>
            <a:r>
              <a:rPr lang="en-GB" dirty="0"/>
              <a:t>Seek to establish facts by reference to the available evidence</a:t>
            </a:r>
          </a:p>
          <a:p>
            <a:pPr lvl="2"/>
            <a:endParaRPr lang="en-GB" dirty="0"/>
          </a:p>
          <a:p>
            <a:pPr lvl="2"/>
            <a:r>
              <a:rPr lang="en-GB" dirty="0"/>
              <a:t>Potential outcomes </a:t>
            </a:r>
          </a:p>
          <a:p>
            <a:pPr lvl="2"/>
            <a:endParaRPr lang="en-GB" dirty="0"/>
          </a:p>
          <a:p>
            <a:pPr lvl="2"/>
            <a:r>
              <a:rPr lang="en-GB" dirty="0"/>
              <a:t>Investigation records</a:t>
            </a:r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8424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06</a:t>
            </a:r>
          </a:p>
          <a:p>
            <a:pPr lvl="1">
              <a:spcAft>
                <a:spcPts val="1200"/>
              </a:spcAft>
            </a:pPr>
            <a:r>
              <a:rPr lang="en-GB" dirty="0">
                <a:solidFill>
                  <a:srgbClr val="FF0000"/>
                </a:solidFill>
              </a:rPr>
              <a:t>Disciplinary</a:t>
            </a:r>
          </a:p>
          <a:p>
            <a:pPr lvl="1">
              <a:spcAft>
                <a:spcPts val="1200"/>
              </a:spcAft>
            </a:pPr>
            <a:endParaRPr lang="en-GB" dirty="0">
              <a:solidFill>
                <a:srgbClr val="FF0000"/>
              </a:solidFill>
            </a:endParaRPr>
          </a:p>
          <a:p>
            <a:pPr lvl="1">
              <a:spcAft>
                <a:spcPts val="1200"/>
              </a:spcAft>
            </a:pPr>
            <a:r>
              <a:rPr lang="en-GB" b="0" dirty="0">
                <a:solidFill>
                  <a:schemeClr val="tx1"/>
                </a:solidFill>
              </a:rPr>
              <a:t>- Planning for a disciplinary hearing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422706"/>
            <a:ext cx="7386638" cy="6642301"/>
          </a:xfrm>
        </p:spPr>
        <p:txBody>
          <a:bodyPr/>
          <a:lstStyle/>
          <a:p>
            <a:pPr lvl="1"/>
            <a:r>
              <a:rPr lang="en-GB" dirty="0"/>
              <a:t>Careful planning:</a:t>
            </a:r>
          </a:p>
          <a:p>
            <a:pPr lvl="1"/>
            <a:endParaRPr lang="en-GB" dirty="0"/>
          </a:p>
          <a:p>
            <a:pPr marL="342900" lvl="1" indent="-342900">
              <a:buFontTx/>
              <a:buChar char="-"/>
            </a:pPr>
            <a:r>
              <a:rPr lang="en-GB" dirty="0"/>
              <a:t>Checking the requirements of the employer’s disciplinary procedure or rules.</a:t>
            </a:r>
          </a:p>
          <a:p>
            <a:pPr marL="342900" lvl="1" indent="-342900">
              <a:buFontTx/>
              <a:buChar char="-"/>
            </a:pPr>
            <a:r>
              <a:rPr lang="en-GB" dirty="0"/>
              <a:t>Keeping in mind the general requirement to have different individuals at each stage</a:t>
            </a:r>
          </a:p>
          <a:p>
            <a:pPr marL="342900" lvl="1" indent="-342900">
              <a:buFontTx/>
              <a:buChar char="-"/>
            </a:pPr>
            <a:r>
              <a:rPr lang="en-GB" dirty="0"/>
              <a:t>Attempting to keep to timescales set out in any disciplinary procedure (as far as possible)</a:t>
            </a:r>
          </a:p>
          <a:p>
            <a:pPr marL="342900" lvl="1" indent="-342900">
              <a:buFontTx/>
              <a:buChar char="-"/>
            </a:pPr>
            <a:r>
              <a:rPr lang="en-GB" dirty="0"/>
              <a:t>Having regard to the interplay with any related processes</a:t>
            </a:r>
          </a:p>
          <a:p>
            <a:pPr marL="342900" lvl="1" indent="-342900">
              <a:buFontTx/>
              <a:buChar char="-"/>
            </a:pPr>
            <a:r>
              <a:rPr lang="en-GB" dirty="0"/>
              <a:t>Considering the provision of an interpreter or facilitator</a:t>
            </a:r>
          </a:p>
          <a:p>
            <a:pPr marL="342900" lvl="1" indent="-342900">
              <a:buFontTx/>
              <a:buChar char="-"/>
            </a:pPr>
            <a:r>
              <a:rPr lang="en-GB" dirty="0"/>
              <a:t>Considering the need to make reasonable adjustments for disabled employees. </a:t>
            </a:r>
          </a:p>
          <a:p>
            <a:pPr lvl="1"/>
            <a:endParaRPr lang="en-GB" dirty="0"/>
          </a:p>
          <a:p>
            <a:pPr marL="0" lvl="2" indent="0">
              <a:buNone/>
            </a:pPr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0781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06</a:t>
            </a:r>
          </a:p>
          <a:p>
            <a:r>
              <a:rPr lang="en-GB" b="1" dirty="0"/>
              <a:t>Disciplinary</a:t>
            </a:r>
          </a:p>
          <a:p>
            <a:endParaRPr lang="en-GB" b="1" dirty="0"/>
          </a:p>
          <a:p>
            <a:r>
              <a:rPr lang="en-GB" dirty="0">
                <a:solidFill>
                  <a:schemeClr val="tx1"/>
                </a:solidFill>
              </a:rPr>
              <a:t>- Information to be given to the employee before the hearing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367842"/>
            <a:ext cx="7386638" cy="6203389"/>
          </a:xfrm>
        </p:spPr>
        <p:txBody>
          <a:bodyPr/>
          <a:lstStyle/>
          <a:p>
            <a:pPr lvl="1"/>
            <a:r>
              <a:rPr lang="en-GB" dirty="0"/>
              <a:t>Once a case to answer is established, write to the employee:</a:t>
            </a:r>
          </a:p>
          <a:p>
            <a:pPr lvl="1"/>
            <a:endParaRPr lang="en-GB" dirty="0"/>
          </a:p>
          <a:p>
            <a:pPr lvl="2"/>
            <a:r>
              <a:rPr lang="en-GB" dirty="0"/>
              <a:t>Confirming the outcome of the investigation</a:t>
            </a:r>
          </a:p>
          <a:p>
            <a:pPr lvl="2"/>
            <a:r>
              <a:rPr lang="en-GB" dirty="0"/>
              <a:t>Inviting them to attend a disciplinary hearing</a:t>
            </a:r>
          </a:p>
          <a:p>
            <a:pPr lvl="2"/>
            <a:r>
              <a:rPr lang="en-GB" dirty="0"/>
              <a:t>Setting out what the allegations are – in precise terms</a:t>
            </a:r>
          </a:p>
          <a:p>
            <a:pPr lvl="2"/>
            <a:r>
              <a:rPr lang="en-GB" dirty="0"/>
              <a:t>Warning them of the potential consequences – e.g. a warning/dismissal without notice or pay in lieu of notice</a:t>
            </a:r>
          </a:p>
          <a:p>
            <a:pPr lvl="2"/>
            <a:r>
              <a:rPr lang="en-GB" dirty="0"/>
              <a:t>Provide copies of documents or evidence</a:t>
            </a:r>
          </a:p>
          <a:p>
            <a:pPr lvl="2"/>
            <a:r>
              <a:rPr lang="en-GB" dirty="0"/>
              <a:t>Include a copy of the disciplinary procedure</a:t>
            </a:r>
          </a:p>
          <a:p>
            <a:pPr lvl="2"/>
            <a:r>
              <a:rPr lang="en-GB" dirty="0"/>
              <a:t>Advise them of their right to be accompanied</a:t>
            </a:r>
          </a:p>
          <a:p>
            <a:pPr lvl="1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4919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06</a:t>
            </a:r>
          </a:p>
          <a:p>
            <a:pPr>
              <a:spcAft>
                <a:spcPts val="1200"/>
              </a:spcAft>
            </a:pPr>
            <a:r>
              <a:rPr lang="en-GB" b="1" dirty="0"/>
              <a:t>Disciplinary </a:t>
            </a:r>
          </a:p>
          <a:p>
            <a:pPr>
              <a:spcAft>
                <a:spcPts val="1200"/>
              </a:spcAft>
            </a:pPr>
            <a:endParaRPr lang="en-GB" b="1" dirty="0"/>
          </a:p>
          <a:p>
            <a:pPr>
              <a:spcAft>
                <a:spcPts val="1200"/>
              </a:spcAft>
            </a:pPr>
            <a:r>
              <a:rPr lang="en-GB" dirty="0">
                <a:solidFill>
                  <a:schemeClr val="tx1"/>
                </a:solidFill>
              </a:rPr>
              <a:t>– How to conduct the hearing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294690"/>
            <a:ext cx="7386638" cy="6532729"/>
          </a:xfrm>
        </p:spPr>
        <p:txBody>
          <a:bodyPr/>
          <a:lstStyle/>
          <a:p>
            <a:pPr lvl="2"/>
            <a:endParaRPr lang="en-GB" dirty="0"/>
          </a:p>
          <a:p>
            <a:pPr lvl="2"/>
            <a:r>
              <a:rPr lang="en-GB" dirty="0"/>
              <a:t>Introductions</a:t>
            </a:r>
          </a:p>
          <a:p>
            <a:pPr lvl="2"/>
            <a:r>
              <a:rPr lang="en-GB" dirty="0"/>
              <a:t>Ensure employee is comfortable, has read the disciplinary procedure and has received copies of the documents provided to them</a:t>
            </a:r>
          </a:p>
          <a:p>
            <a:pPr lvl="2"/>
            <a:r>
              <a:rPr lang="en-GB" dirty="0"/>
              <a:t>Final check as to whether any reasonable adjustments need to be made if the employee is disabled</a:t>
            </a:r>
          </a:p>
          <a:p>
            <a:pPr lvl="2"/>
            <a:r>
              <a:rPr lang="en-GB" dirty="0"/>
              <a:t>Take the employee through the allegations that have been made and all relevant evidence</a:t>
            </a:r>
          </a:p>
          <a:p>
            <a:pPr lvl="2"/>
            <a:r>
              <a:rPr lang="en-GB" dirty="0"/>
              <a:t>Give employee a reasonable opportunity to present their case/respond</a:t>
            </a:r>
          </a:p>
          <a:p>
            <a:pPr lvl="2"/>
            <a:r>
              <a:rPr lang="en-GB" dirty="0"/>
              <a:t>Invite employee (and their companion) to ask questions</a:t>
            </a:r>
          </a:p>
          <a:p>
            <a:pPr lvl="2"/>
            <a:r>
              <a:rPr lang="en-GB" dirty="0"/>
              <a:t>Summarise information put forward by both parties.</a:t>
            </a:r>
          </a:p>
          <a:p>
            <a:pPr lvl="1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5634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06</a:t>
            </a:r>
          </a:p>
          <a:p>
            <a:pPr>
              <a:spcAft>
                <a:spcPts val="1200"/>
              </a:spcAft>
            </a:pPr>
            <a:r>
              <a:rPr lang="en-GB" b="1" dirty="0"/>
              <a:t>Disciplinary</a:t>
            </a:r>
          </a:p>
          <a:p>
            <a:pPr>
              <a:spcAft>
                <a:spcPts val="1200"/>
              </a:spcAft>
            </a:pPr>
            <a:endParaRPr lang="en-GB" b="1" dirty="0"/>
          </a:p>
          <a:p>
            <a:pPr>
              <a:spcAft>
                <a:spcPts val="1200"/>
              </a:spcAft>
            </a:pPr>
            <a:r>
              <a:rPr lang="en-GB" dirty="0">
                <a:solidFill>
                  <a:schemeClr val="tx1"/>
                </a:solidFill>
              </a:rPr>
              <a:t>- Follow up</a:t>
            </a:r>
          </a:p>
          <a:p>
            <a:pPr>
              <a:spcAft>
                <a:spcPts val="1200"/>
              </a:spcAft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lvl="1"/>
            <a:r>
              <a:rPr lang="en-GB" dirty="0"/>
              <a:t>Any follow up should be done as soon as possible after the hearing:</a:t>
            </a:r>
          </a:p>
          <a:p>
            <a:pPr lvl="1"/>
            <a:endParaRPr lang="en-GB" dirty="0"/>
          </a:p>
          <a:p>
            <a:pPr lvl="2"/>
            <a:r>
              <a:rPr lang="en-GB" dirty="0"/>
              <a:t>Witnesses may need to be re-interviewed, or additional witnesses may need to be interviewed</a:t>
            </a:r>
          </a:p>
          <a:p>
            <a:pPr lvl="2"/>
            <a:r>
              <a:rPr lang="en-GB" dirty="0"/>
              <a:t>Other investigation may be necessary to check out the individual’s story</a:t>
            </a:r>
          </a:p>
          <a:p>
            <a:pPr lvl="2"/>
            <a:r>
              <a:rPr lang="en-GB" dirty="0"/>
              <a:t>Further investigation should be documented</a:t>
            </a:r>
          </a:p>
          <a:p>
            <a:pPr lvl="2"/>
            <a:r>
              <a:rPr lang="en-GB" dirty="0"/>
              <a:t>Retain handwritten/typed notes explaining your findings</a:t>
            </a:r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3148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06</a:t>
            </a:r>
          </a:p>
          <a:p>
            <a:pPr>
              <a:spcAft>
                <a:spcPts val="1200"/>
              </a:spcAft>
            </a:pPr>
            <a:r>
              <a:rPr lang="en-GB" b="1" dirty="0"/>
              <a:t>Disciplinary </a:t>
            </a:r>
          </a:p>
          <a:p>
            <a:pPr>
              <a:spcAft>
                <a:spcPts val="1200"/>
              </a:spcAft>
            </a:pPr>
            <a:endParaRPr lang="en-GB" b="1" dirty="0"/>
          </a:p>
          <a:p>
            <a:pPr>
              <a:spcAft>
                <a:spcPts val="1200"/>
              </a:spcAft>
            </a:pPr>
            <a:r>
              <a:rPr lang="en-GB" dirty="0">
                <a:solidFill>
                  <a:schemeClr val="tx1"/>
                </a:solidFill>
              </a:rPr>
              <a:t>- The decision</a:t>
            </a:r>
          </a:p>
          <a:p>
            <a:pPr>
              <a:spcAft>
                <a:spcPts val="1200"/>
              </a:spcAft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982023"/>
            <a:ext cx="7386638" cy="7116948"/>
          </a:xfrm>
        </p:spPr>
        <p:txBody>
          <a:bodyPr/>
          <a:lstStyle/>
          <a:p>
            <a:pPr lvl="1"/>
            <a:endParaRPr lang="en-GB" dirty="0"/>
          </a:p>
          <a:p>
            <a:pPr lvl="1"/>
            <a:r>
              <a:rPr lang="en-GB" dirty="0"/>
              <a:t>Consider:</a:t>
            </a:r>
          </a:p>
          <a:p>
            <a:pPr lvl="1"/>
            <a:endParaRPr lang="en-GB" dirty="0"/>
          </a:p>
          <a:p>
            <a:pPr lvl="2"/>
            <a:r>
              <a:rPr lang="en-GB" dirty="0"/>
              <a:t>the range of sanctions available under the disciplinary procedure</a:t>
            </a:r>
          </a:p>
          <a:p>
            <a:pPr lvl="2"/>
            <a:r>
              <a:rPr lang="en-GB" dirty="0"/>
              <a:t>the seriousness of the alleged misconduct</a:t>
            </a:r>
          </a:p>
          <a:p>
            <a:pPr lvl="2"/>
            <a:r>
              <a:rPr lang="en-GB" dirty="0"/>
              <a:t>the individual’s disciplinary record, work history, position, length of service</a:t>
            </a:r>
          </a:p>
          <a:p>
            <a:pPr lvl="2"/>
            <a:r>
              <a:rPr lang="en-GB" dirty="0"/>
              <a:t>any mitigation/contrition put forward to lessen the sanction</a:t>
            </a:r>
          </a:p>
          <a:p>
            <a:pPr lvl="2"/>
            <a:r>
              <a:rPr lang="en-GB" dirty="0"/>
              <a:t>if there are any possible alternatives to dismissal (demotion, redeployment, final written warning)</a:t>
            </a:r>
          </a:p>
          <a:p>
            <a:pPr lvl="2"/>
            <a:endParaRPr lang="en-GB" dirty="0"/>
          </a:p>
          <a:p>
            <a:pPr marL="0" lvl="2" indent="0">
              <a:buNone/>
            </a:pPr>
            <a:r>
              <a:rPr lang="en-GB" dirty="0"/>
              <a:t>Consistency is key.</a:t>
            </a:r>
          </a:p>
          <a:p>
            <a:pPr marL="0" lvl="2" indent="0">
              <a:buNone/>
            </a:pPr>
            <a:r>
              <a:rPr lang="en-GB" dirty="0"/>
              <a:t>Live and expired warnings.</a:t>
            </a:r>
          </a:p>
          <a:p>
            <a:pPr marL="0" lvl="2" indent="0">
              <a:buNone/>
            </a:pPr>
            <a:endParaRPr lang="en-GB" sz="2100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9921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06</a:t>
            </a:r>
          </a:p>
          <a:p>
            <a:pPr>
              <a:spcAft>
                <a:spcPts val="1200"/>
              </a:spcAft>
            </a:pPr>
            <a:r>
              <a:rPr lang="en-GB" b="1" dirty="0"/>
              <a:t>Disciplinary </a:t>
            </a:r>
          </a:p>
          <a:p>
            <a:pPr>
              <a:spcAft>
                <a:spcPts val="1200"/>
              </a:spcAft>
            </a:pPr>
            <a:endParaRPr lang="en-GB" b="1" dirty="0"/>
          </a:p>
          <a:p>
            <a:pPr>
              <a:spcAft>
                <a:spcPts val="1200"/>
              </a:spcAft>
            </a:pPr>
            <a:r>
              <a:rPr lang="en-GB" dirty="0">
                <a:solidFill>
                  <a:schemeClr val="tx1"/>
                </a:solidFill>
              </a:rPr>
              <a:t>– Communicating the decision</a:t>
            </a:r>
          </a:p>
          <a:p>
            <a:pPr>
              <a:spcAft>
                <a:spcPts val="1200"/>
              </a:spcAft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lvl="1"/>
            <a:r>
              <a:rPr lang="en-GB" dirty="0"/>
              <a:t>Employee must be informed of the decision and their right of appeal without unreasonable delay.</a:t>
            </a:r>
          </a:p>
          <a:p>
            <a:pPr lvl="1"/>
            <a:endParaRPr lang="en-GB" dirty="0"/>
          </a:p>
          <a:p>
            <a:pPr lvl="2"/>
            <a:r>
              <a:rPr lang="en-GB" dirty="0"/>
              <a:t>Confirm decision in writing</a:t>
            </a:r>
          </a:p>
          <a:p>
            <a:pPr lvl="2"/>
            <a:r>
              <a:rPr lang="en-GB" dirty="0"/>
              <a:t>Include a summary of the findings</a:t>
            </a:r>
          </a:p>
          <a:p>
            <a:pPr lvl="2"/>
            <a:r>
              <a:rPr lang="en-GB" dirty="0"/>
              <a:t>Briefly explain the sanction (if a lesser sanction has been considered and discounted, explain why)</a:t>
            </a:r>
          </a:p>
          <a:p>
            <a:pPr lvl="2"/>
            <a:r>
              <a:rPr lang="en-GB" dirty="0"/>
              <a:t>Include a right of appeal/timescale for lodging any appeal.</a:t>
            </a:r>
          </a:p>
          <a:p>
            <a:pPr lvl="2"/>
            <a:endParaRPr lang="en-GB" dirty="0"/>
          </a:p>
          <a:p>
            <a:pPr marL="0" lvl="2" indent="0">
              <a:buNone/>
            </a:pPr>
            <a:r>
              <a:rPr lang="en-GB" dirty="0"/>
              <a:t>Warnings – information to be included.  </a:t>
            </a:r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1069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07</a:t>
            </a:r>
          </a:p>
          <a:p>
            <a:pPr>
              <a:spcAft>
                <a:spcPts val="1200"/>
              </a:spcAft>
            </a:pPr>
            <a:r>
              <a:rPr lang="en-GB" b="1" dirty="0"/>
              <a:t>Appeal</a:t>
            </a:r>
          </a:p>
          <a:p>
            <a:pPr>
              <a:spcAft>
                <a:spcPts val="1200"/>
              </a:spcAft>
            </a:pPr>
            <a:endParaRPr lang="en-GB" b="1" dirty="0"/>
          </a:p>
          <a:p>
            <a:pPr>
              <a:spcAft>
                <a:spcPts val="1200"/>
              </a:spcAft>
            </a:pPr>
            <a:r>
              <a:rPr lang="en-GB" dirty="0">
                <a:solidFill>
                  <a:schemeClr val="tx1"/>
                </a:solidFill>
              </a:rPr>
              <a:t>- Appeal procedure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lvl="2"/>
            <a:r>
              <a:rPr lang="en-GB" dirty="0"/>
              <a:t>Any appeal should be dealt with by someone more senior than the original decision maker, who has had no previous involvement with the disciplinary</a:t>
            </a:r>
          </a:p>
          <a:p>
            <a:pPr lvl="2"/>
            <a:r>
              <a:rPr lang="en-GB" dirty="0"/>
              <a:t>The employee should set out their grounds of appeal in full before the hearing</a:t>
            </a:r>
          </a:p>
          <a:p>
            <a:pPr lvl="2"/>
            <a:r>
              <a:rPr lang="en-GB" dirty="0"/>
              <a:t>Review or rehearing?</a:t>
            </a:r>
          </a:p>
          <a:p>
            <a:pPr lvl="2"/>
            <a:r>
              <a:rPr lang="en-GB" dirty="0"/>
              <a:t>Appeal officer should review all documents from the original disciplinary, but not confer with the initial decision maker until after the appeal hearing (to maintain impartiality)</a:t>
            </a:r>
          </a:p>
          <a:p>
            <a:pPr lvl="2"/>
            <a:r>
              <a:rPr lang="en-GB" dirty="0"/>
              <a:t>Right to be accompanied</a:t>
            </a:r>
          </a:p>
          <a:p>
            <a:pPr lvl="2"/>
            <a:r>
              <a:rPr lang="en-GB" dirty="0"/>
              <a:t>Hold the appeal hearing as soon as possible (ideally within five working days of receipt of appeal) </a:t>
            </a:r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60806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07</a:t>
            </a:r>
          </a:p>
          <a:p>
            <a:pPr>
              <a:spcAft>
                <a:spcPts val="1200"/>
              </a:spcAft>
            </a:pPr>
            <a:r>
              <a:rPr lang="en-GB" b="1" dirty="0"/>
              <a:t>Appeal </a:t>
            </a:r>
          </a:p>
          <a:p>
            <a:pPr>
              <a:spcAft>
                <a:spcPts val="1200"/>
              </a:spcAft>
            </a:pPr>
            <a:endParaRPr lang="en-GB" b="1" dirty="0"/>
          </a:p>
          <a:p>
            <a:pPr>
              <a:spcAft>
                <a:spcPts val="1200"/>
              </a:spcAft>
            </a:pPr>
            <a:r>
              <a:rPr lang="en-GB" dirty="0">
                <a:solidFill>
                  <a:schemeClr val="tx1"/>
                </a:solidFill>
              </a:rPr>
              <a:t>–Conducting the appeal hearing</a:t>
            </a:r>
          </a:p>
          <a:p>
            <a:pPr>
              <a:spcAft>
                <a:spcPts val="1200"/>
              </a:spcAft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/>
          <a:p>
            <a:pPr lvl="2"/>
            <a:r>
              <a:rPr lang="en-GB" dirty="0"/>
              <a:t>Explain the purpose of the appeal hearing and the remedies available to the appeal officer</a:t>
            </a:r>
          </a:p>
          <a:p>
            <a:pPr lvl="2"/>
            <a:r>
              <a:rPr lang="en-GB" dirty="0"/>
              <a:t>Confirm that the appeal is the final stage of the process</a:t>
            </a:r>
          </a:p>
          <a:p>
            <a:pPr lvl="2"/>
            <a:r>
              <a:rPr lang="en-GB" dirty="0"/>
              <a:t>Invite the employee to expand on their grounds of appeal</a:t>
            </a:r>
          </a:p>
          <a:p>
            <a:pPr lvl="2"/>
            <a:r>
              <a:rPr lang="en-GB" dirty="0"/>
              <a:t>Summarise their points and adjourn </a:t>
            </a:r>
          </a:p>
          <a:p>
            <a:pPr lvl="2"/>
            <a:r>
              <a:rPr lang="en-GB" dirty="0"/>
              <a:t>If further investigation is needed, give the employee a reasonable opportunity to consider the evidence before reconvening </a:t>
            </a:r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4578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6DB4-B1DD-4EAF-8311-640EF8E0B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dirty="0"/>
              <a:t>07</a:t>
            </a:r>
          </a:p>
          <a:p>
            <a:pPr>
              <a:spcAft>
                <a:spcPts val="1200"/>
              </a:spcAft>
            </a:pPr>
            <a:r>
              <a:rPr lang="en-GB" b="1" dirty="0"/>
              <a:t>Appeal </a:t>
            </a:r>
          </a:p>
          <a:p>
            <a:pPr>
              <a:spcAft>
                <a:spcPts val="1200"/>
              </a:spcAft>
            </a:pPr>
            <a:endParaRPr lang="en-GB" b="1" dirty="0"/>
          </a:p>
          <a:p>
            <a:pPr>
              <a:spcAft>
                <a:spcPts val="1200"/>
              </a:spcAft>
            </a:pPr>
            <a:r>
              <a:rPr lang="en-GB" dirty="0">
                <a:solidFill>
                  <a:schemeClr val="tx1"/>
                </a:solidFill>
              </a:rPr>
              <a:t>– The decision</a:t>
            </a:r>
          </a:p>
          <a:p>
            <a:pPr>
              <a:spcAft>
                <a:spcPts val="1200"/>
              </a:spcAft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883D8-A422-4550-BF14-83684782A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C124BD-EC7F-4FC1-AB87-188ACCDC04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6"/>
            <a:ext cx="7386638" cy="5856073"/>
          </a:xfrm>
        </p:spPr>
        <p:txBody>
          <a:bodyPr/>
          <a:lstStyle/>
          <a:p>
            <a:pPr lvl="2"/>
            <a:r>
              <a:rPr lang="en-GB" dirty="0"/>
              <a:t>Review all the evidence</a:t>
            </a:r>
          </a:p>
          <a:p>
            <a:pPr marL="0" lvl="2" indent="0">
              <a:buNone/>
            </a:pPr>
            <a:endParaRPr lang="en-GB" dirty="0"/>
          </a:p>
          <a:p>
            <a:pPr lvl="2"/>
            <a:r>
              <a:rPr lang="en-GB" dirty="0"/>
              <a:t>Consider whether the sanction was fair</a:t>
            </a:r>
          </a:p>
          <a:p>
            <a:pPr marL="0" lvl="2" indent="0">
              <a:buNone/>
            </a:pPr>
            <a:endParaRPr lang="en-GB" dirty="0"/>
          </a:p>
          <a:p>
            <a:pPr lvl="2"/>
            <a:r>
              <a:rPr lang="en-GB" dirty="0"/>
              <a:t>Stick to the deadline for response or explain any delay</a:t>
            </a:r>
          </a:p>
          <a:p>
            <a:pPr marL="0" lvl="2" indent="0">
              <a:buNone/>
            </a:pPr>
            <a:endParaRPr lang="en-GB" dirty="0"/>
          </a:p>
          <a:p>
            <a:pPr lvl="2"/>
            <a:r>
              <a:rPr lang="en-GB" dirty="0"/>
              <a:t>Document the decision in writing: keep it concise but explain the findings:</a:t>
            </a:r>
          </a:p>
          <a:p>
            <a:pPr marL="719138" lvl="2" indent="-323850"/>
            <a:r>
              <a:rPr lang="en-GB" dirty="0"/>
              <a:t>Uphold the original decision</a:t>
            </a:r>
          </a:p>
          <a:p>
            <a:pPr marL="719138" lvl="2" indent="-323850"/>
            <a:r>
              <a:rPr lang="en-GB" dirty="0"/>
              <a:t>Reduce the penalty</a:t>
            </a:r>
          </a:p>
          <a:p>
            <a:pPr marL="719138" lvl="2" indent="-323850"/>
            <a:r>
              <a:rPr lang="en-GB" dirty="0"/>
              <a:t>Overturn the decision</a:t>
            </a:r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8" name="Title 9">
            <a:extLst>
              <a:ext uri="{FF2B5EF4-FFF2-40B4-BE49-F238E27FC236}">
                <a16:creationId xmlns:a16="http://schemas.microsoft.com/office/drawing/2014/main" id="{DFE82E13-E818-06A2-E7ED-16D44E3F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9001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8D7B481-CB35-0843-97CD-A9E0A5326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592" y="775626"/>
            <a:ext cx="5655241" cy="1807554"/>
          </a:xfrm>
        </p:spPr>
        <p:txBody>
          <a:bodyPr/>
          <a:lstStyle/>
          <a:p>
            <a:endParaRPr lang="en-GB" b="1" dirty="0"/>
          </a:p>
          <a:p>
            <a:r>
              <a:rPr lang="en-GB" dirty="0"/>
              <a:t>08. </a:t>
            </a:r>
          </a:p>
          <a:p>
            <a:r>
              <a:rPr lang="en-GB" b="1" dirty="0"/>
              <a:t>Potential problem areas...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BA56CA-6D91-AB4D-B362-9C8C57904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034FC7D7-B607-4408-82AC-9438B1E37A3E}"/>
              </a:ext>
            </a:extLst>
          </p:cNvPr>
          <p:cNvSpPr txBox="1">
            <a:spLocks/>
          </p:cNvSpPr>
          <p:nvPr/>
        </p:nvSpPr>
        <p:spPr>
          <a:xfrm>
            <a:off x="8237377" y="3015428"/>
            <a:ext cx="7386638" cy="9506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i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i="0" dirty="0"/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3A698BEA-1CC2-4835-BD21-37272DD3E2B7}"/>
              </a:ext>
            </a:extLst>
          </p:cNvPr>
          <p:cNvSpPr txBox="1">
            <a:spLocks/>
          </p:cNvSpPr>
          <p:nvPr/>
        </p:nvSpPr>
        <p:spPr>
          <a:xfrm>
            <a:off x="9800232" y="3819519"/>
            <a:ext cx="5823782" cy="15113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i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i="0" dirty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14850F76-EDB4-466E-AD3F-AA6377531918}"/>
              </a:ext>
            </a:extLst>
          </p:cNvPr>
          <p:cNvSpPr txBox="1">
            <a:spLocks/>
          </p:cNvSpPr>
          <p:nvPr/>
        </p:nvSpPr>
        <p:spPr>
          <a:xfrm>
            <a:off x="8237376" y="2782389"/>
            <a:ext cx="7386638" cy="9506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i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i="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E91B7B0-5E9B-4E48-86B9-C016C7EA3CD8}"/>
              </a:ext>
            </a:extLst>
          </p:cNvPr>
          <p:cNvSpPr txBox="1"/>
          <p:nvPr/>
        </p:nvSpPr>
        <p:spPr>
          <a:xfrm>
            <a:off x="633573" y="3888922"/>
            <a:ext cx="537846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Overlapping disciplinary and grievance matters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73917C-C09B-4B12-B5D9-9A0937915417}"/>
              </a:ext>
            </a:extLst>
          </p:cNvPr>
          <p:cNvSpPr txBox="1"/>
          <p:nvPr/>
        </p:nvSpPr>
        <p:spPr>
          <a:xfrm>
            <a:off x="1306948" y="6596874"/>
            <a:ext cx="84932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Record-keeping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203DAD8-9F5B-4FE7-979F-1B46754B7CFC}"/>
              </a:ext>
            </a:extLst>
          </p:cNvPr>
          <p:cNvSpPr txBox="1"/>
          <p:nvPr/>
        </p:nvSpPr>
        <p:spPr>
          <a:xfrm>
            <a:off x="9125175" y="2180883"/>
            <a:ext cx="70986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Expired warnings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71CF41F-D9B6-4CD7-9301-F35D75941868}"/>
              </a:ext>
            </a:extLst>
          </p:cNvPr>
          <p:cNvSpPr txBox="1"/>
          <p:nvPr/>
        </p:nvSpPr>
        <p:spPr>
          <a:xfrm>
            <a:off x="2519677" y="5262350"/>
            <a:ext cx="72018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Employees who fail to attend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C74B2F-41D5-4753-86DE-CE9B9F07C751}"/>
              </a:ext>
            </a:extLst>
          </p:cNvPr>
          <p:cNvSpPr txBox="1"/>
          <p:nvPr/>
        </p:nvSpPr>
        <p:spPr>
          <a:xfrm>
            <a:off x="10087969" y="4369346"/>
            <a:ext cx="63063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Matters involving the police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3686C7-BA58-45C7-A913-D3B7AFB1C5A2}"/>
              </a:ext>
            </a:extLst>
          </p:cNvPr>
          <p:cNvSpPr txBox="1"/>
          <p:nvPr/>
        </p:nvSpPr>
        <p:spPr>
          <a:xfrm>
            <a:off x="9259326" y="6364002"/>
            <a:ext cx="50707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Looking after employees’ wellbeing and mental health</a:t>
            </a:r>
          </a:p>
        </p:txBody>
      </p:sp>
    </p:spTree>
    <p:extLst>
      <p:ext uri="{BB962C8B-B14F-4D97-AF65-F5344CB8AC3E}">
        <p14:creationId xmlns:p14="http://schemas.microsoft.com/office/powerpoint/2010/main" val="16394251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1338828"/>
          </a:xfrm>
        </p:spPr>
        <p:txBody>
          <a:bodyPr/>
          <a:lstStyle/>
          <a:p>
            <a:r>
              <a:rPr lang="en-GB" sz="10000" dirty="0"/>
              <a:t>Grievances</a:t>
            </a:r>
          </a:p>
        </p:txBody>
      </p:sp>
    </p:spTree>
    <p:extLst>
      <p:ext uri="{BB962C8B-B14F-4D97-AF65-F5344CB8AC3E}">
        <p14:creationId xmlns:p14="http://schemas.microsoft.com/office/powerpoint/2010/main" val="1693828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0ABBF-1DA3-076A-30AC-80C08DD57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01</a:t>
            </a:r>
          </a:p>
          <a:p>
            <a:pPr lvl="1"/>
            <a:r>
              <a:rPr lang="en-GB" dirty="0"/>
              <a:t>Documents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0CEEE-8ED6-9EEC-9CF4-3DCFB9ED6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3BE0C30-60E1-A191-6D65-D6E4B60F64E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lvl="2"/>
            <a:r>
              <a:rPr lang="en-GB" dirty="0"/>
              <a:t>Employer’s grievance policy</a:t>
            </a:r>
          </a:p>
          <a:p>
            <a:pPr lvl="2"/>
            <a:endParaRPr lang="en-GB" dirty="0"/>
          </a:p>
          <a:p>
            <a:pPr lvl="2"/>
            <a:r>
              <a:rPr lang="en-GB" dirty="0" err="1"/>
              <a:t>Acas</a:t>
            </a:r>
            <a:r>
              <a:rPr lang="en-GB" dirty="0"/>
              <a:t> Code of Practice on disciplinary and grievance procedures</a:t>
            </a:r>
          </a:p>
          <a:p>
            <a:pPr lvl="2"/>
            <a:endParaRPr lang="en-GB" dirty="0"/>
          </a:p>
          <a:p>
            <a:pPr lvl="2"/>
            <a:r>
              <a:rPr lang="en-GB" dirty="0" err="1"/>
              <a:t>Acas</a:t>
            </a:r>
            <a:r>
              <a:rPr lang="en-GB" dirty="0"/>
              <a:t> Guide to discipline and grievances at work </a:t>
            </a:r>
          </a:p>
          <a:p>
            <a:pPr lvl="2"/>
            <a:endParaRPr lang="en-GB" dirty="0"/>
          </a:p>
          <a:p>
            <a:pPr lvl="2"/>
            <a:r>
              <a:rPr lang="en-GB" dirty="0" err="1"/>
              <a:t>Acas</a:t>
            </a:r>
            <a:r>
              <a:rPr lang="en-GB" dirty="0"/>
              <a:t> Guide on Conducting Workplace Investigations.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7233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0ABBF-1DA3-076A-30AC-80C08DD57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02</a:t>
            </a:r>
          </a:p>
          <a:p>
            <a:pPr lvl="1"/>
            <a:r>
              <a:rPr lang="en-GB" dirty="0"/>
              <a:t>What is a grievance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0CEEE-8ED6-9EEC-9CF4-3DCFB9ED6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3BE0C30-60E1-A191-6D65-D6E4B60F64E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20025" y="1682496"/>
            <a:ext cx="7386638" cy="6557663"/>
          </a:xfrm>
        </p:spPr>
        <p:txBody>
          <a:bodyPr/>
          <a:lstStyle/>
          <a:p>
            <a:endParaRPr lang="en-GB" b="0" dirty="0"/>
          </a:p>
          <a:p>
            <a:endParaRPr lang="en-GB" b="0" dirty="0"/>
          </a:p>
          <a:p>
            <a:r>
              <a:rPr lang="en-GB" b="0" dirty="0" err="1"/>
              <a:t>Acas</a:t>
            </a:r>
            <a:r>
              <a:rPr lang="en-GB" b="0" dirty="0"/>
              <a:t> Code defines grievances as:</a:t>
            </a:r>
          </a:p>
          <a:p>
            <a:endParaRPr lang="en-GB" b="0" dirty="0"/>
          </a:p>
          <a:p>
            <a:r>
              <a:rPr lang="en-GB" b="0" i="1" dirty="0"/>
              <a:t>“….concerns, problems or complaints that employees raise with their employer”</a:t>
            </a:r>
          </a:p>
          <a:p>
            <a:endParaRPr lang="en-GB" b="0" i="1" dirty="0"/>
          </a:p>
          <a:p>
            <a:r>
              <a:rPr lang="en-GB" b="0" dirty="0"/>
              <a:t>Grievances can be made:</a:t>
            </a:r>
          </a:p>
          <a:p>
            <a:pPr marL="342900" indent="-342900">
              <a:buFontTx/>
              <a:buChar char="-"/>
            </a:pPr>
            <a:r>
              <a:rPr lang="en-GB" b="0" dirty="0"/>
              <a:t>orally; or</a:t>
            </a:r>
          </a:p>
          <a:p>
            <a:pPr marL="342900" indent="-342900">
              <a:buFontTx/>
              <a:buChar char="-"/>
            </a:pPr>
            <a:r>
              <a:rPr lang="en-GB" b="0" dirty="0"/>
              <a:t>in writing</a:t>
            </a:r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lvl="1"/>
            <a:endParaRPr lang="en-GB" b="1" dirty="0">
              <a:solidFill>
                <a:srgbClr val="E63200"/>
              </a:solidFill>
            </a:endParaRPr>
          </a:p>
          <a:p>
            <a:pPr lvl="1"/>
            <a:endParaRPr lang="en-GB" b="1" dirty="0">
              <a:solidFill>
                <a:srgbClr val="E63200"/>
              </a:solidFill>
            </a:endParaRPr>
          </a:p>
          <a:p>
            <a:pPr lvl="1"/>
            <a:endParaRPr lang="en-GB" b="1" dirty="0">
              <a:solidFill>
                <a:srgbClr val="E63200"/>
              </a:solidFill>
            </a:endParaRPr>
          </a:p>
          <a:p>
            <a:pPr lvl="1"/>
            <a:endParaRPr lang="en-GB" b="1" dirty="0">
              <a:solidFill>
                <a:srgbClr val="E63200"/>
              </a:solidFill>
            </a:endParaRPr>
          </a:p>
          <a:p>
            <a:pPr lvl="1"/>
            <a:endParaRPr lang="en-GB" b="1" dirty="0">
              <a:solidFill>
                <a:srgbClr val="E632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2949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0ABBF-1DA3-076A-30AC-80C08DD57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03</a:t>
            </a:r>
          </a:p>
          <a:p>
            <a:pPr lvl="1"/>
            <a:r>
              <a:rPr lang="en-GB" dirty="0"/>
              <a:t>Preventative measures and informal resolution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0CEEE-8ED6-9EEC-9CF4-3DCFB9ED6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3BE0C30-60E1-A191-6D65-D6E4B60F64E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20025" y="786384"/>
            <a:ext cx="7386638" cy="7638442"/>
          </a:xfrm>
        </p:spPr>
        <p:txBody>
          <a:bodyPr/>
          <a:lstStyle/>
          <a:p>
            <a:endParaRPr lang="en-GB" b="0" dirty="0"/>
          </a:p>
          <a:p>
            <a:r>
              <a:rPr lang="en-GB" b="0" dirty="0"/>
              <a:t>Taking active steps to prevent grievance issues arising and resolving potential issues promptly and fairly before they escalate will be to the overall benefit of employers.  </a:t>
            </a:r>
          </a:p>
          <a:p>
            <a:endParaRPr lang="en-GB" b="0" dirty="0"/>
          </a:p>
          <a:p>
            <a:r>
              <a:rPr lang="en-GB" b="0" dirty="0"/>
              <a:t>Suggested steps:</a:t>
            </a:r>
          </a:p>
          <a:p>
            <a:pPr marL="342900" indent="-342900">
              <a:buFontTx/>
              <a:buChar char="-"/>
            </a:pPr>
            <a:r>
              <a:rPr lang="en-GB" b="0" dirty="0"/>
              <a:t>Make it clear in the written grievance procedure that informal resolution should be considered before raising a formal grievance</a:t>
            </a:r>
          </a:p>
          <a:p>
            <a:pPr marL="342900" indent="-342900">
              <a:buFontTx/>
              <a:buChar char="-"/>
            </a:pPr>
            <a:r>
              <a:rPr lang="en-GB" b="0" dirty="0"/>
              <a:t>Respond to any verbal grievances appropriately</a:t>
            </a:r>
          </a:p>
          <a:p>
            <a:pPr marL="342900" indent="-342900">
              <a:buFontTx/>
              <a:buChar char="-"/>
            </a:pPr>
            <a:r>
              <a:rPr lang="en-GB" b="0" dirty="0"/>
              <a:t>Train managers on how to recognise and deal with grievance situations promptly</a:t>
            </a:r>
          </a:p>
          <a:p>
            <a:pPr marL="342900" indent="-342900">
              <a:buFontTx/>
              <a:buChar char="-"/>
            </a:pPr>
            <a:r>
              <a:rPr lang="en-GB" b="0" dirty="0"/>
              <a:t>Ensure equal opportunities, anti-harassment and anti-bullying policies are in place</a:t>
            </a:r>
          </a:p>
          <a:p>
            <a:pPr marL="342900" indent="-342900">
              <a:buFontTx/>
              <a:buChar char="-"/>
            </a:pPr>
            <a:r>
              <a:rPr lang="en-GB" b="0" dirty="0"/>
              <a:t>Offer alternative means of dispute resolution – such as workplace mediation</a:t>
            </a:r>
            <a:r>
              <a:rPr lang="en-GB" dirty="0"/>
              <a:t> </a:t>
            </a:r>
          </a:p>
          <a:p>
            <a:endParaRPr lang="en-GB" dirty="0"/>
          </a:p>
          <a:p>
            <a:pPr lvl="1"/>
            <a:endParaRPr lang="en-GB" b="1" dirty="0">
              <a:solidFill>
                <a:srgbClr val="E63200"/>
              </a:solidFill>
            </a:endParaRPr>
          </a:p>
          <a:p>
            <a:pPr lvl="1"/>
            <a:endParaRPr lang="en-GB" b="1" dirty="0">
              <a:solidFill>
                <a:srgbClr val="E63200"/>
              </a:solidFill>
            </a:endParaRPr>
          </a:p>
          <a:p>
            <a:pPr lvl="1"/>
            <a:endParaRPr lang="en-GB" b="1" dirty="0">
              <a:solidFill>
                <a:srgbClr val="E63200"/>
              </a:solidFill>
            </a:endParaRPr>
          </a:p>
          <a:p>
            <a:pPr lvl="1"/>
            <a:endParaRPr lang="en-GB" b="1" dirty="0">
              <a:solidFill>
                <a:srgbClr val="E63200"/>
              </a:solidFill>
            </a:endParaRPr>
          </a:p>
          <a:p>
            <a:pPr lvl="1"/>
            <a:endParaRPr lang="en-GB" b="1" dirty="0">
              <a:solidFill>
                <a:srgbClr val="E632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7097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0ABBF-1DA3-076A-30AC-80C08DD57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04</a:t>
            </a:r>
          </a:p>
          <a:p>
            <a:pPr lvl="1"/>
            <a:r>
              <a:rPr lang="en-GB" dirty="0"/>
              <a:t>Investigation</a:t>
            </a:r>
          </a:p>
          <a:p>
            <a:pPr lvl="1"/>
            <a:endParaRPr lang="en-GB" dirty="0"/>
          </a:p>
          <a:p>
            <a:pPr lvl="1"/>
            <a:r>
              <a:rPr lang="en-GB" b="0" dirty="0">
                <a:solidFill>
                  <a:schemeClr val="tx1"/>
                </a:solidFill>
              </a:rPr>
              <a:t>- Who should investigate?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0CEEE-8ED6-9EEC-9CF4-3DCFB9ED6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3BE0C30-60E1-A191-6D65-D6E4B60F64E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83855" y="899611"/>
            <a:ext cx="7386638" cy="7997646"/>
          </a:xfrm>
        </p:spPr>
        <p:txBody>
          <a:bodyPr/>
          <a:lstStyle/>
          <a:p>
            <a:r>
              <a:rPr lang="en-GB" b="0" dirty="0"/>
              <a:t>The choice of grievance officer will be determined by whether:</a:t>
            </a:r>
          </a:p>
          <a:p>
            <a:pPr lvl="2"/>
            <a:r>
              <a:rPr lang="en-GB" sz="2100" dirty="0"/>
              <a:t>They are personally involved in the matter being investigated</a:t>
            </a:r>
          </a:p>
          <a:p>
            <a:pPr lvl="2"/>
            <a:r>
              <a:rPr lang="en-GB" sz="2100" dirty="0"/>
              <a:t>The appointment raises any conflict of interest concerns</a:t>
            </a:r>
          </a:p>
          <a:p>
            <a:pPr lvl="2"/>
            <a:r>
              <a:rPr lang="en-GB" sz="2100" dirty="0"/>
              <a:t>They are likely to be influenced by people involved in the matter</a:t>
            </a:r>
          </a:p>
          <a:p>
            <a:pPr lvl="2"/>
            <a:r>
              <a:rPr lang="en-GB" sz="2100" dirty="0"/>
              <a:t>They might be involved in any subsequent decision-making on </a:t>
            </a:r>
            <a:br>
              <a:rPr lang="en-GB" sz="2100" dirty="0"/>
            </a:br>
            <a:r>
              <a:rPr lang="en-GB" sz="2100" dirty="0"/>
              <a:t>the matter</a:t>
            </a:r>
          </a:p>
          <a:p>
            <a:pPr lvl="2"/>
            <a:r>
              <a:rPr lang="en-GB" sz="2100" dirty="0"/>
              <a:t>They have a good knowledge of the organisation and how </a:t>
            </a:r>
            <a:br>
              <a:rPr lang="en-GB" sz="2100" dirty="0"/>
            </a:br>
            <a:r>
              <a:rPr lang="en-GB" sz="2100" dirty="0"/>
              <a:t>it operates</a:t>
            </a:r>
          </a:p>
          <a:p>
            <a:pPr lvl="2"/>
            <a:r>
              <a:rPr lang="en-GB" sz="2100" dirty="0"/>
              <a:t>They are available during the investigation's provisional </a:t>
            </a:r>
            <a:br>
              <a:rPr lang="en-GB" sz="2100" dirty="0"/>
            </a:br>
            <a:r>
              <a:rPr lang="en-GB" sz="2100" dirty="0"/>
              <a:t>time-frame</a:t>
            </a:r>
          </a:p>
          <a:p>
            <a:pPr lvl="2"/>
            <a:r>
              <a:rPr lang="en-GB" sz="2100" dirty="0"/>
              <a:t>They are trained or experienced in how to conduct investigations</a:t>
            </a:r>
          </a:p>
          <a:p>
            <a:pPr lvl="2"/>
            <a:r>
              <a:rPr lang="en-GB" sz="2100" dirty="0"/>
              <a:t>They are confident at communicating in writing and orally</a:t>
            </a:r>
          </a:p>
          <a:p>
            <a:pPr lvl="2"/>
            <a:r>
              <a:rPr lang="en-GB" sz="2100" dirty="0"/>
              <a:t>They need any training or support to conduct the investigation.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9192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0ABBF-1DA3-076A-30AC-80C08DD57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04</a:t>
            </a:r>
          </a:p>
          <a:p>
            <a:pPr lvl="1"/>
            <a:r>
              <a:rPr lang="en-GB" dirty="0"/>
              <a:t>Investigation</a:t>
            </a:r>
          </a:p>
          <a:p>
            <a:pPr lvl="1"/>
            <a:endParaRPr lang="en-GB" dirty="0"/>
          </a:p>
          <a:p>
            <a:pPr lvl="1"/>
            <a:r>
              <a:rPr lang="en-GB" b="0" dirty="0">
                <a:solidFill>
                  <a:schemeClr val="tx1"/>
                </a:solidFill>
              </a:rPr>
              <a:t>- The plan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0CEEE-8ED6-9EEC-9CF4-3DCFB9ED6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3BE0C30-60E1-A191-6D65-D6E4B60F64E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83855" y="1221538"/>
            <a:ext cx="7386638" cy="6239965"/>
          </a:xfrm>
        </p:spPr>
        <p:txBody>
          <a:bodyPr/>
          <a:lstStyle/>
          <a:p>
            <a:r>
              <a:rPr lang="en-GB" b="0" dirty="0"/>
              <a:t>Before you start:</a:t>
            </a:r>
          </a:p>
          <a:p>
            <a:endParaRPr lang="en-GB" b="0" dirty="0"/>
          </a:p>
          <a:p>
            <a:pPr lvl="2"/>
            <a:r>
              <a:rPr lang="en-GB" dirty="0"/>
              <a:t>Check relevant policies and procedures </a:t>
            </a:r>
          </a:p>
          <a:p>
            <a:pPr lvl="2"/>
            <a:r>
              <a:rPr lang="en-GB" dirty="0"/>
              <a:t>Identify possible sources of evidence</a:t>
            </a:r>
          </a:p>
          <a:p>
            <a:pPr lvl="2"/>
            <a:r>
              <a:rPr lang="en-GB" dirty="0"/>
              <a:t>Identify possible parties relevant to the investigation </a:t>
            </a:r>
          </a:p>
          <a:p>
            <a:pPr lvl="2"/>
            <a:r>
              <a:rPr lang="en-GB" dirty="0"/>
              <a:t>Decide the order in which evidence should be collected</a:t>
            </a:r>
          </a:p>
          <a:p>
            <a:pPr lvl="2"/>
            <a:r>
              <a:rPr lang="en-GB" dirty="0"/>
              <a:t>Decide where meetings will take place</a:t>
            </a:r>
          </a:p>
          <a:p>
            <a:pPr lvl="2"/>
            <a:r>
              <a:rPr lang="en-GB" dirty="0"/>
              <a:t>Invite employee and other witnesses to investigation meetings </a:t>
            </a:r>
          </a:p>
          <a:p>
            <a:pPr lvl="2"/>
            <a:endParaRPr lang="en-GB" dirty="0"/>
          </a:p>
          <a:p>
            <a:pPr marL="0" lvl="2" indent="0">
              <a:buNone/>
            </a:pPr>
            <a:r>
              <a:rPr lang="en-GB" dirty="0"/>
              <a:t>Possible temporary measures</a:t>
            </a:r>
          </a:p>
        </p:txBody>
      </p:sp>
    </p:spTree>
    <p:extLst>
      <p:ext uri="{BB962C8B-B14F-4D97-AF65-F5344CB8AC3E}">
        <p14:creationId xmlns:p14="http://schemas.microsoft.com/office/powerpoint/2010/main" val="375526832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0ABBF-1DA3-076A-30AC-80C08DD57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05</a:t>
            </a:r>
          </a:p>
          <a:p>
            <a:pPr lvl="1"/>
            <a:r>
              <a:rPr lang="en-GB" dirty="0"/>
              <a:t>Grievance hearing</a:t>
            </a:r>
          </a:p>
          <a:p>
            <a:pPr lvl="1"/>
            <a:endParaRPr lang="en-GB" dirty="0"/>
          </a:p>
          <a:p>
            <a:pPr lvl="1"/>
            <a:r>
              <a:rPr lang="en-GB" b="0" dirty="0">
                <a:solidFill>
                  <a:schemeClr val="tx1"/>
                </a:solidFill>
              </a:rPr>
              <a:t>- Procedure at the hearing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0CEEE-8ED6-9EEC-9CF4-3DCFB9ED6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eorgia" panose="02040502050405020303"/>
                <a:ea typeface="+mn-ea"/>
                <a:cs typeface="+mn-cs"/>
              </a:rPr>
              <a:t>© 2023 Capital Law Limited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3BE0C30-60E1-A191-6D65-D6E4B60F64E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373941"/>
            <a:ext cx="7386638" cy="6453479"/>
          </a:xfrm>
        </p:spPr>
        <p:txBody>
          <a:bodyPr/>
          <a:lstStyle/>
          <a:p>
            <a:pPr lvl="2"/>
            <a:r>
              <a:rPr lang="en-GB" dirty="0"/>
              <a:t>Introduce everyone</a:t>
            </a:r>
          </a:p>
          <a:p>
            <a:pPr lvl="2"/>
            <a:endParaRPr lang="en-GB" dirty="0"/>
          </a:p>
          <a:p>
            <a:pPr lvl="2"/>
            <a:r>
              <a:rPr lang="en-GB" dirty="0"/>
              <a:t>Check the employee’s preference on being accompanied to the meeting</a:t>
            </a:r>
          </a:p>
          <a:p>
            <a:pPr lvl="2"/>
            <a:endParaRPr lang="en-GB" dirty="0"/>
          </a:p>
          <a:p>
            <a:pPr lvl="2"/>
            <a:r>
              <a:rPr lang="en-GB" dirty="0"/>
              <a:t>Explain the purpose of the hearing</a:t>
            </a:r>
          </a:p>
          <a:p>
            <a:pPr marL="0" lvl="2" indent="0">
              <a:buNone/>
            </a:pPr>
            <a:endParaRPr lang="en-GB" dirty="0"/>
          </a:p>
          <a:p>
            <a:pPr lvl="2"/>
            <a:r>
              <a:rPr lang="en-GB" dirty="0"/>
              <a:t>Explore the employee’s grievance</a:t>
            </a:r>
          </a:p>
          <a:p>
            <a:pPr lvl="2"/>
            <a:endParaRPr lang="en-GB" dirty="0"/>
          </a:p>
          <a:p>
            <a:pPr lvl="2"/>
            <a:r>
              <a:rPr lang="en-GB" dirty="0"/>
              <a:t>Ensure the employee has said all they want to say</a:t>
            </a:r>
          </a:p>
          <a:p>
            <a:pPr lvl="2"/>
            <a:endParaRPr lang="en-GB" dirty="0"/>
          </a:p>
          <a:p>
            <a:pPr lvl="2"/>
            <a:r>
              <a:rPr lang="en-GB" dirty="0"/>
              <a:t>Explain the next steps.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53641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0ABBF-1DA3-076A-30AC-80C08DD57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05</a:t>
            </a:r>
          </a:p>
          <a:p>
            <a:pPr lvl="1"/>
            <a:r>
              <a:rPr lang="en-GB" dirty="0"/>
              <a:t>Grievance hearing</a:t>
            </a:r>
          </a:p>
          <a:p>
            <a:pPr lvl="1"/>
            <a:endParaRPr lang="en-GB" dirty="0"/>
          </a:p>
          <a:p>
            <a:pPr lvl="1"/>
            <a:r>
              <a:rPr lang="en-GB" b="0" dirty="0">
                <a:solidFill>
                  <a:schemeClr val="tx1"/>
                </a:solidFill>
              </a:rPr>
              <a:t>- The Decision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0CEEE-8ED6-9EEC-9CF4-3DCFB9ED6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en-GB" noProof="0" dirty="0"/>
              <a:t>© 2023 Capital Law Limited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9C8040B-A7BA-FF1D-FD90-06B76D7E584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47279" y="2004333"/>
            <a:ext cx="7386638" cy="5543550"/>
          </a:xfrm>
        </p:spPr>
        <p:txBody>
          <a:bodyPr/>
          <a:lstStyle/>
          <a:p>
            <a:pPr marL="0" lvl="2" indent="0">
              <a:buNone/>
            </a:pPr>
            <a:r>
              <a:rPr lang="en-GB" dirty="0"/>
              <a:t>Employee must be informed, without unreasonable delay, of the action the employer has decided to take to resolve their grievance and of their right of appeal. </a:t>
            </a:r>
          </a:p>
          <a:p>
            <a:pPr marL="0" lvl="2" indent="0">
              <a:buNone/>
            </a:pPr>
            <a:endParaRPr lang="en-GB" dirty="0"/>
          </a:p>
          <a:p>
            <a:pPr marL="0" lvl="2" indent="0">
              <a:buNone/>
            </a:pPr>
            <a:r>
              <a:rPr lang="en-GB" dirty="0" err="1"/>
              <a:t>Acas</a:t>
            </a:r>
            <a:r>
              <a:rPr lang="en-GB" dirty="0"/>
              <a:t> Code requires the decision to be confirmed in writing, but consider reconvening a meeting with the employee to provide an explanation (as good practice). </a:t>
            </a:r>
          </a:p>
          <a:p>
            <a:pPr marL="0" lvl="2" indent="0">
              <a:buNone/>
            </a:pPr>
            <a:endParaRPr lang="en-GB" dirty="0"/>
          </a:p>
          <a:p>
            <a:pPr marL="0" lvl="2" indent="0">
              <a:buNone/>
            </a:pPr>
            <a:r>
              <a:rPr lang="en-GB" dirty="0"/>
              <a:t>Inform the employee of their right of appeal</a:t>
            </a:r>
          </a:p>
          <a:p>
            <a:pPr marL="0" lvl="2" indent="0">
              <a:buNone/>
            </a:pPr>
            <a:endParaRPr lang="en-GB" dirty="0"/>
          </a:p>
          <a:p>
            <a:r>
              <a:rPr lang="en-GB" b="0" dirty="0"/>
              <a:t>Deal with workplace issues arising from the grievance</a:t>
            </a:r>
          </a:p>
        </p:txBody>
      </p:sp>
    </p:spTree>
    <p:extLst>
      <p:ext uri="{BB962C8B-B14F-4D97-AF65-F5344CB8AC3E}">
        <p14:creationId xmlns:p14="http://schemas.microsoft.com/office/powerpoint/2010/main" val="22381314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0ABBF-1DA3-076A-30AC-80C08DD57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06</a:t>
            </a:r>
          </a:p>
          <a:p>
            <a:pPr lvl="1"/>
            <a:r>
              <a:rPr lang="en-GB" dirty="0"/>
              <a:t>Grievance appeals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0CEEE-8ED6-9EEC-9CF4-3DCFB9ED6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en-GB" noProof="0" dirty="0"/>
              <a:t>© 2023 Capital Law Limited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9C8040B-A7BA-FF1D-FD90-06B76D7E584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marL="0" lvl="2" indent="0">
              <a:buNone/>
            </a:pPr>
            <a:r>
              <a:rPr lang="en-GB" dirty="0"/>
              <a:t>Employee should set out their grounds of appeal in writing without unreasonable delay. </a:t>
            </a:r>
          </a:p>
          <a:p>
            <a:pPr marL="0" lvl="2" indent="0">
              <a:buNone/>
            </a:pPr>
            <a:endParaRPr lang="en-GB" dirty="0"/>
          </a:p>
          <a:p>
            <a:pPr marL="0" lvl="2" indent="0">
              <a:buNone/>
            </a:pPr>
            <a:r>
              <a:rPr lang="en-GB" dirty="0"/>
              <a:t>Late appeals – should you hear them?</a:t>
            </a:r>
          </a:p>
          <a:p>
            <a:pPr marL="0" lvl="2" indent="0">
              <a:buNone/>
            </a:pPr>
            <a:endParaRPr lang="en-GB" dirty="0"/>
          </a:p>
          <a:p>
            <a:pPr marL="0" lvl="2" indent="0">
              <a:buNone/>
            </a:pPr>
            <a:r>
              <a:rPr lang="en-GB" dirty="0"/>
              <a:t>Who should conduct the appeal?</a:t>
            </a:r>
          </a:p>
          <a:p>
            <a:pPr marL="0" lvl="2" indent="0">
              <a:buNone/>
            </a:pPr>
            <a:endParaRPr lang="en-GB" dirty="0"/>
          </a:p>
          <a:p>
            <a:pPr marL="0" lvl="2" indent="0">
              <a:buNone/>
            </a:pPr>
            <a:r>
              <a:rPr lang="en-GB" dirty="0"/>
              <a:t>New evidence</a:t>
            </a:r>
          </a:p>
          <a:p>
            <a:pPr marL="0" lvl="2" indent="0">
              <a:buNone/>
            </a:pPr>
            <a:endParaRPr lang="en-GB" dirty="0"/>
          </a:p>
          <a:p>
            <a:pPr marL="0" lvl="2" indent="0">
              <a:buNone/>
            </a:pPr>
            <a:r>
              <a:rPr lang="en-GB" dirty="0"/>
              <a:t>Decision</a:t>
            </a:r>
          </a:p>
        </p:txBody>
      </p:sp>
    </p:spTree>
    <p:extLst>
      <p:ext uri="{BB962C8B-B14F-4D97-AF65-F5344CB8AC3E}">
        <p14:creationId xmlns:p14="http://schemas.microsoft.com/office/powerpoint/2010/main" val="30752216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4" y="859954"/>
            <a:ext cx="7179864" cy="4695026"/>
          </a:xfrm>
        </p:spPr>
        <p:txBody>
          <a:bodyPr/>
          <a:lstStyle/>
          <a:p>
            <a:pPr lvl="1"/>
            <a:endParaRPr lang="en-US" dirty="0"/>
          </a:p>
          <a:p>
            <a:pPr lvl="1"/>
            <a:r>
              <a:rPr lang="en-US" b="0" dirty="0"/>
              <a:t>07. </a:t>
            </a:r>
          </a:p>
          <a:p>
            <a:pPr lvl="1"/>
            <a:r>
              <a:rPr lang="en-US" dirty="0"/>
              <a:t>Workplace mediation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endParaRPr lang="en-GB" b="0" dirty="0"/>
          </a:p>
          <a:p>
            <a:r>
              <a:rPr lang="en-GB" b="0" dirty="0" err="1"/>
              <a:t>Acas</a:t>
            </a:r>
            <a:r>
              <a:rPr lang="en-GB" b="0" dirty="0"/>
              <a:t> Code – strong recommendation that mediation be considered where is has not been possible to resolve a grievance issue. </a:t>
            </a:r>
          </a:p>
          <a:p>
            <a:endParaRPr lang="en-GB" b="0" dirty="0"/>
          </a:p>
          <a:p>
            <a:r>
              <a:rPr lang="en-GB" b="0" dirty="0"/>
              <a:t>When would mediation be appropriate?</a:t>
            </a:r>
          </a:p>
          <a:p>
            <a:endParaRPr lang="en-GB" b="0" dirty="0"/>
          </a:p>
          <a:p>
            <a:r>
              <a:rPr lang="en-GB" b="0" dirty="0"/>
              <a:t>May not be appropriate if: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it is used as a first resort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it is used by a manager to avoid their managerial responsibilities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a decision about right or wrong is needed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the individual bringing a discrimination or harassment complaint wants it to be investigated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o</a:t>
            </a:r>
            <a:r>
              <a:rPr lang="en-GB" b="0"/>
              <a:t>ne </a:t>
            </a:r>
            <a:r>
              <a:rPr lang="en-GB" b="0" dirty="0"/>
              <a:t>side is completely intransigent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40668823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8D7B481-CB35-0843-97CD-A9E0A5326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592" y="775626"/>
            <a:ext cx="7726176" cy="1807554"/>
          </a:xfrm>
        </p:spPr>
        <p:txBody>
          <a:bodyPr/>
          <a:lstStyle/>
          <a:p>
            <a:endParaRPr lang="en-GB" b="1" dirty="0"/>
          </a:p>
          <a:p>
            <a:r>
              <a:rPr lang="en-GB" dirty="0"/>
              <a:t>08.</a:t>
            </a:r>
          </a:p>
          <a:p>
            <a:r>
              <a:rPr lang="en-GB" b="1" dirty="0"/>
              <a:t> Potential  problem areas...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BA56CA-6D91-AB4D-B362-9C8C57904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2023 Capital Law Limited</a:t>
            </a: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034FC7D7-B607-4408-82AC-9438B1E37A3E}"/>
              </a:ext>
            </a:extLst>
          </p:cNvPr>
          <p:cNvSpPr txBox="1">
            <a:spLocks/>
          </p:cNvSpPr>
          <p:nvPr/>
        </p:nvSpPr>
        <p:spPr>
          <a:xfrm>
            <a:off x="8237377" y="3015428"/>
            <a:ext cx="7386638" cy="9506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i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i="0" dirty="0"/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3A698BEA-1CC2-4835-BD21-37272DD3E2B7}"/>
              </a:ext>
            </a:extLst>
          </p:cNvPr>
          <p:cNvSpPr txBox="1">
            <a:spLocks/>
          </p:cNvSpPr>
          <p:nvPr/>
        </p:nvSpPr>
        <p:spPr>
          <a:xfrm>
            <a:off x="9800232" y="3819519"/>
            <a:ext cx="5823782" cy="15113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i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i="0" dirty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14850F76-EDB4-466E-AD3F-AA6377531918}"/>
              </a:ext>
            </a:extLst>
          </p:cNvPr>
          <p:cNvSpPr txBox="1">
            <a:spLocks/>
          </p:cNvSpPr>
          <p:nvPr/>
        </p:nvSpPr>
        <p:spPr>
          <a:xfrm>
            <a:off x="8237376" y="2782389"/>
            <a:ext cx="7386638" cy="9506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i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i="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E91B7B0-5E9B-4E48-86B9-C016C7EA3CD8}"/>
              </a:ext>
            </a:extLst>
          </p:cNvPr>
          <p:cNvSpPr txBox="1"/>
          <p:nvPr/>
        </p:nvSpPr>
        <p:spPr>
          <a:xfrm>
            <a:off x="633573" y="3897896"/>
            <a:ext cx="537846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Dealing with grievances about other employees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73917C-C09B-4B12-B5D9-9A0937915417}"/>
              </a:ext>
            </a:extLst>
          </p:cNvPr>
          <p:cNvSpPr txBox="1"/>
          <p:nvPr/>
        </p:nvSpPr>
        <p:spPr>
          <a:xfrm>
            <a:off x="742157" y="6548669"/>
            <a:ext cx="849328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Handling requests for information</a:t>
            </a:r>
          </a:p>
          <a:p>
            <a:r>
              <a:rPr lang="en-GB" dirty="0"/>
              <a:t> and documentation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203DAD8-9F5B-4FE7-979F-1B46754B7CFC}"/>
              </a:ext>
            </a:extLst>
          </p:cNvPr>
          <p:cNvSpPr txBox="1"/>
          <p:nvPr/>
        </p:nvSpPr>
        <p:spPr>
          <a:xfrm>
            <a:off x="8128794" y="2092981"/>
            <a:ext cx="70986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Overlap with whistleblowing and bribery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71CF41F-D9B6-4CD7-9301-F35D75941868}"/>
              </a:ext>
            </a:extLst>
          </p:cNvPr>
          <p:cNvSpPr txBox="1"/>
          <p:nvPr/>
        </p:nvSpPr>
        <p:spPr>
          <a:xfrm>
            <a:off x="633573" y="4991963"/>
            <a:ext cx="720188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Handling grievances during a disciplinary procedure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C74B2F-41D5-4753-86DE-CE9B9F07C751}"/>
              </a:ext>
            </a:extLst>
          </p:cNvPr>
          <p:cNvSpPr txBox="1"/>
          <p:nvPr/>
        </p:nvSpPr>
        <p:spPr>
          <a:xfrm>
            <a:off x="10006446" y="3309283"/>
            <a:ext cx="63063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Malicious grievances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518AF8-CD58-4DA0-88C2-C78BA4EBDB9D}"/>
              </a:ext>
            </a:extLst>
          </p:cNvPr>
          <p:cNvSpPr txBox="1"/>
          <p:nvPr/>
        </p:nvSpPr>
        <p:spPr>
          <a:xfrm>
            <a:off x="10946809" y="5710423"/>
            <a:ext cx="45886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Tactical grievances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1DF6CC-074A-4D44-849B-CE0D7A01CB3B}"/>
              </a:ext>
            </a:extLst>
          </p:cNvPr>
          <p:cNvSpPr txBox="1"/>
          <p:nvPr/>
        </p:nvSpPr>
        <p:spPr>
          <a:xfrm>
            <a:off x="8237378" y="6903720"/>
            <a:ext cx="53447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Grievances and stress-related absence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3686C7-BA58-45C7-A913-D3B7AFB1C5A2}"/>
              </a:ext>
            </a:extLst>
          </p:cNvPr>
          <p:cNvSpPr txBox="1"/>
          <p:nvPr/>
        </p:nvSpPr>
        <p:spPr>
          <a:xfrm>
            <a:off x="8170358" y="4321152"/>
            <a:ext cx="50707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Grievance raised by multiple employees</a:t>
            </a:r>
          </a:p>
        </p:txBody>
      </p:sp>
    </p:spTree>
    <p:extLst>
      <p:ext uri="{BB962C8B-B14F-4D97-AF65-F5344CB8AC3E}">
        <p14:creationId xmlns:p14="http://schemas.microsoft.com/office/powerpoint/2010/main" val="29694192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410C294-0D2E-4FCC-B5FE-DC3E510CF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1257" y="3308174"/>
            <a:ext cx="10189073" cy="1606594"/>
          </a:xfrm>
        </p:spPr>
        <p:txBody>
          <a:bodyPr/>
          <a:lstStyle/>
          <a:p>
            <a:r>
              <a:rPr lang="en-GB" sz="12000" dirty="0"/>
              <a:t>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EDF54E-C9F0-4825-BF83-652E1289B7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3108" t="11837" r="596" b="48855"/>
          <a:stretch/>
        </p:blipFill>
        <p:spPr>
          <a:xfrm>
            <a:off x="10210800" y="660327"/>
            <a:ext cx="4797553" cy="8470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9106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3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5B6670"/>
      </a:accent1>
      <a:accent2>
        <a:srgbClr val="FFBA40"/>
      </a:accent2>
      <a:accent3>
        <a:srgbClr val="E63200"/>
      </a:accent3>
      <a:accent4>
        <a:srgbClr val="656D78"/>
      </a:accent4>
      <a:accent5>
        <a:srgbClr val="26A3A8"/>
      </a:accent5>
      <a:accent6>
        <a:srgbClr val="8F9E52"/>
      </a:accent6>
      <a:hlink>
        <a:srgbClr val="000000"/>
      </a:hlink>
      <a:folHlink>
        <a:srgbClr val="000000"/>
      </a:folHlink>
    </a:clrScheme>
    <a:fontScheme name="Georgia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apital Law_Template_MASTER" id="{2D594CBD-67E3-4CCB-BCF6-0F83CD5A86CA}" vid="{82B5EC3C-45A1-46AC-878B-E97735FD403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5" ma:contentTypeDescription="Create a new document." ma:contentTypeScope="" ma:versionID="fcfd66f45db58e6b7f3294efb02d8f9a">
  <xsd:schema xmlns:xsd="http://www.w3.org/2001/XMLSchema" xmlns:xs="http://www.w3.org/2001/XMLSchema" xmlns:p="http://schemas.microsoft.com/office/2006/metadata/properties" xmlns:ns2="7b371449-43eb-435e-a0a2-287b0bfa5005" targetNamespace="http://schemas.microsoft.com/office/2006/metadata/properties" ma:root="true" ma:fieldsID="d531aded19878172a0defbb669d82f39" ns2:_="">
    <xsd:import namespace="7b371449-43eb-435e-a0a2-287b0bfa50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11913EE-67E5-4CCE-884D-817D165959F0}">
  <ds:schemaRefs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www.w3.org/XML/1998/namespace"/>
    <ds:schemaRef ds:uri="http://purl.org/dc/dcmitype/"/>
    <ds:schemaRef ds:uri="http://purl.org/dc/terms/"/>
    <ds:schemaRef ds:uri="http://schemas.openxmlformats.org/package/2006/metadata/core-properties"/>
    <ds:schemaRef ds:uri="5389037c-82e7-4319-bd05-1c84d74f92b1"/>
    <ds:schemaRef ds:uri="8cb76f67-c174-4761-adfd-49df54013293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13025C01-FA5D-462B-9179-679C8B74C714}"/>
</file>

<file path=customXml/itemProps3.xml><?xml version="1.0" encoding="utf-8"?>
<ds:datastoreItem xmlns:ds="http://schemas.openxmlformats.org/officeDocument/2006/customXml" ds:itemID="{0BBD2FDB-584E-4CAA-BD0E-028304EBB05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Capital Law_Template_MASTER</Template>
  <TotalTime>9500</TotalTime>
  <Words>2347</Words>
  <Application>Microsoft Office PowerPoint</Application>
  <PresentationFormat>Custom</PresentationFormat>
  <Paragraphs>569</Paragraphs>
  <Slides>38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.AppleSystemUIFont</vt:lpstr>
      <vt:lpstr>Arial</vt:lpstr>
      <vt:lpstr>Calibri</vt:lpstr>
      <vt:lpstr>Georgia</vt:lpstr>
      <vt:lpstr>Source Sans Pro</vt:lpstr>
      <vt:lpstr>Office Theme</vt:lpstr>
      <vt:lpstr>Advanced Application of Employment Law  2022/2023</vt:lpstr>
      <vt:lpstr>Agenda</vt:lpstr>
      <vt:lpstr>Disciplinaries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Grievances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Controlling social media in the workplace</dc:title>
  <dc:creator>Campbell, Anna</dc:creator>
  <cp:lastModifiedBy>Alison Flett</cp:lastModifiedBy>
  <cp:revision>216</cp:revision>
  <cp:lastPrinted>2019-02-12T11:14:37Z</cp:lastPrinted>
  <dcterms:created xsi:type="dcterms:W3CDTF">2019-02-01T16:37:17Z</dcterms:created>
  <dcterms:modified xsi:type="dcterms:W3CDTF">2023-01-23T10:55:01Z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</Properties>
</file>