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6" r:id="rId3"/>
    <p:sldId id="267" r:id="rId4"/>
    <p:sldId id="268" r:id="rId5"/>
    <p:sldId id="269" r:id="rId6"/>
    <p:sldId id="270" r:id="rId7"/>
    <p:sldId id="276" r:id="rId8"/>
    <p:sldId id="271" r:id="rId9"/>
    <p:sldId id="272" r:id="rId10"/>
    <p:sldId id="273" r:id="rId11"/>
    <p:sldId id="274" r:id="rId12"/>
    <p:sldId id="257" r:id="rId13"/>
    <p:sldId id="258" r:id="rId14"/>
    <p:sldId id="259" r:id="rId15"/>
    <p:sldId id="275" r:id="rId16"/>
    <p:sldId id="264" r:id="rId17"/>
    <p:sldId id="265" r:id="rId18"/>
    <p:sldId id="260" r:id="rId19"/>
    <p:sldId id="261" r:id="rId20"/>
    <p:sldId id="262" r:id="rId21"/>
    <p:sldId id="263"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FD98834-6E12-CA61-C78B-25BAA0D08523}" v="1136" dt="2025-11-28T13:35:27.48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11/28/2025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11/28/2025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11/28/2025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11/28/2025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11/28/2025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6019800" y="379867"/>
            <a:ext cx="5758542" cy="6173333"/>
          </a:xfrm>
        </p:spPr>
        <p:txBody>
          <a:bodyPr vert="horz" lIns="91440" tIns="45720" rIns="91440" bIns="45720" rtlCol="0" anchor="t">
            <a:normAutofit/>
          </a:bodyPr>
          <a:lstStyle/>
          <a:p>
            <a:r>
              <a:rPr lang="en-US" dirty="0"/>
              <a:t>Scenario set up</a:t>
            </a:r>
          </a:p>
        </p:txBody>
      </p:sp>
      <p:sp>
        <p:nvSpPr>
          <p:cNvPr id="4" name="Rectangle: Rounded Corners 3">
            <a:extLst>
              <a:ext uri="{FF2B5EF4-FFF2-40B4-BE49-F238E27FC236}">
                <a16:creationId xmlns:a16="http://schemas.microsoft.com/office/drawing/2014/main" id="{751512A0-997A-FE9E-203D-0CBB8265B0E9}"/>
              </a:ext>
            </a:extLst>
          </p:cNvPr>
          <p:cNvSpPr/>
          <p:nvPr/>
        </p:nvSpPr>
        <p:spPr>
          <a:xfrm>
            <a:off x="156453" y="378378"/>
            <a:ext cx="5775675" cy="6175108"/>
          </a:xfrm>
          <a:prstGeom prst="roundRect">
            <a:avLst/>
          </a:prstGeom>
          <a:solidFill>
            <a:schemeClr val="accent1">
              <a:lumMod val="40000"/>
              <a:lumOff val="60000"/>
            </a:schemeClr>
          </a:solidFill>
          <a:ln>
            <a:solidFill>
              <a:schemeClr val="tx2">
                <a:lumMod val="10000"/>
                <a:lumOff val="9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black text on a black background&#10;&#10;AI-generated content may be incorrect.">
            <a:extLst>
              <a:ext uri="{FF2B5EF4-FFF2-40B4-BE49-F238E27FC236}">
                <a16:creationId xmlns:a16="http://schemas.microsoft.com/office/drawing/2014/main" id="{C5CBBFF6-48EC-47A1-F2C0-D55B310F32BF}"/>
              </a:ext>
            </a:extLst>
          </p:cNvPr>
          <p:cNvPicPr>
            <a:picLocks noChangeAspect="1"/>
          </p:cNvPicPr>
          <p:nvPr/>
        </p:nvPicPr>
        <p:blipFill>
          <a:blip r:embed="rId2"/>
          <a:srcRect l="-5651" t="1190" r="1912" b="-892"/>
          <a:stretch>
            <a:fillRect/>
          </a:stretch>
        </p:blipFill>
        <p:spPr>
          <a:xfrm>
            <a:off x="715056" y="487135"/>
            <a:ext cx="4829026" cy="1134159"/>
          </a:xfrm>
          <a:prstGeom prst="rect">
            <a:avLst/>
          </a:prstGeom>
        </p:spPr>
      </p:pic>
      <p:sp>
        <p:nvSpPr>
          <p:cNvPr id="6" name="TextBox 5">
            <a:extLst>
              <a:ext uri="{FF2B5EF4-FFF2-40B4-BE49-F238E27FC236}">
                <a16:creationId xmlns:a16="http://schemas.microsoft.com/office/drawing/2014/main" id="{63CC67C3-A4F2-2FE7-7106-3C6C02F4FDFD}"/>
              </a:ext>
            </a:extLst>
          </p:cNvPr>
          <p:cNvSpPr txBox="1"/>
          <p:nvPr/>
        </p:nvSpPr>
        <p:spPr>
          <a:xfrm>
            <a:off x="721880" y="1614279"/>
            <a:ext cx="4804368" cy="37747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4000" dirty="0"/>
              <a:t>Bank of Intelligent                     Transactions:</a:t>
            </a:r>
            <a:endParaRPr lang="en-US"/>
          </a:p>
          <a:p>
            <a:pPr algn="ctr"/>
            <a:r>
              <a:rPr lang="en-US" sz="4000" dirty="0"/>
              <a:t>Revolutionising Household </a:t>
            </a:r>
          </a:p>
          <a:p>
            <a:pPr algn="ctr"/>
            <a:r>
              <a:rPr lang="en-US" sz="4000" dirty="0"/>
              <a:t>Savings</a:t>
            </a:r>
          </a:p>
          <a:p>
            <a:endParaRPr lang="en-US" sz="4000" dirty="0"/>
          </a:p>
        </p:txBody>
      </p:sp>
      <p:sp>
        <p:nvSpPr>
          <p:cNvPr id="7" name="TextBox 6">
            <a:extLst>
              <a:ext uri="{FF2B5EF4-FFF2-40B4-BE49-F238E27FC236}">
                <a16:creationId xmlns:a16="http://schemas.microsoft.com/office/drawing/2014/main" id="{6E02A76C-4F18-C7D3-6A27-A9B2000CCDCB}"/>
              </a:ext>
            </a:extLst>
          </p:cNvPr>
          <p:cNvSpPr txBox="1"/>
          <p:nvPr/>
        </p:nvSpPr>
        <p:spPr>
          <a:xfrm>
            <a:off x="1022470" y="5394636"/>
            <a:ext cx="420231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dirty="0"/>
              <a:t>    A project by </a:t>
            </a:r>
          </a:p>
          <a:p>
            <a:pPr algn="ctr"/>
            <a:r>
              <a:rPr lang="en-US" dirty="0"/>
              <a:t>         Matthew </a:t>
            </a:r>
            <a:r>
              <a:rPr lang="en-US" dirty="0" err="1"/>
              <a:t>Cronogue</a:t>
            </a:r>
            <a:r>
              <a:rPr lang="en-US" dirty="0"/>
              <a:t> (2226748)</a:t>
            </a:r>
          </a:p>
        </p:txBody>
      </p:sp>
      <p:pic>
        <p:nvPicPr>
          <p:cNvPr id="2" name="Picture 1" descr="A screenshot of a computer&#10;&#10;AI-generated content may be incorrect.">
            <a:extLst>
              <a:ext uri="{FF2B5EF4-FFF2-40B4-BE49-F238E27FC236}">
                <a16:creationId xmlns:a16="http://schemas.microsoft.com/office/drawing/2014/main" id="{FD95A9D6-C12E-F00C-D058-EDCFC3231ABA}"/>
              </a:ext>
            </a:extLst>
          </p:cNvPr>
          <p:cNvPicPr>
            <a:picLocks noChangeAspect="1"/>
          </p:cNvPicPr>
          <p:nvPr/>
        </p:nvPicPr>
        <p:blipFill>
          <a:blip r:embed="rId3"/>
          <a:stretch>
            <a:fillRect/>
          </a:stretch>
        </p:blipFill>
        <p:spPr>
          <a:xfrm>
            <a:off x="6200775" y="925966"/>
            <a:ext cx="5581650" cy="5441497"/>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7B0DFE-BE49-130E-4316-DCBFD7633F03}"/>
              </a:ext>
            </a:extLst>
          </p:cNvPr>
          <p:cNvSpPr>
            <a:spLocks noGrp="1"/>
          </p:cNvSpPr>
          <p:nvPr>
            <p:ph type="title"/>
          </p:nvPr>
        </p:nvSpPr>
        <p:spPr>
          <a:xfrm>
            <a:off x="761803" y="350196"/>
            <a:ext cx="4646904" cy="1624520"/>
          </a:xfrm>
        </p:spPr>
        <p:txBody>
          <a:bodyPr anchor="ctr">
            <a:normAutofit/>
          </a:bodyPr>
          <a:lstStyle/>
          <a:p>
            <a:r>
              <a:rPr lang="en-US" sz="4000">
                <a:latin typeface="Calibri"/>
                <a:ea typeface="Calibri"/>
                <a:cs typeface="Calibri"/>
              </a:rPr>
              <a:t>AGENDA</a:t>
            </a:r>
          </a:p>
        </p:txBody>
      </p:sp>
      <p:sp>
        <p:nvSpPr>
          <p:cNvPr id="3" name="Content Placeholder 2">
            <a:extLst>
              <a:ext uri="{FF2B5EF4-FFF2-40B4-BE49-F238E27FC236}">
                <a16:creationId xmlns:a16="http://schemas.microsoft.com/office/drawing/2014/main" id="{AFB1200B-3BFC-10BA-BC73-64DE7845515C}"/>
              </a:ext>
            </a:extLst>
          </p:cNvPr>
          <p:cNvSpPr>
            <a:spLocks noGrp="1"/>
          </p:cNvSpPr>
          <p:nvPr>
            <p:ph idx="1"/>
          </p:nvPr>
        </p:nvSpPr>
        <p:spPr>
          <a:xfrm>
            <a:off x="761802" y="2743200"/>
            <a:ext cx="4646905" cy="3613149"/>
          </a:xfrm>
        </p:spPr>
        <p:txBody>
          <a:bodyPr vert="horz" lIns="91440" tIns="45720" rIns="91440" bIns="45720" rtlCol="0" anchor="ctr">
            <a:normAutofit/>
          </a:bodyPr>
          <a:lstStyle/>
          <a:p>
            <a:r>
              <a:rPr lang="en-US" sz="1700" dirty="0"/>
              <a:t>1 Introduction</a:t>
            </a:r>
          </a:p>
          <a:p>
            <a:r>
              <a:rPr lang="en-US" sz="1700" dirty="0"/>
              <a:t>2 Motivation and goals</a:t>
            </a:r>
          </a:p>
          <a:p>
            <a:r>
              <a:rPr lang="en-US" sz="1700" dirty="0"/>
              <a:t>3 Aims and Objectives</a:t>
            </a:r>
          </a:p>
          <a:p>
            <a:r>
              <a:rPr lang="en-US" sz="1700" dirty="0"/>
              <a:t>4 Methodology</a:t>
            </a:r>
          </a:p>
          <a:p>
            <a:r>
              <a:rPr lang="en-US" sz="1700" dirty="0"/>
              <a:t>5Literature review</a:t>
            </a:r>
          </a:p>
          <a:p>
            <a:r>
              <a:rPr lang="en-US" sz="1700" dirty="0"/>
              <a:t>6 Design overview</a:t>
            </a:r>
          </a:p>
          <a:p>
            <a:r>
              <a:rPr lang="en-US" sz="1700" dirty="0"/>
              <a:t>7 Gnatt chart</a:t>
            </a:r>
          </a:p>
          <a:p>
            <a:r>
              <a:rPr lang="en-US" sz="1700" dirty="0"/>
              <a:t>8 Demo</a:t>
            </a:r>
          </a:p>
          <a:p>
            <a:r>
              <a:rPr lang="en-US" sz="1700" dirty="0"/>
              <a:t>9 Conclusion</a:t>
            </a:r>
          </a:p>
          <a:p>
            <a:r>
              <a:rPr lang="en-US" sz="1700" dirty="0"/>
              <a:t>10 Q&amp;A</a:t>
            </a:r>
          </a:p>
          <a:p>
            <a:pPr marL="0" indent="0">
              <a:buNone/>
            </a:pPr>
            <a:endParaRPr lang="en-US" sz="1700"/>
          </a:p>
        </p:txBody>
      </p:sp>
      <p:pic>
        <p:nvPicPr>
          <p:cNvPr id="5" name="Picture 4">
            <a:extLst>
              <a:ext uri="{FF2B5EF4-FFF2-40B4-BE49-F238E27FC236}">
                <a16:creationId xmlns:a16="http://schemas.microsoft.com/office/drawing/2014/main" id="{9536E878-664B-8A23-B6DC-B8A4829E561A}"/>
              </a:ext>
            </a:extLst>
          </p:cNvPr>
          <p:cNvPicPr>
            <a:picLocks noChangeAspect="1"/>
          </p:cNvPicPr>
          <p:nvPr/>
        </p:nvPicPr>
        <p:blipFill>
          <a:blip r:embed="rId2"/>
          <a:srcRect l="10280" r="30407" b="-3"/>
          <a:stretch>
            <a:fillRect/>
          </a:stretch>
        </p:blipFill>
        <p:spPr>
          <a:xfrm>
            <a:off x="6096000" y="1"/>
            <a:ext cx="6102825" cy="6858000"/>
          </a:xfrm>
          <a:prstGeom prst="rect">
            <a:avLst/>
          </a:prstGeom>
        </p:spPr>
      </p:pic>
    </p:spTree>
    <p:extLst>
      <p:ext uri="{BB962C8B-B14F-4D97-AF65-F5344CB8AC3E}">
        <p14:creationId xmlns:p14="http://schemas.microsoft.com/office/powerpoint/2010/main" val="27922023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4C0BC1-3AD2-FDA3-5686-641A5093F372}"/>
              </a:ext>
            </a:extLst>
          </p:cNvPr>
          <p:cNvSpPr>
            <a:spLocks noGrp="1"/>
          </p:cNvSpPr>
          <p:nvPr>
            <p:ph type="title"/>
          </p:nvPr>
        </p:nvSpPr>
        <p:spPr>
          <a:xfrm>
            <a:off x="876693" y="741391"/>
            <a:ext cx="3455821" cy="1616203"/>
          </a:xfrm>
        </p:spPr>
        <p:txBody>
          <a:bodyPr vert="horz" lIns="91440" tIns="45720" rIns="91440" bIns="45720" rtlCol="0" anchor="b">
            <a:normAutofit fontScale="90000"/>
          </a:bodyPr>
          <a:lstStyle/>
          <a:p>
            <a:r>
              <a:rPr lang="en-US" sz="2200" u="sng" dirty="0"/>
              <a:t>INTRODUCTION</a:t>
            </a:r>
            <a:br>
              <a:rPr lang="en-US" sz="2200" u="sng" dirty="0"/>
            </a:br>
            <a:br>
              <a:rPr lang="en-US" sz="2200" dirty="0"/>
            </a:br>
            <a:r>
              <a:rPr lang="en-US" sz="2200" dirty="0"/>
              <a:t>Bank of Intelligent Transactions:</a:t>
            </a:r>
          </a:p>
          <a:p>
            <a:r>
              <a:rPr lang="en-US" sz="2200" dirty="0" err="1"/>
              <a:t>Revolutionising</a:t>
            </a:r>
            <a:r>
              <a:rPr lang="en-US" sz="2200" dirty="0"/>
              <a:t> Household </a:t>
            </a:r>
          </a:p>
          <a:p>
            <a:r>
              <a:rPr lang="en-US" sz="2200" dirty="0"/>
              <a:t>Savings</a:t>
            </a:r>
          </a:p>
        </p:txBody>
      </p:sp>
      <p:sp>
        <p:nvSpPr>
          <p:cNvPr id="4" name="TextBox 3">
            <a:extLst>
              <a:ext uri="{FF2B5EF4-FFF2-40B4-BE49-F238E27FC236}">
                <a16:creationId xmlns:a16="http://schemas.microsoft.com/office/drawing/2014/main" id="{90B67F37-C4F2-2BA8-99B1-0EB27E262909}"/>
              </a:ext>
            </a:extLst>
          </p:cNvPr>
          <p:cNvSpPr txBox="1"/>
          <p:nvPr/>
        </p:nvSpPr>
        <p:spPr>
          <a:xfrm>
            <a:off x="876693" y="2533476"/>
            <a:ext cx="3455821" cy="344783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a:t>Personal finance management has become increasingly challenging for individuals and households due to rising living costs, fragmented financial tools, and limited visibility of everyday spending.</a:t>
            </a:r>
          </a:p>
        </p:txBody>
      </p:sp>
      <p:pic>
        <p:nvPicPr>
          <p:cNvPr id="6" name="Picture 5" descr="Calculator, pen, compass, money and a paper with graphs printed on it">
            <a:extLst>
              <a:ext uri="{FF2B5EF4-FFF2-40B4-BE49-F238E27FC236}">
                <a16:creationId xmlns:a16="http://schemas.microsoft.com/office/drawing/2014/main" id="{7999F000-9A70-7F12-21DA-4F23573234E1}"/>
              </a:ext>
            </a:extLst>
          </p:cNvPr>
          <p:cNvPicPr>
            <a:picLocks noChangeAspect="1"/>
          </p:cNvPicPr>
          <p:nvPr/>
        </p:nvPicPr>
        <p:blipFill>
          <a:blip r:embed="rId2"/>
          <a:srcRect l="19387" r="18090" b="8"/>
          <a:stretch>
            <a:fillRect/>
          </a:stretch>
        </p:blipFill>
        <p:spPr>
          <a:xfrm>
            <a:off x="5086726" y="10"/>
            <a:ext cx="7105273" cy="6857990"/>
          </a:xfrm>
          <a:prstGeom prst="rect">
            <a:avLst/>
          </a:prstGeom>
        </p:spPr>
      </p:pic>
      <p:grpSp>
        <p:nvGrpSpPr>
          <p:cNvPr id="10" name="Group 9">
            <a:extLst>
              <a:ext uri="{FF2B5EF4-FFF2-40B4-BE49-F238E27FC236}">
                <a16:creationId xmlns:a16="http://schemas.microsoft.com/office/drawing/2014/main" id="{A5AFD70F-20E3-55D2-E154-7D4FACFBB0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068638" y="0"/>
            <a:ext cx="123362" cy="6858000"/>
            <a:chOff x="12068638" y="0"/>
            <a:chExt cx="123362" cy="6858000"/>
          </a:xfrm>
        </p:grpSpPr>
        <p:sp>
          <p:nvSpPr>
            <p:cNvPr id="11" name="Rectangle 10">
              <a:extLst>
                <a:ext uri="{FF2B5EF4-FFF2-40B4-BE49-F238E27FC236}">
                  <a16:creationId xmlns:a16="http://schemas.microsoft.com/office/drawing/2014/main" id="{2FBDB812-268E-7EC5-B48A-7522718164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DA30E18-AA70-D998-AAFC-727CB0367F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41156630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D461DD-A46C-4DF5-E8C4-112782C8F128}"/>
              </a:ext>
            </a:extLst>
          </p:cNvPr>
          <p:cNvSpPr>
            <a:spLocks noGrp="1"/>
          </p:cNvSpPr>
          <p:nvPr>
            <p:ph type="title"/>
          </p:nvPr>
        </p:nvSpPr>
        <p:spPr>
          <a:xfrm>
            <a:off x="761803" y="350196"/>
            <a:ext cx="4646904" cy="1624520"/>
          </a:xfrm>
        </p:spPr>
        <p:txBody>
          <a:bodyPr anchor="ctr">
            <a:normAutofit/>
          </a:bodyPr>
          <a:lstStyle/>
          <a:p>
            <a:r>
              <a:rPr lang="en-US" sz="2500" dirty="0"/>
              <a:t>         </a:t>
            </a:r>
            <a:r>
              <a:rPr lang="en-US" sz="2800" dirty="0"/>
              <a:t> </a:t>
            </a:r>
            <a:r>
              <a:rPr lang="en-US" sz="2800" b="1" dirty="0"/>
              <a:t>  Motivation/Problem </a:t>
            </a:r>
            <a:br>
              <a:rPr lang="en-US" sz="2800" b="1" dirty="0"/>
            </a:br>
            <a:r>
              <a:rPr lang="en-US" sz="2800" b="1"/>
              <a:t>                     statement</a:t>
            </a:r>
          </a:p>
        </p:txBody>
      </p:sp>
      <p:sp>
        <p:nvSpPr>
          <p:cNvPr id="3" name="Content Placeholder 2">
            <a:extLst>
              <a:ext uri="{FF2B5EF4-FFF2-40B4-BE49-F238E27FC236}">
                <a16:creationId xmlns:a16="http://schemas.microsoft.com/office/drawing/2014/main" id="{37198E1E-2ABC-4E4F-F2E3-AC688DE03B6E}"/>
              </a:ext>
            </a:extLst>
          </p:cNvPr>
          <p:cNvSpPr>
            <a:spLocks noGrp="1"/>
          </p:cNvSpPr>
          <p:nvPr>
            <p:ph idx="1"/>
          </p:nvPr>
        </p:nvSpPr>
        <p:spPr>
          <a:xfrm>
            <a:off x="761802" y="2743200"/>
            <a:ext cx="4646905" cy="3613149"/>
          </a:xfrm>
        </p:spPr>
        <p:txBody>
          <a:bodyPr vert="horz" lIns="91440" tIns="45720" rIns="91440" bIns="45720" rtlCol="0" anchor="ctr">
            <a:normAutofit/>
          </a:bodyPr>
          <a:lstStyle/>
          <a:p>
            <a:endParaRPr lang="en-US" sz="1400">
              <a:latin typeface="Times New Roman"/>
              <a:cs typeface="Times New Roman"/>
            </a:endParaRPr>
          </a:p>
          <a:p>
            <a:pPr marL="0" indent="0">
              <a:buNone/>
            </a:pPr>
            <a:endParaRPr lang="en-US" sz="1400">
              <a:latin typeface="Times New Roman"/>
              <a:cs typeface="Times New Roman"/>
            </a:endParaRPr>
          </a:p>
          <a:p>
            <a:pPr marL="0" indent="0">
              <a:buNone/>
            </a:pPr>
            <a:r>
              <a:rPr lang="en-GB" sz="1400">
                <a:latin typeface="Times New Roman"/>
                <a:cs typeface="Times New Roman"/>
              </a:rPr>
              <a:t>In an age marked by rapid technological progress and economic instability, families are increasingly seeking innovative strategies to reduce household expenses while preserving their standard of living.</a:t>
            </a:r>
            <a:endParaRPr lang="en-GB" sz="1400"/>
          </a:p>
          <a:p>
            <a:pPr marL="0" indent="0">
              <a:buNone/>
            </a:pPr>
            <a:endParaRPr lang="en-US" sz="1400">
              <a:latin typeface="Times New Roman"/>
              <a:cs typeface="Times New Roman"/>
            </a:endParaRPr>
          </a:p>
          <a:p>
            <a:r>
              <a:rPr lang="en-US" sz="1400" b="1">
                <a:latin typeface="Times New Roman"/>
                <a:cs typeface="Times New Roman"/>
              </a:rPr>
              <a:t>Unnecessary or impulse purchases</a:t>
            </a:r>
          </a:p>
          <a:p>
            <a:r>
              <a:rPr lang="en-US" sz="1400" b="1">
                <a:latin typeface="Times New Roman"/>
                <a:cs typeface="Times New Roman"/>
              </a:rPr>
              <a:t>Price variations between products</a:t>
            </a:r>
          </a:p>
          <a:p>
            <a:r>
              <a:rPr lang="en-US" sz="1400" b="1">
                <a:latin typeface="Times New Roman"/>
                <a:cs typeface="Times New Roman"/>
              </a:rPr>
              <a:t>Overspending patterns across categories</a:t>
            </a:r>
            <a:endParaRPr lang="en-US" sz="1400" b="1">
              <a:latin typeface="Aptos" panose="020B0004020202020204"/>
              <a:cs typeface="Times New Roman"/>
            </a:endParaRPr>
          </a:p>
          <a:p>
            <a:r>
              <a:rPr lang="en-US" sz="1400" b="1">
                <a:latin typeface="Times New Roman"/>
                <a:cs typeface="Times New Roman"/>
              </a:rPr>
              <a:t>Opportunities to save money</a:t>
            </a:r>
            <a:endParaRPr lang="en-US" sz="1400" b="1">
              <a:latin typeface="Aptos" panose="020B0004020202020204"/>
              <a:cs typeface="Times New Roman"/>
            </a:endParaRPr>
          </a:p>
          <a:p>
            <a:r>
              <a:rPr lang="en-US" sz="1400" b="1">
                <a:latin typeface="Times New Roman"/>
                <a:cs typeface="Times New Roman"/>
              </a:rPr>
              <a:t>Changes in spending behaviour over time</a:t>
            </a:r>
            <a:endParaRPr lang="en-US" sz="1400" b="1"/>
          </a:p>
        </p:txBody>
      </p:sp>
      <p:pic>
        <p:nvPicPr>
          <p:cNvPr id="5" name="Picture 4" descr="Angled shot of pen on a graph">
            <a:extLst>
              <a:ext uri="{FF2B5EF4-FFF2-40B4-BE49-F238E27FC236}">
                <a16:creationId xmlns:a16="http://schemas.microsoft.com/office/drawing/2014/main" id="{B79629CC-7D73-B55A-D4A1-BD48857ACEFD}"/>
              </a:ext>
            </a:extLst>
          </p:cNvPr>
          <p:cNvPicPr>
            <a:picLocks noChangeAspect="1"/>
          </p:cNvPicPr>
          <p:nvPr/>
        </p:nvPicPr>
        <p:blipFill>
          <a:blip r:embed="rId2"/>
          <a:srcRect r="40687" b="-3"/>
          <a:stretch>
            <a:fillRect/>
          </a:stretch>
        </p:blipFill>
        <p:spPr>
          <a:xfrm>
            <a:off x="6096000" y="1"/>
            <a:ext cx="6102825" cy="6858000"/>
          </a:xfrm>
          <a:prstGeom prst="rect">
            <a:avLst/>
          </a:prstGeom>
        </p:spPr>
      </p:pic>
    </p:spTree>
    <p:extLst>
      <p:ext uri="{BB962C8B-B14F-4D97-AF65-F5344CB8AC3E}">
        <p14:creationId xmlns:p14="http://schemas.microsoft.com/office/powerpoint/2010/main" val="2735553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A936C0D-B2FD-8376-3270-5F232B2D9318}"/>
              </a:ext>
            </a:extLst>
          </p:cNvPr>
          <p:cNvSpPr>
            <a:spLocks noGrp="1"/>
          </p:cNvSpPr>
          <p:nvPr>
            <p:ph type="title"/>
          </p:nvPr>
        </p:nvSpPr>
        <p:spPr>
          <a:xfrm>
            <a:off x="838200" y="1412488"/>
            <a:ext cx="2899189" cy="4363844"/>
          </a:xfrm>
        </p:spPr>
        <p:txBody>
          <a:bodyPr vert="horz" lIns="91440" tIns="45720" rIns="91440" bIns="45720" rtlCol="0" anchor="t">
            <a:normAutofit/>
          </a:bodyPr>
          <a:lstStyle/>
          <a:p>
            <a:r>
              <a:rPr lang="en-US" sz="4000" kern="1200">
                <a:solidFill>
                  <a:srgbClr val="FFFFFF"/>
                </a:solidFill>
                <a:latin typeface="+mj-lt"/>
                <a:ea typeface="+mj-ea"/>
                <a:cs typeface="+mj-cs"/>
              </a:rPr>
              <a:t>AIMS </a:t>
            </a:r>
            <a:br>
              <a:rPr lang="en-US" sz="4000" kern="1200">
                <a:solidFill>
                  <a:srgbClr val="FFFFFF"/>
                </a:solidFill>
                <a:latin typeface="+mj-lt"/>
                <a:ea typeface="+mj-ea"/>
                <a:cs typeface="+mj-cs"/>
              </a:rPr>
            </a:br>
            <a:r>
              <a:rPr lang="en-US" sz="4000" kern="1200">
                <a:solidFill>
                  <a:srgbClr val="FFFFFF"/>
                </a:solidFill>
                <a:latin typeface="+mj-lt"/>
                <a:ea typeface="+mj-ea"/>
                <a:cs typeface="+mj-cs"/>
              </a:rPr>
              <a:t>AND      OBJECTIVES</a:t>
            </a:r>
            <a:br>
              <a:rPr lang="en-US" sz="4000" kern="1200">
                <a:solidFill>
                  <a:srgbClr val="FFFFFF"/>
                </a:solidFill>
                <a:latin typeface="+mj-lt"/>
                <a:ea typeface="+mj-ea"/>
                <a:cs typeface="+mj-cs"/>
              </a:rPr>
            </a:br>
            <a:endParaRPr lang="en-US" sz="4000" kern="1200">
              <a:solidFill>
                <a:srgbClr val="FFFFFF"/>
              </a:solidFill>
              <a:latin typeface="+mj-lt"/>
              <a:ea typeface="+mj-ea"/>
              <a:cs typeface="+mj-cs"/>
            </a:endParaRPr>
          </a:p>
        </p:txBody>
      </p:sp>
      <p:sp>
        <p:nvSpPr>
          <p:cNvPr id="3" name="Content Placeholder 2">
            <a:extLst>
              <a:ext uri="{FF2B5EF4-FFF2-40B4-BE49-F238E27FC236}">
                <a16:creationId xmlns:a16="http://schemas.microsoft.com/office/drawing/2014/main" id="{D8352CD9-CDCF-9839-2A48-11621E8C1C6C}"/>
              </a:ext>
            </a:extLst>
          </p:cNvPr>
          <p:cNvSpPr>
            <a:spLocks noGrp="1"/>
          </p:cNvSpPr>
          <p:nvPr>
            <p:ph idx="1"/>
          </p:nvPr>
        </p:nvSpPr>
        <p:spPr>
          <a:xfrm>
            <a:off x="4380855" y="1412489"/>
            <a:ext cx="3427283" cy="4363844"/>
          </a:xfrm>
        </p:spPr>
        <p:txBody>
          <a:bodyPr vert="horz" lIns="91440" tIns="45720" rIns="91440" bIns="45720" rtlCol="0">
            <a:normAutofit/>
          </a:bodyPr>
          <a:lstStyle/>
          <a:p>
            <a:pPr marL="457200" lvl="1"/>
            <a:r>
              <a:rPr lang="en-US" sz="2000"/>
              <a:t>The aim of this project is to design and develop a mobile budgeting application that automates receipt scanning, extracts item level data through OCR, and provides meaningful financial insights using no code development tools.</a:t>
            </a:r>
          </a:p>
          <a:p>
            <a:pPr marL="457200" lvl="1"/>
            <a:endParaRPr lang="en-US" sz="2000"/>
          </a:p>
        </p:txBody>
      </p:sp>
      <p:cxnSp>
        <p:nvCxnSpPr>
          <p:cNvPr id="11"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2632A6CA-4FD9-0831-22E5-E315A3A8C62D}"/>
              </a:ext>
            </a:extLst>
          </p:cNvPr>
          <p:cNvSpPr txBox="1"/>
          <p:nvPr/>
        </p:nvSpPr>
        <p:spPr>
          <a:xfrm>
            <a:off x="8451604" y="1412489"/>
            <a:ext cx="3197701" cy="4363844"/>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marL="228600" lvl="0" indent="-228600">
              <a:lnSpc>
                <a:spcPct val="90000"/>
              </a:lnSpc>
              <a:spcAft>
                <a:spcPts val="600"/>
              </a:spcAft>
              <a:buFont typeface="Arial" panose="020B0604020202020204" pitchFamily="34" charset="0"/>
              <a:buChar char="•"/>
            </a:pPr>
            <a:r>
              <a:rPr lang="en-US" sz="1400" dirty="0"/>
              <a:t>Design and build a mobile application using </a:t>
            </a:r>
            <a:r>
              <a:rPr lang="en-US" sz="1400" dirty="0" err="1"/>
              <a:t>Adalo</a:t>
            </a:r>
            <a:r>
              <a:rPr lang="en-US" sz="1400" dirty="0"/>
              <a:t> as the no code environment </a:t>
            </a:r>
          </a:p>
          <a:p>
            <a:pPr marL="228600" indent="-228600">
              <a:lnSpc>
                <a:spcPct val="90000"/>
              </a:lnSpc>
              <a:spcAft>
                <a:spcPts val="600"/>
              </a:spcAft>
              <a:buFont typeface="Arial" panose="020B0604020202020204" pitchFamily="34" charset="0"/>
              <a:buChar char="•"/>
            </a:pPr>
            <a:r>
              <a:rPr lang="en-US" sz="1400"/>
              <a:t>Integrate OCR technology to extract detailed information from scanned receipts </a:t>
            </a:r>
          </a:p>
          <a:p>
            <a:pPr marL="228600" lvl="0" indent="-228600">
              <a:lnSpc>
                <a:spcPct val="90000"/>
              </a:lnSpc>
              <a:spcAft>
                <a:spcPts val="600"/>
              </a:spcAft>
              <a:buFont typeface="Arial" panose="020B0604020202020204" pitchFamily="34" charset="0"/>
              <a:buChar char="•"/>
            </a:pPr>
            <a:r>
              <a:rPr lang="en-US" sz="1400"/>
              <a:t>Automate data processing through Make dot com </a:t>
            </a:r>
          </a:p>
          <a:p>
            <a:pPr marL="228600" lvl="0" indent="-228600">
              <a:lnSpc>
                <a:spcPct val="90000"/>
              </a:lnSpc>
              <a:spcAft>
                <a:spcPts val="600"/>
              </a:spcAft>
              <a:buFont typeface="Arial" panose="020B0604020202020204" pitchFamily="34" charset="0"/>
              <a:buChar char="•"/>
            </a:pPr>
            <a:r>
              <a:rPr lang="en-US" sz="1400"/>
              <a:t>Store extracted data within a structured database for analysis </a:t>
            </a:r>
          </a:p>
          <a:p>
            <a:pPr marL="228600" indent="-228600">
              <a:lnSpc>
                <a:spcPct val="90000"/>
              </a:lnSpc>
              <a:spcAft>
                <a:spcPts val="600"/>
              </a:spcAft>
              <a:buFont typeface="Arial" panose="020B0604020202020204" pitchFamily="34" charset="0"/>
              <a:buChar char="•"/>
            </a:pPr>
            <a:r>
              <a:rPr lang="en-US" sz="1400"/>
              <a:t> Provide users with item level views of each transaction </a:t>
            </a:r>
          </a:p>
          <a:p>
            <a:pPr marL="228600" lvl="0" indent="-228600">
              <a:lnSpc>
                <a:spcPct val="90000"/>
              </a:lnSpc>
              <a:spcAft>
                <a:spcPts val="600"/>
              </a:spcAft>
              <a:buFont typeface="Arial" panose="020B0604020202020204" pitchFamily="34" charset="0"/>
              <a:buChar char="•"/>
            </a:pPr>
            <a:r>
              <a:rPr lang="en-US" sz="1400"/>
              <a:t> Develop budgeting logic to calculate totals and update categories </a:t>
            </a:r>
          </a:p>
          <a:p>
            <a:pPr marL="228600" indent="-228600">
              <a:lnSpc>
                <a:spcPct val="90000"/>
              </a:lnSpc>
              <a:spcAft>
                <a:spcPts val="600"/>
              </a:spcAft>
              <a:buFont typeface="Arial" panose="020B0604020202020204" pitchFamily="34" charset="0"/>
              <a:buChar char="•"/>
            </a:pPr>
            <a:r>
              <a:rPr lang="en-US" sz="1400"/>
              <a:t>Evaluate the system through functional, usability, and performance testing </a:t>
            </a:r>
          </a:p>
          <a:p>
            <a:pPr marL="342900" indent="-228600">
              <a:lnSpc>
                <a:spcPct val="90000"/>
              </a:lnSpc>
              <a:spcAft>
                <a:spcPts val="600"/>
              </a:spcAft>
              <a:buFont typeface="Arial" panose="020B0604020202020204" pitchFamily="34" charset="0"/>
              <a:buChar char="•"/>
            </a:pPr>
            <a:endParaRPr lang="en-US" sz="1400"/>
          </a:p>
        </p:txBody>
      </p:sp>
    </p:spTree>
    <p:extLst>
      <p:ext uri="{BB962C8B-B14F-4D97-AF65-F5344CB8AC3E}">
        <p14:creationId xmlns:p14="http://schemas.microsoft.com/office/powerpoint/2010/main" val="12003252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36545B2-220B-FC94-095C-04D8C8D42E33}"/>
              </a:ext>
            </a:extLst>
          </p:cNvPr>
          <p:cNvSpPr>
            <a:spLocks noGrp="1"/>
          </p:cNvSpPr>
          <p:nvPr>
            <p:ph idx="1"/>
          </p:nvPr>
        </p:nvSpPr>
        <p:spPr>
          <a:xfrm>
            <a:off x="832055" y="688311"/>
            <a:ext cx="10521745" cy="5525525"/>
          </a:xfrm>
        </p:spPr>
        <p:txBody>
          <a:bodyPr vert="horz" lIns="91440" tIns="45720" rIns="91440" bIns="45720" rtlCol="0" anchor="t">
            <a:normAutofit/>
          </a:bodyPr>
          <a:lstStyle/>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p:txBody>
      </p:sp>
      <p:sp>
        <p:nvSpPr>
          <p:cNvPr id="4" name="TextBox 3">
            <a:extLst>
              <a:ext uri="{FF2B5EF4-FFF2-40B4-BE49-F238E27FC236}">
                <a16:creationId xmlns:a16="http://schemas.microsoft.com/office/drawing/2014/main" id="{1D2F4998-2360-FB2B-2B1A-7D650A990B4C}"/>
              </a:ext>
            </a:extLst>
          </p:cNvPr>
          <p:cNvSpPr txBox="1"/>
          <p:nvPr/>
        </p:nvSpPr>
        <p:spPr>
          <a:xfrm rot="-10800000" flipV="1">
            <a:off x="1263015" y="618648"/>
            <a:ext cx="8567768" cy="769441"/>
          </a:xfrm>
          <a:prstGeom prst="rect">
            <a:avLst/>
          </a:prstGeom>
          <a:noFill/>
          <a:ln>
            <a:solidFill>
              <a:schemeClr val="bg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                                                    </a:t>
            </a:r>
            <a:r>
              <a:rPr lang="en-US" sz="4400" dirty="0"/>
              <a:t>    Literature review</a:t>
            </a:r>
          </a:p>
        </p:txBody>
      </p:sp>
      <p:sp>
        <p:nvSpPr>
          <p:cNvPr id="5" name="TextBox 4">
            <a:extLst>
              <a:ext uri="{FF2B5EF4-FFF2-40B4-BE49-F238E27FC236}">
                <a16:creationId xmlns:a16="http://schemas.microsoft.com/office/drawing/2014/main" id="{95ECA753-97C9-EC0F-A4E0-73736E2A6641}"/>
              </a:ext>
            </a:extLst>
          </p:cNvPr>
          <p:cNvSpPr txBox="1"/>
          <p:nvPr/>
        </p:nvSpPr>
        <p:spPr>
          <a:xfrm>
            <a:off x="3710945" y="2129608"/>
            <a:ext cx="7194743" cy="11079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1200" dirty="0">
                <a:latin typeface="Times New Roman"/>
              </a:rPr>
              <a:t>Financial decision making is heavily shaped by cognitive limits, </a:t>
            </a:r>
            <a:r>
              <a:rPr lang="en-US" sz="1200" err="1">
                <a:latin typeface="Times New Roman"/>
              </a:rPr>
              <a:t>behavioural</a:t>
            </a:r>
            <a:r>
              <a:rPr lang="en-US" sz="1200" dirty="0">
                <a:latin typeface="Times New Roman"/>
              </a:rPr>
              <a:t> tendencies, and socioeconomic environments. With financial planning, the preparation process includes determining financial goals and describing the action to achieve them, </a:t>
            </a:r>
            <a:r>
              <a:rPr lang="en-US" sz="1200" err="1">
                <a:latin typeface="Times New Roman"/>
              </a:rPr>
              <a:t>Jumena</a:t>
            </a:r>
            <a:r>
              <a:rPr lang="en-US" sz="1200" dirty="0">
                <a:latin typeface="Times New Roman"/>
              </a:rPr>
              <a:t> et al (2022) [1]. Spending decisions when faced with uncertainty or emotional stress.</a:t>
            </a:r>
            <a:endParaRPr lang="en-US"/>
          </a:p>
          <a:p>
            <a:pPr algn="ctr"/>
            <a:endParaRPr lang="en-US"/>
          </a:p>
        </p:txBody>
      </p:sp>
      <p:sp>
        <p:nvSpPr>
          <p:cNvPr id="6" name="TextBox 5">
            <a:extLst>
              <a:ext uri="{FF2B5EF4-FFF2-40B4-BE49-F238E27FC236}">
                <a16:creationId xmlns:a16="http://schemas.microsoft.com/office/drawing/2014/main" id="{A537BE4F-E37E-ADC9-4428-6F1B0453E49B}"/>
              </a:ext>
            </a:extLst>
          </p:cNvPr>
          <p:cNvSpPr txBox="1"/>
          <p:nvPr/>
        </p:nvSpPr>
        <p:spPr>
          <a:xfrm>
            <a:off x="5057467" y="4283176"/>
            <a:ext cx="6366387" cy="20108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lnSpc>
                <a:spcPts val="1569"/>
              </a:lnSpc>
            </a:pPr>
            <a:r>
              <a:rPr lang="en-US" sz="1200" dirty="0">
                <a:latin typeface="Aptos"/>
                <a:ea typeface="Segoe UI"/>
                <a:cs typeface="Segoe UI"/>
              </a:rPr>
              <a:t>[1] B. B. </a:t>
            </a:r>
            <a:r>
              <a:rPr lang="en-US" sz="1200" dirty="0" err="1">
                <a:latin typeface="Aptos"/>
                <a:ea typeface="Segoe UI"/>
                <a:cs typeface="Segoe UI"/>
              </a:rPr>
              <a:t>Jumena</a:t>
            </a:r>
            <a:r>
              <a:rPr lang="en-US" sz="1200" dirty="0">
                <a:latin typeface="Aptos"/>
                <a:ea typeface="Segoe UI"/>
                <a:cs typeface="Segoe UI"/>
              </a:rPr>
              <a:t>, S. </a:t>
            </a:r>
            <a:r>
              <a:rPr lang="en-US" sz="1200" dirty="0" err="1">
                <a:latin typeface="Aptos"/>
                <a:ea typeface="Segoe UI"/>
                <a:cs typeface="Segoe UI"/>
              </a:rPr>
              <a:t>Siaila</a:t>
            </a:r>
            <a:r>
              <a:rPr lang="en-US" sz="1200" dirty="0">
                <a:latin typeface="Aptos"/>
                <a:ea typeface="Segoe UI"/>
                <a:cs typeface="Segoe UI"/>
              </a:rPr>
              <a:t> and J. R. </a:t>
            </a:r>
            <a:r>
              <a:rPr lang="en-US" sz="1200" dirty="0" err="1">
                <a:latin typeface="Aptos"/>
                <a:ea typeface="Segoe UI"/>
                <a:cs typeface="Segoe UI"/>
              </a:rPr>
              <a:t>Widokarti</a:t>
            </a:r>
            <a:r>
              <a:rPr lang="en-US" sz="1200" dirty="0">
                <a:latin typeface="Aptos"/>
                <a:ea typeface="Segoe UI"/>
                <a:cs typeface="Segoe UI"/>
              </a:rPr>
              <a:t>. B. B. </a:t>
            </a:r>
            <a:r>
              <a:rPr lang="en-US" sz="1200" dirty="0" err="1">
                <a:latin typeface="Aptos"/>
                <a:ea typeface="Segoe UI"/>
                <a:cs typeface="Segoe UI"/>
              </a:rPr>
              <a:t>Jumena</a:t>
            </a:r>
            <a:r>
              <a:rPr lang="en-US" sz="1200" dirty="0">
                <a:latin typeface="Aptos"/>
                <a:ea typeface="Segoe UI"/>
                <a:cs typeface="Segoe UI"/>
              </a:rPr>
              <a:t>, S. </a:t>
            </a:r>
            <a:r>
              <a:rPr lang="en-US" sz="1200" dirty="0" err="1">
                <a:latin typeface="Aptos"/>
                <a:ea typeface="Segoe UI"/>
                <a:cs typeface="Segoe UI"/>
              </a:rPr>
              <a:t>Siaila</a:t>
            </a:r>
            <a:r>
              <a:rPr lang="en-US" sz="1200" dirty="0">
                <a:latin typeface="Aptos"/>
                <a:ea typeface="Segoe UI"/>
                <a:cs typeface="Segoe UI"/>
              </a:rPr>
              <a:t> and J. R. </a:t>
            </a:r>
            <a:r>
              <a:rPr lang="en-US" sz="1200" dirty="0" err="1">
                <a:latin typeface="Aptos"/>
                <a:ea typeface="Segoe UI"/>
                <a:cs typeface="Segoe UI"/>
              </a:rPr>
              <a:t>Widokarti</a:t>
            </a:r>
            <a:r>
              <a:rPr lang="en-US" sz="1200" dirty="0">
                <a:latin typeface="Aptos"/>
                <a:ea typeface="Segoe UI"/>
                <a:cs typeface="Segoe UI"/>
              </a:rPr>
              <a:t>. Saving </a:t>
            </a:r>
            <a:r>
              <a:rPr lang="en-US" sz="1200" dirty="0" err="1">
                <a:latin typeface="Aptos"/>
                <a:ea typeface="Segoe UI"/>
                <a:cs typeface="Segoe UI"/>
              </a:rPr>
              <a:t>behaviour</a:t>
            </a:r>
            <a:r>
              <a:rPr lang="en-US" sz="1200" dirty="0">
                <a:latin typeface="Aptos"/>
                <a:ea typeface="Segoe UI"/>
                <a:cs typeface="Segoe UI"/>
              </a:rPr>
              <a:t>: Factors that affect saving decisions (systematic literature review approach). Saving </a:t>
            </a:r>
            <a:r>
              <a:rPr lang="en-US" sz="1200" dirty="0" err="1">
                <a:latin typeface="Aptos"/>
                <a:ea typeface="Segoe UI"/>
                <a:cs typeface="Segoe UI"/>
              </a:rPr>
              <a:t>behaviour</a:t>
            </a:r>
            <a:r>
              <a:rPr lang="en-US" sz="1200" dirty="0">
                <a:latin typeface="Aptos"/>
                <a:ea typeface="Segoe UI"/>
                <a:cs typeface="Segoe UI"/>
              </a:rPr>
              <a:t>: Factors that affect saving decisions (systematic literature review approach). </a:t>
            </a:r>
            <a:r>
              <a:rPr lang="en-US" sz="1200" dirty="0" err="1">
                <a:latin typeface="Aptos"/>
                <a:ea typeface="Segoe UI"/>
                <a:cs typeface="Segoe UI"/>
              </a:rPr>
              <a:t>Jurnal</a:t>
            </a:r>
            <a:r>
              <a:rPr lang="en-US" sz="1200" dirty="0">
                <a:latin typeface="Aptos"/>
                <a:ea typeface="Segoe UI"/>
                <a:cs typeface="Segoe UI"/>
              </a:rPr>
              <a:t> Economic Resource </a:t>
            </a:r>
            <a:r>
              <a:rPr lang="en-US" sz="1200" dirty="0" err="1">
                <a:latin typeface="Aptos"/>
                <a:ea typeface="Segoe UI"/>
                <a:cs typeface="Segoe UI"/>
              </a:rPr>
              <a:t>Jurnal</a:t>
            </a:r>
            <a:r>
              <a:rPr lang="en-US" sz="1200" dirty="0">
                <a:latin typeface="Aptos"/>
                <a:ea typeface="Segoe UI"/>
                <a:cs typeface="Segoe UI"/>
              </a:rPr>
              <a:t> Economic Resource 2022. . </a:t>
            </a:r>
          </a:p>
          <a:p>
            <a:pPr>
              <a:lnSpc>
                <a:spcPts val="1569"/>
              </a:lnSpc>
            </a:pPr>
            <a:endParaRPr lang="en-US" sz="1200" dirty="0">
              <a:latin typeface="Aptos"/>
              <a:ea typeface="Segoe UI"/>
              <a:cs typeface="Segoe UI"/>
            </a:endParaRPr>
          </a:p>
          <a:p>
            <a:pPr>
              <a:lnSpc>
                <a:spcPts val="1569"/>
              </a:lnSpc>
            </a:pPr>
            <a:r>
              <a:rPr lang="en-US" sz="1100" dirty="0">
                <a:latin typeface="Roboto"/>
                <a:ea typeface="Roboto"/>
                <a:cs typeface="Roboto"/>
              </a:rPr>
              <a:t>[2] M. Brewer, E. Fry and L. Try. M. Brewer, E. Fry and L. Try. The living standards outlook 2023. The living standards outlook 2023. </a:t>
            </a:r>
            <a:r>
              <a:rPr lang="en-US" sz="1100" i="1" dirty="0">
                <a:latin typeface="Roboto"/>
                <a:ea typeface="Roboto"/>
                <a:cs typeface="Roboto"/>
              </a:rPr>
              <a:t>Resolution Foundation Resolution Foundation </a:t>
            </a:r>
            <a:r>
              <a:rPr lang="en-US" sz="1100" dirty="0">
                <a:latin typeface="Roboto"/>
                <a:ea typeface="Roboto"/>
                <a:cs typeface="Roboto"/>
              </a:rPr>
              <a:t>2023. .</a:t>
            </a:r>
          </a:p>
          <a:p>
            <a:pPr>
              <a:lnSpc>
                <a:spcPts val="1569"/>
              </a:lnSpc>
            </a:pPr>
            <a:endParaRPr lang="en-US" sz="1200">
              <a:cs typeface="Segoe UI"/>
            </a:endParaRPr>
          </a:p>
          <a:p>
            <a:pPr algn="ctr"/>
            <a:endParaRPr lang="en-US"/>
          </a:p>
        </p:txBody>
      </p:sp>
      <p:sp>
        <p:nvSpPr>
          <p:cNvPr id="7" name="TextBox 6">
            <a:extLst>
              <a:ext uri="{FF2B5EF4-FFF2-40B4-BE49-F238E27FC236}">
                <a16:creationId xmlns:a16="http://schemas.microsoft.com/office/drawing/2014/main" id="{05A5CE17-6068-0ADC-386F-9F5DD259D7C5}"/>
              </a:ext>
            </a:extLst>
          </p:cNvPr>
          <p:cNvSpPr txBox="1"/>
          <p:nvPr/>
        </p:nvSpPr>
        <p:spPr>
          <a:xfrm>
            <a:off x="3705194" y="3134032"/>
            <a:ext cx="7101438"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1200" dirty="0">
                <a:latin typeface="Times New Roman"/>
              </a:rPr>
              <a:t>Goods and services seeing the fastest price rises make up a higher fraction of the budget of low income households, energy and food are essential, so this is  harder to cut back Brewer et al (2023) [2].</a:t>
            </a:r>
            <a:r>
              <a:rPr sz="1200" dirty="0">
                <a:latin typeface="Times New Roman"/>
                <a:ea typeface="Times New Roman"/>
                <a:cs typeface="Times New Roman"/>
              </a:rPr>
              <a:t> </a:t>
            </a:r>
            <a:endParaRPr lang="en-US" dirty="0"/>
          </a:p>
          <a:p>
            <a:pPr algn="ctr"/>
            <a:endParaRPr lang="en-US"/>
          </a:p>
        </p:txBody>
      </p:sp>
      <p:pic>
        <p:nvPicPr>
          <p:cNvPr id="9" name="Picture 8" descr="A stack of coins and a chess piece&#10;&#10;AI-generated content may be incorrect.">
            <a:extLst>
              <a:ext uri="{FF2B5EF4-FFF2-40B4-BE49-F238E27FC236}">
                <a16:creationId xmlns:a16="http://schemas.microsoft.com/office/drawing/2014/main" id="{D2602D0E-FC41-7AE7-309F-D28E0DA4F1CF}"/>
              </a:ext>
            </a:extLst>
          </p:cNvPr>
          <p:cNvPicPr>
            <a:picLocks noChangeAspect="1"/>
          </p:cNvPicPr>
          <p:nvPr/>
        </p:nvPicPr>
        <p:blipFill>
          <a:blip r:embed="rId2"/>
          <a:stretch>
            <a:fillRect/>
          </a:stretch>
        </p:blipFill>
        <p:spPr>
          <a:xfrm>
            <a:off x="237047" y="2129253"/>
            <a:ext cx="3465419" cy="3482196"/>
          </a:xfrm>
          <a:prstGeom prst="rect">
            <a:avLst/>
          </a:prstGeom>
        </p:spPr>
      </p:pic>
    </p:spTree>
    <p:extLst>
      <p:ext uri="{BB962C8B-B14F-4D97-AF65-F5344CB8AC3E}">
        <p14:creationId xmlns:p14="http://schemas.microsoft.com/office/powerpoint/2010/main" val="9205439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FF228-7EFE-623D-99DB-52D5C448A891}"/>
              </a:ext>
            </a:extLst>
          </p:cNvPr>
          <p:cNvSpPr>
            <a:spLocks noGrp="1"/>
          </p:cNvSpPr>
          <p:nvPr>
            <p:ph type="title"/>
          </p:nvPr>
        </p:nvSpPr>
        <p:spPr>
          <a:xfrm>
            <a:off x="2472813" y="555625"/>
            <a:ext cx="8917858" cy="1337853"/>
          </a:xfrm>
        </p:spPr>
        <p:txBody>
          <a:bodyPr/>
          <a:lstStyle/>
          <a:p>
            <a:r>
              <a:rPr lang="en-US" dirty="0"/>
              <a:t>           Literature review 2</a:t>
            </a:r>
          </a:p>
        </p:txBody>
      </p:sp>
      <p:pic>
        <p:nvPicPr>
          <p:cNvPr id="4" name="Content Placeholder 3" descr="A blue square with a receipt">
            <a:extLst>
              <a:ext uri="{FF2B5EF4-FFF2-40B4-BE49-F238E27FC236}">
                <a16:creationId xmlns:a16="http://schemas.microsoft.com/office/drawing/2014/main" id="{CD8904B3-179F-E494-F11A-F69DFBFED13F}"/>
              </a:ext>
            </a:extLst>
          </p:cNvPr>
          <p:cNvPicPr>
            <a:picLocks noGrp="1" noChangeAspect="1"/>
          </p:cNvPicPr>
          <p:nvPr>
            <p:ph idx="1"/>
          </p:nvPr>
        </p:nvPicPr>
        <p:blipFill>
          <a:blip r:embed="rId2"/>
          <a:stretch>
            <a:fillRect/>
          </a:stretch>
        </p:blipFill>
        <p:spPr>
          <a:xfrm>
            <a:off x="500216" y="1632335"/>
            <a:ext cx="3276600" cy="1714500"/>
          </a:xfrm>
          <a:prstGeom prst="rect">
            <a:avLst/>
          </a:prstGeom>
        </p:spPr>
      </p:pic>
      <p:sp>
        <p:nvSpPr>
          <p:cNvPr id="5" name="TextBox 4">
            <a:extLst>
              <a:ext uri="{FF2B5EF4-FFF2-40B4-BE49-F238E27FC236}">
                <a16:creationId xmlns:a16="http://schemas.microsoft.com/office/drawing/2014/main" id="{948526DA-4E8C-EF0E-D882-F1D951F68576}"/>
              </a:ext>
            </a:extLst>
          </p:cNvPr>
          <p:cNvSpPr txBox="1"/>
          <p:nvPr/>
        </p:nvSpPr>
        <p:spPr>
          <a:xfrm>
            <a:off x="4000500" y="2027903"/>
            <a:ext cx="60960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1200" dirty="0">
                <a:latin typeface="Times New Roman"/>
              </a:rPr>
              <a:t>Optical Character Recognition OCR forms the foundation for automated extraction of text from images. Numerous studies show that OCR accuracy varies significantly with receipt quality, lighting, paper type, and thermal print fading by Singireddy et al (2021) [3].</a:t>
            </a:r>
            <a:endParaRPr lang="en-US" dirty="0"/>
          </a:p>
          <a:p>
            <a:pPr algn="ctr"/>
            <a:endParaRPr lang="en-US"/>
          </a:p>
        </p:txBody>
      </p:sp>
      <p:sp>
        <p:nvSpPr>
          <p:cNvPr id="6" name="TextBox 5">
            <a:extLst>
              <a:ext uri="{FF2B5EF4-FFF2-40B4-BE49-F238E27FC236}">
                <a16:creationId xmlns:a16="http://schemas.microsoft.com/office/drawing/2014/main" id="{2CB08A11-5849-513E-9EB6-611C91E3E8C9}"/>
              </a:ext>
            </a:extLst>
          </p:cNvPr>
          <p:cNvSpPr txBox="1"/>
          <p:nvPr/>
        </p:nvSpPr>
        <p:spPr>
          <a:xfrm>
            <a:off x="6096000" y="5143500"/>
            <a:ext cx="6096000" cy="18928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00" dirty="0">
                <a:latin typeface="Roboto"/>
              </a:rPr>
              <a:t>[3] J. Singireddy, A. Dodda, J. K. R. </a:t>
            </a:r>
            <a:r>
              <a:rPr lang="en-US" sz="900" err="1">
                <a:latin typeface="Roboto"/>
              </a:rPr>
              <a:t>Burugulla</a:t>
            </a:r>
            <a:r>
              <a:rPr lang="en-US" sz="900" dirty="0">
                <a:latin typeface="Roboto"/>
              </a:rPr>
              <a:t>, S. </a:t>
            </a:r>
            <a:r>
              <a:rPr lang="en-US" sz="900" err="1">
                <a:latin typeface="Roboto"/>
              </a:rPr>
              <a:t>Paleti</a:t>
            </a:r>
            <a:r>
              <a:rPr lang="en-US" sz="900" dirty="0">
                <a:latin typeface="Roboto"/>
              </a:rPr>
              <a:t> and K. Challa. J. Singireddy, A. Dodda, J. K. R. </a:t>
            </a:r>
            <a:r>
              <a:rPr lang="en-US" sz="900" err="1">
                <a:latin typeface="Roboto"/>
              </a:rPr>
              <a:t>Burugulla</a:t>
            </a:r>
            <a:r>
              <a:rPr lang="en-US" sz="900" dirty="0">
                <a:latin typeface="Roboto"/>
              </a:rPr>
              <a:t>, S. </a:t>
            </a:r>
            <a:r>
              <a:rPr lang="en-US" sz="900" err="1">
                <a:latin typeface="Roboto"/>
              </a:rPr>
              <a:t>Paleti</a:t>
            </a:r>
            <a:r>
              <a:rPr lang="en-US" sz="900" dirty="0">
                <a:latin typeface="Roboto"/>
              </a:rPr>
              <a:t> and K. Challa. Innovative financial technologies: Strengthening compliance, secure transactions, and intelligent advisory systems through AI-driven automation and scalable data architectures. Innovative financial technologies: Strengthening compliance, secure transactions, and intelligent advisory systems through AI-driven automation and scalable data architectures. </a:t>
            </a:r>
            <a:r>
              <a:rPr lang="en-US" sz="900" i="1" dirty="0">
                <a:latin typeface="Roboto"/>
              </a:rPr>
              <a:t>Journal of Finance and Economics Journal of Finance and Economics 11(1), </a:t>
            </a:r>
            <a:r>
              <a:rPr lang="en-US" sz="900" dirty="0">
                <a:latin typeface="Roboto"/>
              </a:rPr>
              <a:t>pp. 123–143. pp. 123–143. 2021. .</a:t>
            </a:r>
            <a:r>
              <a:rPr sz="900" dirty="0">
                <a:latin typeface="Roboto"/>
                <a:ea typeface="Roboto"/>
                <a:cs typeface="Roboto"/>
              </a:rPr>
              <a:t> </a:t>
            </a:r>
            <a:endParaRPr lang="en-US" sz="900">
              <a:latin typeface="Roboto"/>
              <a:ea typeface="Roboto"/>
              <a:cs typeface="Roboto"/>
            </a:endParaRPr>
          </a:p>
          <a:p>
            <a:endParaRPr lang="en-US" sz="900" dirty="0">
              <a:latin typeface="Roboto"/>
              <a:ea typeface="Roboto"/>
              <a:cs typeface="Roboto"/>
            </a:endParaRPr>
          </a:p>
          <a:p>
            <a:r>
              <a:rPr lang="en-US" sz="900" dirty="0">
                <a:latin typeface="Roboto"/>
                <a:ea typeface="Roboto"/>
                <a:cs typeface="Roboto"/>
              </a:rPr>
              <a:t>[4] Z. Babar. Z. Babar. A study of business process automation with DevOps: A data-driven </a:t>
            </a:r>
            <a:r>
              <a:rPr lang="en-US" sz="900" err="1">
                <a:latin typeface="Roboto"/>
                <a:ea typeface="Roboto"/>
                <a:cs typeface="Roboto"/>
              </a:rPr>
              <a:t>aproach</a:t>
            </a:r>
            <a:r>
              <a:rPr lang="en-US" sz="900" dirty="0">
                <a:latin typeface="Roboto"/>
                <a:ea typeface="Roboto"/>
                <a:cs typeface="Roboto"/>
              </a:rPr>
              <a:t> to agile technical support. A study of business process automation with DevOps: A data-driven approach to agile technical support. </a:t>
            </a:r>
            <a:r>
              <a:rPr lang="en-US" sz="900" i="1" dirty="0">
                <a:latin typeface="Roboto"/>
                <a:ea typeface="Roboto"/>
                <a:cs typeface="Roboto"/>
              </a:rPr>
              <a:t>American Journal of Advanced Technology and Engineering Solutions American Journal of Advanced Technology and Engineering Solutions 44(04), </a:t>
            </a:r>
            <a:r>
              <a:rPr lang="en-US" sz="900" dirty="0">
                <a:latin typeface="Roboto"/>
                <a:ea typeface="Roboto"/>
                <a:cs typeface="Roboto"/>
              </a:rPr>
              <a:t>pp. 1. pp. 1. 2024. .</a:t>
            </a:r>
          </a:p>
          <a:p>
            <a:pPr algn="ctr"/>
            <a:endParaRPr lang="en-US"/>
          </a:p>
        </p:txBody>
      </p:sp>
      <p:pic>
        <p:nvPicPr>
          <p:cNvPr id="7" name="Picture 6" descr="A diagram of process and feedback&#10;&#10;AI-generated content may be incorrect.">
            <a:extLst>
              <a:ext uri="{FF2B5EF4-FFF2-40B4-BE49-F238E27FC236}">
                <a16:creationId xmlns:a16="http://schemas.microsoft.com/office/drawing/2014/main" id="{90BE7620-4B6E-E9B0-9515-378365F2FD53}"/>
              </a:ext>
            </a:extLst>
          </p:cNvPr>
          <p:cNvPicPr>
            <a:picLocks noChangeAspect="1"/>
          </p:cNvPicPr>
          <p:nvPr/>
        </p:nvPicPr>
        <p:blipFill>
          <a:blip r:embed="rId3"/>
          <a:stretch>
            <a:fillRect/>
          </a:stretch>
        </p:blipFill>
        <p:spPr>
          <a:xfrm>
            <a:off x="487401" y="3837653"/>
            <a:ext cx="3412164" cy="1714500"/>
          </a:xfrm>
          <a:prstGeom prst="rect">
            <a:avLst/>
          </a:prstGeom>
        </p:spPr>
      </p:pic>
      <p:sp>
        <p:nvSpPr>
          <p:cNvPr id="8" name="TextBox 7">
            <a:extLst>
              <a:ext uri="{FF2B5EF4-FFF2-40B4-BE49-F238E27FC236}">
                <a16:creationId xmlns:a16="http://schemas.microsoft.com/office/drawing/2014/main" id="{0BF7A44F-3E16-42DA-D1C8-51F2B022D4ED}"/>
              </a:ext>
            </a:extLst>
          </p:cNvPr>
          <p:cNvSpPr txBox="1"/>
          <p:nvPr/>
        </p:nvSpPr>
        <p:spPr>
          <a:xfrm>
            <a:off x="4000500" y="3429000"/>
            <a:ext cx="6096000" cy="20108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lnSpc>
                <a:spcPts val="1569"/>
              </a:lnSpc>
            </a:pPr>
            <a:r>
              <a:rPr lang="en-US" sz="1200">
                <a:latin typeface="Times New Roman"/>
                <a:ea typeface="Segoe UI"/>
                <a:cs typeface="Segoe UI"/>
              </a:rPr>
              <a:t>Studies by Babar et al (2024), Within agile technical support environments, frequent feedback loops ensure that any customer issues are addressed iteratively, through automated workflows and rapid deployment of support updates. The Bank of Intelligent Transactions uses Make.com to: </a:t>
            </a:r>
          </a:p>
          <a:p>
            <a:pPr rtl="0">
              <a:lnSpc>
                <a:spcPts val="1569"/>
              </a:lnSpc>
            </a:pPr>
            <a:r>
              <a:rPr lang="en-US" sz="1200">
                <a:latin typeface="Times New Roman"/>
                <a:ea typeface="Segoe UI"/>
                <a:cs typeface="Segoe UI"/>
              </a:rPr>
              <a:t>Capture images from Adalo, </a:t>
            </a:r>
          </a:p>
          <a:p>
            <a:pPr rtl="0">
              <a:lnSpc>
                <a:spcPts val="1569"/>
              </a:lnSpc>
            </a:pPr>
            <a:r>
              <a:rPr lang="en-US" sz="1200">
                <a:latin typeface="Times New Roman"/>
                <a:ea typeface="Segoe UI"/>
                <a:cs typeface="Segoe UI"/>
              </a:rPr>
              <a:t>Send images to Google Cloud Vision via HTTP modules, </a:t>
            </a:r>
          </a:p>
          <a:p>
            <a:pPr rtl="0">
              <a:lnSpc>
                <a:spcPts val="1569"/>
              </a:lnSpc>
            </a:pPr>
            <a:r>
              <a:rPr lang="en-US" sz="1200">
                <a:latin typeface="Times New Roman"/>
                <a:ea typeface="Segoe UI"/>
                <a:cs typeface="Segoe UI"/>
              </a:rPr>
              <a:t>Receive structured JSON, </a:t>
            </a:r>
          </a:p>
          <a:p>
            <a:pPr rtl="0">
              <a:lnSpc>
                <a:spcPts val="1569"/>
              </a:lnSpc>
            </a:pPr>
            <a:r>
              <a:rPr lang="en-US" sz="1200">
                <a:latin typeface="Times New Roman"/>
                <a:ea typeface="Segoe UI"/>
                <a:cs typeface="Segoe UI"/>
              </a:rPr>
              <a:t>Map extracted data into Adalo collections, </a:t>
            </a:r>
          </a:p>
          <a:p>
            <a:pPr algn="ctr"/>
            <a:endParaRPr lang="en-US"/>
          </a:p>
        </p:txBody>
      </p:sp>
    </p:spTree>
    <p:extLst>
      <p:ext uri="{BB962C8B-B14F-4D97-AF65-F5344CB8AC3E}">
        <p14:creationId xmlns:p14="http://schemas.microsoft.com/office/powerpoint/2010/main" val="32323651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F1DEAE2-5CE5-86B7-4C9B-67B06C975BB2}"/>
              </a:ext>
            </a:extLst>
          </p:cNvPr>
          <p:cNvSpPr>
            <a:spLocks noGrp="1"/>
          </p:cNvSpPr>
          <p:nvPr>
            <p:ph idx="1"/>
          </p:nvPr>
        </p:nvSpPr>
        <p:spPr>
          <a:xfrm>
            <a:off x="838200" y="608700"/>
            <a:ext cx="4521959" cy="5568263"/>
          </a:xfrm>
        </p:spPr>
        <p:txBody>
          <a:bodyPr vert="horz" lIns="91440" tIns="45720" rIns="91440" bIns="45720" rtlCol="0" anchor="t">
            <a:normAutofit/>
          </a:bodyPr>
          <a:lstStyle/>
          <a:p>
            <a:pPr marL="0" indent="0">
              <a:buNone/>
            </a:pPr>
            <a:r>
              <a:rPr lang="en-US" dirty="0"/>
              <a:t> </a:t>
            </a:r>
          </a:p>
        </p:txBody>
      </p:sp>
      <p:sp>
        <p:nvSpPr>
          <p:cNvPr id="2" name="TextBox 1">
            <a:extLst>
              <a:ext uri="{FF2B5EF4-FFF2-40B4-BE49-F238E27FC236}">
                <a16:creationId xmlns:a16="http://schemas.microsoft.com/office/drawing/2014/main" id="{303135C5-2357-4C72-EF24-6B39279E904E}"/>
              </a:ext>
            </a:extLst>
          </p:cNvPr>
          <p:cNvSpPr txBox="1"/>
          <p:nvPr/>
        </p:nvSpPr>
        <p:spPr>
          <a:xfrm>
            <a:off x="3599058" y="682294"/>
            <a:ext cx="4205748"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4400" dirty="0"/>
              <a:t>Methodology</a:t>
            </a:r>
          </a:p>
        </p:txBody>
      </p:sp>
      <p:sp>
        <p:nvSpPr>
          <p:cNvPr id="4" name="TextBox 3">
            <a:extLst>
              <a:ext uri="{FF2B5EF4-FFF2-40B4-BE49-F238E27FC236}">
                <a16:creationId xmlns:a16="http://schemas.microsoft.com/office/drawing/2014/main" id="{B61C9A1D-CCB6-98D6-09FE-A8F8E246626E}"/>
              </a:ext>
            </a:extLst>
          </p:cNvPr>
          <p:cNvSpPr txBox="1"/>
          <p:nvPr/>
        </p:nvSpPr>
        <p:spPr>
          <a:xfrm>
            <a:off x="3084870" y="1788242"/>
            <a:ext cx="6059130" cy="27510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lnSpc>
                <a:spcPts val="1569"/>
              </a:lnSpc>
            </a:pPr>
            <a:r>
              <a:rPr lang="en-US" sz="1200" dirty="0">
                <a:latin typeface="Times New Roman"/>
                <a:ea typeface="Segoe UI"/>
                <a:cs typeface="Segoe UI"/>
              </a:rPr>
              <a:t>The project adopts a hybrid methodology, combining: </a:t>
            </a:r>
          </a:p>
          <a:p>
            <a:pPr rtl="0">
              <a:lnSpc>
                <a:spcPts val="1569"/>
              </a:lnSpc>
            </a:pPr>
            <a:r>
              <a:rPr lang="en-US" sz="1200" dirty="0">
                <a:latin typeface="Times New Roman"/>
                <a:ea typeface="Segoe UI"/>
                <a:cs typeface="Segoe UI"/>
              </a:rPr>
              <a:t>User </a:t>
            </a:r>
            <a:r>
              <a:rPr lang="en-US" sz="1200" err="1">
                <a:latin typeface="Times New Roman"/>
                <a:ea typeface="Segoe UI"/>
                <a:cs typeface="Segoe UI"/>
              </a:rPr>
              <a:t>Centred</a:t>
            </a:r>
            <a:r>
              <a:rPr lang="en-US" sz="1200" dirty="0">
                <a:latin typeface="Times New Roman"/>
                <a:ea typeface="Segoe UI"/>
                <a:cs typeface="Segoe UI"/>
              </a:rPr>
              <a:t> Design UCD to </a:t>
            </a:r>
            <a:r>
              <a:rPr lang="en-US" sz="1200" err="1">
                <a:latin typeface="Times New Roman"/>
                <a:ea typeface="Segoe UI"/>
                <a:cs typeface="Segoe UI"/>
              </a:rPr>
              <a:t>prioritise</a:t>
            </a:r>
            <a:r>
              <a:rPr lang="en-US" sz="1200" dirty="0">
                <a:latin typeface="Times New Roman"/>
                <a:ea typeface="Segoe UI"/>
                <a:cs typeface="Segoe UI"/>
              </a:rPr>
              <a:t> human experience; </a:t>
            </a:r>
          </a:p>
          <a:p>
            <a:pPr rtl="0">
              <a:lnSpc>
                <a:spcPts val="1569"/>
              </a:lnSpc>
            </a:pPr>
            <a:r>
              <a:rPr lang="en-US" sz="1200" dirty="0">
                <a:latin typeface="Times New Roman"/>
                <a:ea typeface="Segoe UI"/>
                <a:cs typeface="Segoe UI"/>
              </a:rPr>
              <a:t>Iterative Incremental development for technical refinement; </a:t>
            </a:r>
          </a:p>
          <a:p>
            <a:pPr rtl="0">
              <a:lnSpc>
                <a:spcPts val="1569"/>
              </a:lnSpc>
            </a:pPr>
            <a:r>
              <a:rPr lang="en-US" sz="1200" dirty="0">
                <a:latin typeface="Times New Roman"/>
                <a:ea typeface="Segoe UI"/>
                <a:cs typeface="Segoe UI"/>
              </a:rPr>
              <a:t>Experimental OCR testing to evaluate accuracy and data extraction reliability; </a:t>
            </a:r>
          </a:p>
          <a:p>
            <a:pPr rtl="0">
              <a:lnSpc>
                <a:spcPts val="1569"/>
              </a:lnSpc>
            </a:pPr>
            <a:r>
              <a:rPr lang="en-US" sz="1200" dirty="0">
                <a:latin typeface="Times New Roman"/>
                <a:ea typeface="Segoe UI"/>
                <a:cs typeface="Segoe UI"/>
              </a:rPr>
              <a:t>Case study style evaluation, focusing on real receipts from participants. </a:t>
            </a:r>
          </a:p>
          <a:p>
            <a:pPr>
              <a:lnSpc>
                <a:spcPts val="1569"/>
              </a:lnSpc>
            </a:pPr>
            <a:endParaRPr lang="en-US" sz="1200" dirty="0">
              <a:latin typeface="Times New Roman"/>
              <a:cs typeface="Segoe UI"/>
            </a:endParaRPr>
          </a:p>
          <a:p>
            <a:pPr>
              <a:lnSpc>
                <a:spcPts val="1569"/>
              </a:lnSpc>
            </a:pPr>
            <a:r>
              <a:rPr lang="en-US" sz="1200" dirty="0">
                <a:latin typeface="Times New Roman"/>
                <a:cs typeface="Times New Roman"/>
              </a:rPr>
              <a:t>Reliability: Google cloud vision OCR returned consistent results greater than 89% accuracy across repeated scans.</a:t>
            </a:r>
          </a:p>
          <a:p>
            <a:pPr>
              <a:lnSpc>
                <a:spcPts val="1569"/>
              </a:lnSpc>
            </a:pPr>
            <a:endParaRPr lang="en-US" sz="1200" dirty="0">
              <a:latin typeface="Times New Roman"/>
              <a:cs typeface="Times New Roman"/>
            </a:endParaRPr>
          </a:p>
          <a:p>
            <a:pPr>
              <a:lnSpc>
                <a:spcPts val="1569"/>
              </a:lnSpc>
            </a:pPr>
            <a:endParaRPr lang="en-US" sz="1200" dirty="0">
              <a:latin typeface="Times New Roman"/>
              <a:cs typeface="Times New Roman"/>
            </a:endParaRPr>
          </a:p>
          <a:p>
            <a:pPr>
              <a:lnSpc>
                <a:spcPts val="1569"/>
              </a:lnSpc>
            </a:pPr>
            <a:r>
              <a:rPr lang="en-US" sz="1200" dirty="0">
                <a:latin typeface="Times New Roman"/>
                <a:cs typeface="Times New Roman"/>
              </a:rPr>
              <a:t>OCR Dependency on Receipt Quality</a:t>
            </a:r>
            <a:br>
              <a:rPr lang="en-US" sz="1200" dirty="0">
                <a:latin typeface="Times New Roman"/>
              </a:rPr>
            </a:br>
            <a:r>
              <a:rPr lang="en-US" sz="1200" dirty="0">
                <a:latin typeface="Times New Roman"/>
                <a:cs typeface="Times New Roman"/>
              </a:rPr>
              <a:t>Performance declines sharply on faded or poorly lit images. Manual correction options would be beneficial.</a:t>
            </a:r>
            <a:endParaRPr lang="en-US">
              <a:latin typeface="Times New Roman"/>
              <a:cs typeface="Times New Roman"/>
            </a:endParaRPr>
          </a:p>
        </p:txBody>
      </p:sp>
      <p:pic>
        <p:nvPicPr>
          <p:cNvPr id="6" name="Picture 5" descr="Blue and blue outline icons with text&#10;&#10;AI-generated content may be incorrect.">
            <a:extLst>
              <a:ext uri="{FF2B5EF4-FFF2-40B4-BE49-F238E27FC236}">
                <a16:creationId xmlns:a16="http://schemas.microsoft.com/office/drawing/2014/main" id="{968499F3-1B5D-AFB8-AB58-67A183749421}"/>
              </a:ext>
            </a:extLst>
          </p:cNvPr>
          <p:cNvPicPr>
            <a:picLocks noChangeAspect="1"/>
          </p:cNvPicPr>
          <p:nvPr/>
        </p:nvPicPr>
        <p:blipFill>
          <a:blip r:embed="rId2"/>
          <a:stretch>
            <a:fillRect/>
          </a:stretch>
        </p:blipFill>
        <p:spPr>
          <a:xfrm>
            <a:off x="8347658" y="1713932"/>
            <a:ext cx="3396318" cy="2255677"/>
          </a:xfrm>
          <a:prstGeom prst="rect">
            <a:avLst/>
          </a:prstGeom>
        </p:spPr>
      </p:pic>
    </p:spTree>
    <p:extLst>
      <p:ext uri="{BB962C8B-B14F-4D97-AF65-F5344CB8AC3E}">
        <p14:creationId xmlns:p14="http://schemas.microsoft.com/office/powerpoint/2010/main" val="20757420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1C0269-F1AA-B5D6-AF13-6D53C63637A8}"/>
              </a:ext>
            </a:extLst>
          </p:cNvPr>
          <p:cNvSpPr>
            <a:spLocks noGrp="1"/>
          </p:cNvSpPr>
          <p:nvPr>
            <p:ph type="title"/>
          </p:nvPr>
        </p:nvSpPr>
        <p:spPr>
          <a:xfrm>
            <a:off x="630936" y="640080"/>
            <a:ext cx="4818888" cy="1481328"/>
          </a:xfrm>
        </p:spPr>
        <p:txBody>
          <a:bodyPr anchor="b">
            <a:normAutofit/>
          </a:bodyPr>
          <a:lstStyle/>
          <a:p>
            <a:r>
              <a:rPr lang="en-US" sz="5400" dirty="0"/>
              <a:t>Design overview</a:t>
            </a:r>
          </a:p>
        </p:txBody>
      </p:sp>
      <p:sp>
        <p:nvSpPr>
          <p:cNvPr id="12"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2833C3F-BDF7-E800-9C90-CFB3F96418C0}"/>
              </a:ext>
            </a:extLst>
          </p:cNvPr>
          <p:cNvSpPr>
            <a:spLocks noGrp="1"/>
          </p:cNvSpPr>
          <p:nvPr>
            <p:ph idx="1"/>
          </p:nvPr>
        </p:nvSpPr>
        <p:spPr>
          <a:xfrm>
            <a:off x="630936" y="2660904"/>
            <a:ext cx="4818888" cy="3547872"/>
          </a:xfrm>
        </p:spPr>
        <p:txBody>
          <a:bodyPr vert="horz" lIns="91440" tIns="45720" rIns="91440" bIns="45720" rtlCol="0" anchor="t">
            <a:normAutofit/>
          </a:bodyPr>
          <a:lstStyle/>
          <a:p>
            <a:pPr marL="0" indent="0">
              <a:buNone/>
            </a:pPr>
            <a:r>
              <a:rPr lang="en-US" sz="1500" b="1" dirty="0">
                <a:latin typeface="Times New Roman"/>
                <a:cs typeface="Times New Roman"/>
              </a:rPr>
              <a:t>Entities</a:t>
            </a:r>
            <a:endParaRPr lang="en-US" sz="1500"/>
          </a:p>
          <a:p>
            <a:r>
              <a:rPr lang="en-US" sz="1500" dirty="0">
                <a:latin typeface="Times New Roman"/>
                <a:cs typeface="Times New Roman"/>
              </a:rPr>
              <a:t>User primary authentication entity</a:t>
            </a:r>
          </a:p>
          <a:p>
            <a:r>
              <a:rPr lang="en-US" sz="1500" dirty="0">
                <a:latin typeface="Times New Roman"/>
                <a:cs typeface="Times New Roman"/>
              </a:rPr>
              <a:t>Receipt represents a single OCR scan</a:t>
            </a:r>
          </a:p>
          <a:p>
            <a:r>
              <a:rPr lang="en-US" sz="1500">
                <a:latin typeface="Times New Roman"/>
                <a:cs typeface="Times New Roman"/>
              </a:rPr>
              <a:t>LineItem individual products purchased</a:t>
            </a:r>
          </a:p>
          <a:p>
            <a:r>
              <a:rPr lang="en-US" sz="1500">
                <a:latin typeface="Times New Roman"/>
                <a:cs typeface="Times New Roman"/>
              </a:rPr>
              <a:t>BudgetCategory optional, dynamic categorisation</a:t>
            </a:r>
          </a:p>
          <a:p>
            <a:pPr marL="0" indent="0">
              <a:buNone/>
            </a:pPr>
            <a:r>
              <a:rPr lang="en-US" sz="1500" b="1" dirty="0">
                <a:latin typeface="Times New Roman"/>
                <a:cs typeface="Times New Roman"/>
              </a:rPr>
              <a:t>Relationships</a:t>
            </a:r>
          </a:p>
          <a:p>
            <a:r>
              <a:rPr lang="en-US" sz="1500" dirty="0">
                <a:latin typeface="Times New Roman"/>
                <a:cs typeface="Times New Roman"/>
              </a:rPr>
              <a:t>One User → Many Receipts</a:t>
            </a:r>
          </a:p>
          <a:p>
            <a:r>
              <a:rPr lang="en-US" sz="1500">
                <a:latin typeface="Times New Roman"/>
                <a:cs typeface="Times New Roman"/>
              </a:rPr>
              <a:t>One Receipt → Many LineItems</a:t>
            </a:r>
          </a:p>
          <a:p>
            <a:r>
              <a:rPr lang="en-US" sz="1500">
                <a:latin typeface="Times New Roman"/>
                <a:cs typeface="Times New Roman"/>
              </a:rPr>
              <a:t>One LineItem → One BudgetCategory</a:t>
            </a:r>
          </a:p>
          <a:p>
            <a:r>
              <a:rPr lang="en-US" sz="1500">
                <a:latin typeface="Times New Roman"/>
                <a:cs typeface="Times New Roman"/>
              </a:rPr>
              <a:t>One BudgetCategory → Many LineItems</a:t>
            </a:r>
          </a:p>
          <a:p>
            <a:endParaRPr lang="en-US" sz="1500"/>
          </a:p>
        </p:txBody>
      </p:sp>
      <p:pic>
        <p:nvPicPr>
          <p:cNvPr id="5" name="Picture 4" descr="Screens screenshot of a computer&#10;&#10;AI-generated content may be incorrect.">
            <a:extLst>
              <a:ext uri="{FF2B5EF4-FFF2-40B4-BE49-F238E27FC236}">
                <a16:creationId xmlns:a16="http://schemas.microsoft.com/office/drawing/2014/main" id="{D4B98CCC-71EC-8982-56D2-7C20A4622282}"/>
              </a:ext>
            </a:extLst>
          </p:cNvPr>
          <p:cNvPicPr>
            <a:picLocks noChangeAspect="1"/>
          </p:cNvPicPr>
          <p:nvPr/>
        </p:nvPicPr>
        <p:blipFill>
          <a:blip r:embed="rId2"/>
          <a:stretch>
            <a:fillRect/>
          </a:stretch>
        </p:blipFill>
        <p:spPr>
          <a:xfrm>
            <a:off x="6099048" y="1893666"/>
            <a:ext cx="5458968" cy="3070668"/>
          </a:xfrm>
          <a:prstGeom prst="rect">
            <a:avLst/>
          </a:prstGeom>
        </p:spPr>
      </p:pic>
    </p:spTree>
    <p:extLst>
      <p:ext uri="{BB962C8B-B14F-4D97-AF65-F5344CB8AC3E}">
        <p14:creationId xmlns:p14="http://schemas.microsoft.com/office/powerpoint/2010/main" val="10055996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A067E8-C6E2-0DA1-6696-8CD9CAFBC20C}"/>
              </a:ext>
            </a:extLst>
          </p:cNvPr>
          <p:cNvSpPr>
            <a:spLocks noGrp="1"/>
          </p:cNvSpPr>
          <p:nvPr>
            <p:ph type="title"/>
          </p:nvPr>
        </p:nvSpPr>
        <p:spPr>
          <a:xfrm>
            <a:off x="699713" y="248038"/>
            <a:ext cx="7063721" cy="1159200"/>
          </a:xfrm>
        </p:spPr>
        <p:txBody>
          <a:bodyPr vert="horz" lIns="91440" tIns="45720" rIns="91440" bIns="45720" rtlCol="0" anchor="ctr">
            <a:normAutofit/>
          </a:bodyPr>
          <a:lstStyle/>
          <a:p>
            <a:r>
              <a:rPr lang="en-US" sz="4000" kern="1200">
                <a:solidFill>
                  <a:srgbClr val="FFFFFF"/>
                </a:solidFill>
                <a:latin typeface="+mj-lt"/>
                <a:ea typeface="+mj-ea"/>
                <a:cs typeface="+mj-cs"/>
              </a:rPr>
              <a:t>                               Implementation</a:t>
            </a:r>
          </a:p>
        </p:txBody>
      </p:sp>
      <p:pic>
        <p:nvPicPr>
          <p:cNvPr id="4" name="Content Placeholder 3" descr="A screenshot of a computer&#10;&#10;AI-generated content may be incorrect.">
            <a:extLst>
              <a:ext uri="{FF2B5EF4-FFF2-40B4-BE49-F238E27FC236}">
                <a16:creationId xmlns:a16="http://schemas.microsoft.com/office/drawing/2014/main" id="{C8AF9D77-EF39-B8A3-9EEC-7BF01A19EFB8}"/>
              </a:ext>
            </a:extLst>
          </p:cNvPr>
          <p:cNvPicPr>
            <a:picLocks noGrp="1" noChangeAspect="1"/>
          </p:cNvPicPr>
          <p:nvPr>
            <p:ph idx="1"/>
          </p:nvPr>
        </p:nvPicPr>
        <p:blipFill>
          <a:blip r:embed="rId2"/>
          <a:stretch>
            <a:fillRect/>
          </a:stretch>
        </p:blipFill>
        <p:spPr>
          <a:xfrm>
            <a:off x="1731136" y="1966293"/>
            <a:ext cx="8729726" cy="4452160"/>
          </a:xfrm>
          <a:prstGeom prst="rect">
            <a:avLst/>
          </a:prstGeom>
        </p:spPr>
      </p:pic>
    </p:spTree>
    <p:extLst>
      <p:ext uri="{BB962C8B-B14F-4D97-AF65-F5344CB8AC3E}">
        <p14:creationId xmlns:p14="http://schemas.microsoft.com/office/powerpoint/2010/main" val="419475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A36BCF-9949-B0E4-B8D5-F8B92EB94007}"/>
              </a:ext>
            </a:extLst>
          </p:cNvPr>
          <p:cNvSpPr>
            <a:spLocks noGrp="1"/>
          </p:cNvSpPr>
          <p:nvPr>
            <p:ph type="title"/>
          </p:nvPr>
        </p:nvSpPr>
        <p:spPr>
          <a:xfrm>
            <a:off x="1245072" y="1289765"/>
            <a:ext cx="3651101" cy="4270963"/>
          </a:xfrm>
        </p:spPr>
        <p:txBody>
          <a:bodyPr anchor="ctr">
            <a:normAutofit/>
          </a:bodyPr>
          <a:lstStyle/>
          <a:p>
            <a:pPr algn="ctr"/>
            <a:r>
              <a:rPr lang="en-US" sz="3100">
                <a:solidFill>
                  <a:srgbClr val="FFFFFF"/>
                </a:solidFill>
              </a:rPr>
              <a:t>                    Challenges and Limitations</a:t>
            </a: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34589C7B-AE08-0CD1-8B09-2CF9A7240FDD}"/>
              </a:ext>
            </a:extLst>
          </p:cNvPr>
          <p:cNvSpPr>
            <a:spLocks noGrp="1"/>
          </p:cNvSpPr>
          <p:nvPr>
            <p:ph idx="1"/>
          </p:nvPr>
        </p:nvSpPr>
        <p:spPr>
          <a:xfrm>
            <a:off x="6297233" y="518400"/>
            <a:ext cx="4771607" cy="5837949"/>
          </a:xfrm>
        </p:spPr>
        <p:txBody>
          <a:bodyPr vert="horz" lIns="91440" tIns="45720" rIns="91440" bIns="45720" rtlCol="0" anchor="ctr">
            <a:normAutofit/>
          </a:bodyPr>
          <a:lstStyle/>
          <a:p>
            <a:endParaRPr lang="en-US" sz="1100">
              <a:solidFill>
                <a:schemeClr val="tx1">
                  <a:alpha val="80000"/>
                </a:schemeClr>
              </a:solidFill>
            </a:endParaRPr>
          </a:p>
          <a:p>
            <a:pPr>
              <a:buNone/>
            </a:pPr>
            <a:r>
              <a:rPr lang="en-US" sz="1100">
                <a:solidFill>
                  <a:schemeClr val="tx1">
                    <a:alpha val="80000"/>
                  </a:schemeClr>
                </a:solidFill>
              </a:rPr>
              <a:t>Several challenges became turning points in my learning:</a:t>
            </a:r>
          </a:p>
          <a:p>
            <a:pPr>
              <a:buFont typeface="Arial"/>
              <a:buChar char="•"/>
            </a:pPr>
            <a:r>
              <a:rPr lang="en-US" sz="1100">
                <a:solidFill>
                  <a:schemeClr val="tx1">
                    <a:alpha val="80000"/>
                  </a:schemeClr>
                </a:solidFill>
              </a:rPr>
              <a:t>System Failures and Debugging</a:t>
            </a:r>
          </a:p>
          <a:p>
            <a:pPr indent="0">
              <a:buNone/>
            </a:pPr>
            <a:r>
              <a:rPr lang="en-US" sz="1100">
                <a:solidFill>
                  <a:schemeClr val="tx1">
                    <a:alpha val="80000"/>
                  </a:schemeClr>
                </a:solidFill>
              </a:rPr>
              <a:t>Modules in Make.com frequently broke when field names were changed, leading to broken connections. Resolving these issues taught me the importance of version control, consistent naming, and methodical testing.</a:t>
            </a:r>
          </a:p>
          <a:p>
            <a:pPr>
              <a:buFont typeface="Arial"/>
              <a:buChar char="•"/>
            </a:pPr>
            <a:r>
              <a:rPr lang="en-US" sz="1100">
                <a:solidFill>
                  <a:schemeClr val="tx1">
                    <a:alpha val="80000"/>
                  </a:schemeClr>
                </a:solidFill>
              </a:rPr>
              <a:t>Data Not Appearing in Adalo</a:t>
            </a:r>
          </a:p>
          <a:p>
            <a:pPr indent="0">
              <a:buNone/>
            </a:pPr>
            <a:r>
              <a:rPr lang="en-US" sz="1100">
                <a:solidFill>
                  <a:schemeClr val="tx1">
                    <a:alpha val="80000"/>
                  </a:schemeClr>
                </a:solidFill>
              </a:rPr>
              <a:t>This issue persisted for hours and initially caused frustration. However, after diagnosing the problem, I learned about:</a:t>
            </a:r>
          </a:p>
          <a:p>
            <a:pPr>
              <a:buNone/>
            </a:pPr>
            <a:r>
              <a:rPr lang="en-US" sz="1100">
                <a:solidFill>
                  <a:schemeClr val="tx1">
                    <a:alpha val="80000"/>
                  </a:schemeClr>
                </a:solidFill>
              </a:rPr>
              <a:t>permission resets</a:t>
            </a:r>
          </a:p>
          <a:p>
            <a:pPr>
              <a:buNone/>
            </a:pPr>
            <a:r>
              <a:rPr lang="en-US" sz="1100">
                <a:solidFill>
                  <a:schemeClr val="tx1">
                    <a:alpha val="80000"/>
                  </a:schemeClr>
                </a:solidFill>
              </a:rPr>
              <a:t>API key refreshes</a:t>
            </a:r>
          </a:p>
          <a:p>
            <a:pPr>
              <a:buNone/>
            </a:pPr>
            <a:r>
              <a:rPr lang="en-US" sz="1100">
                <a:solidFill>
                  <a:schemeClr val="tx1">
                    <a:alpha val="80000"/>
                  </a:schemeClr>
                </a:solidFill>
              </a:rPr>
              <a:t>collection resynchronisation</a:t>
            </a:r>
          </a:p>
          <a:p>
            <a:pPr>
              <a:buNone/>
            </a:pPr>
            <a:r>
              <a:rPr lang="en-US" sz="1100">
                <a:solidFill>
                  <a:schemeClr val="tx1">
                    <a:alpha val="80000"/>
                  </a:schemeClr>
                </a:solidFill>
              </a:rPr>
              <a:t>data type mismatches</a:t>
            </a:r>
          </a:p>
          <a:p>
            <a:pPr>
              <a:buNone/>
            </a:pPr>
            <a:r>
              <a:rPr lang="en-US" sz="1100">
                <a:solidFill>
                  <a:schemeClr val="tx1">
                    <a:alpha val="80000"/>
                  </a:schemeClr>
                </a:solidFill>
              </a:rPr>
              <a:t>This strengthened my persistence and problem solving skills.</a:t>
            </a:r>
          </a:p>
          <a:p>
            <a:pPr>
              <a:buFont typeface="Arial"/>
              <a:buChar char="•"/>
            </a:pPr>
            <a:r>
              <a:rPr lang="en-US" sz="1100">
                <a:solidFill>
                  <a:schemeClr val="tx1">
                    <a:alpha val="80000"/>
                  </a:schemeClr>
                </a:solidFill>
              </a:rPr>
              <a:t>Limitations of OCR Accuracy</a:t>
            </a:r>
          </a:p>
          <a:p>
            <a:pPr indent="0">
              <a:buNone/>
            </a:pPr>
            <a:r>
              <a:rPr lang="en-US" sz="1100">
                <a:solidFill>
                  <a:schemeClr val="tx1">
                    <a:alpha val="80000"/>
                  </a:schemeClr>
                </a:solidFill>
              </a:rPr>
              <a:t>Instead of being discouraged, this led me to design fallback strategies and recognise the need for future enhancements such as preprocessing and machine learning.</a:t>
            </a:r>
          </a:p>
          <a:p>
            <a:pPr>
              <a:buFont typeface="Arial"/>
              <a:buChar char="•"/>
            </a:pPr>
            <a:r>
              <a:rPr lang="en-US" sz="1100">
                <a:solidFill>
                  <a:schemeClr val="tx1">
                    <a:alpha val="80000"/>
                  </a:schemeClr>
                </a:solidFill>
              </a:rPr>
              <a:t>Ethical and Security Considerations Handling financial data, even simulated, highlighted the importance of digital ethics, responsible data management, and confidentiality. This awareness will guide my future professional conduct.</a:t>
            </a:r>
          </a:p>
          <a:p>
            <a:pPr indent="0">
              <a:buNone/>
            </a:pPr>
            <a:endParaRPr lang="en-US" sz="1100">
              <a:solidFill>
                <a:schemeClr val="tx1">
                  <a:alpha val="80000"/>
                </a:schemeClr>
              </a:solidFill>
            </a:endParaRPr>
          </a:p>
          <a:p>
            <a:pPr marL="0" indent="0">
              <a:buNone/>
            </a:pPr>
            <a:endParaRPr lang="en-US" sz="1100">
              <a:solidFill>
                <a:schemeClr val="tx1">
                  <a:alpha val="80000"/>
                </a:schemeClr>
              </a:solidFill>
            </a:endParaRP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342122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Flowchart: Document 14">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rgbClr val="778FA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CE05CA-1912-7677-E680-91CE46BC7C88}"/>
              </a:ext>
            </a:extLst>
          </p:cNvPr>
          <p:cNvSpPr>
            <a:spLocks noGrp="1"/>
          </p:cNvSpPr>
          <p:nvPr>
            <p:ph type="title"/>
          </p:nvPr>
        </p:nvSpPr>
        <p:spPr>
          <a:xfrm>
            <a:off x="838200" y="171162"/>
            <a:ext cx="2840182" cy="2371148"/>
          </a:xfrm>
        </p:spPr>
        <p:txBody>
          <a:bodyPr vert="horz" lIns="91440" tIns="45720" rIns="91440" bIns="45720" rtlCol="0" anchor="ctr">
            <a:normAutofit/>
          </a:bodyPr>
          <a:lstStyle/>
          <a:p>
            <a:r>
              <a:rPr lang="en-US" sz="3200" kern="1200">
                <a:solidFill>
                  <a:srgbClr val="FFFFFF"/>
                </a:solidFill>
                <a:latin typeface="+mj-lt"/>
                <a:ea typeface="+mj-ea"/>
                <a:cs typeface="+mj-cs"/>
              </a:rPr>
              <a:t>Gnatt Chart</a:t>
            </a:r>
          </a:p>
        </p:txBody>
      </p:sp>
      <p:pic>
        <p:nvPicPr>
          <p:cNvPr id="4" name="Content Placeholder 3" descr="A screenshot of a graph&#10;&#10;AI-generated content may be incorrect.">
            <a:extLst>
              <a:ext uri="{FF2B5EF4-FFF2-40B4-BE49-F238E27FC236}">
                <a16:creationId xmlns:a16="http://schemas.microsoft.com/office/drawing/2014/main" id="{548A1C66-7829-23A2-985B-5B98DF885B7D}"/>
              </a:ext>
            </a:extLst>
          </p:cNvPr>
          <p:cNvPicPr>
            <a:picLocks noGrp="1" noChangeAspect="1"/>
          </p:cNvPicPr>
          <p:nvPr>
            <p:ph idx="1"/>
          </p:nvPr>
        </p:nvPicPr>
        <p:blipFill>
          <a:blip r:embed="rId2"/>
          <a:stretch>
            <a:fillRect/>
          </a:stretch>
        </p:blipFill>
        <p:spPr>
          <a:xfrm>
            <a:off x="4207933" y="1160936"/>
            <a:ext cx="7347537" cy="4537103"/>
          </a:xfrm>
          <a:prstGeom prst="rect">
            <a:avLst/>
          </a:prstGeom>
        </p:spPr>
      </p:pic>
    </p:spTree>
    <p:extLst>
      <p:ext uri="{BB962C8B-B14F-4D97-AF65-F5344CB8AC3E}">
        <p14:creationId xmlns:p14="http://schemas.microsoft.com/office/powerpoint/2010/main" val="965173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CB650D-9B16-E7DD-898E-FAA362177349}"/>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BC861D7C-7715-CB45-5D4A-199432209975}"/>
              </a:ext>
            </a:extLst>
          </p:cNvPr>
          <p:cNvSpPr>
            <a:spLocks noGrp="1"/>
          </p:cNvSpPr>
          <p:nvPr>
            <p:ph idx="1"/>
          </p:nvPr>
        </p:nvSpPr>
        <p:spPr/>
        <p:txBody>
          <a:bodyPr vert="horz" lIns="91440" tIns="45720" rIns="91440" bIns="45720" rtlCol="0" anchor="t">
            <a:normAutofit/>
          </a:bodyPr>
          <a:lstStyle/>
          <a:p>
            <a:pPr marL="0" indent="0">
              <a:buNone/>
            </a:pPr>
            <a:r>
              <a:rPr lang="en-US" sz="1200" dirty="0"/>
              <a:t>The primary aim of the Bank of Intelligent Transactions was to design and implement an accessible, mobile based budgeting tool capable of scanning receipts, extracting transaction details through OCR, and producing item level spending insights. The final prototype successfully demonstrated that.</a:t>
            </a:r>
          </a:p>
          <a:p>
            <a:r>
              <a:rPr lang="en-US" sz="1200" dirty="0"/>
              <a:t>Scanning Is Feasible and </a:t>
            </a:r>
            <a:r>
              <a:rPr lang="en-US" sz="1200" dirty="0" err="1"/>
              <a:t>Practicaland</a:t>
            </a:r>
            <a:r>
              <a:rPr lang="en-US" sz="1200" dirty="0"/>
              <a:t> producing item level spending insights. The final prototype successfully demonstrated that</a:t>
            </a:r>
          </a:p>
          <a:p>
            <a:r>
              <a:rPr lang="en-US" sz="1200" dirty="0"/>
              <a:t>Item Level Data Extraction Is a Unique Contribution</a:t>
            </a:r>
          </a:p>
          <a:p>
            <a:r>
              <a:rPr lang="en-US" sz="1200" dirty="0"/>
              <a:t>A Fully Functional Workflow Was Achieved</a:t>
            </a:r>
          </a:p>
          <a:p>
            <a:r>
              <a:rPr lang="en-US" sz="1200" dirty="0"/>
              <a:t>The Prototype Provides Actionable Budget Insights</a:t>
            </a:r>
          </a:p>
          <a:p>
            <a:pPr marL="0" indent="0">
              <a:buNone/>
            </a:pPr>
            <a:endParaRPr lang="en-US" sz="1200" dirty="0"/>
          </a:p>
          <a:p>
            <a:pPr>
              <a:buNone/>
            </a:pPr>
            <a:r>
              <a:rPr lang="en-US" sz="1200" dirty="0"/>
              <a:t>One major challenge was establishing reliable relationships between receipts and line items. Several iterations of data modelling and field</a:t>
            </a:r>
          </a:p>
          <a:p>
            <a:pPr>
              <a:buNone/>
            </a:pPr>
            <a:r>
              <a:rPr lang="en-US" sz="1200" dirty="0"/>
              <a:t>mapping were necessary before the system behaved consistently. Although this was frustrating at times, it strengthened my understanding of:</a:t>
            </a:r>
            <a:endParaRPr lang="en-US" dirty="0"/>
          </a:p>
          <a:p>
            <a:pPr>
              <a:buNone/>
            </a:pPr>
            <a:r>
              <a:rPr lang="en-US" sz="1200" dirty="0"/>
              <a:t>relational database design</a:t>
            </a:r>
          </a:p>
          <a:p>
            <a:pPr>
              <a:buNone/>
            </a:pPr>
            <a:endParaRPr lang="en-US" sz="1200" dirty="0"/>
          </a:p>
          <a:p>
            <a:pPr algn="just">
              <a:buFont typeface="Arial"/>
              <a:buChar char="•"/>
            </a:pPr>
            <a:r>
              <a:rPr lang="en-US" sz="1200" dirty="0"/>
              <a:t>Introduce Real Price Comparison</a:t>
            </a:r>
          </a:p>
          <a:p>
            <a:pPr marL="0" indent="0">
              <a:buNone/>
            </a:pPr>
            <a:endParaRPr lang="en-US" sz="1200" dirty="0"/>
          </a:p>
        </p:txBody>
      </p:sp>
    </p:spTree>
    <p:extLst>
      <p:ext uri="{BB962C8B-B14F-4D97-AF65-F5344CB8AC3E}">
        <p14:creationId xmlns:p14="http://schemas.microsoft.com/office/powerpoint/2010/main" val="42291531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435D3789-FC7B-9D5D-0EDB-D654C6C6BD5F}"/>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1900" kern="1200">
                <a:solidFill>
                  <a:srgbClr val="FFFFFF"/>
                </a:solidFill>
                <a:latin typeface="+mj-lt"/>
                <a:ea typeface="+mj-ea"/>
                <a:cs typeface="+mj-cs"/>
              </a:rPr>
              <a:t>                                         Demo</a:t>
            </a:r>
          </a:p>
        </p:txBody>
      </p:sp>
      <p:pic>
        <p:nvPicPr>
          <p:cNvPr id="4" name="Content Placeholder 3" descr="A screenshot of a mobile banking app&#10;&#10;AI-generated content may be incorrect.">
            <a:extLst>
              <a:ext uri="{FF2B5EF4-FFF2-40B4-BE49-F238E27FC236}">
                <a16:creationId xmlns:a16="http://schemas.microsoft.com/office/drawing/2014/main" id="{CF5888D4-704F-E2F5-90E7-B810A33E9044}"/>
              </a:ext>
            </a:extLst>
          </p:cNvPr>
          <p:cNvPicPr>
            <a:picLocks noGrp="1" noChangeAspect="1"/>
          </p:cNvPicPr>
          <p:nvPr>
            <p:ph idx="1"/>
          </p:nvPr>
        </p:nvPicPr>
        <p:blipFill>
          <a:blip r:embed="rId2"/>
          <a:stretch>
            <a:fillRect/>
          </a:stretch>
        </p:blipFill>
        <p:spPr>
          <a:xfrm>
            <a:off x="4502428" y="1098696"/>
            <a:ext cx="7225748" cy="4660607"/>
          </a:xfrm>
          <a:prstGeom prst="rect">
            <a:avLst/>
          </a:prstGeom>
        </p:spPr>
      </p:pic>
    </p:spTree>
    <p:extLst>
      <p:ext uri="{BB962C8B-B14F-4D97-AF65-F5344CB8AC3E}">
        <p14:creationId xmlns:p14="http://schemas.microsoft.com/office/powerpoint/2010/main" val="929681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Different colored question marks">
            <a:extLst>
              <a:ext uri="{FF2B5EF4-FFF2-40B4-BE49-F238E27FC236}">
                <a16:creationId xmlns:a16="http://schemas.microsoft.com/office/drawing/2014/main" id="{FB5F4BFB-6D68-932E-3D90-F194F9DB1F4D}"/>
              </a:ext>
            </a:extLst>
          </p:cNvPr>
          <p:cNvPicPr>
            <a:picLocks noChangeAspect="1"/>
          </p:cNvPicPr>
          <p:nvPr/>
        </p:nvPicPr>
        <p:blipFill>
          <a:blip r:embed="rId2"/>
          <a:srcRect r="433" b="6"/>
          <a:stretch>
            <a:fillRect/>
          </a:stretch>
        </p:blipFill>
        <p:spPr>
          <a:xfrm>
            <a:off x="20" y="-7619"/>
            <a:ext cx="12191979" cy="6887364"/>
          </a:xfrm>
          <a:prstGeom prst="rect">
            <a:avLst/>
          </a:prstGeom>
        </p:spPr>
      </p:pic>
      <p:sp>
        <p:nvSpPr>
          <p:cNvPr id="9" name="Rectangle 8">
            <a:extLst>
              <a:ext uri="{FF2B5EF4-FFF2-40B4-BE49-F238E27FC236}">
                <a16:creationId xmlns:a16="http://schemas.microsoft.com/office/drawing/2014/main" id="{4D60F200-5EB0-B223-2439-C96C67F0F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20"/>
            <a:ext cx="5566593" cy="6887364"/>
          </a:xfrm>
          <a:prstGeom prst="rect">
            <a:avLst/>
          </a:prstGeom>
          <a:gradFill flip="none" rotWithShape="1">
            <a:gsLst>
              <a:gs pos="21000">
                <a:srgbClr val="000000">
                  <a:alpha val="62000"/>
                </a:srgbClr>
              </a:gs>
              <a:gs pos="100000">
                <a:srgbClr val="000000">
                  <a:alpha val="0"/>
                </a:srgb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4067CD3-146F-6228-E362-39AA720C25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63442" y="855815"/>
            <a:ext cx="6887365" cy="5160474"/>
          </a:xfrm>
          <a:prstGeom prst="rect">
            <a:avLst/>
          </a:prstGeom>
          <a:gradFill flip="none" rotWithShape="1">
            <a:gsLst>
              <a:gs pos="0">
                <a:schemeClr val="accent5">
                  <a:lumMod val="75000"/>
                  <a:alpha val="91000"/>
                </a:schemeClr>
              </a:gs>
              <a:gs pos="83000">
                <a:schemeClr val="accent5">
                  <a:alpha val="0"/>
                </a:schemeClr>
              </a:gs>
            </a:gsLst>
            <a:lin ang="51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271C7E5C-A0F8-E9FA-56DB-31A257FD4E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7648"/>
            <a:ext cx="2079513" cy="6865647"/>
          </a:xfrm>
          <a:prstGeom prst="rect">
            <a:avLst/>
          </a:prstGeom>
          <a:gradFill flip="none" rotWithShape="1">
            <a:gsLst>
              <a:gs pos="5000">
                <a:schemeClr val="accent5"/>
              </a:gs>
              <a:gs pos="49000">
                <a:schemeClr val="accent5">
                  <a:alpha val="0"/>
                </a:schemeClr>
              </a:gs>
            </a:gsLst>
            <a:lin ang="21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3F70A3C-4474-2A39-470C-FD55A88375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7706777" y="3068761"/>
            <a:ext cx="4504659" cy="3789239"/>
          </a:xfrm>
          <a:prstGeom prst="rect">
            <a:avLst/>
          </a:prstGeom>
          <a:gradFill flip="none" rotWithShape="1">
            <a:gsLst>
              <a:gs pos="0">
                <a:schemeClr val="accent5"/>
              </a:gs>
              <a:gs pos="60000">
                <a:schemeClr val="accent5">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BAC3F7D4-9613-0E1F-901C-98FE831DEB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8774557" y="-6485"/>
            <a:ext cx="3427160" cy="6879745"/>
          </a:xfrm>
          <a:prstGeom prst="rect">
            <a:avLst/>
          </a:prstGeom>
          <a:gradFill flip="none" rotWithShape="1">
            <a:gsLst>
              <a:gs pos="5000">
                <a:schemeClr val="accent2"/>
              </a:gs>
              <a:gs pos="49000">
                <a:schemeClr val="accent5">
                  <a:lumMod val="60000"/>
                  <a:lumOff val="40000"/>
                  <a:alpha val="0"/>
                </a:schemeClr>
              </a:gs>
            </a:gsLst>
            <a:lin ang="1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FD5167C-AF48-26F0-7A9F-3F76433748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64705" y="-1061856"/>
            <a:ext cx="3682024" cy="12211438"/>
          </a:xfrm>
          <a:prstGeom prst="rect">
            <a:avLst/>
          </a:prstGeom>
          <a:gradFill>
            <a:gsLst>
              <a:gs pos="0">
                <a:schemeClr val="accent5"/>
              </a:gs>
              <a:gs pos="65000">
                <a:schemeClr val="accent2">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7B30A01-FCA8-86A5-A840-C32A3BE2ED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 y="-7639"/>
            <a:ext cx="4879823" cy="6887373"/>
          </a:xfrm>
          <a:prstGeom prst="rect">
            <a:avLst/>
          </a:prstGeom>
          <a:gradFill>
            <a:gsLst>
              <a:gs pos="0">
                <a:schemeClr val="accent2">
                  <a:alpha val="70000"/>
                </a:schemeClr>
              </a:gs>
              <a:gs pos="44000">
                <a:schemeClr val="accent5">
                  <a:lumMod val="60000"/>
                  <a:lumOff val="40000"/>
                  <a:alpha val="0"/>
                </a:schemeClr>
              </a:gs>
            </a:gsLst>
            <a:lin ang="9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DB969E-F58C-BB14-3684-1B99E56459F5}"/>
              </a:ext>
            </a:extLst>
          </p:cNvPr>
          <p:cNvSpPr>
            <a:spLocks noGrp="1"/>
          </p:cNvSpPr>
          <p:nvPr>
            <p:ph type="title"/>
          </p:nvPr>
        </p:nvSpPr>
        <p:spPr>
          <a:xfrm>
            <a:off x="859028" y="2155188"/>
            <a:ext cx="4160233" cy="2839273"/>
          </a:xfrm>
        </p:spPr>
        <p:txBody>
          <a:bodyPr vert="horz" lIns="91440" tIns="45720" rIns="91440" bIns="45720" rtlCol="0" anchor="b">
            <a:normAutofit/>
          </a:bodyPr>
          <a:lstStyle/>
          <a:p>
            <a:r>
              <a:rPr lang="en-US" sz="4000">
                <a:solidFill>
                  <a:srgbClr val="FFFFFF"/>
                </a:solidFill>
              </a:rPr>
              <a:t>Thank you any questions </a:t>
            </a:r>
          </a:p>
        </p:txBody>
      </p:sp>
    </p:spTree>
    <p:extLst>
      <p:ext uri="{BB962C8B-B14F-4D97-AF65-F5344CB8AC3E}">
        <p14:creationId xmlns:p14="http://schemas.microsoft.com/office/powerpoint/2010/main" val="15800989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09CE04-5B36-4826-CAEA-8CADE2689E3F}"/>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C38BEF04-14A0-816C-D4DA-39F09CA19199}"/>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14566089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D696-8381-52FA-934F-861507C25C40}"/>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6393A810-855B-52A6-4ECC-2B229AF9A6A8}"/>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15434923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2410F-5885-41F3-7161-707210A6829E}"/>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96F395AF-13DE-74C7-EFE3-402148F4BAA1}"/>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42273019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D96E26-C6D5-68D1-BA7B-3B1E4FC0413B}"/>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8981CB97-A7B3-A121-4E82-DE9BC79232FE}"/>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82457692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D4F8C3-B7A9-4746-7142-91749980F214}"/>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B07B4114-5758-B11A-38CC-499C36F08157}"/>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341654895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7545FF-5266-6CE4-D112-DDD3B8D35377}"/>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4D7467A1-70F8-6244-ECB6-C1A5A377E98E}"/>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198119182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21</Slides>
  <Notes>0</Notes>
  <HiddenSlides>0</HiddenSlides>
  <MMClips>0</MMClip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office theme</vt:lpstr>
      <vt:lpstr>PowerPoint Presentation</vt:lpstr>
      <vt:lpstr>AGENDA</vt:lpstr>
      <vt:lpstr>INTRODUCTION  Bank of Intelligent Transactions: Revolutionising Household  Savings</vt:lpstr>
      <vt:lpstr>            Motivation/Problem                       statement</vt:lpstr>
      <vt:lpstr>AIMS  AND      OBJECTIVES </vt:lpstr>
      <vt:lpstr>PowerPoint Presentation</vt:lpstr>
      <vt:lpstr>           Literature review 2</vt:lpstr>
      <vt:lpstr>PowerPoint Presentation</vt:lpstr>
      <vt:lpstr>Design overview</vt:lpstr>
      <vt:lpstr>                               Implementation</vt:lpstr>
      <vt:lpstr>                    Challenges and Limitations</vt:lpstr>
      <vt:lpstr>Gnatt Chart</vt:lpstr>
      <vt:lpstr>Conclusion</vt:lpstr>
      <vt:lpstr>                                         Demo</vt:lpstr>
      <vt:lpstr>Thank you any questions </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522</cp:revision>
  <dcterms:created xsi:type="dcterms:W3CDTF">2025-11-18T15:31:07Z</dcterms:created>
  <dcterms:modified xsi:type="dcterms:W3CDTF">2025-11-28T13:35:43Z</dcterms:modified>
</cp:coreProperties>
</file>