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sldIdLst>
    <p:sldId id="256" r:id="rId4"/>
    <p:sldId id="257" r:id="rId5"/>
    <p:sldId id="268" r:id="rId6"/>
    <p:sldId id="270" r:id="rId7"/>
    <p:sldId id="282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4843D4-25CD-64EB-AF7C-52B947635185}" v="32" dt="2020-01-27T16:54:36.045"/>
    <p1510:client id="{9BFCF6A0-E941-3F66-1326-95A4A907EBAD}" v="40" dt="2019-11-13T10:32:27.667"/>
    <p1510:client id="{ACE7BE6D-D153-B5BB-17E9-961F0969ABF2}" v="45" dt="2020-02-17T11:50:00.3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S::m.locock@uwtsd.ac.uk::e15b0232-237d-4436-a587-677fdd88485c" providerId="AD" clId="Web-{9BFCF6A0-E941-3F66-1326-95A4A907EBAD}"/>
    <pc:docChg chg="modSld">
      <pc:chgData name="Martin Locock" userId="S::m.locock@uwtsd.ac.uk::e15b0232-237d-4436-a587-677fdd88485c" providerId="AD" clId="Web-{9BFCF6A0-E941-3F66-1326-95A4A907EBAD}" dt="2019-11-13T10:32:27.667" v="38" actId="20577"/>
      <pc:docMkLst>
        <pc:docMk/>
      </pc:docMkLst>
      <pc:sldChg chg="modSp">
        <pc:chgData name="Martin Locock" userId="S::m.locock@uwtsd.ac.uk::e15b0232-237d-4436-a587-677fdd88485c" providerId="AD" clId="Web-{9BFCF6A0-E941-3F66-1326-95A4A907EBAD}" dt="2019-11-13T10:28:44.919" v="27" actId="20577"/>
        <pc:sldMkLst>
          <pc:docMk/>
          <pc:sldMk cId="0" sldId="270"/>
        </pc:sldMkLst>
        <pc:spChg chg="mod">
          <ac:chgData name="Martin Locock" userId="S::m.locock@uwtsd.ac.uk::e15b0232-237d-4436-a587-677fdd88485c" providerId="AD" clId="Web-{9BFCF6A0-E941-3F66-1326-95A4A907EBAD}" dt="2019-11-13T10:28:44.919" v="27" actId="20577"/>
          <ac:spMkLst>
            <pc:docMk/>
            <pc:sldMk cId="0" sldId="270"/>
            <ac:spMk id="5123" creationId="{B89ED78A-7637-49B2-BED4-8369D22CD79F}"/>
          </ac:spMkLst>
        </pc:spChg>
      </pc:sldChg>
      <pc:sldChg chg="modSp">
        <pc:chgData name="Martin Locock" userId="S::m.locock@uwtsd.ac.uk::e15b0232-237d-4436-a587-677fdd88485c" providerId="AD" clId="Web-{9BFCF6A0-E941-3F66-1326-95A4A907EBAD}" dt="2019-11-13T10:31:50.777" v="30" actId="20577"/>
        <pc:sldMkLst>
          <pc:docMk/>
          <pc:sldMk cId="0" sldId="272"/>
        </pc:sldMkLst>
        <pc:spChg chg="mod">
          <ac:chgData name="Martin Locock" userId="S::m.locock@uwtsd.ac.uk::e15b0232-237d-4436-a587-677fdd88485c" providerId="AD" clId="Web-{9BFCF6A0-E941-3F66-1326-95A4A907EBAD}" dt="2019-11-13T10:31:50.777" v="30" actId="20577"/>
          <ac:spMkLst>
            <pc:docMk/>
            <pc:sldMk cId="0" sldId="272"/>
            <ac:spMk id="8195" creationId="{19F1F3C5-C3DD-4188-B889-97F4936967B2}"/>
          </ac:spMkLst>
        </pc:spChg>
      </pc:sldChg>
      <pc:sldChg chg="modSp">
        <pc:chgData name="Martin Locock" userId="S::m.locock@uwtsd.ac.uk::e15b0232-237d-4436-a587-677fdd88485c" providerId="AD" clId="Web-{9BFCF6A0-E941-3F66-1326-95A4A907EBAD}" dt="2019-11-13T10:32:27.667" v="38" actId="20577"/>
        <pc:sldMkLst>
          <pc:docMk/>
          <pc:sldMk cId="0" sldId="277"/>
        </pc:sldMkLst>
        <pc:spChg chg="mod">
          <ac:chgData name="Martin Locock" userId="S::m.locock@uwtsd.ac.uk::e15b0232-237d-4436-a587-677fdd88485c" providerId="AD" clId="Web-{9BFCF6A0-E941-3F66-1326-95A4A907EBAD}" dt="2019-11-13T10:32:27.667" v="38" actId="20577"/>
          <ac:spMkLst>
            <pc:docMk/>
            <pc:sldMk cId="0" sldId="277"/>
            <ac:spMk id="13315" creationId="{0AE94894-2C28-4F05-8A63-C209BD8972FB}"/>
          </ac:spMkLst>
        </pc:spChg>
      </pc:sldChg>
    </pc:docChg>
  </pc:docChgLst>
  <pc:docChgLst>
    <pc:chgData name="Martin Locock" userId="S::m.locock@uwtsd.ac.uk::e15b0232-237d-4436-a587-677fdd88485c" providerId="AD" clId="Web-{624843D4-25CD-64EB-AF7C-52B947635185}"/>
    <pc:docChg chg="modSld">
      <pc:chgData name="Martin Locock" userId="S::m.locock@uwtsd.ac.uk::e15b0232-237d-4436-a587-677fdd88485c" providerId="AD" clId="Web-{624843D4-25CD-64EB-AF7C-52B947635185}" dt="2020-01-27T16:54:36.045" v="27" actId="20577"/>
      <pc:docMkLst>
        <pc:docMk/>
      </pc:docMkLst>
      <pc:sldChg chg="modSp">
        <pc:chgData name="Martin Locock" userId="S::m.locock@uwtsd.ac.uk::e15b0232-237d-4436-a587-677fdd88485c" providerId="AD" clId="Web-{624843D4-25CD-64EB-AF7C-52B947635185}" dt="2020-01-27T16:53:51.014" v="9" actId="20577"/>
        <pc:sldMkLst>
          <pc:docMk/>
          <pc:sldMk cId="0" sldId="272"/>
        </pc:sldMkLst>
        <pc:spChg chg="mod">
          <ac:chgData name="Martin Locock" userId="S::m.locock@uwtsd.ac.uk::e15b0232-237d-4436-a587-677fdd88485c" providerId="AD" clId="Web-{624843D4-25CD-64EB-AF7C-52B947635185}" dt="2020-01-27T16:53:51.014" v="9" actId="20577"/>
          <ac:spMkLst>
            <pc:docMk/>
            <pc:sldMk cId="0" sldId="272"/>
            <ac:spMk id="8195" creationId="{19F1F3C5-C3DD-4188-B889-97F4936967B2}"/>
          </ac:spMkLst>
        </pc:spChg>
      </pc:sldChg>
      <pc:sldChg chg="modSp">
        <pc:chgData name="Martin Locock" userId="S::m.locock@uwtsd.ac.uk::e15b0232-237d-4436-a587-677fdd88485c" providerId="AD" clId="Web-{624843D4-25CD-64EB-AF7C-52B947635185}" dt="2020-01-27T16:54:25.467" v="24" actId="20577"/>
        <pc:sldMkLst>
          <pc:docMk/>
          <pc:sldMk cId="0" sldId="273"/>
        </pc:sldMkLst>
        <pc:spChg chg="mod">
          <ac:chgData name="Martin Locock" userId="S::m.locock@uwtsd.ac.uk::e15b0232-237d-4436-a587-677fdd88485c" providerId="AD" clId="Web-{624843D4-25CD-64EB-AF7C-52B947635185}" dt="2020-01-27T16:54:04.998" v="10" actId="20577"/>
          <ac:spMkLst>
            <pc:docMk/>
            <pc:sldMk cId="0" sldId="273"/>
            <ac:spMk id="9218" creationId="{DF2169C1-8E82-448B-BF52-20377758BF2B}"/>
          </ac:spMkLst>
        </pc:spChg>
        <pc:spChg chg="mod">
          <ac:chgData name="Martin Locock" userId="S::m.locock@uwtsd.ac.uk::e15b0232-237d-4436-a587-677fdd88485c" providerId="AD" clId="Web-{624843D4-25CD-64EB-AF7C-52B947635185}" dt="2020-01-27T16:54:25.467" v="24" actId="20577"/>
          <ac:spMkLst>
            <pc:docMk/>
            <pc:sldMk cId="0" sldId="273"/>
            <ac:spMk id="9219" creationId="{EAD5C70A-629F-4728-A3E5-C18A36CFDD4A}"/>
          </ac:spMkLst>
        </pc:spChg>
      </pc:sldChg>
      <pc:sldChg chg="modSp">
        <pc:chgData name="Martin Locock" userId="S::m.locock@uwtsd.ac.uk::e15b0232-237d-4436-a587-677fdd88485c" providerId="AD" clId="Web-{624843D4-25CD-64EB-AF7C-52B947635185}" dt="2020-01-27T16:54:36.045" v="27" actId="20577"/>
        <pc:sldMkLst>
          <pc:docMk/>
          <pc:sldMk cId="0" sldId="275"/>
        </pc:sldMkLst>
        <pc:spChg chg="mod">
          <ac:chgData name="Martin Locock" userId="S::m.locock@uwtsd.ac.uk::e15b0232-237d-4436-a587-677fdd88485c" providerId="AD" clId="Web-{624843D4-25CD-64EB-AF7C-52B947635185}" dt="2020-01-27T16:54:36.045" v="27" actId="20577"/>
          <ac:spMkLst>
            <pc:docMk/>
            <pc:sldMk cId="0" sldId="275"/>
            <ac:spMk id="11267" creationId="{708632F4-1352-45DA-95A4-79FE47818D6F}"/>
          </ac:spMkLst>
        </pc:spChg>
      </pc:sldChg>
    </pc:docChg>
  </pc:docChgLst>
  <pc:docChgLst>
    <pc:chgData name="Martin Locock" userId="S::m.locock@uwtsd.ac.uk::e15b0232-237d-4436-a587-677fdd88485c" providerId="AD" clId="Web-{ACE7BE6D-D153-B5BB-17E9-961F0969ABF2}"/>
    <pc:docChg chg="modSld">
      <pc:chgData name="Martin Locock" userId="S::m.locock@uwtsd.ac.uk::e15b0232-237d-4436-a587-677fdd88485c" providerId="AD" clId="Web-{ACE7BE6D-D153-B5BB-17E9-961F0969ABF2}" dt="2020-02-17T11:50:00.388" v="43" actId="20577"/>
      <pc:docMkLst>
        <pc:docMk/>
      </pc:docMkLst>
      <pc:sldChg chg="modSp">
        <pc:chgData name="Martin Locock" userId="S::m.locock@uwtsd.ac.uk::e15b0232-237d-4436-a587-677fdd88485c" providerId="AD" clId="Web-{ACE7BE6D-D153-B5BB-17E9-961F0969ABF2}" dt="2020-02-17T11:46:45.444" v="24" actId="20577"/>
        <pc:sldMkLst>
          <pc:docMk/>
          <pc:sldMk cId="0" sldId="270"/>
        </pc:sldMkLst>
        <pc:spChg chg="mod">
          <ac:chgData name="Martin Locock" userId="S::m.locock@uwtsd.ac.uk::e15b0232-237d-4436-a587-677fdd88485c" providerId="AD" clId="Web-{ACE7BE6D-D153-B5BB-17E9-961F0969ABF2}" dt="2020-02-17T11:46:45.444" v="24" actId="20577"/>
          <ac:spMkLst>
            <pc:docMk/>
            <pc:sldMk cId="0" sldId="270"/>
            <ac:spMk id="5123" creationId="{B89ED78A-7637-49B2-BED4-8369D22CD79F}"/>
          </ac:spMkLst>
        </pc:spChg>
      </pc:sldChg>
      <pc:sldChg chg="modSp">
        <pc:chgData name="Martin Locock" userId="S::m.locock@uwtsd.ac.uk::e15b0232-237d-4436-a587-677fdd88485c" providerId="AD" clId="Web-{ACE7BE6D-D153-B5BB-17E9-961F0969ABF2}" dt="2020-02-17T11:48:19.850" v="41" actId="20577"/>
        <pc:sldMkLst>
          <pc:docMk/>
          <pc:sldMk cId="0" sldId="275"/>
        </pc:sldMkLst>
        <pc:spChg chg="mod">
          <ac:chgData name="Martin Locock" userId="S::m.locock@uwtsd.ac.uk::e15b0232-237d-4436-a587-677fdd88485c" providerId="AD" clId="Web-{ACE7BE6D-D153-B5BB-17E9-961F0969ABF2}" dt="2020-02-17T11:48:19.850" v="41" actId="20577"/>
          <ac:spMkLst>
            <pc:docMk/>
            <pc:sldMk cId="0" sldId="275"/>
            <ac:spMk id="11267" creationId="{708632F4-1352-45DA-95A4-79FE47818D6F}"/>
          </ac:spMkLst>
        </pc:spChg>
      </pc:sldChg>
      <pc:sldChg chg="modSp">
        <pc:chgData name="Martin Locock" userId="S::m.locock@uwtsd.ac.uk::e15b0232-237d-4436-a587-677fdd88485c" providerId="AD" clId="Web-{ACE7BE6D-D153-B5BB-17E9-961F0969ABF2}" dt="2020-02-17T11:50:00.388" v="43" actId="20577"/>
        <pc:sldMkLst>
          <pc:docMk/>
          <pc:sldMk cId="0" sldId="278"/>
        </pc:sldMkLst>
        <pc:spChg chg="mod">
          <ac:chgData name="Martin Locock" userId="S::m.locock@uwtsd.ac.uk::e15b0232-237d-4436-a587-677fdd88485c" providerId="AD" clId="Web-{ACE7BE6D-D153-B5BB-17E9-961F0969ABF2}" dt="2020-02-17T11:50:00.388" v="43" actId="20577"/>
          <ac:spMkLst>
            <pc:docMk/>
            <pc:sldMk cId="0" sldId="278"/>
            <ac:spMk id="14339" creationId="{88CC41E8-74BF-4EDE-8D59-A43DA61D317A}"/>
          </ac:spMkLst>
        </pc:spChg>
      </pc:sldChg>
      <pc:sldChg chg="modSp">
        <pc:chgData name="Martin Locock" userId="S::m.locock@uwtsd.ac.uk::e15b0232-237d-4436-a587-677fdd88485c" providerId="AD" clId="Web-{ACE7BE6D-D153-B5BB-17E9-961F0969ABF2}" dt="2020-02-17T11:47:17.100" v="40" actId="20577"/>
        <pc:sldMkLst>
          <pc:docMk/>
          <pc:sldMk cId="0" sldId="282"/>
        </pc:sldMkLst>
        <pc:spChg chg="mod">
          <ac:chgData name="Martin Locock" userId="S::m.locock@uwtsd.ac.uk::e15b0232-237d-4436-a587-677fdd88485c" providerId="AD" clId="Web-{ACE7BE6D-D153-B5BB-17E9-961F0969ABF2}" dt="2020-02-17T11:47:17.100" v="40" actId="20577"/>
          <ac:spMkLst>
            <pc:docMk/>
            <pc:sldMk cId="0" sldId="282"/>
            <ac:spMk id="6147" creationId="{2208EC7F-A90B-4AE2-BB3E-07C47993D01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A6C35F-B1AA-456E-8162-610847161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FA459-0DA0-4E62-B25E-280D373701C8}" type="datetimeFigureOut">
              <a:rPr lang="en-US"/>
              <a:pPr>
                <a:defRPr/>
              </a:pPr>
              <a:t>2/17/2020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F7BEA-790E-47C3-8C02-AD5C63B2E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B32290-6C68-4DC7-830F-E605F732F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4F6C97-B235-4FA2-9890-3A830C7CCCA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2332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F47B5-9DF2-4048-A150-F25760C91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3AD9E-F5DE-4DAF-8617-6DA2770FB85E}" type="datetimeFigureOut">
              <a:rPr lang="en-US"/>
              <a:pPr>
                <a:defRPr/>
              </a:pPr>
              <a:t>2/17/2020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56E477-D059-4221-9846-4D9CC33B9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0E274-AF93-45AA-B198-1AA5E5424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006274-8821-46E0-A539-058CB4F86C4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62629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3DA571-A064-4693-8149-40491C520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D5BC8-9C51-4EA7-BDA4-20156B621B98}" type="datetimeFigureOut">
              <a:rPr lang="en-US"/>
              <a:pPr>
                <a:defRPr/>
              </a:pPr>
              <a:t>2/17/2020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05FBD6-96F1-4EEA-88A5-1B67DC031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2BFCF-504C-4607-AEC8-DC7CD55FF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3F9DA2-CF6B-4255-AA9F-A2B3A12B1A0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5650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DA7B383-6E64-48A7-8455-68B655A9A6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A6283-43C6-488E-B0C6-D3A0AC8E32A3}" type="datetimeFigureOut">
              <a:rPr lang="en-US"/>
              <a:pPr>
                <a:defRPr/>
              </a:pPr>
              <a:t>2/17/2020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3F6AB12-C998-4425-BB40-C0499F35B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9D11BAE-DD72-47C7-9F0C-7B9257975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97A349-2A46-4C1D-AF70-18C5EA5F67D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1899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4FCBBB0-01E8-483C-AE8E-65E393ECD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2C55C-D078-4665-93EA-CAEB1E7F372F}" type="datetimeFigureOut">
              <a:rPr lang="en-US"/>
              <a:pPr>
                <a:defRPr/>
              </a:pPr>
              <a:t>2/17/2020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1F858DB-93C1-40F6-A2EB-3182D852C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5E82A03-42EB-4514-B938-B096EEB06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8E6C90-CEA0-436B-B538-B71684D73DD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05056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B3247BF-244F-4A2F-A361-38EEBB7A1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B48CA5-BC7F-45A4-B009-213DD9666E1D}" type="datetimeFigureOut">
              <a:rPr lang="en-US"/>
              <a:pPr>
                <a:defRPr/>
              </a:pPr>
              <a:t>2/17/2020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0DD732A-A92F-43D1-91B7-49A25448B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3C2CB9A-6E20-49C2-B5CF-022A9041F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767981-A981-4F37-9A02-E7593B06032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0050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971BD18-382B-4A34-96B0-158F4C115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51259-B547-4F2B-9D18-2B5FC06F4A0A}" type="datetimeFigureOut">
              <a:rPr lang="en-US"/>
              <a:pPr>
                <a:defRPr/>
              </a:pPr>
              <a:t>2/17/2020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6136BB2-1EE0-497A-A47A-B4A6A03C2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C9F7992-B6AD-409B-900A-B308690BA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E4C03A-2E55-403A-8206-1F9ECAB16DA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0753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AC4B9F7-98A1-474A-82ED-C7A880A0C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3DC6F-491C-42E3-A436-B2AAB330A3DE}" type="datetimeFigureOut">
              <a:rPr lang="en-US"/>
              <a:pPr>
                <a:defRPr/>
              </a:pPr>
              <a:t>2/17/2020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7B785F4-C81F-4D3C-9BCD-6914F8870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55241C0-FC01-4A73-8D44-D00C55908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D4B85D-C0EB-44C9-B72D-6B5F35D6D46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66551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14D0FDF-3E0C-40C9-9499-6D14FCE3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279A9-B724-4463-B102-13639485A25B}" type="datetimeFigureOut">
              <a:rPr lang="en-US"/>
              <a:pPr>
                <a:defRPr/>
              </a:pPr>
              <a:t>2/17/2020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EAB627A-4437-4809-9B69-490AD7BDE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47F91AC-7DD6-45D8-9EC6-91CF25C91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43A0FC-412E-4750-937A-331C295366E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93929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299BC-1BF5-47AE-81B9-1DCEA1034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073B5-1EF5-49DF-99D1-6009214B340E}" type="datetimeFigureOut">
              <a:rPr lang="en-US"/>
              <a:pPr>
                <a:defRPr/>
              </a:pPr>
              <a:t>2/17/2020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E9207-D66A-445B-A4B4-72E09A7EA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5588F-C02A-4A2C-801B-61C4423A1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4AE157-6E8D-4C7C-A949-C6191966472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082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FD0A0B-213C-460A-9888-C2AE17518A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2EA61-21FB-4636-91E8-1DB15EDA46F5}" type="datetimeFigureOut">
              <a:rPr lang="en-US"/>
              <a:pPr>
                <a:defRPr/>
              </a:pPr>
              <a:t>2/17/2020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4733B0-D5FF-45A6-88EA-9ACBDA550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8B075E-F987-489D-9C62-3586FB552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AECF55-1D42-4EA3-9135-B547FDF4AD6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52359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0A7F045-3593-4C94-B0AA-4B9DFA87328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1B71F28-5C24-48C4-AF2F-26A16A34AAD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2074C0-8057-462A-A709-F17A3974C3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17DADC2-EE4E-4396-ABBA-37301E086EF3}" type="datetimeFigureOut">
              <a:rPr lang="en-US"/>
              <a:pPr>
                <a:defRPr/>
              </a:pPr>
              <a:t>2/17/2020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BB3F1-1CE5-4A00-9FF0-3EF8D203E7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994E4-D348-4908-81E9-AF1AB7972D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E57A9623-5225-4035-B74A-90E08B6C59BA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glish-heritage.org.uk/" TargetMode="External"/><Relationship Id="rId2" Type="http://schemas.openxmlformats.org/officeDocument/2006/relationships/hyperlink" Target="http://cadw.wales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oeni.gov.uk/niea/index.htm" TargetMode="External"/><Relationship Id="rId5" Type="http://schemas.openxmlformats.org/officeDocument/2006/relationships/hyperlink" Target="http://www.rcahmw.gov.uk/" TargetMode="External"/><Relationship Id="rId4" Type="http://schemas.openxmlformats.org/officeDocument/2006/relationships/hyperlink" Target="https://www.historicenvironment.scot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eumwales.ac.uk/" TargetMode="External"/><Relationship Id="rId2" Type="http://schemas.openxmlformats.org/officeDocument/2006/relationships/hyperlink" Target="http://www.britishmuseum.org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lgc.org.uk/" TargetMode="External"/><Relationship Id="rId2" Type="http://schemas.openxmlformats.org/officeDocument/2006/relationships/hyperlink" Target="http://www.nationalarchives.gov.uk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xfordarchaeology.com/" TargetMode="External"/><Relationship Id="rId2" Type="http://schemas.openxmlformats.org/officeDocument/2006/relationships/hyperlink" Target="http://www.wessexarch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ola.org.uk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yfedarchaeology.org.uk/" TargetMode="External"/><Relationship Id="rId2" Type="http://schemas.openxmlformats.org/officeDocument/2006/relationships/hyperlink" Target="http://www.cpat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gat.org.uk/index.html" TargetMode="External"/><Relationship Id="rId4" Type="http://schemas.openxmlformats.org/officeDocument/2006/relationships/hyperlink" Target="http://www.heneb.co.uk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new.archaeologyuk.org/" TargetMode="External"/><Relationship Id="rId7" Type="http://schemas.openxmlformats.org/officeDocument/2006/relationships/hyperlink" Target="http://www.algao.org.uk/" TargetMode="External"/><Relationship Id="rId2" Type="http://schemas.openxmlformats.org/officeDocument/2006/relationships/hyperlink" Target="http://www.nationaltrust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rchaeologists.net/" TargetMode="External"/><Relationship Id="rId5" Type="http://schemas.openxmlformats.org/officeDocument/2006/relationships/hyperlink" Target="http://www.bajrfed.co.uk/forum.php" TargetMode="External"/><Relationship Id="rId4" Type="http://schemas.openxmlformats.org/officeDocument/2006/relationships/hyperlink" Target="http://rescue-archaeology.org.uk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mpanieshouse.gov.uk/" TargetMode="External"/><Relationship Id="rId2" Type="http://schemas.openxmlformats.org/officeDocument/2006/relationships/hyperlink" Target="http://www.charity-commission.gov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rchaeologists.net/ro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DCB7B-BE82-43DF-8315-BEF7B8BA7A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AHAC 7005   Heritage project management in the modern world: session 3  structures and organisations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1CA08F-699E-4E9F-B8A6-31EB31D74E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6363" y="4941888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Martin </a:t>
            </a:r>
            <a:r>
              <a:rPr lang="en-GB" dirty="0" err="1"/>
              <a:t>Locock</a:t>
            </a:r>
            <a:endParaRPr lang="en-US" dirty="0"/>
          </a:p>
        </p:txBody>
      </p:sp>
      <p:pic>
        <p:nvPicPr>
          <p:cNvPr id="2052" name="Picture 2" descr="University of Wales Trinity Saint David">
            <a:extLst>
              <a:ext uri="{FF2B5EF4-FFF2-40B4-BE49-F238E27FC236}">
                <a16:creationId xmlns:a16="http://schemas.microsoft.com/office/drawing/2014/main" id="{FEC9A625-77E7-4898-896F-1A60D7DC56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52725" cy="110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1D4CC4C8-2D37-4014-9C3F-0ECB12769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Outline</a:t>
            </a:r>
            <a:endParaRPr lang="en-US" altLang="en-US"/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D2C29563-20DB-41A3-9AC2-4A902B0999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Discussion – differences in heritage protection in the UK</a:t>
            </a:r>
          </a:p>
          <a:p>
            <a:pPr eaLnBrk="1" hangingPunct="1"/>
            <a:r>
              <a:rPr lang="en-GB" altLang="en-US" sz="2400"/>
              <a:t>Statutory heritage bodies and government</a:t>
            </a:r>
          </a:p>
          <a:p>
            <a:pPr eaLnBrk="1" hangingPunct="1"/>
            <a:r>
              <a:rPr lang="en-GB" altLang="en-US" sz="2400"/>
              <a:t>Museums, advisory bodies, archives</a:t>
            </a:r>
          </a:p>
          <a:p>
            <a:pPr eaLnBrk="1" hangingPunct="1"/>
            <a:r>
              <a:rPr lang="en-GB" altLang="en-US" sz="2400"/>
              <a:t>Local authorities</a:t>
            </a:r>
          </a:p>
          <a:p>
            <a:pPr eaLnBrk="1" hangingPunct="1"/>
            <a:r>
              <a:rPr lang="en-GB" altLang="en-US" sz="2400"/>
              <a:t>Contractors</a:t>
            </a:r>
          </a:p>
          <a:p>
            <a:pPr eaLnBrk="1" hangingPunct="1"/>
            <a:r>
              <a:rPr lang="en-GB" altLang="en-US" sz="2400"/>
              <a:t>Welsh Archaeological Trusts</a:t>
            </a:r>
          </a:p>
          <a:p>
            <a:pPr eaLnBrk="1" hangingPunct="1"/>
            <a:r>
              <a:rPr lang="en-GB" altLang="en-US" sz="2400"/>
              <a:t>Other groups</a:t>
            </a:r>
          </a:p>
          <a:p>
            <a:pPr eaLnBrk="1" hangingPunct="1"/>
            <a:r>
              <a:rPr lang="en-GB" altLang="en-US" sz="2400"/>
              <a:t>Sources</a:t>
            </a:r>
          </a:p>
          <a:p>
            <a:pPr eaLnBrk="1" hangingPunct="1"/>
            <a:r>
              <a:rPr lang="en-GB" altLang="en-US" sz="2400"/>
              <a:t>Task for next session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Preparation task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71271959-D129-4904-96AD-D46BD33B0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Preparation task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A6776A93-2D92-4537-9EBE-961A58E5A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Prepare a summary of the legislation and guidance in England, Wales, Scotland and Northern Ireland, covering one of the following areas:</a:t>
            </a:r>
          </a:p>
          <a:p>
            <a:pPr eaLnBrk="1" hangingPunct="1"/>
            <a:r>
              <a:rPr lang="en-GB" altLang="en-US"/>
              <a:t>historic landscapes</a:t>
            </a:r>
          </a:p>
          <a:p>
            <a:pPr eaLnBrk="1" hangingPunct="1"/>
            <a:r>
              <a:rPr lang="en-GB" altLang="en-US"/>
              <a:t>finds</a:t>
            </a:r>
          </a:p>
          <a:p>
            <a:pPr eaLnBrk="1" hangingPunct="1"/>
            <a:r>
              <a:rPr lang="en-GB" altLang="en-US"/>
              <a:t>human remains</a:t>
            </a:r>
          </a:p>
          <a:p>
            <a:pPr eaLnBrk="1" hangingPunct="1"/>
            <a:r>
              <a:rPr lang="en-GB" altLang="en-US"/>
              <a:t>development and planning affecting archaeology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DD424F7F-09C7-452D-A9E9-4AC1897FA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Statutory heritage bodies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B89ED78A-7637-49B2-BED4-8369D22CD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hlinkClick r:id="rId2"/>
              </a:rPr>
              <a:t>Cadw</a:t>
            </a:r>
            <a:r>
              <a:rPr lang="en-GB" altLang="en-US" dirty="0"/>
              <a:t>  (no longer a separate body)</a:t>
            </a:r>
            <a:endParaRPr lang="en-GB" altLang="en-US" dirty="0">
              <a:cs typeface="Calibri"/>
            </a:endParaRPr>
          </a:p>
          <a:p>
            <a:pPr eaLnBrk="1" hangingPunct="1"/>
            <a:r>
              <a:rPr lang="en-GB" altLang="en-US" dirty="0">
                <a:hlinkClick r:id="rId3"/>
              </a:rPr>
              <a:t>English Heritage</a:t>
            </a:r>
            <a:r>
              <a:rPr lang="en-GB" altLang="en-US" dirty="0"/>
              <a:t>, Historic England</a:t>
            </a:r>
            <a:endParaRPr lang="en-GB" altLang="en-US" dirty="0">
              <a:cs typeface="Calibri"/>
            </a:endParaRPr>
          </a:p>
          <a:p>
            <a:pPr eaLnBrk="1" hangingPunct="1"/>
            <a:r>
              <a:rPr lang="en-GB" altLang="en-US" dirty="0">
                <a:hlinkClick r:id="rId4"/>
              </a:rPr>
              <a:t>Historic Environment Scotland</a:t>
            </a:r>
            <a:endParaRPr lang="en-GB" altLang="en-US" dirty="0">
              <a:cs typeface="Calibri"/>
            </a:endParaRPr>
          </a:p>
          <a:p>
            <a:pPr eaLnBrk="1" hangingPunct="1"/>
            <a:r>
              <a:rPr lang="en-GB" altLang="en-US" dirty="0">
                <a:hlinkClick r:id="rId5"/>
              </a:rPr>
              <a:t>RCAHMW</a:t>
            </a:r>
            <a:r>
              <a:rPr lang="en-GB" altLang="en-US" dirty="0"/>
              <a:t>  </a:t>
            </a:r>
            <a:endParaRPr lang="en-GB" altLang="en-US" dirty="0">
              <a:cs typeface="Calibri"/>
            </a:endParaRPr>
          </a:p>
          <a:p>
            <a:pPr eaLnBrk="1" hangingPunct="1"/>
            <a:r>
              <a:rPr lang="en-GB" altLang="en-US" dirty="0">
                <a:hlinkClick r:id="rId6"/>
              </a:rPr>
              <a:t>Northern Ireland Environment Agency</a:t>
            </a:r>
            <a:endParaRPr lang="en-GB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912C02EC-472F-40CB-9218-A8BEF7F32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Government and agencies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2208EC7F-A90B-4AE2-BB3E-07C47993D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Ministry of Defence</a:t>
            </a:r>
          </a:p>
          <a:p>
            <a:r>
              <a:rPr lang="en-GB" altLang="en-US" dirty="0"/>
              <a:t>Crown Estates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Highways Agency  (Design Manual for Roads and Bridges) 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English Nature, Natural Resources Wales, Environment Agency</a:t>
            </a:r>
            <a:endParaRPr lang="en-GB" altLang="en-US" dirty="0"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CA0039CA-007B-4439-8260-655D7C770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Museums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700E6C6D-F686-4DC2-831F-9EA24EC694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1628775"/>
            <a:ext cx="8064500" cy="255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571500" indent="-5715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600">
                <a:hlinkClick r:id="rId2"/>
              </a:rPr>
              <a:t>British Museum</a:t>
            </a:r>
            <a:r>
              <a:rPr lang="en-GB" altLang="en-US" sz="3600"/>
              <a:t>,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600">
                <a:hlinkClick r:id="rId3"/>
              </a:rPr>
              <a:t>National Museum Wales</a:t>
            </a:r>
            <a:r>
              <a:rPr lang="en-GB" altLang="en-US" sz="3600"/>
              <a:t>,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600"/>
              <a:t>local authority museums,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600"/>
              <a:t>independent museums</a:t>
            </a:r>
            <a:br>
              <a:rPr lang="en-GB" altLang="en-US" sz="1400"/>
            </a:br>
            <a:endParaRPr lang="en-GB" altLang="en-US" sz="1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C75383C8-D23E-4AD0-83E4-766E966E9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Advisory bodies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19F1F3C5-C3DD-4188-B889-97F4936967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MLA &gt; Arts Council England</a:t>
            </a:r>
            <a:endParaRPr lang="en-US" dirty="0"/>
          </a:p>
          <a:p>
            <a:pPr eaLnBrk="1" hangingPunct="1"/>
            <a:r>
              <a:rPr lang="en-GB" altLang="en-US" dirty="0"/>
              <a:t>Archives and Records Council Wales (Archives Wales)</a:t>
            </a:r>
            <a:endParaRPr lang="en-GB" altLang="en-US" dirty="0">
              <a:cs typeface="Calibri"/>
            </a:endParaRP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DF2169C1-8E82-448B-BF52-20377758B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Archives 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EAD5C70A-629F-4728-A3E5-C18A36CFD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hlinkClick r:id="rId2"/>
              </a:rPr>
              <a:t>National Archives</a:t>
            </a:r>
            <a:r>
              <a:rPr lang="en-GB" altLang="en-US" dirty="0"/>
              <a:t>, </a:t>
            </a:r>
            <a:endParaRPr lang="en-GB" altLang="en-US"/>
          </a:p>
          <a:p>
            <a:pPr eaLnBrk="1" hangingPunct="1"/>
            <a:r>
              <a:rPr lang="en-GB" altLang="en-US" dirty="0">
                <a:hlinkClick r:id="rId3"/>
              </a:rPr>
              <a:t>National Library of Wales</a:t>
            </a:r>
            <a:r>
              <a:rPr lang="en-GB" altLang="en-US" dirty="0"/>
              <a:t>, </a:t>
            </a:r>
            <a:endParaRPr lang="en-GB" altLang="en-US" dirty="0">
              <a:cs typeface="Calibri"/>
            </a:endParaRPr>
          </a:p>
          <a:p>
            <a:pPr eaLnBrk="1" hangingPunct="1"/>
            <a:r>
              <a:rPr lang="en-GB" altLang="en-US" dirty="0"/>
              <a:t>local authority archives</a:t>
            </a:r>
            <a:endParaRPr lang="en-GB" altLang="en-US" dirty="0">
              <a:cs typeface="Calibri"/>
            </a:endParaRPr>
          </a:p>
          <a:p>
            <a:pPr eaLnBrk="1" hangingPunct="1"/>
            <a:r>
              <a:rPr lang="en-GB" altLang="en-US" dirty="0"/>
              <a:t>Business archives</a:t>
            </a:r>
            <a:endParaRPr lang="en-GB" altLang="en-US" dirty="0">
              <a:cs typeface="Calibri"/>
            </a:endParaRPr>
          </a:p>
          <a:p>
            <a:pPr eaLnBrk="1" hangingPunct="1"/>
            <a:r>
              <a:rPr lang="en-GB" altLang="en-US" dirty="0"/>
              <a:t>University archives</a:t>
            </a:r>
            <a:endParaRPr lang="en-GB" altLang="en-US" dirty="0">
              <a:cs typeface="Calibri"/>
            </a:endParaRPr>
          </a:p>
          <a:p>
            <a:endParaRPr lang="en-GB" altLang="en-US" dirty="0">
              <a:cs typeface="Calibri"/>
            </a:endParaRPr>
          </a:p>
          <a:p>
            <a:r>
              <a:rPr lang="en-GB" altLang="en-US" dirty="0">
                <a:cs typeface="Calibri"/>
              </a:rPr>
              <a:t>Archaeological archives    ??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BC840B34-063F-49E9-A02E-9AB9861F3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Local authorities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F7C94E7-BE3E-4AF6-814C-4FF54DF17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D9AAB98D-5818-437A-AD65-7B8A144F03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188" y="1700213"/>
            <a:ext cx="8353425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defRPr/>
            </a:pPr>
            <a:r>
              <a:rPr lang="en-GB" dirty="0">
                <a:latin typeface="Arial" charset="0"/>
                <a:cs typeface="Arial" charset="0"/>
              </a:rPr>
              <a:t>(county / district /unitary)</a:t>
            </a:r>
          </a:p>
          <a:p>
            <a:pPr>
              <a:defRPr/>
            </a:pPr>
            <a:endParaRPr lang="en-GB" dirty="0">
              <a:latin typeface="Arial" charset="0"/>
              <a:cs typeface="Arial" charset="0"/>
            </a:endParaRPr>
          </a:p>
          <a:p>
            <a:pPr marL="571500" indent="-571500">
              <a:buFont typeface="Arial" pitchFamily="34" charset="0"/>
              <a:buChar char="•"/>
              <a:defRPr/>
            </a:pPr>
            <a:r>
              <a:rPr lang="en-GB" sz="3600" dirty="0">
                <a:latin typeface="Arial" charset="0"/>
                <a:cs typeface="Arial" charset="0"/>
              </a:rPr>
              <a:t>Planning, conservation and environment</a:t>
            </a:r>
          </a:p>
          <a:p>
            <a:pPr marL="571500" indent="-571500">
              <a:buFont typeface="Arial" pitchFamily="34" charset="0"/>
              <a:buChar char="•"/>
              <a:defRPr/>
            </a:pPr>
            <a:r>
              <a:rPr lang="en-GB" sz="3600" dirty="0">
                <a:latin typeface="Arial" charset="0"/>
                <a:cs typeface="Arial" charset="0"/>
              </a:rPr>
              <a:t>Highways and infrastructure</a:t>
            </a:r>
          </a:p>
          <a:p>
            <a:pPr marL="571500" indent="-571500">
              <a:buFont typeface="Arial" pitchFamily="34" charset="0"/>
              <a:buChar char="•"/>
              <a:defRPr/>
            </a:pPr>
            <a:r>
              <a:rPr lang="en-GB" sz="3600" dirty="0">
                <a:latin typeface="Arial" charset="0"/>
                <a:cs typeface="Arial" charset="0"/>
              </a:rPr>
              <a:t>HERs</a:t>
            </a:r>
          </a:p>
          <a:p>
            <a:pPr marL="571500" indent="-571500">
              <a:buFont typeface="Arial" pitchFamily="34" charset="0"/>
              <a:buChar char="•"/>
              <a:defRPr/>
            </a:pPr>
            <a:r>
              <a:rPr lang="en-GB" sz="3600" dirty="0">
                <a:latin typeface="Arial" charset="0"/>
                <a:cs typeface="Arial" charset="0"/>
              </a:rPr>
              <a:t>Education</a:t>
            </a:r>
          </a:p>
          <a:p>
            <a:pPr marL="571500" indent="-571500">
              <a:buFont typeface="Arial" pitchFamily="34" charset="0"/>
              <a:buChar char="•"/>
              <a:defRPr/>
            </a:pPr>
            <a:r>
              <a:rPr lang="en-GB" sz="3600" dirty="0">
                <a:latin typeface="Arial" charset="0"/>
                <a:cs typeface="Arial" charset="0"/>
              </a:rPr>
              <a:t>Museums and archives</a:t>
            </a:r>
          </a:p>
          <a:p>
            <a:pPr marL="571500" indent="-571500">
              <a:buFont typeface="Arial" pitchFamily="34" charset="0"/>
              <a:buChar char="•"/>
              <a:defRPr/>
            </a:pPr>
            <a:r>
              <a:rPr lang="en-GB" sz="3600" dirty="0">
                <a:latin typeface="Arial" charset="0"/>
                <a:cs typeface="Arial" charset="0"/>
              </a:rPr>
              <a:t>Archaeology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380A8BE5-EAF8-4A70-9592-224884FAD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Archaeological contractors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708632F4-1352-45DA-95A4-79FE47818D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hlinkClick r:id="rId2"/>
              </a:rPr>
              <a:t>Wessex Archaeology</a:t>
            </a:r>
            <a:r>
              <a:rPr lang="en-GB" altLang="en-US" dirty="0"/>
              <a:t>, </a:t>
            </a:r>
            <a:endParaRPr lang="en-GB" altLang="en-US"/>
          </a:p>
          <a:p>
            <a:pPr eaLnBrk="1" hangingPunct="1"/>
            <a:r>
              <a:rPr lang="en-GB" altLang="en-US" dirty="0">
                <a:hlinkClick r:id="rId3"/>
              </a:rPr>
              <a:t>OAU</a:t>
            </a:r>
            <a:endParaRPr lang="en-GB" altLang="en-US" dirty="0"/>
          </a:p>
          <a:p>
            <a:pPr eaLnBrk="1" hangingPunct="1"/>
            <a:r>
              <a:rPr lang="en-GB" altLang="en-US" dirty="0"/>
              <a:t>Consultants</a:t>
            </a:r>
            <a:endParaRPr lang="en-GB" altLang="en-US" dirty="0">
              <a:cs typeface="Calibri"/>
            </a:endParaRPr>
          </a:p>
          <a:p>
            <a:pPr eaLnBrk="1" hangingPunct="1"/>
            <a:r>
              <a:rPr lang="en-GB" altLang="en-US" dirty="0">
                <a:hlinkClick r:id="rId4"/>
              </a:rPr>
              <a:t>MOLA</a:t>
            </a:r>
            <a:endParaRPr lang="en-GB" altLang="en-US" dirty="0">
              <a:cs typeface="Calibri"/>
            </a:endParaRPr>
          </a:p>
          <a:p>
            <a:pPr marL="0" indent="0" eaLnBrk="1" hangingPunct="1">
              <a:buNone/>
            </a:pPr>
            <a:br>
              <a:rPr lang="en-GB" altLang="en-US" dirty="0"/>
            </a:br>
            <a:endParaRPr lang="en-GB" altLang="en-US">
              <a:cs typeface="Calibri"/>
            </a:endParaRP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FDAED072-A194-42EC-B105-06D0737BC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Welsh Archaeological Trusts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E7D9402E-CD25-4DBB-A207-4E1FE93C95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hlinkClick r:id="rId2"/>
              </a:rPr>
              <a:t>Clwyd-Powys</a:t>
            </a:r>
            <a:r>
              <a:rPr lang="en-GB" altLang="en-US"/>
              <a:t>, </a:t>
            </a:r>
          </a:p>
          <a:p>
            <a:pPr eaLnBrk="1" hangingPunct="1"/>
            <a:r>
              <a:rPr lang="en-GB" altLang="en-US">
                <a:hlinkClick r:id="rId3"/>
              </a:rPr>
              <a:t>Dyfed</a:t>
            </a:r>
            <a:r>
              <a:rPr lang="en-GB" altLang="en-US"/>
              <a:t>,</a:t>
            </a:r>
          </a:p>
          <a:p>
            <a:pPr eaLnBrk="1" hangingPunct="1"/>
            <a:r>
              <a:rPr lang="en-GB" altLang="en-US"/>
              <a:t> </a:t>
            </a:r>
            <a:r>
              <a:rPr lang="en-GB" altLang="en-US">
                <a:hlinkClick r:id="rId4"/>
              </a:rPr>
              <a:t>Gwynedd</a:t>
            </a:r>
            <a:r>
              <a:rPr lang="en-GB" altLang="en-US"/>
              <a:t>,</a:t>
            </a:r>
          </a:p>
          <a:p>
            <a:pPr eaLnBrk="1" hangingPunct="1"/>
            <a:r>
              <a:rPr lang="en-GB" altLang="en-US"/>
              <a:t> </a:t>
            </a:r>
            <a:r>
              <a:rPr lang="en-GB" altLang="en-US">
                <a:hlinkClick r:id="rId5"/>
              </a:rPr>
              <a:t>Glamorgan-Gwent </a:t>
            </a:r>
            <a:endParaRPr lang="en-GB" altLang="en-US"/>
          </a:p>
          <a:p>
            <a:pPr eaLnBrk="1" hangingPunct="1"/>
            <a:r>
              <a:rPr lang="en-GB" altLang="en-US"/>
              <a:t>Charities / companies</a:t>
            </a:r>
          </a:p>
          <a:p>
            <a:pPr eaLnBrk="1" hangingPunct="1"/>
            <a:r>
              <a:rPr lang="en-GB" altLang="en-US"/>
              <a:t>Dual function   &gt; Chinese wall</a:t>
            </a:r>
          </a:p>
          <a:p>
            <a:pPr eaLnBrk="1" hangingPunct="1"/>
            <a:r>
              <a:rPr lang="en-GB" altLang="en-US"/>
              <a:t>Cadw, RCAHMW, LA, commercial funding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88DBD476-D2B9-4144-962B-2DC08DEBE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Other bodies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0AE94894-2C28-4F05-8A63-C209BD897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hlinkClick r:id="rId2"/>
              </a:rPr>
              <a:t>National Trust</a:t>
            </a:r>
            <a:endParaRPr lang="en-GB" altLang="en-US" dirty="0"/>
          </a:p>
          <a:p>
            <a:pPr eaLnBrk="1" hangingPunct="1"/>
            <a:r>
              <a:rPr lang="en-GB" altLang="en-US" dirty="0">
                <a:hlinkClick r:id="rId3"/>
              </a:rPr>
              <a:t>Council for British Archaeology</a:t>
            </a:r>
            <a:endParaRPr lang="en-GB" altLang="en-US" dirty="0"/>
          </a:p>
          <a:p>
            <a:pPr eaLnBrk="1" hangingPunct="1"/>
            <a:r>
              <a:rPr lang="en-GB" altLang="en-US" dirty="0">
                <a:hlinkClick r:id="rId4"/>
              </a:rPr>
              <a:t>RESCUE</a:t>
            </a:r>
            <a:endParaRPr lang="en-GB" altLang="en-US" dirty="0"/>
          </a:p>
          <a:p>
            <a:pPr eaLnBrk="1" hangingPunct="1"/>
            <a:r>
              <a:rPr lang="en-GB" altLang="en-US" dirty="0">
                <a:hlinkClick r:id="rId5"/>
              </a:rPr>
              <a:t>BAJR</a:t>
            </a:r>
            <a:endParaRPr lang="en-GB" altLang="en-US" dirty="0"/>
          </a:p>
          <a:p>
            <a:pPr eaLnBrk="1" hangingPunct="1"/>
            <a:r>
              <a:rPr lang="en-GB" altLang="en-US" dirty="0"/>
              <a:t>Societies</a:t>
            </a:r>
            <a:endParaRPr lang="en-GB" altLang="en-US" dirty="0">
              <a:cs typeface="Calibri"/>
            </a:endParaRPr>
          </a:p>
          <a:p>
            <a:pPr eaLnBrk="1" hangingPunct="1"/>
            <a:r>
              <a:rPr lang="en-GB" altLang="en-US" dirty="0">
                <a:hlinkClick r:id="rId6"/>
              </a:rPr>
              <a:t>Chartered Institute for Archaeologists</a:t>
            </a:r>
            <a:endParaRPr lang="en-GB" altLang="en-US" dirty="0"/>
          </a:p>
          <a:p>
            <a:pPr eaLnBrk="1" hangingPunct="1"/>
            <a:r>
              <a:rPr lang="en-GB" altLang="en-US" dirty="0">
                <a:hlinkClick r:id="rId7"/>
              </a:rPr>
              <a:t>ALGAO UK</a:t>
            </a:r>
            <a:endParaRPr lang="en-GB" altLang="en-US" dirty="0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BEAF29F3-B034-43A4-B795-1C0C83D0B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Corporate information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88CC41E8-74BF-4EDE-8D59-A43DA61D31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hlinkClick r:id="rId2"/>
              </a:rPr>
              <a:t>Charity Commission</a:t>
            </a:r>
            <a:endParaRPr lang="en-GB" altLang="en-US" dirty="0"/>
          </a:p>
          <a:p>
            <a:pPr eaLnBrk="1" hangingPunct="1"/>
            <a:r>
              <a:rPr lang="en-GB" altLang="en-US" dirty="0">
                <a:hlinkClick r:id="rId3"/>
              </a:rPr>
              <a:t>Companies House</a:t>
            </a:r>
            <a:endParaRPr lang="en-GB" altLang="en-US" dirty="0"/>
          </a:p>
          <a:p>
            <a:pPr eaLnBrk="1" hangingPunct="1"/>
            <a:r>
              <a:rPr lang="en-GB" altLang="en-US" dirty="0">
                <a:hlinkClick r:id="rId4"/>
              </a:rPr>
              <a:t>CIfA Register of Archaeological Organisations</a:t>
            </a:r>
            <a:br>
              <a:rPr lang="en-GB" altLang="en-US" dirty="0"/>
            </a:br>
            <a:endParaRPr lang="en-GB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455150AD-D7FB-43AF-9B2E-C24F33B2B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Task for next session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8B346E33-173D-454F-9A65-E5BB940973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Rectangle 1">
            <a:extLst>
              <a:ext uri="{FF2B5EF4-FFF2-40B4-BE49-F238E27FC236}">
                <a16:creationId xmlns:a16="http://schemas.microsoft.com/office/drawing/2014/main" id="{57E5B50E-7ABD-4BCF-AA22-2619D47B65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188" y="1700213"/>
            <a:ext cx="7993062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3200"/>
              <a:t>Prepare a description of an archaeological organisation including its legal status, current budget/turnover, number of staff, and main functions. </a:t>
            </a:r>
          </a:p>
          <a:p>
            <a:pPr eaLnBrk="1" hangingPunct="1"/>
            <a:r>
              <a:rPr lang="en-GB" altLang="en-US" sz="3200"/>
              <a:t>Does it have any accreditation/ registration? </a:t>
            </a:r>
          </a:p>
          <a:p>
            <a:pPr eaLnBrk="1" hangingPunct="1"/>
            <a:r>
              <a:rPr lang="en-GB" altLang="en-US" sz="3200"/>
              <a:t>Would you want to work there?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2" ma:contentTypeDescription="Create a new document." ma:contentTypeScope="" ma:versionID="a26141587a6089a8436d40bb9a7ba0da">
  <xsd:schema xmlns:xsd="http://www.w3.org/2001/XMLSchema" xmlns:xs="http://www.w3.org/2001/XMLSchema" xmlns:p="http://schemas.microsoft.com/office/2006/metadata/properties" xmlns:ns3="a3276f14-397d-4ed7-b8c7-ece791485ff1" targetNamespace="http://schemas.microsoft.com/office/2006/metadata/properties" ma:root="true" ma:fieldsID="5cdbd2d04e2fdc54e777c6268fd40b62" ns3:_="">
    <xsd:import namespace="a3276f14-397d-4ed7-b8c7-ece791485ff1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AA8AB49-2B19-4FB2-94F8-E23148D106E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824E735-1037-40A5-AAF0-6E50EC7808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304</Words>
  <Application>Microsoft Office PowerPoint</Application>
  <PresentationFormat>On-screen Show (4:3)</PresentationFormat>
  <Paragraphs>90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AHAC 7005   Heritage project management in the modern world: session 3  structures and organisations</vt:lpstr>
      <vt:lpstr>Outline</vt:lpstr>
      <vt:lpstr>Preparation task</vt:lpstr>
      <vt:lpstr>Statutory heritage bodies</vt:lpstr>
      <vt:lpstr>Government and agencies</vt:lpstr>
      <vt:lpstr>Museums</vt:lpstr>
      <vt:lpstr>Advisory bodies</vt:lpstr>
      <vt:lpstr>Archives </vt:lpstr>
      <vt:lpstr>Local authorities</vt:lpstr>
      <vt:lpstr>Archaeological contractors</vt:lpstr>
      <vt:lpstr>Welsh Archaeological Trusts</vt:lpstr>
      <vt:lpstr>Other bodies</vt:lpstr>
      <vt:lpstr>Corporate information</vt:lpstr>
      <vt:lpstr>Task for 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AHAC 7005   Heritage project management in the modern world: session 2  legislation</dc:title>
  <dc:creator>Martin Locock</dc:creator>
  <cp:lastModifiedBy>Martin Locock</cp:lastModifiedBy>
  <cp:revision>52</cp:revision>
  <dcterms:modified xsi:type="dcterms:W3CDTF">2020-02-17T11:50:00Z</dcterms:modified>
</cp:coreProperties>
</file>