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media/image1.jpeg" ContentType="image/jpeg"/>
  <Override PartName="/ppt/media/image2.jpeg" ContentType="image/jpeg"/>
  <Override PartName="/ppt/media/image3.jpeg" ContentType="image/jpeg"/>
  <Override PartName="/ppt/media/image4.jpeg" ContentType="image/jpeg"/>
  <Override PartName="/ppt/media/image5.jpeg" ContentType="image/jpeg"/>
  <Override PartName="/ppt/media/image6.jpeg" ContentType="image/jpeg"/>
  <Override PartName="/ppt/media/image7.jpeg" ContentType="image/jpeg"/>
  <Override PartName="/ppt/media/image8.jpeg" ContentType="image/jpeg"/>
</Types>
</file>

<file path=_rels/.rels><?xml version="1.0" encoding="UTF-8" standalone="yes"?>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</p:sldIdLst>
  <p:sldSz cx="13004800" cy="97536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1" baseline="0" cap="none" i="0" spc="0" strike="noStrike" sz="2400" u="none" kumimoji="0" normalizeH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1pPr>
    <a:lvl2pPr marL="0" marR="0" indent="2286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1" baseline="0" cap="none" i="0" spc="0" strike="noStrike" sz="2400" u="none" kumimoji="0" normalizeH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2pPr>
    <a:lvl3pPr marL="0" marR="0" indent="4572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1" baseline="0" cap="none" i="0" spc="0" strike="noStrike" sz="2400" u="none" kumimoji="0" normalizeH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3pPr>
    <a:lvl4pPr marL="0" marR="0" indent="6858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1" baseline="0" cap="none" i="0" spc="0" strike="noStrike" sz="2400" u="none" kumimoji="0" normalizeH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4pPr>
    <a:lvl5pPr marL="0" marR="0" indent="9144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1" baseline="0" cap="none" i="0" spc="0" strike="noStrike" sz="2400" u="none" kumimoji="0" normalizeH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5pPr>
    <a:lvl6pPr marL="0" marR="0" indent="11430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1" baseline="0" cap="none" i="0" spc="0" strike="noStrike" sz="2400" u="none" kumimoji="0" normalizeH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6pPr>
    <a:lvl7pPr marL="0" marR="0" indent="13716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1" baseline="0" cap="none" i="0" spc="0" strike="noStrike" sz="2400" u="none" kumimoji="0" normalizeH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7pPr>
    <a:lvl8pPr marL="0" marR="0" indent="16002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1" baseline="0" cap="none" i="0" spc="0" strike="noStrike" sz="2400" u="none" kumimoji="0" normalizeH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8pPr>
    <a:lvl9pPr marL="0" marR="0" indent="18288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1" baseline="0" cap="none" i="0" spc="0" strike="noStrike" sz="2400" u="none" kumimoji="0" normalizeH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wholeTbl>
    <a:band2H>
      <a:tcTxStyle b="def" i="def"/>
      <a:tcStyle>
        <a:tcBdr/>
        <a:fill>
          <a:solidFill>
            <a:srgbClr val="E3E5E8"/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>
              <a:lumOff val="-13575"/>
            </a:schemeClr>
          </a:solidFill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3797C6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>
              <a:hueOff val="114395"/>
              <a:lumOff val="-24975"/>
            </a:schemeClr>
          </a:solidFill>
        </a:fill>
      </a:tcStyle>
    </a:firstRow>
  </a:tblStyle>
  <a:tblStyle styleId="{C7B018BB-80A7-4F77-B60F-C8B233D01FF8}" styleName="">
    <a:tblBg/>
    <a:wholeTbl>
      <a:tcTxStyle b="off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B8B8B8"/>
              </a:solidFill>
              <a:prstDash val="solid"/>
              <a:miter lim="400000"/>
            </a:ln>
          </a:left>
          <a:right>
            <a:ln w="12700" cap="flat">
              <a:solidFill>
                <a:srgbClr val="B8B8B8"/>
              </a:solidFill>
              <a:prstDash val="solid"/>
              <a:miter lim="400000"/>
            </a:ln>
          </a:right>
          <a:top>
            <a:ln w="12700" cap="flat">
              <a:solidFill>
                <a:srgbClr val="B8B8B8"/>
              </a:solidFill>
              <a:prstDash val="solid"/>
              <a:miter lim="400000"/>
            </a:ln>
          </a:top>
          <a:bottom>
            <a:ln w="12700" cap="flat">
              <a:solidFill>
                <a:srgbClr val="B8B8B8"/>
              </a:solidFill>
              <a:prstDash val="solid"/>
              <a:miter lim="400000"/>
            </a:ln>
          </a:bottom>
          <a:insideH>
            <a:ln w="12700" cap="flat">
              <a:solidFill>
                <a:srgbClr val="B8B8B8"/>
              </a:solidFill>
              <a:prstDash val="solid"/>
              <a:miter lim="400000"/>
            </a:ln>
          </a:insideH>
          <a:insideV>
            <a:ln w="12700" cap="flat">
              <a:solidFill>
                <a:srgbClr val="B8B8B8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wholeTbl>
    <a:band2H>
      <a:tcTxStyle b="def" i="def"/>
      <a:tcStyle>
        <a:tcBdr/>
        <a:fill>
          <a:solidFill>
            <a:srgbClr val="E1E0DA"/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chemeClr val="accent3">
              <a:hueOff val="362282"/>
              <a:satOff val="31803"/>
              <a:lumOff val="-18242"/>
            </a:schemeClr>
          </a:solidFill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254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929292"/>
              </a:solidFill>
              <a:prstDash val="solid"/>
              <a:miter lim="400000"/>
            </a:ln>
          </a:left>
          <a:right>
            <a:ln w="12700" cap="flat">
              <a:solidFill>
                <a:srgbClr val="929292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929292"/>
              </a:solidFill>
              <a:prstDash val="solid"/>
              <a:miter lim="400000"/>
            </a:ln>
          </a:insideH>
          <a:insideV>
            <a:ln w="12700" cap="flat">
              <a:solidFill>
                <a:srgbClr val="929292"/>
              </a:solidFill>
              <a:prstDash val="solid"/>
              <a:miter lim="400000"/>
            </a:ln>
          </a:insideV>
        </a:tcBdr>
        <a:fill>
          <a:solidFill>
            <a:srgbClr val="017101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Helvetica Neue Light"/>
          <a:ea typeface="Helvetica Neue Light"/>
          <a:cs typeface="Helvetica Neue Light"/>
        </a:font>
        <a:srgbClr val="000000"/>
      </a:tcTxStyle>
      <a:tcStyle>
        <a:tcBdr>
          <a:left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V>
        </a:tcBdr>
        <a:fill>
          <a:solidFill>
            <a:srgbClr val="FAF7E9"/>
          </a:solidFill>
        </a:fill>
      </a:tcStyle>
    </a:wholeTbl>
    <a:band2H>
      <a:tcTxStyle b="def" i="def"/>
      <a:tcStyle>
        <a:tcBdr/>
        <a:fill>
          <a:solidFill>
            <a:srgbClr val="EDEADD"/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F9BA00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FF9400"/>
          </a:solidFill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FF9400"/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A6AAA9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wholeTbl>
    <a:band2H>
      <a:tcTxStyle b="def" i="def"/>
      <a:tcStyle>
        <a:tcBdr/>
        <a:fill>
          <a:solidFill>
            <a:srgbClr val="DADBDA"/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A6AAA9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chemeClr val="accent6">
              <a:hueOff val="-146070"/>
              <a:satOff val="-10048"/>
              <a:lumOff val="-30626"/>
            </a:schemeClr>
          </a:solidFill>
        </a:fill>
      </a:tcStyle>
    </a:firstCol>
    <a:la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A6AAA9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rgbClr val="C24785"/>
          </a:solidFill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A6AAA9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rgbClr val="C24785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B5B5C1"/>
          </a:solidFill>
        </a:fill>
      </a:tcStyle>
    </a:wholeTbl>
    <a:band2H>
      <a:tcTxStyle b="def" i="def"/>
      <a:tcStyle>
        <a:tcBdr/>
        <a:fill>
          <a:solidFill>
            <a:srgbClr val="9A9AA5"/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53585F"/>
          </a:solidFill>
        </a:fill>
      </a:tcStyle>
    </a:firstCol>
    <a:la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798089"/>
          </a:solidFill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798089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EDEEEE"/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Col>
    <a:lastRow>
      <a:tcTxStyle b="on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1"/>
</file>

<file path=ppt/_rels/presentation.xml.rels><?xml version="1.0" encoding="UTF-8" standalone="yes"?>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Relationship Id="rId19" Type="http://schemas.openxmlformats.org/officeDocument/2006/relationships/slide" Target="slides/slide12.xml"/><Relationship Id="rId20" Type="http://schemas.openxmlformats.org/officeDocument/2006/relationships/slide" Target="slides/slide13.xml"/></Relationships>

</file>

<file path=ppt/notesMasters/_rels/notesMaster1.xml.rels><?xml version="1.0" encoding="UTF-8" standalone="yes"?>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Shape 116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17" name="Shape 117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slideLayouts/_rels/slideLayout1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2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showMasterSp="1" showMasterPhAnim="1">
  <p:cSld name="Title &amp;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/>
          <p:nvPr>
            <p:ph type="title"/>
          </p:nvPr>
        </p:nvSpPr>
        <p:spPr>
          <a:xfrm>
            <a:off x="1270000" y="1638300"/>
            <a:ext cx="10464800" cy="3302000"/>
          </a:xfrm>
          <a:prstGeom prst="rect">
            <a:avLst/>
          </a:prstGeom>
        </p:spPr>
        <p:txBody>
          <a:bodyPr anchor="b"/>
          <a:lstStyle/>
          <a:p>
            <a:pPr/>
            <a:r>
              <a:t>Title Text</a:t>
            </a:r>
          </a:p>
        </p:txBody>
      </p:sp>
      <p:sp>
        <p:nvSpPr>
          <p:cNvPr id="12" name="Body Level One…"/>
          <p:cNvSpPr txBox="1"/>
          <p:nvPr>
            <p:ph type="body" sz="quarter" idx="1"/>
          </p:nvPr>
        </p:nvSpPr>
        <p:spPr>
          <a:xfrm>
            <a:off x="1270000" y="5041900"/>
            <a:ext cx="10464800" cy="11303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700"/>
            </a:lvl1pPr>
            <a:lvl2pPr marL="0" indent="228600" algn="ctr">
              <a:spcBef>
                <a:spcPts val="0"/>
              </a:spcBef>
              <a:buSzTx/>
              <a:buNone/>
              <a:defRPr sz="3700"/>
            </a:lvl2pPr>
            <a:lvl3pPr marL="0" indent="457200" algn="ctr">
              <a:spcBef>
                <a:spcPts val="0"/>
              </a:spcBef>
              <a:buSzTx/>
              <a:buNone/>
              <a:defRPr sz="3700"/>
            </a:lvl3pPr>
            <a:lvl4pPr marL="0" indent="685800" algn="ctr">
              <a:spcBef>
                <a:spcPts val="0"/>
              </a:spcBef>
              <a:buSzTx/>
              <a:buNone/>
              <a:defRPr sz="3700"/>
            </a:lvl4pPr>
            <a:lvl5pPr marL="0" indent="914400" algn="ctr">
              <a:spcBef>
                <a:spcPts val="0"/>
              </a:spcBef>
              <a:buSzTx/>
              <a:buNone/>
              <a:defRPr sz="37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latin typeface="Helvetica Neue Thin"/>
                <a:ea typeface="Helvetica Neue Thin"/>
                <a:cs typeface="Helvetica Neue Thin"/>
                <a:sym typeface="Helvetica Neue Thin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Photo - Horizont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Image"/>
          <p:cNvSpPr/>
          <p:nvPr>
            <p:ph type="pic" idx="13"/>
          </p:nvPr>
        </p:nvSpPr>
        <p:spPr>
          <a:xfrm>
            <a:off x="1625600" y="673100"/>
            <a:ext cx="9753600" cy="59055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21" name="Title Text"/>
          <p:cNvSpPr txBox="1"/>
          <p:nvPr>
            <p:ph type="title"/>
          </p:nvPr>
        </p:nvSpPr>
        <p:spPr>
          <a:xfrm>
            <a:off x="1270000" y="6718300"/>
            <a:ext cx="10464800" cy="1422400"/>
          </a:xfrm>
          <a:prstGeom prst="rect">
            <a:avLst/>
          </a:prstGeom>
        </p:spPr>
        <p:txBody>
          <a:bodyPr anchor="b"/>
          <a:lstStyle/>
          <a:p>
            <a:pPr/>
            <a:r>
              <a:t>Title Text</a:t>
            </a:r>
          </a:p>
        </p:txBody>
      </p:sp>
      <p:sp>
        <p:nvSpPr>
          <p:cNvPr id="22" name="Body Level One…"/>
          <p:cNvSpPr txBox="1"/>
          <p:nvPr>
            <p:ph type="body" sz="quarter" idx="1"/>
          </p:nvPr>
        </p:nvSpPr>
        <p:spPr>
          <a:xfrm>
            <a:off x="1270000" y="8153400"/>
            <a:ext cx="10464800" cy="11303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700"/>
            </a:lvl1pPr>
            <a:lvl2pPr marL="0" indent="228600" algn="ctr">
              <a:spcBef>
                <a:spcPts val="0"/>
              </a:spcBef>
              <a:buSzTx/>
              <a:buNone/>
              <a:defRPr sz="3700"/>
            </a:lvl2pPr>
            <a:lvl3pPr marL="0" indent="457200" algn="ctr">
              <a:spcBef>
                <a:spcPts val="0"/>
              </a:spcBef>
              <a:buSzTx/>
              <a:buNone/>
              <a:defRPr sz="3700"/>
            </a:lvl3pPr>
            <a:lvl4pPr marL="0" indent="685800" algn="ctr">
              <a:spcBef>
                <a:spcPts val="0"/>
              </a:spcBef>
              <a:buSzTx/>
              <a:buNone/>
              <a:defRPr sz="3700"/>
            </a:lvl4pPr>
            <a:lvl5pPr marL="0" indent="914400" algn="ctr">
              <a:spcBef>
                <a:spcPts val="0"/>
              </a:spcBef>
              <a:buSzTx/>
              <a:buNone/>
              <a:defRPr sz="37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Title - Cen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Text"/>
          <p:cNvSpPr txBox="1"/>
          <p:nvPr>
            <p:ph type="title"/>
          </p:nvPr>
        </p:nvSpPr>
        <p:spPr>
          <a:xfrm>
            <a:off x="1270000" y="3225800"/>
            <a:ext cx="10464800" cy="3302000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3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Photo -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Image"/>
          <p:cNvSpPr/>
          <p:nvPr>
            <p:ph type="pic" sz="half" idx="13"/>
          </p:nvPr>
        </p:nvSpPr>
        <p:spPr>
          <a:xfrm>
            <a:off x="6718300" y="635000"/>
            <a:ext cx="5334000" cy="82169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39" name="Title Text"/>
          <p:cNvSpPr txBox="1"/>
          <p:nvPr>
            <p:ph type="title"/>
          </p:nvPr>
        </p:nvSpPr>
        <p:spPr>
          <a:xfrm>
            <a:off x="952500" y="635000"/>
            <a:ext cx="5334000" cy="3987800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/>
            <a:r>
              <a:t>Title Text</a:t>
            </a:r>
          </a:p>
        </p:txBody>
      </p:sp>
      <p:sp>
        <p:nvSpPr>
          <p:cNvPr id="40" name="Body Level One…"/>
          <p:cNvSpPr txBox="1"/>
          <p:nvPr>
            <p:ph type="body" sz="quarter" idx="1"/>
          </p:nvPr>
        </p:nvSpPr>
        <p:spPr>
          <a:xfrm>
            <a:off x="952500" y="4724400"/>
            <a:ext cx="5334000" cy="41148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700"/>
            </a:lvl1pPr>
            <a:lvl2pPr marL="0" indent="228600" algn="ctr">
              <a:spcBef>
                <a:spcPts val="0"/>
              </a:spcBef>
              <a:buSzTx/>
              <a:buNone/>
              <a:defRPr sz="3700"/>
            </a:lvl2pPr>
            <a:lvl3pPr marL="0" indent="457200" algn="ctr">
              <a:spcBef>
                <a:spcPts val="0"/>
              </a:spcBef>
              <a:buSzTx/>
              <a:buNone/>
              <a:defRPr sz="3700"/>
            </a:lvl3pPr>
            <a:lvl4pPr marL="0" indent="685800" algn="ctr">
              <a:spcBef>
                <a:spcPts val="0"/>
              </a:spcBef>
              <a:buSzTx/>
              <a:buNone/>
              <a:defRPr sz="3700"/>
            </a:lvl4pPr>
            <a:lvl5pPr marL="0" indent="914400" algn="ctr">
              <a:spcBef>
                <a:spcPts val="0"/>
              </a:spcBef>
              <a:buSzTx/>
              <a:buNone/>
              <a:defRPr sz="37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Title -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49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57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8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Image"/>
          <p:cNvSpPr/>
          <p:nvPr>
            <p:ph type="pic" sz="half" idx="13"/>
          </p:nvPr>
        </p:nvSpPr>
        <p:spPr>
          <a:xfrm>
            <a:off x="6718300" y="2590800"/>
            <a:ext cx="5334000" cy="62865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66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67" name="Body Level One…"/>
          <p:cNvSpPr txBox="1"/>
          <p:nvPr>
            <p:ph type="body" sz="half" idx="1"/>
          </p:nvPr>
        </p:nvSpPr>
        <p:spPr>
          <a:xfrm>
            <a:off x="952500" y="2590800"/>
            <a:ext cx="5334000" cy="6286500"/>
          </a:xfrm>
          <a:prstGeom prst="rect">
            <a:avLst/>
          </a:prstGeom>
        </p:spPr>
        <p:txBody>
          <a:bodyPr/>
          <a:lstStyle>
            <a:lvl1pPr marL="342900" indent="-342900">
              <a:spcBef>
                <a:spcPts val="3200"/>
              </a:spcBef>
              <a:defRPr sz="2800"/>
            </a:lvl1pPr>
            <a:lvl2pPr marL="685800" indent="-342900">
              <a:spcBef>
                <a:spcPts val="3200"/>
              </a:spcBef>
              <a:defRPr sz="2800"/>
            </a:lvl2pPr>
            <a:lvl3pPr marL="1028700" indent="-342900">
              <a:spcBef>
                <a:spcPts val="3200"/>
              </a:spcBef>
              <a:defRPr sz="2800"/>
            </a:lvl3pPr>
            <a:lvl4pPr marL="1371600" indent="-342900">
              <a:spcBef>
                <a:spcPts val="3200"/>
              </a:spcBef>
              <a:defRPr sz="2800"/>
            </a:lvl4pPr>
            <a:lvl5pPr marL="1714500" indent="-342900">
              <a:spcBef>
                <a:spcPts val="3200"/>
              </a:spcBef>
              <a:defRPr sz="28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8" name="Slide Number"/>
          <p:cNvSpPr txBox="1"/>
          <p:nvPr>
            <p:ph type="sldNum" sz="quarter" idx="2"/>
          </p:nvPr>
        </p:nvSpPr>
        <p:spPr>
          <a:xfrm>
            <a:off x="6328884" y="9296400"/>
            <a:ext cx="340259" cy="342900"/>
          </a:xfrm>
          <a:prstGeom prst="rect">
            <a:avLst/>
          </a:prstGeom>
        </p:spPr>
        <p:txBody>
          <a:bodyPr/>
          <a:lstStyle>
            <a:lvl1pPr>
              <a:defRPr>
                <a:latin typeface="Helvetica Light"/>
                <a:ea typeface="Helvetica Light"/>
                <a:cs typeface="Helvetica Light"/>
                <a:sym typeface="Helvetica Light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Body Level One…"/>
          <p:cNvSpPr txBox="1"/>
          <p:nvPr>
            <p:ph type="body" idx="1"/>
          </p:nvPr>
        </p:nvSpPr>
        <p:spPr>
          <a:xfrm>
            <a:off x="952500" y="1270000"/>
            <a:ext cx="11099800" cy="7213600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6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Image"/>
          <p:cNvSpPr/>
          <p:nvPr>
            <p:ph type="pic" sz="quarter" idx="13"/>
          </p:nvPr>
        </p:nvSpPr>
        <p:spPr>
          <a:xfrm>
            <a:off x="6718300" y="5092700"/>
            <a:ext cx="5334000" cy="37719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84" name="Image"/>
          <p:cNvSpPr/>
          <p:nvPr>
            <p:ph type="pic" sz="quarter" idx="14"/>
          </p:nvPr>
        </p:nvSpPr>
        <p:spPr>
          <a:xfrm>
            <a:off x="6718300" y="889000"/>
            <a:ext cx="5334000" cy="37719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85" name="Image"/>
          <p:cNvSpPr/>
          <p:nvPr>
            <p:ph type="pic" sz="half" idx="15"/>
          </p:nvPr>
        </p:nvSpPr>
        <p:spPr>
          <a:xfrm>
            <a:off x="952500" y="889000"/>
            <a:ext cx="5334000" cy="79756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86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–Johnny Appleseed"/>
          <p:cNvSpPr txBox="1"/>
          <p:nvPr>
            <p:ph type="body" sz="quarter" idx="13"/>
          </p:nvPr>
        </p:nvSpPr>
        <p:spPr>
          <a:xfrm>
            <a:off x="1270000" y="6362700"/>
            <a:ext cx="10464800" cy="461366"/>
          </a:xfrm>
          <a:prstGeom prst="rect">
            <a:avLst/>
          </a:prstGeom>
        </p:spPr>
        <p:txBody>
          <a:bodyPr anchor="t"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i="1" sz="2400"/>
            </a:lvl1pPr>
          </a:lstStyle>
          <a:p>
            <a:pPr/>
            <a:r>
              <a:t>–Johnny Appleseed</a:t>
            </a:r>
          </a:p>
        </p:txBody>
      </p:sp>
      <p:sp>
        <p:nvSpPr>
          <p:cNvPr id="94" name="“Type a quote here.”"/>
          <p:cNvSpPr txBox="1"/>
          <p:nvPr>
            <p:ph type="body" sz="quarter" idx="14"/>
          </p:nvPr>
        </p:nvSpPr>
        <p:spPr>
          <a:xfrm>
            <a:off x="1270000" y="4267112"/>
            <a:ext cx="10464800" cy="609776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sz="3400">
                <a:latin typeface="+mn-lt"/>
                <a:ea typeface="+mn-ea"/>
                <a:cs typeface="+mn-cs"/>
                <a:sym typeface="Helvetica Neue Medium"/>
              </a:defRPr>
            </a:lvl1pPr>
          </a:lstStyle>
          <a:p>
            <a:pPr/>
            <a:r>
              <a:t>“Type a quote here.” </a:t>
            </a:r>
          </a:p>
        </p:txBody>
      </p:sp>
      <p:sp>
        <p:nvSpPr>
          <p:cNvPr id="9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Image"/>
          <p:cNvSpPr/>
          <p:nvPr>
            <p:ph type="pic" idx="13"/>
          </p:nvPr>
        </p:nvSpPr>
        <p:spPr>
          <a:xfrm>
            <a:off x="0" y="0"/>
            <a:ext cx="13004800" cy="97536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10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 standalone="yes"?>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/>
          <p:nvPr>
            <p:ph type="title"/>
          </p:nvPr>
        </p:nvSpPr>
        <p:spPr>
          <a:xfrm>
            <a:off x="952500" y="254000"/>
            <a:ext cx="11099800" cy="21590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normAutofit fontScale="100000" lnSpcReduction="0"/>
          </a:bodyPr>
          <a:lstStyle/>
          <a:p>
            <a:pPr/>
            <a:r>
              <a:t>Title Text</a:t>
            </a:r>
          </a:p>
        </p:txBody>
      </p:sp>
      <p:sp>
        <p:nvSpPr>
          <p:cNvPr id="3" name="Body Level One…"/>
          <p:cNvSpPr txBox="1"/>
          <p:nvPr>
            <p:ph type="body" idx="1"/>
          </p:nvPr>
        </p:nvSpPr>
        <p:spPr>
          <a:xfrm>
            <a:off x="952500" y="2590800"/>
            <a:ext cx="11099800" cy="62865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normAutofit fontScale="100000" lnSpcReduction="0"/>
          </a:bodyPr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/>
          <p:nvPr>
            <p:ph type="sldNum" sz="quarter" idx="2"/>
          </p:nvPr>
        </p:nvSpPr>
        <p:spPr>
          <a:xfrm>
            <a:off x="6328884" y="9296400"/>
            <a:ext cx="340259" cy="324306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>
            <a:spAutoFit/>
          </a:bodyPr>
          <a:lstStyle>
            <a:lvl1pPr>
              <a:defRPr b="0" sz="1600">
                <a:latin typeface="Helvetica Neue Light"/>
                <a:ea typeface="Helvetica Neue Light"/>
                <a:cs typeface="Helvetica Neue Light"/>
                <a:sym typeface="Helvetica Neue Light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</p:sldLayoutIdLst>
  <p:transition xmlns:p14="http://schemas.microsoft.com/office/powerpoint/2010/main" spd="med" advClick="1"/>
  <p:txStyles>
    <p:titleStyle>
      <a:lvl1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1pPr>
      <a:lvl2pPr marL="0" marR="0" indent="228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2pPr>
      <a:lvl3pPr marL="0" marR="0" indent="457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3pPr>
      <a:lvl4pPr marL="0" marR="0" indent="6858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4pPr>
      <a:lvl5pPr marL="0" marR="0" indent="9144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5pPr>
      <a:lvl6pPr marL="0" marR="0" indent="11430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6pPr>
      <a:lvl7pPr marL="0" marR="0" indent="1371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7pPr>
      <a:lvl8pPr marL="0" marR="0" indent="1600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8pPr>
      <a:lvl9pPr marL="0" marR="0" indent="18288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9pPr>
    </p:titleStyle>
    <p:bodyStyle>
      <a:lvl1pPr marL="444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145000"/>
        <a:buFontTx/>
        <a:buChar char="•"/>
        <a:tabLst/>
        <a:defRPr b="0" baseline="0" cap="none" i="0" spc="0" strike="noStrike" sz="3200" u="none">
          <a:ln>
            <a:noFill/>
          </a:ln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1pPr>
      <a:lvl2pPr marL="8890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145000"/>
        <a:buFontTx/>
        <a:buChar char="•"/>
        <a:tabLst/>
        <a:defRPr b="0" baseline="0" cap="none" i="0" spc="0" strike="noStrike" sz="3200" u="none">
          <a:ln>
            <a:noFill/>
          </a:ln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2pPr>
      <a:lvl3pPr marL="1333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145000"/>
        <a:buFontTx/>
        <a:buChar char="•"/>
        <a:tabLst/>
        <a:defRPr b="0" baseline="0" cap="none" i="0" spc="0" strike="noStrike" sz="3200" u="none">
          <a:ln>
            <a:noFill/>
          </a:ln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3pPr>
      <a:lvl4pPr marL="17780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145000"/>
        <a:buFontTx/>
        <a:buChar char="•"/>
        <a:tabLst/>
        <a:defRPr b="0" baseline="0" cap="none" i="0" spc="0" strike="noStrike" sz="3200" u="none">
          <a:ln>
            <a:noFill/>
          </a:ln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4pPr>
      <a:lvl5pPr marL="2222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145000"/>
        <a:buFontTx/>
        <a:buChar char="•"/>
        <a:tabLst/>
        <a:defRPr b="0" baseline="0" cap="none" i="0" spc="0" strike="noStrike" sz="3200" u="none">
          <a:ln>
            <a:noFill/>
          </a:ln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5pPr>
      <a:lvl6pPr marL="26670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145000"/>
        <a:buFontTx/>
        <a:buChar char="•"/>
        <a:tabLst/>
        <a:defRPr b="0" baseline="0" cap="none" i="0" spc="0" strike="noStrike" sz="3200" u="none">
          <a:ln>
            <a:noFill/>
          </a:ln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6pPr>
      <a:lvl7pPr marL="3111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145000"/>
        <a:buFontTx/>
        <a:buChar char="•"/>
        <a:tabLst/>
        <a:defRPr b="0" baseline="0" cap="none" i="0" spc="0" strike="noStrike" sz="3200" u="none">
          <a:ln>
            <a:noFill/>
          </a:ln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7pPr>
      <a:lvl8pPr marL="35560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145000"/>
        <a:buFontTx/>
        <a:buChar char="•"/>
        <a:tabLst/>
        <a:defRPr b="0" baseline="0" cap="none" i="0" spc="0" strike="noStrike" sz="3200" u="none">
          <a:ln>
            <a:noFill/>
          </a:ln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8pPr>
      <a:lvl9pPr marL="4000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145000"/>
        <a:buFontTx/>
        <a:buChar char="•"/>
        <a:tabLst/>
        <a:defRPr b="0" baseline="0" cap="none" i="0" spc="0" strike="noStrike" sz="3200" u="none">
          <a:ln>
            <a:noFill/>
          </a:ln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9pPr>
    </p:bodyStyle>
    <p:otherStyle>
      <a:lvl1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1pPr>
      <a:lvl2pPr marL="0" marR="0" indent="228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2pPr>
      <a:lvl3pPr marL="0" marR="0" indent="457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3pPr>
      <a:lvl4pPr marL="0" marR="0" indent="6858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4pPr>
      <a:lvl5pPr marL="0" marR="0" indent="9144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5pPr>
      <a:lvl6pPr marL="0" marR="0" indent="11430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6pPr>
      <a:lvl7pPr marL="0" marR="0" indent="1371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7pPr>
      <a:lvl8pPr marL="0" marR="0" indent="1600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8pPr>
      <a:lvl9pPr marL="0" marR="0" indent="18288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/></Relationships>

</file>

<file path=ppt/slides/_rels/slide2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.jpeg"/></Relationships>

</file>

<file path=ppt/slides/_rels/slide3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.jpeg"/></Relationships>

</file>

<file path=ppt/slides/_rels/slide4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jpeg"/></Relationships>

</file>

<file path=ppt/slides/_rels/slide5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.jpeg"/></Relationships>

</file>

<file path=ppt/slides/_rels/slide6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.jpeg"/></Relationships>

</file>

<file path=ppt/slides/_rels/slide7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.jpeg"/></Relationships>

</file>

<file path=ppt/slides/_rels/slide8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.jpeg"/></Relationships>

</file>

<file path=ppt/slides/_rels/slide9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10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11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8.jpeg"/></Relationships>

</file>

<file path=ppt/slides/_rels/slide12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.xml"/></Relationships>

</file>

<file path=ppt/slides/_rels/slide13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hyperlink" Target="http://posters.net" TargetMode="External"/><Relationship Id="rId3" Type="http://schemas.openxmlformats.org/officeDocument/2006/relationships/hyperlink" Target="https://chineseposters.net/posters/d25-197.php" TargetMode="External"/><Relationship Id="rId4" Type="http://schemas.openxmlformats.org/officeDocument/2006/relationships/hyperlink" Target="http://chineseposters.net/themes/may-fourth-movement.php" TargetMode="External"/><Relationship Id="rId5" Type="http://schemas.openxmlformats.org/officeDocument/2006/relationships/hyperlink" Target="https://chineseposters.net/gallery/e11-968.php" TargetMode="External"/><Relationship Id="rId6" Type="http://schemas.openxmlformats.org/officeDocument/2006/relationships/hyperlink" Target="https://chineseposters.net/posters/e13-557.php" TargetMode="External"/><Relationship Id="rId7" Type="http://schemas.openxmlformats.org/officeDocument/2006/relationships/hyperlink" Target="https://chineseposters.net/posters/pc-1951-006.php" TargetMode="External"/><Relationship Id="rId8" Type="http://schemas.openxmlformats.org/officeDocument/2006/relationships/hyperlink" Target="https://chineseposters.net/posters/e13-955.php" TargetMode="External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Did the Cultural Revolution Effectively Suppress Religion?"/>
          <p:cNvSpPr txBox="1"/>
          <p:nvPr>
            <p:ph type="ctrTitle"/>
          </p:nvPr>
        </p:nvSpPr>
        <p:spPr>
          <a:xfrm>
            <a:off x="1270000" y="774700"/>
            <a:ext cx="10464800" cy="3302000"/>
          </a:xfrm>
          <a:prstGeom prst="rect">
            <a:avLst/>
          </a:prstGeom>
        </p:spPr>
        <p:txBody>
          <a:bodyPr/>
          <a:lstStyle>
            <a:lvl1pPr defTabSz="457200">
              <a:defRPr b="1" sz="3000" u="sng"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pPr/>
            <a:r>
              <a:t>Did the Cultural Revolution Effectively Suppress Religion?</a:t>
            </a:r>
          </a:p>
        </p:txBody>
      </p:sp>
      <p:sp>
        <p:nvSpPr>
          <p:cNvPr id="120" name="A presentation by Christian Hayward"/>
          <p:cNvSpPr txBox="1"/>
          <p:nvPr>
            <p:ph type="subTitle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A presentation by Christian Hayward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" name="d25-197.jpg" descr="d25-197.jpg"/>
          <p:cNvPicPr>
            <a:picLocks noChangeAspect="1"/>
          </p:cNvPicPr>
          <p:nvPr>
            <p:ph type="pic" idx="13"/>
          </p:nvPr>
        </p:nvPicPr>
        <p:blipFill>
          <a:blip r:embed="rId2">
            <a:extLst/>
          </a:blip>
          <a:srcRect l="4963" t="0" r="4963" b="0"/>
          <a:stretch>
            <a:fillRect/>
          </a:stretch>
        </p:blipFill>
        <p:spPr>
          <a:xfrm>
            <a:off x="6477000" y="546100"/>
            <a:ext cx="5334000" cy="8216900"/>
          </a:xfrm>
          <a:prstGeom prst="rect">
            <a:avLst/>
          </a:prstGeom>
        </p:spPr>
      </p:pic>
      <p:sp>
        <p:nvSpPr>
          <p:cNvPr id="123" name="Background to the Cultural Revolution"/>
          <p:cNvSpPr txBox="1"/>
          <p:nvPr>
            <p:ph type="title"/>
          </p:nvPr>
        </p:nvSpPr>
        <p:spPr>
          <a:xfrm>
            <a:off x="952500" y="528984"/>
            <a:ext cx="5334000" cy="1528416"/>
          </a:xfrm>
          <a:prstGeom prst="rect">
            <a:avLst/>
          </a:prstGeom>
        </p:spPr>
        <p:txBody>
          <a:bodyPr/>
          <a:lstStyle>
            <a:lvl1pPr>
              <a:defRPr b="1" sz="4500" u="sng"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pPr/>
            <a:r>
              <a:t>Background to the Cultural Revolution</a:t>
            </a:r>
          </a:p>
        </p:txBody>
      </p:sp>
      <p:sp>
        <p:nvSpPr>
          <p:cNvPr id="124" name="China prior to 1949 had gone though a turbulent period, starting with the Opium War and ending with the victory of the Communists against the Japanese and Nationalists."/>
          <p:cNvSpPr txBox="1"/>
          <p:nvPr>
            <p:ph type="body" sz="quarter" idx="1"/>
          </p:nvPr>
        </p:nvSpPr>
        <p:spPr>
          <a:xfrm>
            <a:off x="952500" y="2597150"/>
            <a:ext cx="5334000" cy="3500240"/>
          </a:xfrm>
          <a:prstGeom prst="rect">
            <a:avLst/>
          </a:prstGeom>
        </p:spPr>
        <p:txBody>
          <a:bodyPr/>
          <a:lstStyle>
            <a:lvl1pPr defTabSz="502412">
              <a:defRPr sz="3182"/>
            </a:lvl1pPr>
          </a:lstStyle>
          <a:p>
            <a:pPr/>
            <a:r>
              <a:t>China prior to 1949 had gone though a turbulent period, starting with the Opium War and ending with the victory of the Communists against the Japanese and Nationalists. 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6" name="e15-575.jpg" descr="e15-575.jpg"/>
          <p:cNvPicPr>
            <a:picLocks noChangeAspect="1"/>
          </p:cNvPicPr>
          <p:nvPr>
            <p:ph type="pic" idx="13"/>
          </p:nvPr>
        </p:nvPicPr>
        <p:blipFill>
          <a:blip r:embed="rId2">
            <a:extLst/>
          </a:blip>
          <a:srcRect l="27839" t="0" r="27839" b="0"/>
          <a:stretch>
            <a:fillRect/>
          </a:stretch>
        </p:blipFill>
        <p:spPr>
          <a:xfrm>
            <a:off x="6616700" y="641350"/>
            <a:ext cx="5334000" cy="8216900"/>
          </a:xfrm>
          <a:prstGeom prst="rect">
            <a:avLst/>
          </a:prstGeom>
        </p:spPr>
      </p:pic>
      <p:sp>
        <p:nvSpPr>
          <p:cNvPr id="127" name="Mass-Movements In China prior to 1966"/>
          <p:cNvSpPr txBox="1"/>
          <p:nvPr>
            <p:ph type="title"/>
          </p:nvPr>
        </p:nvSpPr>
        <p:spPr>
          <a:xfrm>
            <a:off x="1257300" y="643929"/>
            <a:ext cx="5334000" cy="1575545"/>
          </a:xfrm>
          <a:prstGeom prst="rect">
            <a:avLst/>
          </a:prstGeom>
        </p:spPr>
        <p:txBody>
          <a:bodyPr/>
          <a:lstStyle>
            <a:lvl1pPr defTabSz="549148">
              <a:defRPr b="1" sz="4230" u="sng"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pPr/>
            <a:r>
              <a:t>Mass-Movements In China prior to 1966</a:t>
            </a:r>
          </a:p>
        </p:txBody>
      </p:sp>
      <p:sp>
        <p:nvSpPr>
          <p:cNvPr id="128" name="China had been well known for it’s mass youth movements, such as the boxer rebellion and May Fourth Movement."/>
          <p:cNvSpPr txBox="1"/>
          <p:nvPr>
            <p:ph type="body" sz="quarter" idx="1"/>
          </p:nvPr>
        </p:nvSpPr>
        <p:spPr>
          <a:xfrm>
            <a:off x="952500" y="2819400"/>
            <a:ext cx="5334000" cy="4114800"/>
          </a:xfrm>
          <a:prstGeom prst="rect">
            <a:avLst/>
          </a:prstGeom>
        </p:spPr>
        <p:txBody>
          <a:bodyPr/>
          <a:lstStyle/>
          <a:p>
            <a:pPr/>
            <a:r>
              <a:t>China had been well known for it’s mass youth movements, such as the boxer rebellion and May Fourth Movement.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0" name="10300042_702299956493905_7511151717685354475_n.jpg" descr="10300042_702299956493905_7511151717685354475_n.jpg"/>
          <p:cNvPicPr>
            <a:picLocks noChangeAspect="1"/>
          </p:cNvPicPr>
          <p:nvPr>
            <p:ph type="pic" idx="13"/>
          </p:nvPr>
        </p:nvPicPr>
        <p:blipFill>
          <a:blip r:embed="rId2">
            <a:extLst/>
          </a:blip>
          <a:srcRect l="0" t="5803" r="0" b="5803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131" name="Chinese religion before 1912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 b="1" sz="4600" u="sng"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pPr/>
            <a:r>
              <a:t>Chinese religion before 1912</a:t>
            </a:r>
          </a:p>
        </p:txBody>
      </p:sp>
      <p:sp>
        <p:nvSpPr>
          <p:cNvPr id="132" name="Chinese religion was loosely organised.…"/>
          <p:cNvSpPr txBox="1"/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Chinese religion was loosely organised.</a:t>
            </a:r>
          </a:p>
          <a:p>
            <a:pPr/>
            <a:r>
              <a:t>Buddhism was the dominant religion with a overall confucian government.</a:t>
            </a:r>
          </a:p>
          <a:p>
            <a:pPr/>
            <a:r>
              <a:t>The fall of the government also spelt the end for any Confucian form of organised religion. 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4" name="e11-968.jpg" descr="e11-968.jpg"/>
          <p:cNvPicPr>
            <a:picLocks noChangeAspect="1"/>
          </p:cNvPicPr>
          <p:nvPr>
            <p:ph type="pic" idx="13"/>
          </p:nvPr>
        </p:nvPicPr>
        <p:blipFill>
          <a:blip r:embed="rId2">
            <a:extLst/>
          </a:blip>
          <a:srcRect l="0" t="9156" r="0" b="9156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135" name="Mass Movements and the CCP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 b="1" sz="6500" u="sng"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pPr/>
            <a:r>
              <a:t>Mass Movements and the CCP</a:t>
            </a:r>
          </a:p>
        </p:txBody>
      </p:sp>
      <p:sp>
        <p:nvSpPr>
          <p:cNvPr id="136" name="Knowing the power of Mass movements the CCP felt that China maybe lacking in technology but could bridge any gap with the nations manpower.…"/>
          <p:cNvSpPr txBox="1"/>
          <p:nvPr>
            <p:ph type="body" sz="half" idx="1"/>
          </p:nvPr>
        </p:nvSpPr>
        <p:spPr>
          <a:xfrm>
            <a:off x="952500" y="2590799"/>
            <a:ext cx="5334000" cy="6286501"/>
          </a:xfrm>
          <a:prstGeom prst="rect">
            <a:avLst/>
          </a:prstGeom>
        </p:spPr>
        <p:txBody>
          <a:bodyPr/>
          <a:lstStyle/>
          <a:p>
            <a:pPr marL="281178" indent="-281178" defTabSz="479044">
              <a:spcBef>
                <a:spcPts val="2600"/>
              </a:spcBef>
              <a:defRPr sz="2624"/>
            </a:pPr>
            <a:r>
              <a:t>Knowing the power of Mass movements the CCP felt that China maybe lacking in technology but could bridge any gap with the nations manpower.</a:t>
            </a:r>
          </a:p>
          <a:p>
            <a:pPr marL="281178" indent="-281178" defTabSz="479044">
              <a:spcBef>
                <a:spcPts val="2600"/>
              </a:spcBef>
              <a:defRPr sz="2624"/>
            </a:pPr>
            <a:r>
              <a:t>This lead to the idea of the “Mass Line” and later the “Great Leap Forward”</a:t>
            </a:r>
          </a:p>
          <a:p>
            <a:pPr marL="281178" indent="-281178" defTabSz="479044">
              <a:spcBef>
                <a:spcPts val="2600"/>
              </a:spcBef>
              <a:defRPr sz="2624"/>
            </a:pPr>
            <a:r>
              <a:t>This was the first example of a mass movement being used by the CCP` as a top-down program that was meant to benefit the people once they were in charge.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e13-557.jpg" descr="e13-557.jpg"/>
          <p:cNvPicPr>
            <a:picLocks noChangeAspect="1"/>
          </p:cNvPicPr>
          <p:nvPr>
            <p:ph type="pic" idx="13"/>
          </p:nvPr>
        </p:nvPicPr>
        <p:blipFill>
          <a:blip r:embed="rId2">
            <a:extLst/>
          </a:blip>
          <a:srcRect l="0" t="9562" r="0" b="9562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139" name="The Party, Religion and aftermath of the civil war"/>
          <p:cNvSpPr txBox="1"/>
          <p:nvPr>
            <p:ph type="title"/>
          </p:nvPr>
        </p:nvSpPr>
        <p:spPr>
          <a:xfrm>
            <a:off x="952500" y="660796"/>
            <a:ext cx="11099800" cy="1345408"/>
          </a:xfrm>
          <a:prstGeom prst="rect">
            <a:avLst/>
          </a:prstGeom>
        </p:spPr>
        <p:txBody>
          <a:bodyPr/>
          <a:lstStyle>
            <a:lvl1pPr defTabSz="362204">
              <a:defRPr b="1" sz="4030" u="sng"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pPr/>
            <a:r>
              <a:t>The Party, Religion and aftermath of the civil war</a:t>
            </a:r>
          </a:p>
        </p:txBody>
      </p:sp>
      <p:sp>
        <p:nvSpPr>
          <p:cNvPr id="140" name="Sects and secret societies were banned.…"/>
          <p:cNvSpPr txBox="1"/>
          <p:nvPr>
            <p:ph type="body" sz="half" idx="1"/>
          </p:nvPr>
        </p:nvSpPr>
        <p:spPr>
          <a:xfrm>
            <a:off x="1384300" y="2590800"/>
            <a:ext cx="5334000" cy="6286500"/>
          </a:xfrm>
          <a:prstGeom prst="rect">
            <a:avLst/>
          </a:prstGeom>
        </p:spPr>
        <p:txBody>
          <a:bodyPr/>
          <a:lstStyle/>
          <a:p>
            <a:pPr/>
            <a:r>
              <a:t>Sects and secret societies were banned.</a:t>
            </a:r>
          </a:p>
          <a:p>
            <a:pPr/>
            <a:r>
              <a:t>Branded “Counter revolutionary” </a:t>
            </a:r>
          </a:p>
          <a:p>
            <a:pPr/>
            <a:r>
              <a:t>Some argue an excuse for the building of the cult of Mao.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2" name="pc-1951-006.jpg" descr="pc-1951-006.jpg"/>
          <p:cNvPicPr>
            <a:picLocks noChangeAspect="1"/>
          </p:cNvPicPr>
          <p:nvPr>
            <p:ph type="pic" idx="13"/>
          </p:nvPr>
        </p:nvPicPr>
        <p:blipFill>
          <a:blip r:embed="rId2">
            <a:extLst/>
          </a:blip>
          <a:srcRect l="0" t="8445" r="0" b="8445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143" name="The Cultural Revolution: The Four Olds and their Destruction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210311">
              <a:lnSpc>
                <a:spcPct val="200000"/>
              </a:lnSpc>
              <a:defRPr b="1" sz="2990" u="sng"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pPr/>
            <a:r>
              <a:t>The Cultural Revolution: The Four Olds and their Destruction</a:t>
            </a:r>
          </a:p>
        </p:txBody>
      </p:sp>
      <p:sp>
        <p:nvSpPr>
          <p:cNvPr id="144" name="The cultural revolution was formally started in summer 1966 due to the “Bombard the Headquarters” commanded issued by Mao in August.…"/>
          <p:cNvSpPr txBox="1"/>
          <p:nvPr>
            <p:ph type="body" sz="half" idx="1"/>
          </p:nvPr>
        </p:nvSpPr>
        <p:spPr>
          <a:xfrm>
            <a:off x="1257300" y="2590800"/>
            <a:ext cx="5334000" cy="6286500"/>
          </a:xfrm>
          <a:prstGeom prst="rect">
            <a:avLst/>
          </a:prstGeom>
        </p:spPr>
        <p:txBody>
          <a:bodyPr/>
          <a:lstStyle/>
          <a:p>
            <a:pPr/>
            <a:r>
              <a:t>The cultural revolution was formally started in summer 1966 due to the “Bombard the Headquarters” commanded issued by Mao in August.</a:t>
            </a:r>
          </a:p>
          <a:p>
            <a:pPr/>
            <a:r>
              <a:t>“Revolutionary tourism” sweeps the land.</a:t>
            </a:r>
          </a:p>
          <a:p>
            <a:pPr/>
            <a:r>
              <a:t>“Smash the four olds” becomes a new mission of these so called “Red Guards”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6" name="e13-955.jpg" descr="e13-955.jpg"/>
          <p:cNvPicPr>
            <a:picLocks noChangeAspect="1"/>
          </p:cNvPicPr>
          <p:nvPr>
            <p:ph type="pic" idx="13"/>
          </p:nvPr>
        </p:nvPicPr>
        <p:blipFill>
          <a:blip r:embed="rId2">
            <a:extLst/>
          </a:blip>
          <a:srcRect l="0" t="9562" r="0" b="9562"/>
          <a:stretch>
            <a:fillRect/>
          </a:stretch>
        </p:blipFill>
        <p:spPr>
          <a:xfrm>
            <a:off x="6587012" y="2032000"/>
            <a:ext cx="5596576" cy="6595964"/>
          </a:xfrm>
          <a:prstGeom prst="rect">
            <a:avLst/>
          </a:prstGeom>
        </p:spPr>
      </p:pic>
      <p:sp>
        <p:nvSpPr>
          <p:cNvPr id="147" name="Four Olds and Their Destruction"/>
          <p:cNvSpPr txBox="1"/>
          <p:nvPr>
            <p:ph type="title"/>
          </p:nvPr>
        </p:nvSpPr>
        <p:spPr>
          <a:xfrm>
            <a:off x="952500" y="254000"/>
            <a:ext cx="11099800" cy="1333017"/>
          </a:xfrm>
          <a:prstGeom prst="rect">
            <a:avLst/>
          </a:prstGeom>
        </p:spPr>
        <p:txBody>
          <a:bodyPr/>
          <a:lstStyle>
            <a:lvl1pPr defTabSz="508254">
              <a:defRPr b="1" sz="5655" u="sng"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pPr/>
            <a:r>
              <a:t>Four Olds and Their Destruction</a:t>
            </a:r>
          </a:p>
        </p:txBody>
      </p:sp>
      <p:sp>
        <p:nvSpPr>
          <p:cNvPr id="148" name="By August the “Smash the Four Olds” campaign started, heavily promoted in People’s Daily four “Olds” were to be eliminated.…"/>
          <p:cNvSpPr txBox="1"/>
          <p:nvPr>
            <p:ph type="body" sz="half" idx="1"/>
          </p:nvPr>
        </p:nvSpPr>
        <p:spPr>
          <a:xfrm>
            <a:off x="1257300" y="2597150"/>
            <a:ext cx="5334000" cy="6286500"/>
          </a:xfrm>
          <a:prstGeom prst="rect">
            <a:avLst/>
          </a:prstGeom>
        </p:spPr>
        <p:txBody>
          <a:bodyPr/>
          <a:lstStyle/>
          <a:p>
            <a:pPr marL="128349" indent="-128349" algn="just" defTabSz="384047">
              <a:lnSpc>
                <a:spcPct val="200000"/>
              </a:lnSpc>
              <a:spcBef>
                <a:spcPts val="0"/>
              </a:spcBef>
              <a:defRPr sz="2351"/>
            </a:pPr>
          </a:p>
          <a:p>
            <a:pPr marL="128349" indent="-128349" algn="just" defTabSz="384047">
              <a:lnSpc>
                <a:spcPct val="200000"/>
              </a:lnSpc>
              <a:spcBef>
                <a:spcPts val="0"/>
              </a:spcBef>
              <a:defRPr sz="2351"/>
            </a:pPr>
            <a:r>
              <a:t>By August the “Smash the Four Olds” campaign started, heavily promoted in People’s Daily four “Olds” were to be eliminated.</a:t>
            </a:r>
          </a:p>
          <a:p>
            <a:pPr marL="128349" indent="-128349" algn="just" defTabSz="384047">
              <a:lnSpc>
                <a:spcPct val="200000"/>
              </a:lnSpc>
              <a:spcBef>
                <a:spcPts val="0"/>
              </a:spcBef>
              <a:defRPr sz="2351"/>
            </a:pPr>
            <a:r>
              <a:t>Culture,</a:t>
            </a:r>
          </a:p>
          <a:p>
            <a:pPr marL="128349" indent="-128349" algn="just" defTabSz="384047">
              <a:lnSpc>
                <a:spcPct val="200000"/>
              </a:lnSpc>
              <a:spcBef>
                <a:spcPts val="0"/>
              </a:spcBef>
              <a:defRPr sz="2351"/>
            </a:pPr>
            <a:r>
              <a:t>Habits,</a:t>
            </a:r>
          </a:p>
          <a:p>
            <a:pPr marL="128349" indent="-128349" algn="just" defTabSz="384047">
              <a:lnSpc>
                <a:spcPct val="200000"/>
              </a:lnSpc>
              <a:spcBef>
                <a:spcPts val="0"/>
              </a:spcBef>
              <a:defRPr sz="2351"/>
            </a:pPr>
            <a:r>
              <a:t>Customs,</a:t>
            </a:r>
          </a:p>
          <a:p>
            <a:pPr marL="128349" indent="-128349" algn="just" defTabSz="384047">
              <a:lnSpc>
                <a:spcPct val="200000"/>
              </a:lnSpc>
              <a:spcBef>
                <a:spcPts val="0"/>
              </a:spcBef>
              <a:defRPr sz="2351"/>
            </a:pPr>
            <a:r>
              <a:t>Class exploitation  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Four Olds (cont.)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Four Olds (cont.)</a:t>
            </a:r>
          </a:p>
        </p:txBody>
      </p:sp>
      <p:sp>
        <p:nvSpPr>
          <p:cNvPr id="151" name="This lead to many students picking up the message and interpreting it as a call to destroy traditional Chinese culture.…"/>
          <p:cNvSpPr txBox="1"/>
          <p:nvPr>
            <p:ph type="body" idx="1"/>
          </p:nvPr>
        </p:nvSpPr>
        <p:spPr>
          <a:xfrm>
            <a:off x="939800" y="2146300"/>
            <a:ext cx="10335915" cy="5975350"/>
          </a:xfrm>
          <a:prstGeom prst="rect">
            <a:avLst/>
          </a:prstGeom>
        </p:spPr>
        <p:txBody>
          <a:bodyPr/>
          <a:lstStyle/>
          <a:p>
            <a:pPr/>
            <a:r>
              <a:t>This lead to many students picking up the message and interpreting it as a call to destroy traditional Chinese culture. </a:t>
            </a:r>
          </a:p>
          <a:p>
            <a:pPr/>
            <a:r>
              <a:t>Under the guise of “Maoism” and “Feminism” Confucianism was singled out as a symbol of the patriarchy and was called to be destroyed. </a:t>
            </a:r>
          </a:p>
          <a:p>
            <a:pPr/>
            <a:r>
              <a:t>High ranking officials such as Chen Boda supported this. 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Affects of the “Four Olds” campaign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484886">
              <a:defRPr sz="6640"/>
            </a:lvl1pPr>
          </a:lstStyle>
          <a:p>
            <a:pPr/>
            <a:r>
              <a:t>Affects of the “Four Olds” campaign </a:t>
            </a:r>
          </a:p>
        </p:txBody>
      </p:sp>
      <p:sp>
        <p:nvSpPr>
          <p:cNvPr id="154" name="Religious ceremonies stopped until after Mao’s death.…"/>
          <p:cNvSpPr txBox="1"/>
          <p:nvPr>
            <p:ph type="body" idx="1"/>
          </p:nvPr>
        </p:nvSpPr>
        <p:spPr>
          <a:xfrm>
            <a:off x="177800" y="2438400"/>
            <a:ext cx="11099800" cy="6286500"/>
          </a:xfrm>
          <a:prstGeom prst="rect">
            <a:avLst/>
          </a:prstGeom>
        </p:spPr>
        <p:txBody>
          <a:bodyPr/>
          <a:lstStyle/>
          <a:p>
            <a:pPr/>
            <a:r>
              <a:t>Religious ceremonies stopped until after Mao’s death.</a:t>
            </a:r>
          </a:p>
          <a:p>
            <a:pPr/>
            <a:r>
              <a:t>Confucian and Buddhist holy sites recked. </a:t>
            </a:r>
          </a:p>
          <a:p>
            <a:pPr/>
            <a:r>
              <a:t>Christians persecuted, churches closed down and house meetings monitored and broken up.</a:t>
            </a:r>
          </a:p>
          <a:p>
            <a:pPr/>
            <a:r>
              <a:t>Cult of Mao established, although scholars note that said cult of Mao did not differ much from previous religions and sects in China on the whole.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6" name="e13-892.jpg" descr="e13-892.jpg"/>
          <p:cNvPicPr>
            <a:picLocks noChangeAspect="1"/>
          </p:cNvPicPr>
          <p:nvPr>
            <p:ph type="pic" idx="13"/>
          </p:nvPr>
        </p:nvPicPr>
        <p:blipFill>
          <a:blip r:embed="rId2">
            <a:extLst/>
          </a:blip>
          <a:srcRect l="3972" t="0" r="3972" b="0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157" name="Religion in the post-Mao Era"/>
          <p:cNvSpPr txBox="1"/>
          <p:nvPr>
            <p:ph type="title"/>
          </p:nvPr>
        </p:nvSpPr>
        <p:spPr>
          <a:xfrm>
            <a:off x="952500" y="635000"/>
            <a:ext cx="5334000" cy="1507282"/>
          </a:xfrm>
          <a:prstGeom prst="rect">
            <a:avLst/>
          </a:prstGeom>
        </p:spPr>
        <p:txBody>
          <a:bodyPr/>
          <a:lstStyle>
            <a:lvl1pPr defTabSz="449833">
              <a:defRPr sz="4619"/>
            </a:lvl1pPr>
          </a:lstStyle>
          <a:p>
            <a:pPr/>
            <a:r>
              <a:t>Religion in the post-Mao Era</a:t>
            </a:r>
          </a:p>
        </p:txBody>
      </p:sp>
      <p:sp>
        <p:nvSpPr>
          <p:cNvPr id="158" name="China has since been able to practice religion more freely.…"/>
          <p:cNvSpPr txBox="1"/>
          <p:nvPr>
            <p:ph type="body" sz="quarter" idx="1"/>
          </p:nvPr>
        </p:nvSpPr>
        <p:spPr>
          <a:xfrm>
            <a:off x="952500" y="2819400"/>
            <a:ext cx="5334000" cy="4114800"/>
          </a:xfrm>
          <a:prstGeom prst="rect">
            <a:avLst/>
          </a:prstGeom>
        </p:spPr>
        <p:txBody>
          <a:bodyPr/>
          <a:lstStyle/>
          <a:p>
            <a:pPr marL="349488" indent="-349488" defTabSz="397256">
              <a:lnSpc>
                <a:spcPct val="200000"/>
              </a:lnSpc>
              <a:buSzPct val="145000"/>
              <a:buChar char="•"/>
              <a:defRPr sz="1768"/>
            </a:pPr>
            <a:r>
              <a:t>China has since been able to practice religion more freely.</a:t>
            </a:r>
          </a:p>
          <a:p>
            <a:pPr marL="349488" indent="-349488" defTabSz="397256">
              <a:lnSpc>
                <a:spcPct val="200000"/>
              </a:lnSpc>
              <a:buSzPct val="145000"/>
              <a:buChar char="•"/>
              <a:defRPr sz="1768"/>
            </a:pPr>
            <a:r>
              <a:t>Non-sanctioned churches still destroyed.</a:t>
            </a:r>
          </a:p>
          <a:p>
            <a:pPr marL="349488" indent="-349488" defTabSz="397256">
              <a:lnSpc>
                <a:spcPct val="200000"/>
              </a:lnSpc>
              <a:buSzPct val="145000"/>
              <a:buChar char="•"/>
              <a:defRPr sz="1768"/>
            </a:pPr>
            <a:r>
              <a:t>Cult of Mao almost non-existent.</a:t>
            </a:r>
          </a:p>
          <a:p>
            <a:pPr marL="349488" indent="-349488" defTabSz="397256">
              <a:lnSpc>
                <a:spcPct val="200000"/>
              </a:lnSpc>
              <a:buSzPct val="145000"/>
              <a:buChar char="•"/>
              <a:defRPr sz="1768"/>
            </a:pPr>
            <a:r>
              <a:t>Clamp downs on new religious movements such as Falun Gong.</a:t>
            </a:r>
          </a:p>
          <a:p>
            <a:pPr lvl="1" marL="651748" indent="-349488" defTabSz="397256">
              <a:lnSpc>
                <a:spcPct val="200000"/>
              </a:lnSpc>
              <a:buSzPct val="145000"/>
              <a:buChar char="•"/>
              <a:defRPr sz="1768"/>
            </a:pPr>
            <a:r>
              <a:t>China is a long way from western style religious freedom.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Thank you for listening!…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defTabSz="373887">
              <a:defRPr sz="5119"/>
            </a:pPr>
            <a:r>
              <a:t>Thank you for listening!</a:t>
            </a:r>
          </a:p>
          <a:p>
            <a:pPr defTabSz="373887">
              <a:defRPr sz="5119"/>
            </a:pPr>
          </a:p>
          <a:p>
            <a:pPr defTabSz="373887">
              <a:defRPr sz="5119"/>
            </a:pPr>
            <a:r>
              <a:t>Any questions on the topic would be welcome!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Bibliography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Bibliography </a:t>
            </a:r>
          </a:p>
        </p:txBody>
      </p:sp>
      <p:sp>
        <p:nvSpPr>
          <p:cNvPr id="163" name="Unknown Illustrator, ca.1937, 军事委员会政训处, Chinese posters.net, https://chineseposters.net/posters/d25-197.php, Date accessed 5/1/2018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400049" indent="-400049" defTabSz="525779">
              <a:spcBef>
                <a:spcPts val="3700"/>
              </a:spcBef>
              <a:defRPr sz="1440"/>
            </a:pPr>
            <a:r>
              <a:t>Unknown Illustrator, ca.1937, 军事委员会政训处, Chinese </a:t>
            </a:r>
            <a:r>
              <a:rPr u="sng">
                <a:hlinkClick r:id="rId2" invalidUrl="" action="" tgtFrame="" tooltip="" history="1" highlightClick="0" endSnd="0"/>
              </a:rPr>
              <a:t>posters.net</a:t>
            </a:r>
            <a:r>
              <a:t>, </a:t>
            </a:r>
            <a:r>
              <a:rPr u="sng">
                <a:hlinkClick r:id="rId3" invalidUrl="" action="" tgtFrame="" tooltip="" history="1" highlightClick="0" endSnd="0"/>
              </a:rPr>
              <a:t>https://chineseposters.net/posters/d25-197.php</a:t>
            </a:r>
            <a:r>
              <a:t>, Date accessed 5/1/2018</a:t>
            </a:r>
          </a:p>
          <a:p>
            <a:pPr marL="400049" indent="-400049" defTabSz="525779">
              <a:spcBef>
                <a:spcPts val="3700"/>
              </a:spcBef>
              <a:defRPr sz="1440"/>
            </a:pPr>
            <a:r>
              <a:t>Liang Yulong, July 1976, 五四运动，上海人民出版社, Date accessed 5/1/2018 </a:t>
            </a:r>
            <a:r>
              <a:rPr u="sng">
                <a:hlinkClick r:id="rId4" invalidUrl="" action="" tgtFrame="" tooltip="" history="1" highlightClick="0" endSnd="0"/>
              </a:rPr>
              <a:t>http://chineseposters.net/themes/may-fourth-movement.php</a:t>
            </a:r>
          </a:p>
          <a:p>
            <a:pPr marL="400049" indent="-400049" defTabSz="525779">
              <a:spcBef>
                <a:spcPts val="3700"/>
              </a:spcBef>
              <a:defRPr sz="1440"/>
            </a:pPr>
            <a:r>
              <a:t>Christian Hayward, August 2014, The Buddha’s Tooth relic</a:t>
            </a:r>
          </a:p>
          <a:p>
            <a:pPr marL="400049" indent="-400049" defTabSz="525779">
              <a:spcBef>
                <a:spcPts val="3700"/>
              </a:spcBef>
              <a:defRPr sz="1440"/>
            </a:pPr>
            <a:r>
              <a:t>Unknown Illustrator, ca. 1950, 中央人民政府为代表中华人民共和国全国人民的唯一合法政府, Political Department of the Third Field Army of the East China Military Region, </a:t>
            </a:r>
            <a:r>
              <a:rPr u="sng">
                <a:hlinkClick r:id="rId5" invalidUrl="" action="" tgtFrame="" tooltip="" history="1" highlightClick="0" endSnd="0"/>
              </a:rPr>
              <a:t>https://chineseposters.net/gallery/e11-968.php</a:t>
            </a:r>
            <a:r>
              <a:t> Date accessed, 6/1/2018 </a:t>
            </a:r>
          </a:p>
          <a:p>
            <a:pPr marL="0" indent="0" defTabSz="411479">
              <a:spcBef>
                <a:spcPts val="0"/>
              </a:spcBef>
              <a:buSzTx/>
              <a:buNone/>
              <a:defRPr sz="1440">
                <a:latin typeface="Verdana"/>
                <a:ea typeface="Verdana"/>
                <a:cs typeface="Verdana"/>
                <a:sym typeface="Verdana"/>
              </a:defRPr>
            </a:pPr>
          </a:p>
          <a:p>
            <a:pPr marL="400049" indent="-400049" defTabSz="525779">
              <a:spcBef>
                <a:spcPts val="3700"/>
              </a:spcBef>
              <a:defRPr sz="1440"/>
            </a:pPr>
            <a:r>
              <a:t>Shao Weijin, 1959, 把大跃进的战鼓敲的更响, 天津美术出版社,  </a:t>
            </a:r>
            <a:r>
              <a:rPr u="sng">
                <a:hlinkClick r:id="rId6" invalidUrl="" action="" tgtFrame="" tooltip="" history="1" highlightClick="0" endSnd="0"/>
              </a:rPr>
              <a:t>https://chineseposters.net/posters/e13-557.php</a:t>
            </a:r>
            <a:r>
              <a:t> Date accessed, 6/1/2018</a:t>
            </a:r>
          </a:p>
          <a:p>
            <a:pPr marL="400049" indent="-400049" defTabSz="525779">
              <a:spcBef>
                <a:spcPts val="3700"/>
              </a:spcBef>
              <a:defRPr sz="1440"/>
            </a:pPr>
            <a:r>
              <a:t>Hu Su,  June 1951, 坚决取缔反动会道门, 山东人民出版社, </a:t>
            </a:r>
            <a:r>
              <a:rPr u="sng">
                <a:hlinkClick r:id="rId7" invalidUrl="" action="" tgtFrame="" tooltip="" history="1" highlightClick="0" endSnd="0"/>
              </a:rPr>
              <a:t>https://chineseposters.net/posters/pc-1951-006.php</a:t>
            </a:r>
            <a:r>
              <a:t> Date accessed, 7/1/2018</a:t>
            </a:r>
          </a:p>
          <a:p>
            <a:pPr marL="400049" indent="-400049" defTabSz="525779">
              <a:spcBef>
                <a:spcPts val="3700"/>
              </a:spcBef>
              <a:defRPr sz="1440"/>
            </a:pPr>
            <a:r>
              <a:t>Zhang Ruji, February 1974, 打好批林批孔的人民战争, 人民美术出版社 </a:t>
            </a:r>
            <a:r>
              <a:rPr u="sng">
                <a:hlinkClick r:id="rId8" invalidUrl="" action="" tgtFrame="" tooltip="" history="1" highlightClick="0" endSnd="0"/>
              </a:rPr>
              <a:t>https://chineseposters.net/posters/e13-955.php</a:t>
            </a:r>
            <a:r>
              <a:t> Date accessed 8/1/2018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White">
  <a:themeElements>
    <a:clrScheme name="White">
      <a:dk1>
        <a:srgbClr val="000000"/>
      </a:dk1>
      <a:lt1>
        <a:srgbClr val="FFFFFF"/>
      </a:lt1>
      <a:dk2>
        <a:srgbClr val="5E5E5E"/>
      </a:dk2>
      <a:lt2>
        <a:srgbClr val="D6D5D5"/>
      </a:lt2>
      <a:accent1>
        <a:srgbClr val="00A2FF"/>
      </a:accent1>
      <a:accent2>
        <a:srgbClr val="16E7CF"/>
      </a:accent2>
      <a:accent3>
        <a:srgbClr val="61D836"/>
      </a:accent3>
      <a:accent4>
        <a:srgbClr val="FAE232"/>
      </a:accent4>
      <a:accent5>
        <a:srgbClr val="FF644E"/>
      </a:accent5>
      <a:accent6>
        <a:srgbClr val="EF5FA7"/>
      </a:accent6>
      <a:hlink>
        <a:srgbClr val="0000FF"/>
      </a:hlink>
      <a:folHlink>
        <a:srgbClr val="FF00FF"/>
      </a:folHlink>
    </a:clrScheme>
    <a:fontScheme name="White">
      <a:majorFont>
        <a:latin typeface="Helvetica Neue Medium"/>
        <a:ea typeface="Helvetica Neue Medium"/>
        <a:cs typeface="Helvetica Neue Medium"/>
      </a:majorFont>
      <a:minorFont>
        <a:latin typeface="Helvetica Neue Medium"/>
        <a:ea typeface="Helvetica Neue Medium"/>
        <a:cs typeface="Helvetica Neue Medium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22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Neue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1" baseline="0" cap="none" i="0" spc="0" strike="noStrike" sz="24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Helvetica Neue"/>
            <a:ea typeface="Helvetica Neue"/>
            <a:cs typeface="Helvetica Neue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White">
  <a:themeElements>
    <a:clrScheme name="White">
      <a:dk1>
        <a:srgbClr val="000000"/>
      </a:dk1>
      <a:lt1>
        <a:srgbClr val="FFFFFF"/>
      </a:lt1>
      <a:dk2>
        <a:srgbClr val="5E5E5E"/>
      </a:dk2>
      <a:lt2>
        <a:srgbClr val="D6D5D5"/>
      </a:lt2>
      <a:accent1>
        <a:srgbClr val="00A2FF"/>
      </a:accent1>
      <a:accent2>
        <a:srgbClr val="16E7CF"/>
      </a:accent2>
      <a:accent3>
        <a:srgbClr val="61D836"/>
      </a:accent3>
      <a:accent4>
        <a:srgbClr val="FAE232"/>
      </a:accent4>
      <a:accent5>
        <a:srgbClr val="FF644E"/>
      </a:accent5>
      <a:accent6>
        <a:srgbClr val="EF5FA7"/>
      </a:accent6>
      <a:hlink>
        <a:srgbClr val="0000FF"/>
      </a:hlink>
      <a:folHlink>
        <a:srgbClr val="FF00FF"/>
      </a:folHlink>
    </a:clrScheme>
    <a:fontScheme name="White">
      <a:majorFont>
        <a:latin typeface="Helvetica Neue Medium"/>
        <a:ea typeface="Helvetica Neue Medium"/>
        <a:cs typeface="Helvetica Neue Medium"/>
      </a:majorFont>
      <a:minorFont>
        <a:latin typeface="Helvetica Neue Medium"/>
        <a:ea typeface="Helvetica Neue Medium"/>
        <a:cs typeface="Helvetica Neue Medium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22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Neue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1" baseline="0" cap="none" i="0" spc="0" strike="noStrike" sz="24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Helvetica Neue"/>
            <a:ea typeface="Helvetica Neue"/>
            <a:cs typeface="Helvetica Neue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