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C5EF35-B1A7-49B1-9E84-131DB68F7D37}" v="1" dt="2023-11-30T10:22:50.596"/>
    <p1510:client id="{4A25C660-CB79-4945-81A4-F0C1A0972D0B}" v="7225" dt="2023-11-30T00:20:36.968"/>
    <p1510:client id="{783533B5-FF1D-4706-92E5-1E1F12816E9A}" v="1260" dt="2023-11-24T21:24:40.628"/>
    <p1510:client id="{8092BEC2-83B7-4D61-9017-4FAE99FB03E5}" v="229" dt="2023-11-24T18:52:48.3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0896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01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42600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7171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51242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07026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4730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94878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2168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97629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45932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917636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41888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41196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1083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237991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67606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11/30/2023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384322688"/>
      </p:ext>
    </p:extLst>
  </p:cSld>
  <p:clrMap bg1="dk1" tx1="lt1" bg2="dk2" tx2="lt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9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3" name="Picture 8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4" name="Picture 8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5" name="Oval 8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6" name="Picture 8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7" name="Picture 8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8" name="Rectangle 8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9" name="Rectangle 8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930" y="629266"/>
            <a:ext cx="6188190" cy="1622321"/>
          </a:xfrm>
        </p:spPr>
        <p:txBody>
          <a:bodyPr vert="horz" lIns="91440" tIns="45720" rIns="91440" bIns="45720" rtlCol="0" anchor="t">
            <a:normAutofit/>
          </a:bodyPr>
          <a:lstStyle/>
          <a:p>
            <a:pPr>
              <a:lnSpc>
                <a:spcPct val="90000"/>
              </a:lnSpc>
            </a:pPr>
            <a:r>
              <a:rPr lang="en-US" sz="3600">
                <a:solidFill>
                  <a:srgbClr val="EBEBEB"/>
                </a:solidFill>
              </a:rPr>
              <a:t>IMPORTANCE OF EFFECTIVE READING AND NOTE-MAKING</a:t>
            </a:r>
          </a:p>
        </p:txBody>
      </p:sp>
      <p:sp>
        <p:nvSpPr>
          <p:cNvPr id="3" name="Subtitle 2"/>
          <p:cNvSpPr>
            <a:spLocks noGrp="1"/>
          </p:cNvSpPr>
          <p:nvPr>
            <p:ph type="subTitle" idx="1"/>
          </p:nvPr>
        </p:nvSpPr>
        <p:spPr>
          <a:xfrm>
            <a:off x="648930" y="2438400"/>
            <a:ext cx="6188189" cy="3785419"/>
          </a:xfrm>
        </p:spPr>
        <p:txBody>
          <a:bodyPr vert="horz" lIns="91440" tIns="45720" rIns="91440" bIns="45720" rtlCol="0">
            <a:normAutofit/>
          </a:bodyPr>
          <a:lstStyle/>
          <a:p>
            <a:pPr marL="342900" indent="-171450">
              <a:buFont typeface="Wingdings 3" charset="2"/>
              <a:buChar char=""/>
            </a:pPr>
            <a:r>
              <a:rPr lang="en-US">
                <a:solidFill>
                  <a:srgbClr val="FFFFFF"/>
                </a:solidFill>
              </a:rPr>
              <a:t>NAME: MIHAELA ROXANA PROSTIRE</a:t>
            </a:r>
          </a:p>
          <a:p>
            <a:pPr marL="342900" indent="-171450">
              <a:buFont typeface="Wingdings 3" charset="2"/>
              <a:buChar char=""/>
            </a:pPr>
            <a:r>
              <a:rPr lang="en-US">
                <a:solidFill>
                  <a:srgbClr val="FFFFFF"/>
                </a:solidFill>
              </a:rPr>
              <a:t>STUDENT ID:2313602</a:t>
            </a:r>
          </a:p>
          <a:p>
            <a:pPr marL="342900" indent="-171450">
              <a:buFont typeface="Wingdings 3" charset="2"/>
              <a:buChar char=""/>
            </a:pPr>
            <a:r>
              <a:rPr lang="en-US">
                <a:solidFill>
                  <a:srgbClr val="FFFFFF"/>
                </a:solidFill>
              </a:rPr>
              <a:t>MODULE CODE:LCBB4006</a:t>
            </a:r>
          </a:p>
          <a:p>
            <a:pPr marL="342900" indent="-171450">
              <a:buFont typeface="Wingdings 3" charset="2"/>
              <a:buChar char=""/>
            </a:pPr>
            <a:r>
              <a:rPr lang="en-US">
                <a:solidFill>
                  <a:srgbClr val="FFFFFF"/>
                </a:solidFill>
              </a:rPr>
              <a:t>MODULE NAME:ACADEMIC SKILLS</a:t>
            </a:r>
          </a:p>
          <a:p>
            <a:pPr marL="342900" indent="-171450">
              <a:buFont typeface="Wingdings 3" charset="2"/>
              <a:buChar char=""/>
            </a:pPr>
            <a:r>
              <a:rPr lang="en-US">
                <a:solidFill>
                  <a:srgbClr val="FFFFFF"/>
                </a:solidFill>
              </a:rPr>
              <a:t>LECTURER:NATHALIA</a:t>
            </a:r>
          </a:p>
          <a:p>
            <a:pPr marL="342900" indent="-171450">
              <a:buFont typeface="Wingdings 3" charset="2"/>
              <a:buChar char=""/>
            </a:pPr>
            <a:endParaRPr lang="en-US">
              <a:solidFill>
                <a:srgbClr val="FFFFFF"/>
              </a:solidFill>
            </a:endParaRPr>
          </a:p>
        </p:txBody>
      </p:sp>
      <p:sp>
        <p:nvSpPr>
          <p:cNvPr id="9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466DEB02-F412-47AF-2347-C204F1C987B9}"/>
              </a:ext>
            </a:extLst>
          </p:cNvPr>
          <p:cNvPicPr>
            <a:picLocks noChangeAspect="1"/>
          </p:cNvPicPr>
          <p:nvPr/>
        </p:nvPicPr>
        <p:blipFill rotWithShape="1">
          <a:blip r:embed="rId7"/>
          <a:srcRect l="32388" r="9714" b="-1"/>
          <a:stretch/>
        </p:blipFill>
        <p:spPr>
          <a:xfrm flipV="1">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5ED9-2FBA-FFB1-3CDF-103457772D2D}"/>
              </a:ext>
            </a:extLst>
          </p:cNvPr>
          <p:cNvSpPr>
            <a:spLocks noGrp="1"/>
          </p:cNvSpPr>
          <p:nvPr>
            <p:ph type="title"/>
          </p:nvPr>
        </p:nvSpPr>
        <p:spPr/>
        <p:txBody>
          <a:bodyPr/>
          <a:lstStyle/>
          <a:p>
            <a:r>
              <a:rPr lang="en-US">
                <a:solidFill>
                  <a:schemeClr val="bg1"/>
                </a:solidFill>
              </a:rPr>
              <a:t>Contents</a:t>
            </a:r>
          </a:p>
        </p:txBody>
      </p:sp>
      <p:sp>
        <p:nvSpPr>
          <p:cNvPr id="3" name="Content Placeholder 2">
            <a:extLst>
              <a:ext uri="{FF2B5EF4-FFF2-40B4-BE49-F238E27FC236}">
                <a16:creationId xmlns:a16="http://schemas.microsoft.com/office/drawing/2014/main" id="{EA41F954-28BA-E714-D40F-EED47454101D}"/>
              </a:ext>
            </a:extLst>
          </p:cNvPr>
          <p:cNvSpPr>
            <a:spLocks noGrp="1"/>
          </p:cNvSpPr>
          <p:nvPr>
            <p:ph idx="1"/>
          </p:nvPr>
        </p:nvSpPr>
        <p:spPr/>
        <p:txBody>
          <a:bodyPr vert="horz" lIns="68580" tIns="34290" rIns="68580" bIns="34290" rtlCol="0" anchor="t">
            <a:normAutofit/>
          </a:bodyPr>
          <a:lstStyle/>
          <a:p>
            <a:r>
              <a:rPr lang="en-US">
                <a:solidFill>
                  <a:schemeClr val="bg1"/>
                </a:solidFill>
              </a:rPr>
              <a:t>Introduction</a:t>
            </a:r>
          </a:p>
          <a:p>
            <a:pPr>
              <a:buClr>
                <a:srgbClr val="8AD0D6"/>
              </a:buClr>
            </a:pPr>
            <a:r>
              <a:rPr lang="en-US">
                <a:solidFill>
                  <a:schemeClr val="bg1"/>
                </a:solidFill>
              </a:rPr>
              <a:t>Importance of Effective Reading and Note-Making</a:t>
            </a:r>
          </a:p>
          <a:p>
            <a:pPr>
              <a:buClr>
                <a:srgbClr val="8AD0D6"/>
              </a:buClr>
            </a:pPr>
            <a:r>
              <a:rPr lang="en-US">
                <a:solidFill>
                  <a:schemeClr val="bg1"/>
                </a:solidFill>
              </a:rPr>
              <a:t>Conclusion</a:t>
            </a:r>
          </a:p>
          <a:p>
            <a:pPr>
              <a:buClr>
                <a:srgbClr val="8AD0D6"/>
              </a:buClr>
            </a:pPr>
            <a:r>
              <a:rPr lang="en-US">
                <a:solidFill>
                  <a:schemeClr val="bg1"/>
                </a:solidFill>
              </a:rPr>
              <a:t>Reference</a:t>
            </a:r>
          </a:p>
        </p:txBody>
      </p:sp>
    </p:spTree>
    <p:extLst>
      <p:ext uri="{BB962C8B-B14F-4D97-AF65-F5344CB8AC3E}">
        <p14:creationId xmlns:p14="http://schemas.microsoft.com/office/powerpoint/2010/main" val="1934259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56AFA305-B84A-AF0F-7E16-8026E719925F}"/>
              </a:ext>
            </a:extLst>
          </p:cNvPr>
          <p:cNvSpPr>
            <a:spLocks noGrp="1"/>
          </p:cNvSpPr>
          <p:nvPr>
            <p:ph type="title" idx="4294967295"/>
          </p:nvPr>
        </p:nvSpPr>
        <p:spPr>
          <a:xfrm>
            <a:off x="1103312" y="452718"/>
            <a:ext cx="8947522" cy="1400530"/>
          </a:xfrm>
        </p:spPr>
        <p:txBody>
          <a:bodyPr vert="horz" lIns="91440" tIns="45720" rIns="91440" bIns="45720" rtlCol="0" anchor="ctr">
            <a:normAutofit/>
          </a:bodyPr>
          <a:lstStyle/>
          <a:p>
            <a:r>
              <a:rPr lang="en-US" b="0" i="0" kern="1200">
                <a:solidFill>
                  <a:srgbClr val="FFFFFF"/>
                </a:solidFill>
                <a:latin typeface="+mj-lt"/>
                <a:ea typeface="+mj-ea"/>
                <a:cs typeface="+mj-cs"/>
              </a:rPr>
              <a:t>Introduction</a:t>
            </a:r>
          </a:p>
        </p:txBody>
      </p:sp>
      <p:sp>
        <p:nvSpPr>
          <p:cNvPr id="3" name="Content Placeholder 2">
            <a:extLst>
              <a:ext uri="{FF2B5EF4-FFF2-40B4-BE49-F238E27FC236}">
                <a16:creationId xmlns:a16="http://schemas.microsoft.com/office/drawing/2014/main" id="{EE8F7476-AE31-DC25-40DB-00EFC08D90CE}"/>
              </a:ext>
            </a:extLst>
          </p:cNvPr>
          <p:cNvSpPr>
            <a:spLocks noGrp="1"/>
          </p:cNvSpPr>
          <p:nvPr>
            <p:ph idx="4294967295"/>
          </p:nvPr>
        </p:nvSpPr>
        <p:spPr>
          <a:xfrm>
            <a:off x="1103312" y="2763520"/>
            <a:ext cx="8946541" cy="3484879"/>
          </a:xfrm>
        </p:spPr>
        <p:txBody>
          <a:bodyPr vert="horz" lIns="91440" tIns="45720" rIns="91440" bIns="45720" rtlCol="0">
            <a:normAutofit/>
          </a:bodyPr>
          <a:lstStyle/>
          <a:p>
            <a:r>
              <a:rPr lang="en-US"/>
              <a:t>Effective reading and note-making are skills that extend beyond academic success; they are fundamental to personal and professional development (Cottrell,2019).In an era characterized by information overload ,individuals who can selectively read ,comprehend ,and synthesize information are  better equipped to navigate the complexities of both personal and professional life. Here are the importance of these skills and their relevance for future development.</a:t>
            </a:r>
          </a:p>
        </p:txBody>
      </p:sp>
    </p:spTree>
    <p:extLst>
      <p:ext uri="{BB962C8B-B14F-4D97-AF65-F5344CB8AC3E}">
        <p14:creationId xmlns:p14="http://schemas.microsoft.com/office/powerpoint/2010/main" val="23723055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Rectangle 16">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9" name="Freeform: Shape 1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414A14E2-C0C5-6163-F170-461DEA62A26A}"/>
              </a:ext>
            </a:extLst>
          </p:cNvPr>
          <p:cNvSpPr>
            <a:spLocks noGrp="1"/>
          </p:cNvSpPr>
          <p:nvPr>
            <p:ph type="title"/>
          </p:nvPr>
        </p:nvSpPr>
        <p:spPr>
          <a:xfrm>
            <a:off x="1103312" y="452718"/>
            <a:ext cx="8947522" cy="1400530"/>
          </a:xfrm>
        </p:spPr>
        <p:txBody>
          <a:bodyPr anchor="ctr">
            <a:normAutofit/>
          </a:bodyPr>
          <a:lstStyle/>
          <a:p>
            <a:pPr marL="557213" indent="-557213">
              <a:buAutoNum type="arabicPeriod"/>
            </a:pPr>
            <a:r>
              <a:rPr lang="en-US">
                <a:solidFill>
                  <a:srgbClr val="FFFFFF"/>
                </a:solidFill>
              </a:rPr>
              <a:t>Importance of Effective Reading and Note-Making</a:t>
            </a:r>
          </a:p>
        </p:txBody>
      </p:sp>
      <p:sp>
        <p:nvSpPr>
          <p:cNvPr id="3" name="Content Placeholder 2">
            <a:extLst>
              <a:ext uri="{FF2B5EF4-FFF2-40B4-BE49-F238E27FC236}">
                <a16:creationId xmlns:a16="http://schemas.microsoft.com/office/drawing/2014/main" id="{15757588-14F5-1689-5966-ACADFDFA777E}"/>
              </a:ext>
            </a:extLst>
          </p:cNvPr>
          <p:cNvSpPr>
            <a:spLocks noGrp="1"/>
          </p:cNvSpPr>
          <p:nvPr>
            <p:ph idx="1"/>
          </p:nvPr>
        </p:nvSpPr>
        <p:spPr>
          <a:xfrm>
            <a:off x="1103312" y="2763520"/>
            <a:ext cx="8946541" cy="3484879"/>
          </a:xfrm>
        </p:spPr>
        <p:txBody>
          <a:bodyPr vert="horz" lIns="68580" tIns="34290" rIns="68580" bIns="34290" rtlCol="0">
            <a:normAutofit/>
          </a:bodyPr>
          <a:lstStyle/>
          <a:p>
            <a:pPr>
              <a:lnSpc>
                <a:spcPct val="90000"/>
              </a:lnSpc>
            </a:pPr>
            <a:r>
              <a:rPr lang="en-US" sz="1400"/>
              <a:t>In Chapter 10 Effective reading and note-making of the book </a:t>
            </a:r>
            <a:r>
              <a:rPr lang="en-US" sz="1400" i="1"/>
              <a:t>The</a:t>
            </a:r>
            <a:r>
              <a:rPr lang="en-US" sz="1400"/>
              <a:t> </a:t>
            </a:r>
            <a:r>
              <a:rPr lang="en-US" sz="1400" i="1"/>
              <a:t>Study Skills Handbook</a:t>
            </a:r>
            <a:r>
              <a:rPr lang="en-US" sz="1400"/>
              <a:t> by Cottrell begins by highlighting the importance of reading selectively , urging individuals to scale their reading to fit the task at hand (Cottrell,2019). The chapter emphasize the need to be a smart reader, employing interactive strategies to find relevant information efficiently and absorb it effectively. Checking understanding is emphasized as a frequent practice to ensure comprehension and engagement with the material. Moreover, building reading speed is discussed as a vital aspect as well as emphasizing understanding over speed. The chapter also advocates for reading widely, not limiting oneself to a single source so the individual can gain a comprehensive understanding of a topic. Varying the reading level is suggested to enhance vocabulary and comprehension. Additionally, the concept of developing an "expert reader" voice is introduced, encouraging individuals to maintain an internal dialogue while also reading. Annotation of texts is proposed as a means to make the material more personalized and meaningful. Making selective notes is </a:t>
            </a:r>
            <a:r>
              <a:rPr lang="en-US" sz="1400" err="1"/>
              <a:t>reccomended</a:t>
            </a:r>
            <a:r>
              <a:rPr lang="en-US" sz="1400"/>
              <a:t>, focusing on the essential information rather than unnecessary details (Cottrell, 2019).</a:t>
            </a:r>
          </a:p>
        </p:txBody>
      </p:sp>
    </p:spTree>
    <p:extLst>
      <p:ext uri="{BB962C8B-B14F-4D97-AF65-F5344CB8AC3E}">
        <p14:creationId xmlns:p14="http://schemas.microsoft.com/office/powerpoint/2010/main" val="107400244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BB7C23-AA4B-C459-53B9-3EC8623F87C7}"/>
              </a:ext>
            </a:extLst>
          </p:cNvPr>
          <p:cNvSpPr>
            <a:spLocks noGrp="1"/>
          </p:cNvSpPr>
          <p:nvPr>
            <p:ph idx="4294967295"/>
          </p:nvPr>
        </p:nvSpPr>
        <p:spPr>
          <a:xfrm>
            <a:off x="-10297" y="89079"/>
            <a:ext cx="12200851" cy="6564704"/>
          </a:xfrm>
        </p:spPr>
        <p:txBody>
          <a:bodyPr vert="horz" lIns="68580" tIns="34290" rIns="68580" bIns="34290" rtlCol="0" anchor="t">
            <a:normAutofit/>
          </a:bodyPr>
          <a:lstStyle/>
          <a:p>
            <a:pPr marL="0" indent="0" algn="just">
              <a:buNone/>
            </a:pPr>
            <a:r>
              <a:rPr lang="en-US" b="1">
                <a:solidFill>
                  <a:schemeClr val="bg1"/>
                </a:solidFill>
              </a:rPr>
              <a:t> 1.Academic and Professional Excellence</a:t>
            </a:r>
            <a:r>
              <a:rPr lang="en-US">
                <a:solidFill>
                  <a:schemeClr val="bg1"/>
                </a:solidFill>
              </a:rPr>
              <a:t>: Effective reading and note-making    are foundational for academic success and career advancement. In academic settings, these skills enable students to engage deeply with course material, leading to better performance in exams and assignments. Likewise, in the professional realm, staying abreast of industry literature, reports, and research paper is crucial for making informed decisions and contributing meaningfully to projects. For example, A student pursuing a degree in environmental science, through effective reading and note-making, can synthesize information from various sources to write a comprehensive research paper on the impact of climate change on biodiversity. This academic  excellence prepares them for a future career in environmental research or policy.</a:t>
            </a:r>
          </a:p>
          <a:p>
            <a:pPr marL="0" indent="0" algn="just">
              <a:buNone/>
            </a:pPr>
            <a:r>
              <a:rPr lang="en-US">
                <a:solidFill>
                  <a:schemeClr val="bg1"/>
                </a:solidFill>
              </a:rPr>
              <a:t> 2.</a:t>
            </a:r>
            <a:r>
              <a:rPr lang="en-US" b="1">
                <a:solidFill>
                  <a:schemeClr val="bg1"/>
                </a:solidFill>
              </a:rPr>
              <a:t>Critical Thinking and Decision-Making: </a:t>
            </a:r>
            <a:r>
              <a:rPr lang="en-US">
                <a:solidFill>
                  <a:schemeClr val="bg1"/>
                </a:solidFill>
              </a:rPr>
              <a:t>The ability to critically analyze information is paramount for making informed decision. Effective reading encourages individuals to questions assumptions, evaluate evidence, and consider multiple perspectives. Strategic note-making aids in organizing thoughts, facilitating critical thinking, and ultimately supporting sound decision-making (Cottrell,2019).</a:t>
            </a:r>
          </a:p>
          <a:p>
            <a:pPr marL="0" indent="0" algn="just">
              <a:buNone/>
            </a:pPr>
            <a:r>
              <a:rPr lang="en-US">
                <a:solidFill>
                  <a:schemeClr val="bg1"/>
                </a:solidFill>
              </a:rPr>
              <a:t>3.</a:t>
            </a:r>
            <a:r>
              <a:rPr lang="en-US" b="1">
                <a:solidFill>
                  <a:schemeClr val="bg1"/>
                </a:solidFill>
              </a:rPr>
              <a:t>Memory Enhancement and Knowledge Retention</a:t>
            </a:r>
            <a:r>
              <a:rPr lang="en-US">
                <a:solidFill>
                  <a:schemeClr val="bg1"/>
                </a:solidFill>
              </a:rPr>
              <a:t>: Writing notes by hand enhances memory and aids knowledge retention. This is </a:t>
            </a:r>
            <a:r>
              <a:rPr lang="en-US" err="1">
                <a:solidFill>
                  <a:schemeClr val="bg1"/>
                </a:solidFill>
              </a:rPr>
              <a:t>particulary</a:t>
            </a:r>
            <a:r>
              <a:rPr lang="en-US">
                <a:solidFill>
                  <a:schemeClr val="bg1"/>
                </a:solidFill>
              </a:rPr>
              <a:t> valuable in professions where recalling information is </a:t>
            </a:r>
            <a:r>
              <a:rPr lang="en-US" err="1">
                <a:solidFill>
                  <a:schemeClr val="bg1"/>
                </a:solidFill>
              </a:rPr>
              <a:t>esential</a:t>
            </a:r>
            <a:r>
              <a:rPr lang="en-US">
                <a:solidFill>
                  <a:schemeClr val="bg1"/>
                </a:solidFill>
              </a:rPr>
              <a:t>, such as healthcare, law, or any field requiring procedural expertise (Cottrell, 2019). For example, A medical professional, by taking handwritten notes during training session, reinforces their understanding of medical procedures. This aids in quick and accurate recall during high-pressure situation in a hospital setting.</a:t>
            </a:r>
          </a:p>
        </p:txBody>
      </p:sp>
      <p:sp>
        <p:nvSpPr>
          <p:cNvPr id="4" name="TextBox 3">
            <a:extLst>
              <a:ext uri="{FF2B5EF4-FFF2-40B4-BE49-F238E27FC236}">
                <a16:creationId xmlns:a16="http://schemas.microsoft.com/office/drawing/2014/main" id="{AF4787B7-C78C-EEB8-1614-2E9A80F5633D}"/>
              </a:ext>
            </a:extLst>
          </p:cNvPr>
          <p:cNvSpPr txBox="1"/>
          <p:nvPr/>
        </p:nvSpPr>
        <p:spPr>
          <a:xfrm>
            <a:off x="3397164" y="6994482"/>
            <a:ext cx="1598112" cy="1022587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500"/>
              <a:t>3.</a:t>
            </a:r>
            <a:r>
              <a:rPr lang="en-US" sz="1500" b="1"/>
              <a:t>Memory Enhancement and Knowledge Retention</a:t>
            </a:r>
            <a:r>
              <a:rPr lang="en-US" sz="1500"/>
              <a:t>: Writing notes by hand enhances memory and aids knowledge retention. This is </a:t>
            </a:r>
            <a:r>
              <a:rPr lang="en-US" sz="1500" err="1"/>
              <a:t>particulary</a:t>
            </a:r>
            <a:r>
              <a:rPr lang="en-US" sz="1500"/>
              <a:t> valuable in professions where recalling information is </a:t>
            </a:r>
            <a:r>
              <a:rPr lang="en-US" sz="1500" err="1"/>
              <a:t>esential</a:t>
            </a:r>
            <a:r>
              <a:rPr lang="en-US" sz="1500"/>
              <a:t>, such as healthcare, law, or any field requiring procedural expertise (Cottrell, 2019). For example, A medical professional, by taking handwritten notes during training session, reinforces their understanding of medical procedures. This aids in quick and accurate recall during high-pressure situation in a hospital setting.</a:t>
            </a:r>
            <a:endParaRPr lang="en-US" sz="1350"/>
          </a:p>
        </p:txBody>
      </p:sp>
    </p:spTree>
    <p:extLst>
      <p:ext uri="{BB962C8B-B14F-4D97-AF65-F5344CB8AC3E}">
        <p14:creationId xmlns:p14="http://schemas.microsoft.com/office/powerpoint/2010/main" val="200546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49FC3B-8574-FC48-6E1F-9B46C5F395AC}"/>
              </a:ext>
            </a:extLst>
          </p:cNvPr>
          <p:cNvSpPr>
            <a:spLocks noGrp="1"/>
          </p:cNvSpPr>
          <p:nvPr>
            <p:ph idx="4294967295"/>
          </p:nvPr>
        </p:nvSpPr>
        <p:spPr>
          <a:xfrm>
            <a:off x="0" y="-3527"/>
            <a:ext cx="12191999" cy="6898215"/>
          </a:xfrm>
        </p:spPr>
        <p:txBody>
          <a:bodyPr vert="horz" lIns="68580" tIns="34290" rIns="68580" bIns="34290" rtlCol="0" anchor="t">
            <a:normAutofit/>
          </a:bodyPr>
          <a:lstStyle/>
          <a:p>
            <a:endParaRPr lang="en-US">
              <a:solidFill>
                <a:schemeClr val="bg1"/>
              </a:solidFill>
            </a:endParaRPr>
          </a:p>
          <a:p>
            <a:pPr>
              <a:buClr>
                <a:srgbClr val="8AD0D6"/>
              </a:buClr>
            </a:pPr>
            <a:r>
              <a:rPr lang="en-US">
                <a:solidFill>
                  <a:schemeClr val="bg1"/>
                </a:solidFill>
              </a:rPr>
              <a:t>4.</a:t>
            </a:r>
            <a:r>
              <a:rPr lang="en-US" b="1">
                <a:solidFill>
                  <a:schemeClr val="bg1"/>
                </a:solidFill>
              </a:rPr>
              <a:t>Efficient Communication and Collaboration</a:t>
            </a:r>
            <a:r>
              <a:rPr lang="en-US">
                <a:solidFill>
                  <a:schemeClr val="bg1"/>
                </a:solidFill>
              </a:rPr>
              <a:t>: Well-organized notes contribute to effective communication and collaboration. Individuals who can distill complex information into clear, concise notes facilitate smoother collaboration with colleagues, clients, or team members (Fairbairn and Winch, 2011). For example, A project manager, through effective note-making, can </a:t>
            </a:r>
            <a:r>
              <a:rPr lang="en-US" err="1">
                <a:solidFill>
                  <a:schemeClr val="bg1"/>
                </a:solidFill>
              </a:rPr>
              <a:t>succintly</a:t>
            </a:r>
            <a:r>
              <a:rPr lang="en-US">
                <a:solidFill>
                  <a:schemeClr val="bg1"/>
                </a:solidFill>
              </a:rPr>
              <a:t> communicate project goals, timelines, and key deliverables to team members. This clarity fosters better collaboration and ensures everyone is on the same page.</a:t>
            </a:r>
          </a:p>
          <a:p>
            <a:pPr>
              <a:buClr>
                <a:srgbClr val="8AD0D6"/>
              </a:buClr>
            </a:pPr>
            <a:r>
              <a:rPr lang="en-US">
                <a:solidFill>
                  <a:schemeClr val="bg1"/>
                </a:solidFill>
              </a:rPr>
              <a:t>5.</a:t>
            </a:r>
            <a:r>
              <a:rPr lang="en-US" b="1">
                <a:solidFill>
                  <a:schemeClr val="bg1"/>
                </a:solidFill>
              </a:rPr>
              <a:t> Time Management and Productivity</a:t>
            </a:r>
            <a:r>
              <a:rPr lang="en-US">
                <a:solidFill>
                  <a:schemeClr val="bg1"/>
                </a:solidFill>
              </a:rPr>
              <a:t>: Selective reading and purposeful note-making are integral to efficient time management. Knowing how to prioritize information and extract key points allows individuals to optimize their reading and note-taking processes, ultimate saving time (Mcmillan and Weyers, 2012). For example, an entrepreneur, faced with a plethora of industry reports and market analyses, efficiently filters through relevant information, taking concise notes on market trends and consumer preferences. This streamlined approach enables them to allocate time strategically, focusing on aspects crucial foe business growth.</a:t>
            </a:r>
          </a:p>
        </p:txBody>
      </p:sp>
    </p:spTree>
    <p:extLst>
      <p:ext uri="{BB962C8B-B14F-4D97-AF65-F5344CB8AC3E}">
        <p14:creationId xmlns:p14="http://schemas.microsoft.com/office/powerpoint/2010/main" val="2858424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2A5D5C-FD26-A727-5236-433905D96E13}"/>
              </a:ext>
            </a:extLst>
          </p:cNvPr>
          <p:cNvSpPr>
            <a:spLocks noGrp="1"/>
          </p:cNvSpPr>
          <p:nvPr>
            <p:ph idx="4294967295"/>
          </p:nvPr>
        </p:nvSpPr>
        <p:spPr>
          <a:xfrm>
            <a:off x="-1586" y="-3174"/>
            <a:ext cx="12193586" cy="6000749"/>
          </a:xfrm>
        </p:spPr>
        <p:txBody>
          <a:bodyPr vert="horz" lIns="68580" tIns="34290" rIns="68580" bIns="34290" rtlCol="0" anchor="t">
            <a:normAutofit fontScale="92500" lnSpcReduction="10000"/>
          </a:bodyPr>
          <a:lstStyle/>
          <a:p>
            <a:r>
              <a:rPr lang="en-US">
                <a:solidFill>
                  <a:srgbClr val="000000"/>
                </a:solidFill>
              </a:rPr>
              <a:t>6</a:t>
            </a:r>
            <a:r>
              <a:rPr lang="en-US" b="1">
                <a:solidFill>
                  <a:srgbClr val="000000"/>
                </a:solidFill>
              </a:rPr>
              <a:t>.Continuous Learning and Adaptability</a:t>
            </a:r>
            <a:r>
              <a:rPr lang="en-US">
                <a:solidFill>
                  <a:srgbClr val="000000"/>
                </a:solidFill>
              </a:rPr>
              <a:t>: Developing effective reading and note-making habits fosters a mindset of lifelong learning. In rapidly changing world, the ability to adapt, acquire new information, and make sense of complex concepts is a valuable skills (Fairbairn and Winch, 2011). For example, In the technology sector, professionals who continuously read about emerging trends and innovations, making purposeful notes, remain adaptable. This adaptability positions them as valuable assets to their organizations as they can swiftly integrate new technologies into their work.</a:t>
            </a:r>
          </a:p>
          <a:p>
            <a:pPr>
              <a:buClr>
                <a:srgbClr val="8AD0D6"/>
              </a:buClr>
            </a:pPr>
            <a:r>
              <a:rPr lang="en-US">
                <a:solidFill>
                  <a:srgbClr val="000000"/>
                </a:solidFill>
              </a:rPr>
              <a:t>7.</a:t>
            </a:r>
            <a:r>
              <a:rPr lang="en-US" b="1">
                <a:solidFill>
                  <a:srgbClr val="000000"/>
                </a:solidFill>
              </a:rPr>
              <a:t>Personal Development and Self-Awareness</a:t>
            </a:r>
            <a:r>
              <a:rPr lang="en-US">
                <a:solidFill>
                  <a:srgbClr val="000000"/>
                </a:solidFill>
              </a:rPr>
              <a:t>: Beyond the professional realm, effective reading and note-making contribute to personal development and self-awareness. Engaging with diverse literature, reflective writing, and purposeful note-taking can aid individuals in understanding themselves, their values, and their aspirations. For example, A person exploring mindfulness practices, through reading and journaling, deepens their understanding of self-awareness and emotional well-being. This personal development positively influences their overall life satisfaction.</a:t>
            </a:r>
          </a:p>
          <a:p>
            <a:pPr>
              <a:buClr>
                <a:srgbClr val="8AD0D6"/>
              </a:buClr>
            </a:pPr>
            <a:r>
              <a:rPr lang="en-US">
                <a:solidFill>
                  <a:srgbClr val="000000"/>
                </a:solidFill>
              </a:rPr>
              <a:t>8.</a:t>
            </a:r>
            <a:r>
              <a:rPr lang="en-US" b="1">
                <a:solidFill>
                  <a:srgbClr val="000000"/>
                </a:solidFill>
              </a:rPr>
              <a:t>Research and Innovation</a:t>
            </a:r>
            <a:r>
              <a:rPr lang="en-US">
                <a:solidFill>
                  <a:srgbClr val="000000"/>
                </a:solidFill>
              </a:rPr>
              <a:t>: Effective reading and note-making are essential for individuals involved in research and innovation. Researchers must synthesize vast amounts of literature, articles, and data to contribute new knowledge to their field. Systematic note-taking ensures that valuable insights and references are </a:t>
            </a:r>
            <a:r>
              <a:rPr lang="en-US" err="1">
                <a:solidFill>
                  <a:srgbClr val="000000"/>
                </a:solidFill>
              </a:rPr>
              <a:t>easly</a:t>
            </a:r>
            <a:r>
              <a:rPr lang="en-US">
                <a:solidFill>
                  <a:srgbClr val="000000"/>
                </a:solidFill>
              </a:rPr>
              <a:t> retrievable during the research process (Saunders, Lewis and Thornhill,2016). For example, A scientist, engaged in a research project on renewable energy, meticulously reads and takes notes on relevant studies. This organized approach enables them to identify gaps in existing research, contributing to the development of innovative solutions for sustainable energy sources.</a:t>
            </a:r>
          </a:p>
        </p:txBody>
      </p:sp>
    </p:spTree>
    <p:extLst>
      <p:ext uri="{BB962C8B-B14F-4D97-AF65-F5344CB8AC3E}">
        <p14:creationId xmlns:p14="http://schemas.microsoft.com/office/powerpoint/2010/main" val="1914909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8E6FEBB-447F-FB3D-4EDB-6C5CF3C06701}"/>
              </a:ext>
            </a:extLst>
          </p:cNvPr>
          <p:cNvSpPr>
            <a:spLocks noGrp="1"/>
          </p:cNvSpPr>
          <p:nvPr>
            <p:ph idx="4294967295"/>
          </p:nvPr>
        </p:nvSpPr>
        <p:spPr>
          <a:xfrm>
            <a:off x="-1586" y="-5114"/>
            <a:ext cx="12193586" cy="6034439"/>
          </a:xfrm>
        </p:spPr>
        <p:txBody>
          <a:bodyPr vert="horz" lIns="68580" tIns="34290" rIns="68580" bIns="34290" rtlCol="0" anchor="t">
            <a:normAutofit/>
          </a:bodyPr>
          <a:lstStyle/>
          <a:p>
            <a:r>
              <a:rPr lang="en-US">
                <a:solidFill>
                  <a:schemeClr val="bg1"/>
                </a:solidFill>
              </a:rPr>
              <a:t>9.</a:t>
            </a:r>
            <a:r>
              <a:rPr lang="en-US" b="1">
                <a:solidFill>
                  <a:schemeClr val="bg1"/>
                </a:solidFill>
              </a:rPr>
              <a:t> Conflict Resolution and Negotiation:</a:t>
            </a:r>
            <a:r>
              <a:rPr lang="en-US">
                <a:solidFill>
                  <a:schemeClr val="bg1"/>
                </a:solidFill>
              </a:rPr>
              <a:t> In </a:t>
            </a:r>
            <a:r>
              <a:rPr lang="en-US" err="1">
                <a:solidFill>
                  <a:schemeClr val="bg1"/>
                </a:solidFill>
              </a:rPr>
              <a:t>proffesions</a:t>
            </a:r>
            <a:r>
              <a:rPr lang="en-US">
                <a:solidFill>
                  <a:schemeClr val="bg1"/>
                </a:solidFill>
              </a:rPr>
              <a:t> that involve negotiation and conflict resolution, effective reading and note-making contribute to a deeper understanding of stakeholders' positions. By carefully documenting key points and concerns, individuals can navigate negotiations more successfully and find common ground. For example, A legal professional preparing for a negotiation reads case law thoroughly, making detailed notes on precedents and key arguments. These notes serve as a valuable reference during negotiations, aiding in crafting persuasive arguments and reaching favorable outcomes.</a:t>
            </a:r>
          </a:p>
          <a:p>
            <a:pPr>
              <a:buClr>
                <a:srgbClr val="8AD0D6"/>
              </a:buClr>
            </a:pPr>
            <a:r>
              <a:rPr lang="en-US">
                <a:solidFill>
                  <a:schemeClr val="bg1"/>
                </a:solidFill>
              </a:rPr>
              <a:t>10. </a:t>
            </a:r>
            <a:r>
              <a:rPr lang="en-US" b="1">
                <a:solidFill>
                  <a:schemeClr val="bg1"/>
                </a:solidFill>
              </a:rPr>
              <a:t>Networking and Relationship Building</a:t>
            </a:r>
            <a:r>
              <a:rPr lang="en-US">
                <a:solidFill>
                  <a:schemeClr val="bg1"/>
                </a:solidFill>
              </a:rPr>
              <a:t>: Building meaningful connections in both personal and professional spheres requires staying informed about others' interest, achievements, and goals. Effective reading and note-making help individuals remember important details, fostering stronger relationships. For example, A marketing professional attending a networking event reads industry publications to stay updated on the latest trends. Taking notes on potential collaborators' achievements and interests facilitates more personalized and engaging conversation, strengthening professional relationships.</a:t>
            </a:r>
          </a:p>
        </p:txBody>
      </p:sp>
    </p:spTree>
    <p:extLst>
      <p:ext uri="{BB962C8B-B14F-4D97-AF65-F5344CB8AC3E}">
        <p14:creationId xmlns:p14="http://schemas.microsoft.com/office/powerpoint/2010/main" val="3944267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1524001" y="2859514"/>
            <a:ext cx="3027759" cy="3141236"/>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1524001" y="3026511"/>
            <a:ext cx="1141809" cy="1774090"/>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0759" y="211455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523560" y="857252"/>
            <a:ext cx="1202540" cy="856055"/>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7978409" y="5429250"/>
            <a:ext cx="745301" cy="5715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2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E0A552C-3806-C9CF-D02F-EDAB251EF8A2}"/>
              </a:ext>
            </a:extLst>
          </p:cNvPr>
          <p:cNvSpPr>
            <a:spLocks noGrp="1"/>
          </p:cNvSpPr>
          <p:nvPr>
            <p:ph type="title" idx="4294967295"/>
          </p:nvPr>
        </p:nvSpPr>
        <p:spPr>
          <a:xfrm>
            <a:off x="8616950" y="1328738"/>
            <a:ext cx="3575050" cy="1231900"/>
          </a:xfrm>
        </p:spPr>
        <p:txBody>
          <a:bodyPr vert="horz" lIns="68580" tIns="34290" rIns="68580" bIns="34290" rtlCol="0" anchor="t">
            <a:normAutofit/>
          </a:bodyPr>
          <a:lstStyle/>
          <a:p>
            <a:r>
              <a:rPr lang="en-US" b="1">
                <a:solidFill>
                  <a:schemeClr val="bg1"/>
                </a:solidFill>
              </a:rPr>
              <a:t>Conclusion</a:t>
            </a:r>
          </a:p>
        </p:txBody>
      </p:sp>
      <p:sp>
        <p:nvSpPr>
          <p:cNvPr id="3" name="Content Placeholder 2">
            <a:extLst>
              <a:ext uri="{FF2B5EF4-FFF2-40B4-BE49-F238E27FC236}">
                <a16:creationId xmlns:a16="http://schemas.microsoft.com/office/drawing/2014/main" id="{1152003B-D5EF-B824-0B61-AA3897AF2777}"/>
              </a:ext>
            </a:extLst>
          </p:cNvPr>
          <p:cNvSpPr>
            <a:spLocks noGrp="1"/>
          </p:cNvSpPr>
          <p:nvPr>
            <p:ph idx="4294967295"/>
          </p:nvPr>
        </p:nvSpPr>
        <p:spPr>
          <a:xfrm>
            <a:off x="8616950" y="2686050"/>
            <a:ext cx="3575050" cy="2857500"/>
          </a:xfrm>
        </p:spPr>
        <p:txBody>
          <a:bodyPr vert="horz" lIns="68580" tIns="34290" rIns="68580" bIns="34290" rtlCol="0" anchor="t">
            <a:normAutofit/>
          </a:bodyPr>
          <a:lstStyle/>
          <a:p>
            <a:pPr>
              <a:lnSpc>
                <a:spcPct val="90000"/>
              </a:lnSpc>
            </a:pPr>
            <a:r>
              <a:rPr lang="en-US" sz="1050">
                <a:solidFill>
                  <a:schemeClr val="bg1"/>
                </a:solidFill>
              </a:rPr>
              <a:t>In conclusion, the importance of effective reading and note-making for future personal and professional development cannot be overstated. These skills form the bedrock of academic success, critical thinking, memory enhancement, efficient communication, time management, continuous learning, and personal growth. Examples from various fields illustrate how individuals can leverage these skills to excel in their chosen paths, making them indispensable in an ever-evolving world. As individuals cultivate these skills, they not only enhance their current capabilities but also lay a solid foundation for a future characterized by adaptability, informed decision-making, and continuous learning.</a:t>
            </a:r>
          </a:p>
        </p:txBody>
      </p:sp>
      <p:pic>
        <p:nvPicPr>
          <p:cNvPr id="5" name="Picture 4" descr="White bulbs with a yellow one standing out">
            <a:extLst>
              <a:ext uri="{FF2B5EF4-FFF2-40B4-BE49-F238E27FC236}">
                <a16:creationId xmlns:a16="http://schemas.microsoft.com/office/drawing/2014/main" id="{2C2F04F7-8754-CE82-1146-1616FE7EF36D}"/>
              </a:ext>
            </a:extLst>
          </p:cNvPr>
          <p:cNvPicPr>
            <a:picLocks noChangeAspect="1"/>
          </p:cNvPicPr>
          <p:nvPr/>
        </p:nvPicPr>
        <p:blipFill rotWithShape="1">
          <a:blip r:embed="rId6"/>
          <a:srcRect l="37433" r="17522" b="-3"/>
          <a:stretch/>
        </p:blipFill>
        <p:spPr>
          <a:xfrm>
            <a:off x="1523999" y="857258"/>
            <a:ext cx="3476010" cy="5143493"/>
          </a:xfrm>
          <a:prstGeom prst="rect">
            <a:avLst/>
          </a:prstGeom>
        </p:spPr>
      </p:pic>
    </p:spTree>
    <p:extLst>
      <p:ext uri="{BB962C8B-B14F-4D97-AF65-F5344CB8AC3E}">
        <p14:creationId xmlns:p14="http://schemas.microsoft.com/office/powerpoint/2010/main" val="3016232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3640D-BE7F-D2E5-5406-C1EB4D2173D6}"/>
              </a:ext>
            </a:extLst>
          </p:cNvPr>
          <p:cNvSpPr>
            <a:spLocks noGrp="1"/>
          </p:cNvSpPr>
          <p:nvPr>
            <p:ph type="title"/>
          </p:nvPr>
        </p:nvSpPr>
        <p:spPr/>
        <p:txBody>
          <a:bodyPr/>
          <a:lstStyle/>
          <a:p>
            <a:r>
              <a:rPr lang="en-US">
                <a:solidFill>
                  <a:schemeClr val="bg1"/>
                </a:solidFill>
              </a:rPr>
              <a:t>Reference</a:t>
            </a:r>
          </a:p>
        </p:txBody>
      </p:sp>
      <p:sp>
        <p:nvSpPr>
          <p:cNvPr id="3" name="Content Placeholder 2">
            <a:extLst>
              <a:ext uri="{FF2B5EF4-FFF2-40B4-BE49-F238E27FC236}">
                <a16:creationId xmlns:a16="http://schemas.microsoft.com/office/drawing/2014/main" id="{FADE6703-62FE-97EF-3DAA-346655614FD0}"/>
              </a:ext>
            </a:extLst>
          </p:cNvPr>
          <p:cNvSpPr>
            <a:spLocks noGrp="1"/>
          </p:cNvSpPr>
          <p:nvPr>
            <p:ph idx="1"/>
          </p:nvPr>
        </p:nvSpPr>
        <p:spPr/>
        <p:txBody>
          <a:bodyPr vert="horz" lIns="68580" tIns="34290" rIns="68580" bIns="34290" rtlCol="0" anchor="t">
            <a:normAutofit/>
          </a:bodyPr>
          <a:lstStyle/>
          <a:p>
            <a:r>
              <a:rPr lang="en-US">
                <a:solidFill>
                  <a:schemeClr val="bg1"/>
                </a:solidFill>
              </a:rPr>
              <a:t>Cottrell, S.(2019). </a:t>
            </a:r>
            <a:r>
              <a:rPr lang="en-US" i="1">
                <a:solidFill>
                  <a:schemeClr val="bg1"/>
                </a:solidFill>
              </a:rPr>
              <a:t>The Study Skills Handbook</a:t>
            </a:r>
            <a:r>
              <a:rPr lang="en-US">
                <a:solidFill>
                  <a:schemeClr val="bg1"/>
                </a:solidFill>
              </a:rPr>
              <a:t>.5th ed. London: Red Globe Press.</a:t>
            </a:r>
          </a:p>
          <a:p>
            <a:pPr>
              <a:buClr>
                <a:srgbClr val="8AD0D6"/>
              </a:buClr>
            </a:pPr>
            <a:r>
              <a:rPr lang="en-US">
                <a:solidFill>
                  <a:schemeClr val="bg1"/>
                </a:solidFill>
              </a:rPr>
              <a:t>Fairbairn, G. and Winch, C.(2011). </a:t>
            </a:r>
            <a:r>
              <a:rPr lang="en-US" i="1">
                <a:solidFill>
                  <a:schemeClr val="bg1"/>
                </a:solidFill>
              </a:rPr>
              <a:t>Reading, writing and reasoning: a</a:t>
            </a:r>
            <a:r>
              <a:rPr lang="en-US">
                <a:solidFill>
                  <a:schemeClr val="bg1"/>
                </a:solidFill>
              </a:rPr>
              <a:t> </a:t>
            </a:r>
            <a:r>
              <a:rPr lang="en-US" i="1">
                <a:solidFill>
                  <a:schemeClr val="bg1"/>
                </a:solidFill>
              </a:rPr>
              <a:t>guide for students</a:t>
            </a:r>
            <a:r>
              <a:rPr lang="en-US">
                <a:solidFill>
                  <a:schemeClr val="bg1"/>
                </a:solidFill>
              </a:rPr>
              <a:t>. 3rd ed. Maidenhead: Open University Press.</a:t>
            </a:r>
          </a:p>
          <a:p>
            <a:pPr>
              <a:buClr>
                <a:srgbClr val="8AD0D6"/>
              </a:buClr>
            </a:pPr>
            <a:r>
              <a:rPr lang="en-US">
                <a:solidFill>
                  <a:schemeClr val="bg1"/>
                </a:solidFill>
              </a:rPr>
              <a:t>Mcmillan, </a:t>
            </a:r>
            <a:r>
              <a:rPr lang="en-US" err="1">
                <a:solidFill>
                  <a:schemeClr val="bg1"/>
                </a:solidFill>
              </a:rPr>
              <a:t>K.and</a:t>
            </a:r>
            <a:r>
              <a:rPr lang="en-US">
                <a:solidFill>
                  <a:schemeClr val="bg1"/>
                </a:solidFill>
              </a:rPr>
              <a:t> Weyers, J.D.B.(2012). </a:t>
            </a:r>
            <a:r>
              <a:rPr lang="en-US" i="1">
                <a:solidFill>
                  <a:schemeClr val="bg1"/>
                </a:solidFill>
              </a:rPr>
              <a:t>The study skills book</a:t>
            </a:r>
            <a:r>
              <a:rPr lang="en-US">
                <a:solidFill>
                  <a:schemeClr val="bg1"/>
                </a:solidFill>
              </a:rPr>
              <a:t>. 3rd ed. Harlow: Pearson.</a:t>
            </a:r>
          </a:p>
          <a:p>
            <a:pPr>
              <a:buClr>
                <a:srgbClr val="8AD0D6"/>
              </a:buClr>
            </a:pPr>
            <a:r>
              <a:rPr lang="en-US">
                <a:solidFill>
                  <a:schemeClr val="bg1"/>
                </a:solidFill>
              </a:rPr>
              <a:t>Saunders, M., Lewis, P. and Thornhill, A.(2016).</a:t>
            </a:r>
            <a:r>
              <a:rPr lang="en-US" i="1">
                <a:solidFill>
                  <a:schemeClr val="bg1"/>
                </a:solidFill>
              </a:rPr>
              <a:t>Research Methods for</a:t>
            </a:r>
            <a:r>
              <a:rPr lang="en-US">
                <a:solidFill>
                  <a:schemeClr val="bg1"/>
                </a:solidFill>
              </a:rPr>
              <a:t> </a:t>
            </a:r>
            <a:r>
              <a:rPr lang="en-US" i="1">
                <a:solidFill>
                  <a:schemeClr val="bg1"/>
                </a:solidFill>
              </a:rPr>
              <a:t>Business Students</a:t>
            </a:r>
            <a:r>
              <a:rPr lang="en-US">
                <a:solidFill>
                  <a:schemeClr val="bg1"/>
                </a:solidFill>
              </a:rPr>
              <a:t>. 7th ed. Harlow: Pearson.</a:t>
            </a:r>
          </a:p>
        </p:txBody>
      </p:sp>
    </p:spTree>
    <p:extLst>
      <p:ext uri="{BB962C8B-B14F-4D97-AF65-F5344CB8AC3E}">
        <p14:creationId xmlns:p14="http://schemas.microsoft.com/office/powerpoint/2010/main" val="35648789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IMPORTANCE OF EFFECTIVE READING AND NOTE-MAKING</vt:lpstr>
      <vt:lpstr>Contents</vt:lpstr>
      <vt:lpstr>Introduction</vt:lpstr>
      <vt:lpstr>Importance of Effective Reading and Note-Making</vt:lpstr>
      <vt:lpstr>PowerPoint Presentation</vt:lpstr>
      <vt:lpstr>PowerPoint Presentation</vt:lpstr>
      <vt:lpstr>PowerPoint Presentation</vt:lpstr>
      <vt:lpstr>PowerPoint Presentation</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2023-11-24T18:34:33Z</dcterms:created>
  <dcterms:modified xsi:type="dcterms:W3CDTF">2023-11-30T10:23:02Z</dcterms:modified>
</cp:coreProperties>
</file>