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4" r:id="rId4"/>
    <p:sldMasterId id="2147483978" r:id="rId5"/>
    <p:sldMasterId id="2147483677" r:id="rId6"/>
  </p:sldMasterIdLst>
  <p:notesMasterIdLst>
    <p:notesMasterId r:id="rId54"/>
  </p:notesMasterIdLst>
  <p:handoutMasterIdLst>
    <p:handoutMasterId r:id="rId55"/>
  </p:handoutMasterIdLst>
  <p:sldIdLst>
    <p:sldId id="343" r:id="rId7"/>
    <p:sldId id="278" r:id="rId8"/>
    <p:sldId id="344" r:id="rId9"/>
    <p:sldId id="354" r:id="rId10"/>
    <p:sldId id="281" r:id="rId11"/>
    <p:sldId id="356" r:id="rId12"/>
    <p:sldId id="324" r:id="rId13"/>
    <p:sldId id="292" r:id="rId14"/>
    <p:sldId id="256" r:id="rId15"/>
    <p:sldId id="257" r:id="rId16"/>
    <p:sldId id="309" r:id="rId17"/>
    <p:sldId id="345" r:id="rId18"/>
    <p:sldId id="304" r:id="rId19"/>
    <p:sldId id="357" r:id="rId20"/>
    <p:sldId id="346" r:id="rId21"/>
    <p:sldId id="295" r:id="rId22"/>
    <p:sldId id="296" r:id="rId23"/>
    <p:sldId id="300" r:id="rId24"/>
    <p:sldId id="301" r:id="rId25"/>
    <p:sldId id="297" r:id="rId26"/>
    <p:sldId id="305" r:id="rId27"/>
    <p:sldId id="291" r:id="rId28"/>
    <p:sldId id="308" r:id="rId29"/>
    <p:sldId id="347" r:id="rId30"/>
    <p:sldId id="348" r:id="rId31"/>
    <p:sldId id="331" r:id="rId32"/>
    <p:sldId id="335" r:id="rId33"/>
    <p:sldId id="349" r:id="rId34"/>
    <p:sldId id="336" r:id="rId35"/>
    <p:sldId id="358" r:id="rId36"/>
    <p:sldId id="337" r:id="rId37"/>
    <p:sldId id="342" r:id="rId38"/>
    <p:sldId id="339" r:id="rId39"/>
    <p:sldId id="332" r:id="rId40"/>
    <p:sldId id="355" r:id="rId41"/>
    <p:sldId id="350" r:id="rId42"/>
    <p:sldId id="352" r:id="rId43"/>
    <p:sldId id="341" r:id="rId44"/>
    <p:sldId id="351" r:id="rId45"/>
    <p:sldId id="290" r:id="rId46"/>
    <p:sldId id="353" r:id="rId47"/>
    <p:sldId id="258" r:id="rId48"/>
    <p:sldId id="260" r:id="rId49"/>
    <p:sldId id="268" r:id="rId50"/>
    <p:sldId id="275" r:id="rId51"/>
    <p:sldId id="306" r:id="rId52"/>
    <p:sldId id="302" r:id="rId53"/>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5" d="100"/>
          <a:sy n="95" d="100"/>
        </p:scale>
        <p:origin x="210" y="66"/>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123"/>
        <p:guide pos="2125"/>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handoutMaster" Target="handoutMasters/handoutMaster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theme" Target="theme/theme1.xml"/><Relationship Id="rId5" Type="http://schemas.openxmlformats.org/officeDocument/2006/relationships/slideMaster" Target="slideMasters/slideMaster2.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viewProps" Target="view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7CF2D1-924D-4340-A60F-67837656F87D}" type="doc">
      <dgm:prSet loTypeId="urn:microsoft.com/office/officeart/2005/8/layout/vList2" loCatId="list" qsTypeId="urn:microsoft.com/office/officeart/2005/8/quickstyle/simple1" qsCatId="simple" csTypeId="urn:microsoft.com/office/officeart/2005/8/colors/accent1_3" csCatId="accent1" phldr="1"/>
      <dgm:spPr/>
      <dgm:t>
        <a:bodyPr/>
        <a:lstStyle/>
        <a:p>
          <a:endParaRPr lang="en-US"/>
        </a:p>
      </dgm:t>
    </dgm:pt>
    <dgm:pt modelId="{1DB88534-A741-4EF8-9456-1A5033504884}">
      <dgm:prSet phldrT="[Text]" phldr="0"/>
      <dgm:spPr/>
      <dgm:t>
        <a:bodyPr/>
        <a:lstStyle/>
        <a:p>
          <a:pPr rtl="0"/>
          <a:r>
            <a:rPr lang="en-GB" b="1">
              <a:latin typeface="Calibri"/>
              <a:cs typeface="Calibri"/>
            </a:rPr>
            <a:t>Covid 19 Pandemic impact</a:t>
          </a:r>
          <a:endParaRPr lang="en-US" b="1"/>
        </a:p>
      </dgm:t>
    </dgm:pt>
    <dgm:pt modelId="{10E4014A-3373-4FFF-BDAC-2D65FA5C9B23}" type="parTrans" cxnId="{6579472B-B017-4FF2-BC24-FDFBF7AC20C5}">
      <dgm:prSet/>
      <dgm:spPr/>
      <dgm:t>
        <a:bodyPr/>
        <a:lstStyle/>
        <a:p>
          <a:endParaRPr lang="en-US"/>
        </a:p>
      </dgm:t>
    </dgm:pt>
    <dgm:pt modelId="{9FD090A8-BBB4-4AD8-B653-E5AE34166422}" type="sibTrans" cxnId="{6579472B-B017-4FF2-BC24-FDFBF7AC20C5}">
      <dgm:prSet/>
      <dgm:spPr/>
      <dgm:t>
        <a:bodyPr/>
        <a:lstStyle/>
        <a:p>
          <a:endParaRPr lang="en-US"/>
        </a:p>
      </dgm:t>
    </dgm:pt>
    <dgm:pt modelId="{F499B4F9-8896-457E-8A24-8D0CF852501D}">
      <dgm:prSet phldr="0"/>
      <dgm:spPr/>
      <dgm:t>
        <a:bodyPr/>
        <a:lstStyle/>
        <a:p>
          <a:pPr rtl="0"/>
          <a:r>
            <a:rPr lang="en-GB" b="1">
              <a:latin typeface="Calibri"/>
              <a:cs typeface="Calibri"/>
            </a:rPr>
            <a:t>Demographic change  </a:t>
          </a:r>
          <a:r>
            <a:rPr lang="en-GB">
              <a:latin typeface="Calibri"/>
              <a:cs typeface="Calibri"/>
            </a:rPr>
            <a:t> </a:t>
          </a:r>
          <a:br>
            <a:rPr lang="en-GB">
              <a:latin typeface="Calibri"/>
              <a:cs typeface="Calibri"/>
            </a:rPr>
          </a:br>
          <a:r>
            <a:rPr lang="en-GB">
              <a:latin typeface="Calibri"/>
              <a:cs typeface="Calibri"/>
            </a:rPr>
            <a:t>(</a:t>
          </a:r>
          <a:r>
            <a:rPr lang="en-US">
              <a:latin typeface="Calibri"/>
              <a:cs typeface="Calibri"/>
            </a:rPr>
            <a:t>Wellard, 2010; Goodwin et al., 2014; Oliver et al., 2014).  </a:t>
          </a:r>
        </a:p>
      </dgm:t>
    </dgm:pt>
    <dgm:pt modelId="{96B9949C-63D8-4019-B6E7-2ED966E39389}" type="parTrans" cxnId="{B7D8A78C-DE25-4FB0-A2F4-01BB31352745}">
      <dgm:prSet/>
      <dgm:spPr/>
    </dgm:pt>
    <dgm:pt modelId="{3815D6E1-8085-49B4-9796-DEBABAF5BE4A}" type="sibTrans" cxnId="{B7D8A78C-DE25-4FB0-A2F4-01BB31352745}">
      <dgm:prSet/>
      <dgm:spPr/>
    </dgm:pt>
    <dgm:pt modelId="{5F05C3DF-2164-4678-B500-B919CDF9AA0A}">
      <dgm:prSet phldr="0"/>
      <dgm:spPr/>
      <dgm:t>
        <a:bodyPr/>
        <a:lstStyle/>
        <a:p>
          <a:pPr rtl="0"/>
          <a:r>
            <a:rPr lang="en-US" b="1">
              <a:latin typeface="Calibri"/>
              <a:cs typeface="Calibri"/>
            </a:rPr>
            <a:t>Ageing population </a:t>
          </a:r>
          <a:r>
            <a:rPr lang="en-US">
              <a:latin typeface="Calibri"/>
              <a:cs typeface="Calibri"/>
            </a:rPr>
            <a:t>increasing burden on national economies worldwide</a:t>
          </a:r>
          <a:br>
            <a:rPr lang="en-US">
              <a:latin typeface="Calibri"/>
              <a:cs typeface="Calibri"/>
            </a:rPr>
          </a:br>
          <a:r>
            <a:rPr lang="en-US">
              <a:latin typeface="Calibri"/>
              <a:cs typeface="Calibri"/>
            </a:rPr>
            <a:t>(Nolte and Pitchforth, 2014).</a:t>
          </a:r>
        </a:p>
      </dgm:t>
    </dgm:pt>
    <dgm:pt modelId="{E55734B0-F62D-4121-A243-50D7B1EA4567}" type="parTrans" cxnId="{CE8BD8BB-C316-4977-8BAC-F98FCA6FF055}">
      <dgm:prSet/>
      <dgm:spPr/>
    </dgm:pt>
    <dgm:pt modelId="{E4C806F5-C1CC-4255-B8C8-6B88A44DE4FA}" type="sibTrans" cxnId="{CE8BD8BB-C316-4977-8BAC-F98FCA6FF055}">
      <dgm:prSet/>
      <dgm:spPr/>
    </dgm:pt>
    <dgm:pt modelId="{B46D1B91-2433-45D9-B6DB-7AF872108A19}">
      <dgm:prSet phldr="0"/>
      <dgm:spPr/>
      <dgm:t>
        <a:bodyPr/>
        <a:lstStyle/>
        <a:p>
          <a:pPr rtl="0"/>
          <a:r>
            <a:rPr lang="en-GB" b="1">
              <a:latin typeface="Calibri"/>
              <a:cs typeface="Calibri"/>
            </a:rPr>
            <a:t> Outdated Systems </a:t>
          </a:r>
          <a:br>
            <a:rPr lang="en-GB">
              <a:latin typeface="Calibri"/>
              <a:cs typeface="Calibri"/>
            </a:rPr>
          </a:br>
          <a:r>
            <a:rPr lang="en-GB">
              <a:latin typeface="Calibri"/>
              <a:cs typeface="Calibri"/>
            </a:rPr>
            <a:t>(World Health Organization [WHO], 2014; Nolte and Pitchforth, 2014; 2014a). </a:t>
          </a:r>
          <a:endParaRPr lang="en-US">
            <a:latin typeface="Calibri"/>
            <a:cs typeface="Calibri"/>
          </a:endParaRPr>
        </a:p>
      </dgm:t>
    </dgm:pt>
    <dgm:pt modelId="{4C7B3B94-5105-405A-A928-4B7C44A9E755}" type="parTrans" cxnId="{11A0311A-75C6-4F38-9852-E4EC92298B04}">
      <dgm:prSet/>
      <dgm:spPr/>
    </dgm:pt>
    <dgm:pt modelId="{8FF8C53D-5115-4192-BE97-E545638489F0}" type="sibTrans" cxnId="{11A0311A-75C6-4F38-9852-E4EC92298B04}">
      <dgm:prSet/>
      <dgm:spPr/>
    </dgm:pt>
    <dgm:pt modelId="{97B694D4-2C95-4236-8758-746DB022FB33}" type="pres">
      <dgm:prSet presAssocID="{0A7CF2D1-924D-4340-A60F-67837656F87D}" presName="linear" presStyleCnt="0">
        <dgm:presLayoutVars>
          <dgm:animLvl val="lvl"/>
          <dgm:resizeHandles val="exact"/>
        </dgm:presLayoutVars>
      </dgm:prSet>
      <dgm:spPr/>
    </dgm:pt>
    <dgm:pt modelId="{F9842C12-4B02-444E-987B-04AA963CFDD6}" type="pres">
      <dgm:prSet presAssocID="{F499B4F9-8896-457E-8A24-8D0CF852501D}" presName="parentText" presStyleLbl="node1" presStyleIdx="0" presStyleCnt="4">
        <dgm:presLayoutVars>
          <dgm:chMax val="0"/>
          <dgm:bulletEnabled val="1"/>
        </dgm:presLayoutVars>
      </dgm:prSet>
      <dgm:spPr/>
    </dgm:pt>
    <dgm:pt modelId="{951B122B-3679-4758-8D9C-D531327FA32E}" type="pres">
      <dgm:prSet presAssocID="{3815D6E1-8085-49B4-9796-DEBABAF5BE4A}" presName="spacer" presStyleCnt="0"/>
      <dgm:spPr/>
    </dgm:pt>
    <dgm:pt modelId="{6AC5CE65-69E3-4614-B49B-C59AD6F5DF83}" type="pres">
      <dgm:prSet presAssocID="{5F05C3DF-2164-4678-B500-B919CDF9AA0A}" presName="parentText" presStyleLbl="node1" presStyleIdx="1" presStyleCnt="4">
        <dgm:presLayoutVars>
          <dgm:chMax val="0"/>
          <dgm:bulletEnabled val="1"/>
        </dgm:presLayoutVars>
      </dgm:prSet>
      <dgm:spPr/>
    </dgm:pt>
    <dgm:pt modelId="{4AB05BBD-2D86-49B0-B836-96532E8FB875}" type="pres">
      <dgm:prSet presAssocID="{E4C806F5-C1CC-4255-B8C8-6B88A44DE4FA}" presName="spacer" presStyleCnt="0"/>
      <dgm:spPr/>
    </dgm:pt>
    <dgm:pt modelId="{0386A29F-C04B-4661-813A-7C51FF803144}" type="pres">
      <dgm:prSet presAssocID="{B46D1B91-2433-45D9-B6DB-7AF872108A19}" presName="parentText" presStyleLbl="node1" presStyleIdx="2" presStyleCnt="4">
        <dgm:presLayoutVars>
          <dgm:chMax val="0"/>
          <dgm:bulletEnabled val="1"/>
        </dgm:presLayoutVars>
      </dgm:prSet>
      <dgm:spPr/>
    </dgm:pt>
    <dgm:pt modelId="{CAA871DC-0B58-4F23-88E4-350FBA1B6C34}" type="pres">
      <dgm:prSet presAssocID="{8FF8C53D-5115-4192-BE97-E545638489F0}" presName="spacer" presStyleCnt="0"/>
      <dgm:spPr/>
    </dgm:pt>
    <dgm:pt modelId="{BB88F0EB-6537-4A44-8139-9CEC4FCD6969}" type="pres">
      <dgm:prSet presAssocID="{1DB88534-A741-4EF8-9456-1A5033504884}" presName="parentText" presStyleLbl="node1" presStyleIdx="3" presStyleCnt="4">
        <dgm:presLayoutVars>
          <dgm:chMax val="0"/>
          <dgm:bulletEnabled val="1"/>
        </dgm:presLayoutVars>
      </dgm:prSet>
      <dgm:spPr/>
    </dgm:pt>
  </dgm:ptLst>
  <dgm:cxnLst>
    <dgm:cxn modelId="{11A0311A-75C6-4F38-9852-E4EC92298B04}" srcId="{0A7CF2D1-924D-4340-A60F-67837656F87D}" destId="{B46D1B91-2433-45D9-B6DB-7AF872108A19}" srcOrd="2" destOrd="0" parTransId="{4C7B3B94-5105-405A-A928-4B7C44A9E755}" sibTransId="{8FF8C53D-5115-4192-BE97-E545638489F0}"/>
    <dgm:cxn modelId="{0A52F325-85DA-43D3-86F1-10C8E7DE98CF}" type="presOf" srcId="{0A7CF2D1-924D-4340-A60F-67837656F87D}" destId="{97B694D4-2C95-4236-8758-746DB022FB33}" srcOrd="0" destOrd="0" presId="urn:microsoft.com/office/officeart/2005/8/layout/vList2"/>
    <dgm:cxn modelId="{6579472B-B017-4FF2-BC24-FDFBF7AC20C5}" srcId="{0A7CF2D1-924D-4340-A60F-67837656F87D}" destId="{1DB88534-A741-4EF8-9456-1A5033504884}" srcOrd="3" destOrd="0" parTransId="{10E4014A-3373-4FFF-BDAC-2D65FA5C9B23}" sibTransId="{9FD090A8-BBB4-4AD8-B653-E5AE34166422}"/>
    <dgm:cxn modelId="{64F36153-EC11-4B77-882B-C4D3A8A87586}" type="presOf" srcId="{B46D1B91-2433-45D9-B6DB-7AF872108A19}" destId="{0386A29F-C04B-4661-813A-7C51FF803144}" srcOrd="0" destOrd="0" presId="urn:microsoft.com/office/officeart/2005/8/layout/vList2"/>
    <dgm:cxn modelId="{7D31EF7F-EE33-4D75-922C-4643CD02B05E}" type="presOf" srcId="{F499B4F9-8896-457E-8A24-8D0CF852501D}" destId="{F9842C12-4B02-444E-987B-04AA963CFDD6}" srcOrd="0" destOrd="0" presId="urn:microsoft.com/office/officeart/2005/8/layout/vList2"/>
    <dgm:cxn modelId="{B7D8A78C-DE25-4FB0-A2F4-01BB31352745}" srcId="{0A7CF2D1-924D-4340-A60F-67837656F87D}" destId="{F499B4F9-8896-457E-8A24-8D0CF852501D}" srcOrd="0" destOrd="0" parTransId="{96B9949C-63D8-4019-B6E7-2ED966E39389}" sibTransId="{3815D6E1-8085-49B4-9796-DEBABAF5BE4A}"/>
    <dgm:cxn modelId="{44569BA1-9439-4A4A-82D9-11879A5371C0}" type="presOf" srcId="{1DB88534-A741-4EF8-9456-1A5033504884}" destId="{BB88F0EB-6537-4A44-8139-9CEC4FCD6969}" srcOrd="0" destOrd="0" presId="urn:microsoft.com/office/officeart/2005/8/layout/vList2"/>
    <dgm:cxn modelId="{CE8BD8BB-C316-4977-8BAC-F98FCA6FF055}" srcId="{0A7CF2D1-924D-4340-A60F-67837656F87D}" destId="{5F05C3DF-2164-4678-B500-B919CDF9AA0A}" srcOrd="1" destOrd="0" parTransId="{E55734B0-F62D-4121-A243-50D7B1EA4567}" sibTransId="{E4C806F5-C1CC-4255-B8C8-6B88A44DE4FA}"/>
    <dgm:cxn modelId="{8FAEEBD7-C06E-4DAF-8E12-6BF95F212748}" type="presOf" srcId="{5F05C3DF-2164-4678-B500-B919CDF9AA0A}" destId="{6AC5CE65-69E3-4614-B49B-C59AD6F5DF83}" srcOrd="0" destOrd="0" presId="urn:microsoft.com/office/officeart/2005/8/layout/vList2"/>
    <dgm:cxn modelId="{2766664C-AFD5-477E-B7C5-67CD99DE083D}" type="presParOf" srcId="{97B694D4-2C95-4236-8758-746DB022FB33}" destId="{F9842C12-4B02-444E-987B-04AA963CFDD6}" srcOrd="0" destOrd="0" presId="urn:microsoft.com/office/officeart/2005/8/layout/vList2"/>
    <dgm:cxn modelId="{19D984C7-00A3-4E3E-9D58-CD474266504E}" type="presParOf" srcId="{97B694D4-2C95-4236-8758-746DB022FB33}" destId="{951B122B-3679-4758-8D9C-D531327FA32E}" srcOrd="1" destOrd="0" presId="urn:microsoft.com/office/officeart/2005/8/layout/vList2"/>
    <dgm:cxn modelId="{6A94461E-6286-4EA8-A386-1660AD60BA79}" type="presParOf" srcId="{97B694D4-2C95-4236-8758-746DB022FB33}" destId="{6AC5CE65-69E3-4614-B49B-C59AD6F5DF83}" srcOrd="2" destOrd="0" presId="urn:microsoft.com/office/officeart/2005/8/layout/vList2"/>
    <dgm:cxn modelId="{B59378BA-1185-4048-83D3-8A15669BA6AF}" type="presParOf" srcId="{97B694D4-2C95-4236-8758-746DB022FB33}" destId="{4AB05BBD-2D86-49B0-B836-96532E8FB875}" srcOrd="3" destOrd="0" presId="urn:microsoft.com/office/officeart/2005/8/layout/vList2"/>
    <dgm:cxn modelId="{70697469-B5FA-4065-B63D-A0550FDE42A0}" type="presParOf" srcId="{97B694D4-2C95-4236-8758-746DB022FB33}" destId="{0386A29F-C04B-4661-813A-7C51FF803144}" srcOrd="4" destOrd="0" presId="urn:microsoft.com/office/officeart/2005/8/layout/vList2"/>
    <dgm:cxn modelId="{5DAD125D-B302-4F07-959E-66B5656FCE18}" type="presParOf" srcId="{97B694D4-2C95-4236-8758-746DB022FB33}" destId="{CAA871DC-0B58-4F23-88E4-350FBA1B6C34}" srcOrd="5" destOrd="0" presId="urn:microsoft.com/office/officeart/2005/8/layout/vList2"/>
    <dgm:cxn modelId="{26840DC4-22FD-4BD8-92A1-0568D4849D64}" type="presParOf" srcId="{97B694D4-2C95-4236-8758-746DB022FB33}" destId="{BB88F0EB-6537-4A44-8139-9CEC4FCD6969}"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842C12-4B02-444E-987B-04AA963CFDD6}">
      <dsp:nvSpPr>
        <dsp:cNvPr id="0" name=""/>
        <dsp:cNvSpPr/>
      </dsp:nvSpPr>
      <dsp:spPr>
        <a:xfrm>
          <a:off x="0" y="514241"/>
          <a:ext cx="7386331" cy="676260"/>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b="1" kern="1200">
              <a:latin typeface="Calibri"/>
              <a:cs typeface="Calibri"/>
            </a:rPr>
            <a:t>Demographic change  </a:t>
          </a:r>
          <a:r>
            <a:rPr lang="en-GB" sz="1700" kern="1200">
              <a:latin typeface="Calibri"/>
              <a:cs typeface="Calibri"/>
            </a:rPr>
            <a:t> </a:t>
          </a:r>
          <a:br>
            <a:rPr lang="en-GB" sz="1700" kern="1200">
              <a:latin typeface="Calibri"/>
              <a:cs typeface="Calibri"/>
            </a:rPr>
          </a:br>
          <a:r>
            <a:rPr lang="en-GB" sz="1700" kern="1200">
              <a:latin typeface="Calibri"/>
              <a:cs typeface="Calibri"/>
            </a:rPr>
            <a:t>(</a:t>
          </a:r>
          <a:r>
            <a:rPr lang="en-US" sz="1700" kern="1200">
              <a:latin typeface="Calibri"/>
              <a:cs typeface="Calibri"/>
            </a:rPr>
            <a:t>Wellard, 2010; Goodwin et al., 2014; Oliver et al., 2014).  </a:t>
          </a:r>
        </a:p>
      </dsp:txBody>
      <dsp:txXfrm>
        <a:off x="33012" y="547253"/>
        <a:ext cx="7320307" cy="610236"/>
      </dsp:txXfrm>
    </dsp:sp>
    <dsp:sp modelId="{6AC5CE65-69E3-4614-B49B-C59AD6F5DF83}">
      <dsp:nvSpPr>
        <dsp:cNvPr id="0" name=""/>
        <dsp:cNvSpPr/>
      </dsp:nvSpPr>
      <dsp:spPr>
        <a:xfrm>
          <a:off x="0" y="1239461"/>
          <a:ext cx="7386331" cy="676260"/>
        </a:xfrm>
        <a:prstGeom prst="roundRect">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b="1" kern="1200">
              <a:latin typeface="Calibri"/>
              <a:cs typeface="Calibri"/>
            </a:rPr>
            <a:t>Ageing population </a:t>
          </a:r>
          <a:r>
            <a:rPr lang="en-US" sz="1700" kern="1200">
              <a:latin typeface="Calibri"/>
              <a:cs typeface="Calibri"/>
            </a:rPr>
            <a:t>increasing burden on national economies worldwide</a:t>
          </a:r>
          <a:br>
            <a:rPr lang="en-US" sz="1700" kern="1200">
              <a:latin typeface="Calibri"/>
              <a:cs typeface="Calibri"/>
            </a:rPr>
          </a:br>
          <a:r>
            <a:rPr lang="en-US" sz="1700" kern="1200">
              <a:latin typeface="Calibri"/>
              <a:cs typeface="Calibri"/>
            </a:rPr>
            <a:t>(Nolte and Pitchforth, 2014).</a:t>
          </a:r>
        </a:p>
      </dsp:txBody>
      <dsp:txXfrm>
        <a:off x="33012" y="1272473"/>
        <a:ext cx="7320307" cy="610236"/>
      </dsp:txXfrm>
    </dsp:sp>
    <dsp:sp modelId="{0386A29F-C04B-4661-813A-7C51FF803144}">
      <dsp:nvSpPr>
        <dsp:cNvPr id="0" name=""/>
        <dsp:cNvSpPr/>
      </dsp:nvSpPr>
      <dsp:spPr>
        <a:xfrm>
          <a:off x="0" y="1964681"/>
          <a:ext cx="7386331" cy="676260"/>
        </a:xfrm>
        <a:prstGeom prst="roundRect">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b="1" kern="1200">
              <a:latin typeface="Calibri"/>
              <a:cs typeface="Calibri"/>
            </a:rPr>
            <a:t> Outdated Systems </a:t>
          </a:r>
          <a:br>
            <a:rPr lang="en-GB" sz="1700" kern="1200">
              <a:latin typeface="Calibri"/>
              <a:cs typeface="Calibri"/>
            </a:rPr>
          </a:br>
          <a:r>
            <a:rPr lang="en-GB" sz="1700" kern="1200">
              <a:latin typeface="Calibri"/>
              <a:cs typeface="Calibri"/>
            </a:rPr>
            <a:t>(World Health Organization [WHO], 2014; Nolte and Pitchforth, 2014; 2014a). </a:t>
          </a:r>
          <a:endParaRPr lang="en-US" sz="1700" kern="1200">
            <a:latin typeface="Calibri"/>
            <a:cs typeface="Calibri"/>
          </a:endParaRPr>
        </a:p>
      </dsp:txBody>
      <dsp:txXfrm>
        <a:off x="33012" y="1997693"/>
        <a:ext cx="7320307" cy="610236"/>
      </dsp:txXfrm>
    </dsp:sp>
    <dsp:sp modelId="{BB88F0EB-6537-4A44-8139-9CEC4FCD6969}">
      <dsp:nvSpPr>
        <dsp:cNvPr id="0" name=""/>
        <dsp:cNvSpPr/>
      </dsp:nvSpPr>
      <dsp:spPr>
        <a:xfrm>
          <a:off x="0" y="2689901"/>
          <a:ext cx="7386331" cy="676260"/>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b="1" kern="1200">
              <a:latin typeface="Calibri"/>
              <a:cs typeface="Calibri"/>
            </a:rPr>
            <a:t>Covid 19 Pandemic impact</a:t>
          </a:r>
          <a:endParaRPr lang="en-US" sz="1700" b="1" kern="1200"/>
        </a:p>
      </dsp:txBody>
      <dsp:txXfrm>
        <a:off x="33012" y="2722913"/>
        <a:ext cx="7320307" cy="61023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BF7300F6-BA1C-4EEA-B429-2CAA5371E385}"/>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97A7C49-B795-45CF-9421-1E36A384A68A}"/>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6232229C-3666-449F-8634-3D2C96625427}"/>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3F9EF82-918A-4DB7-9A90-5F25D929DE44}"/>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5B2BE753-18A6-4991-BC68-140E77990248}"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A3939B7B-0C17-4BD7-815F-BF53B050A42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D2345CBA-8764-4AA9-AA3C-A18E1550CFD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3CE0434B-B97A-4953-AA17-5D9DA1811631}"/>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8AC65E05-BBBC-4D25-8FF5-6ADA85B86494}"/>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9D41D44F-8D3C-438D-B6BE-BCA1CB5D5F8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FCCD8C12-C29F-4F29-B76A-F0533DD182B6}"/>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6BD1FFE2-6C13-47BE-A3A4-3B9BFD6B5D46}" type="slidenum">
              <a:rPr lang="en-GB" altLang="en-US"/>
              <a:pPr>
                <a:defRPr/>
              </a:pPr>
              <a:t>‹#›</a:t>
            </a:fld>
            <a:endParaRPr lang="en-GB" altLang="en-US"/>
          </a:p>
        </p:txBody>
      </p:sp>
    </p:spTree>
    <p:extLst>
      <p:ext uri="{BB962C8B-B14F-4D97-AF65-F5344CB8AC3E}">
        <p14:creationId xmlns:p14="http://schemas.microsoft.com/office/powerpoint/2010/main" val="14674276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6BD1FFE2-6C13-47BE-A3A4-3B9BFD6B5D46}" type="slidenum">
              <a:rPr lang="en-GB" altLang="en-US" smtClean="0"/>
              <a:pPr>
                <a:defRPr/>
              </a:pPr>
              <a:t>2</a:t>
            </a:fld>
            <a:endParaRPr lang="en-GB" altLang="en-US"/>
          </a:p>
        </p:txBody>
      </p:sp>
    </p:spTree>
    <p:extLst>
      <p:ext uri="{BB962C8B-B14F-4D97-AF65-F5344CB8AC3E}">
        <p14:creationId xmlns:p14="http://schemas.microsoft.com/office/powerpoint/2010/main" val="8821572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Great having social care and</a:t>
            </a:r>
            <a:r>
              <a:rPr lang="en-US" baseline="0"/>
              <a:t> benefit system, but it is under strain especially since the pandemic and due to the rise in number of the older population despite the number that died in the pandemic!</a:t>
            </a:r>
            <a:endParaRPr lang="en-US"/>
          </a:p>
        </p:txBody>
      </p:sp>
      <p:sp>
        <p:nvSpPr>
          <p:cNvPr id="4" name="Slide Number Placeholder 3"/>
          <p:cNvSpPr>
            <a:spLocks noGrp="1"/>
          </p:cNvSpPr>
          <p:nvPr>
            <p:ph type="sldNum" sz="quarter" idx="10"/>
          </p:nvPr>
        </p:nvSpPr>
        <p:spPr/>
        <p:txBody>
          <a:bodyPr/>
          <a:lstStyle/>
          <a:p>
            <a:pPr>
              <a:defRPr/>
            </a:pPr>
            <a:fld id="{6BD1FFE2-6C13-47BE-A3A4-3B9BFD6B5D46}" type="slidenum">
              <a:rPr lang="en-GB" altLang="en-US" smtClean="0"/>
              <a:pPr>
                <a:defRPr/>
              </a:pPr>
              <a:t>8</a:t>
            </a:fld>
            <a:endParaRPr lang="en-GB" altLang="en-US"/>
          </a:p>
        </p:txBody>
      </p:sp>
    </p:spTree>
    <p:extLst>
      <p:ext uri="{BB962C8B-B14F-4D97-AF65-F5344CB8AC3E}">
        <p14:creationId xmlns:p14="http://schemas.microsoft.com/office/powerpoint/2010/main" val="209681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a:solidFill>
                  <a:srgbClr val="474747"/>
                </a:solidFill>
                <a:effectLst/>
                <a:latin typeface="Times New Roman" panose="02020603050405020304" pitchFamily="18" charset="0"/>
                <a:ea typeface="Times New Roman" panose="02020603050405020304" pitchFamily="18" charset="0"/>
                <a:cs typeface="Arial" panose="020B0604020202020204" pitchFamily="34" charset="0"/>
              </a:rPr>
              <a:t>This report explains</a:t>
            </a:r>
            <a:r>
              <a:rPr lang="en-GB" sz="1200" baseline="0">
                <a:solidFill>
                  <a:srgbClr val="474747"/>
                </a:solidFill>
                <a:effectLst/>
                <a:latin typeface="Times New Roman" panose="02020603050405020304" pitchFamily="18" charset="0"/>
                <a:ea typeface="Times New Roman" panose="02020603050405020304" pitchFamily="18" charset="0"/>
                <a:cs typeface="Arial" panose="020B0604020202020204" pitchFamily="34" charset="0"/>
              </a:rPr>
              <a:t> why social care system is under strain.</a:t>
            </a:r>
            <a:endParaRPr lang="en-GB" sz="1200">
              <a:solidFill>
                <a:srgbClr val="474747"/>
              </a:solidFill>
              <a:effectLst/>
              <a:latin typeface="Times New Roman" panose="02020603050405020304" pitchFamily="18" charset="0"/>
              <a:ea typeface="Times New Roman" panose="02020603050405020304" pitchFamily="18" charset="0"/>
              <a:cs typeface="Arial" panose="020B0604020202020204" pitchFamily="34" charset="0"/>
            </a:endParaRPr>
          </a:p>
          <a:p>
            <a:r>
              <a:rPr lang="en-GB" sz="1200">
                <a:solidFill>
                  <a:srgbClr val="474747"/>
                </a:solidFill>
                <a:effectLst/>
                <a:latin typeface="Times New Roman" panose="02020603050405020304" pitchFamily="18" charset="0"/>
                <a:ea typeface="Times New Roman" panose="02020603050405020304" pitchFamily="18" charset="0"/>
                <a:cs typeface="Arial" panose="020B0604020202020204" pitchFamily="34" charset="0"/>
              </a:rPr>
              <a:t>For example it talks</a:t>
            </a:r>
            <a:r>
              <a:rPr lang="en-GB" sz="1200" baseline="0">
                <a:solidFill>
                  <a:srgbClr val="474747"/>
                </a:solidFill>
                <a:effectLst/>
                <a:latin typeface="Times New Roman" panose="02020603050405020304" pitchFamily="18" charset="0"/>
                <a:ea typeface="Times New Roman" panose="02020603050405020304" pitchFamily="18" charset="0"/>
                <a:cs typeface="Arial" panose="020B0604020202020204" pitchFamily="34" charset="0"/>
              </a:rPr>
              <a:t> about: </a:t>
            </a:r>
            <a:r>
              <a:rPr lang="en-GB" sz="1200">
                <a:solidFill>
                  <a:srgbClr val="474747"/>
                </a:solidFill>
                <a:effectLst/>
                <a:latin typeface="Times New Roman" panose="02020603050405020304" pitchFamily="18" charset="0"/>
                <a:ea typeface="Times New Roman" panose="02020603050405020304" pitchFamily="18" charset="0"/>
                <a:cs typeface="Arial" panose="020B0604020202020204" pitchFamily="34" charset="0"/>
              </a:rPr>
              <a:t>Spending by councils on social care has risen since the low of 2014/15 – mainly on increased fees for residential, nursing and home care. Yet companies still going bust and service users report difficulties in finding the care they need. Care workers vacancies still rising. </a:t>
            </a:r>
          </a:p>
          <a:p>
            <a:r>
              <a:rPr lang="en-GB" sz="1200">
                <a:solidFill>
                  <a:srgbClr val="474747"/>
                </a:solidFill>
                <a:effectLst/>
                <a:latin typeface="Times New Roman" panose="02020603050405020304" pitchFamily="18" charset="0"/>
                <a:ea typeface="Times New Roman" panose="02020603050405020304" pitchFamily="18" charset="0"/>
                <a:cs typeface="Arial" panose="020B0604020202020204" pitchFamily="34" charset="0"/>
              </a:rPr>
              <a:t>Which section might</a:t>
            </a:r>
            <a:r>
              <a:rPr lang="en-GB" sz="1200" baseline="0">
                <a:solidFill>
                  <a:srgbClr val="474747"/>
                </a:solidFill>
                <a:effectLst/>
                <a:latin typeface="Times New Roman" panose="02020603050405020304" pitchFamily="18" charset="0"/>
                <a:ea typeface="Times New Roman" panose="02020603050405020304" pitchFamily="18" charset="0"/>
                <a:cs typeface="Arial" panose="020B0604020202020204" pitchFamily="34" charset="0"/>
              </a:rPr>
              <a:t> be relevant to partnership working?</a:t>
            </a:r>
          </a:p>
          <a:p>
            <a:r>
              <a:rPr lang="en-GB" sz="1200" baseline="0">
                <a:solidFill>
                  <a:srgbClr val="474747"/>
                </a:solidFill>
                <a:effectLst/>
                <a:latin typeface="Times New Roman" panose="02020603050405020304" pitchFamily="18" charset="0"/>
                <a:ea typeface="Times New Roman" panose="02020603050405020304" pitchFamily="18" charset="0"/>
                <a:cs typeface="Arial" panose="020B0604020202020204" pitchFamily="34" charset="0"/>
              </a:rPr>
              <a:t>Have a read </a:t>
            </a:r>
            <a:r>
              <a:rPr lang="mr-IN" sz="1200" baseline="0">
                <a:solidFill>
                  <a:srgbClr val="474747"/>
                </a:solidFill>
                <a:effectLst/>
                <a:latin typeface="Times New Roman" panose="02020603050405020304" pitchFamily="18" charset="0"/>
                <a:ea typeface="Times New Roman" panose="02020603050405020304" pitchFamily="18" charset="0"/>
                <a:cs typeface="Arial" panose="020B0604020202020204" pitchFamily="34" charset="0"/>
              </a:rPr>
              <a:t>–</a:t>
            </a:r>
            <a:r>
              <a:rPr lang="en-GB" sz="1200" baseline="0">
                <a:solidFill>
                  <a:srgbClr val="474747"/>
                </a:solidFill>
                <a:effectLst/>
                <a:latin typeface="Times New Roman" panose="02020603050405020304" pitchFamily="18" charset="0"/>
                <a:ea typeface="Times New Roman" panose="02020603050405020304" pitchFamily="18" charset="0"/>
                <a:cs typeface="Arial" panose="020B0604020202020204" pitchFamily="34" charset="0"/>
              </a:rPr>
              <a:t> it’s on </a:t>
            </a:r>
            <a:r>
              <a:rPr lang="en-GB" sz="1200" baseline="0" err="1">
                <a:solidFill>
                  <a:srgbClr val="474747"/>
                </a:solidFill>
                <a:effectLst/>
                <a:latin typeface="Times New Roman" panose="02020603050405020304" pitchFamily="18" charset="0"/>
                <a:ea typeface="Times New Roman" panose="02020603050405020304" pitchFamily="18" charset="0"/>
                <a:cs typeface="Arial" panose="020B0604020202020204" pitchFamily="34" charset="0"/>
              </a:rPr>
              <a:t>moodle</a:t>
            </a:r>
            <a:endParaRPr lang="en-US"/>
          </a:p>
        </p:txBody>
      </p:sp>
      <p:sp>
        <p:nvSpPr>
          <p:cNvPr id="4" name="Slide Number Placeholder 3"/>
          <p:cNvSpPr>
            <a:spLocks noGrp="1"/>
          </p:cNvSpPr>
          <p:nvPr>
            <p:ph type="sldNum" sz="quarter" idx="5"/>
          </p:nvPr>
        </p:nvSpPr>
        <p:spPr/>
        <p:txBody>
          <a:bodyPr/>
          <a:lstStyle/>
          <a:p>
            <a:pPr>
              <a:defRPr/>
            </a:pPr>
            <a:fld id="{6BD1FFE2-6C13-47BE-A3A4-3B9BFD6B5D46}" type="slidenum">
              <a:rPr lang="en-GB" altLang="en-US" smtClean="0"/>
              <a:pPr>
                <a:defRPr/>
              </a:pPr>
              <a:t>9</a:t>
            </a:fld>
            <a:endParaRPr lang="en-GB" altLang="en-US"/>
          </a:p>
        </p:txBody>
      </p:sp>
    </p:spTree>
    <p:extLst>
      <p:ext uri="{BB962C8B-B14F-4D97-AF65-F5344CB8AC3E}">
        <p14:creationId xmlns:p14="http://schemas.microsoft.com/office/powerpoint/2010/main" val="39441831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6BD1FFE2-6C13-47BE-A3A4-3B9BFD6B5D46}" type="slidenum">
              <a:rPr lang="en-GB" altLang="en-US" smtClean="0"/>
              <a:pPr>
                <a:defRPr/>
              </a:pPr>
              <a:t>10</a:t>
            </a:fld>
            <a:endParaRPr lang="en-GB" altLang="en-US"/>
          </a:p>
        </p:txBody>
      </p:sp>
    </p:spTree>
    <p:extLst>
      <p:ext uri="{BB962C8B-B14F-4D97-AF65-F5344CB8AC3E}">
        <p14:creationId xmlns:p14="http://schemas.microsoft.com/office/powerpoint/2010/main" val="1893993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6BD1FFE2-6C13-47BE-A3A4-3B9BFD6B5D46}" type="slidenum">
              <a:rPr lang="en-GB" altLang="en-US" smtClean="0"/>
              <a:pPr>
                <a:defRPr/>
              </a:pPr>
              <a:t>12</a:t>
            </a:fld>
            <a:endParaRPr lang="en-GB" altLang="en-US"/>
          </a:p>
        </p:txBody>
      </p:sp>
    </p:spTree>
    <p:extLst>
      <p:ext uri="{BB962C8B-B14F-4D97-AF65-F5344CB8AC3E}">
        <p14:creationId xmlns:p14="http://schemas.microsoft.com/office/powerpoint/2010/main" val="195910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talked about health care systems being</a:t>
            </a:r>
            <a:r>
              <a:rPr lang="en-US" baseline="0"/>
              <a:t> under strain</a:t>
            </a:r>
          </a:p>
          <a:p>
            <a:r>
              <a:rPr lang="en-US" baseline="0"/>
              <a:t>First we need to understand how they operate</a:t>
            </a:r>
            <a:endParaRPr lang="en-US"/>
          </a:p>
        </p:txBody>
      </p:sp>
      <p:sp>
        <p:nvSpPr>
          <p:cNvPr id="4" name="Slide Number Placeholder 3"/>
          <p:cNvSpPr>
            <a:spLocks noGrp="1"/>
          </p:cNvSpPr>
          <p:nvPr>
            <p:ph type="sldNum" sz="quarter" idx="10"/>
          </p:nvPr>
        </p:nvSpPr>
        <p:spPr/>
        <p:txBody>
          <a:bodyPr/>
          <a:lstStyle/>
          <a:p>
            <a:pPr>
              <a:defRPr/>
            </a:pPr>
            <a:fld id="{6BD1FFE2-6C13-47BE-A3A4-3B9BFD6B5D46}" type="slidenum">
              <a:rPr lang="en-GB" altLang="en-US" smtClean="0"/>
              <a:pPr>
                <a:defRPr/>
              </a:pPr>
              <a:t>13</a:t>
            </a:fld>
            <a:endParaRPr lang="en-GB" altLang="en-US"/>
          </a:p>
        </p:txBody>
      </p:sp>
    </p:spTree>
    <p:extLst>
      <p:ext uri="{BB962C8B-B14F-4D97-AF65-F5344CB8AC3E}">
        <p14:creationId xmlns:p14="http://schemas.microsoft.com/office/powerpoint/2010/main" val="1423394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 talked about health care systems being</a:t>
            </a:r>
            <a:r>
              <a:rPr lang="en-US" baseline="0"/>
              <a:t> under strain</a:t>
            </a:r>
          </a:p>
          <a:p>
            <a:r>
              <a:rPr lang="en-US" baseline="0"/>
              <a:t>First we need to understand how they operate</a:t>
            </a:r>
            <a:endParaRPr lang="en-US"/>
          </a:p>
        </p:txBody>
      </p:sp>
      <p:sp>
        <p:nvSpPr>
          <p:cNvPr id="4" name="Slide Number Placeholder 3"/>
          <p:cNvSpPr>
            <a:spLocks noGrp="1"/>
          </p:cNvSpPr>
          <p:nvPr>
            <p:ph type="sldNum" sz="quarter" idx="10"/>
          </p:nvPr>
        </p:nvSpPr>
        <p:spPr/>
        <p:txBody>
          <a:bodyPr/>
          <a:lstStyle/>
          <a:p>
            <a:pPr>
              <a:defRPr/>
            </a:pPr>
            <a:fld id="{6BD1FFE2-6C13-47BE-A3A4-3B9BFD6B5D46}" type="slidenum">
              <a:rPr lang="en-GB" altLang="en-US" smtClean="0"/>
              <a:pPr>
                <a:defRPr/>
              </a:pPr>
              <a:t>15</a:t>
            </a:fld>
            <a:endParaRPr lang="en-GB" altLang="en-US"/>
          </a:p>
        </p:txBody>
      </p:sp>
    </p:spTree>
    <p:extLst>
      <p:ext uri="{BB962C8B-B14F-4D97-AF65-F5344CB8AC3E}">
        <p14:creationId xmlns:p14="http://schemas.microsoft.com/office/powerpoint/2010/main" val="24331187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3CC34AD3-94B1-4560-8692-2E2E94D324C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27694979-4D0D-48CD-871E-5D509FD943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US" altLang="en-US"/>
          </a:p>
        </p:txBody>
      </p:sp>
      <p:sp>
        <p:nvSpPr>
          <p:cNvPr id="29700" name="Slide Number Placeholder 3">
            <a:extLst>
              <a:ext uri="{FF2B5EF4-FFF2-40B4-BE49-F238E27FC236}">
                <a16:creationId xmlns:a16="http://schemas.microsoft.com/office/drawing/2014/main" id="{A1FA762C-5CC2-4780-AD4F-3D406936457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3A089CB4-2076-4509-B7BA-EC572A5E08DB}" type="slidenum">
              <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US" altLang="en-US"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638736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We’ve</a:t>
            </a:r>
            <a:r>
              <a:rPr lang="en-US" baseline="0"/>
              <a:t> looked at the 2 systems </a:t>
            </a:r>
            <a:r>
              <a:rPr lang="mr-IN" baseline="0"/>
              <a:t>–</a:t>
            </a:r>
            <a:r>
              <a:rPr lang="en-US" baseline="0"/>
              <a:t> now how about joint working?</a:t>
            </a:r>
          </a:p>
          <a:p>
            <a:r>
              <a:rPr lang="en-US" baseline="0"/>
              <a:t>Will discuss this more after the break</a:t>
            </a:r>
            <a:endParaRPr lang="en-US"/>
          </a:p>
        </p:txBody>
      </p:sp>
      <p:sp>
        <p:nvSpPr>
          <p:cNvPr id="4" name="Slide Number Placeholder 3"/>
          <p:cNvSpPr>
            <a:spLocks noGrp="1"/>
          </p:cNvSpPr>
          <p:nvPr>
            <p:ph type="sldNum" sz="quarter" idx="10"/>
          </p:nvPr>
        </p:nvSpPr>
        <p:spPr/>
        <p:txBody>
          <a:bodyPr/>
          <a:lstStyle/>
          <a:p>
            <a:pPr>
              <a:defRPr/>
            </a:pPr>
            <a:fld id="{6BD1FFE2-6C13-47BE-A3A4-3B9BFD6B5D46}" type="slidenum">
              <a:rPr lang="en-GB" altLang="en-US" smtClean="0"/>
              <a:pPr>
                <a:defRPr/>
              </a:pPr>
              <a:t>23</a:t>
            </a:fld>
            <a:endParaRPr lang="en-GB" altLang="en-US"/>
          </a:p>
        </p:txBody>
      </p:sp>
    </p:spTree>
    <p:extLst>
      <p:ext uri="{BB962C8B-B14F-4D97-AF65-F5344CB8AC3E}">
        <p14:creationId xmlns:p14="http://schemas.microsoft.com/office/powerpoint/2010/main" val="821773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Last week looked at WHO definition</a:t>
            </a:r>
          </a:p>
        </p:txBody>
      </p:sp>
      <p:sp>
        <p:nvSpPr>
          <p:cNvPr id="4" name="Slide Number Placeholder 3"/>
          <p:cNvSpPr>
            <a:spLocks noGrp="1"/>
          </p:cNvSpPr>
          <p:nvPr>
            <p:ph type="sldNum" sz="quarter" idx="10"/>
          </p:nvPr>
        </p:nvSpPr>
        <p:spPr/>
        <p:txBody>
          <a:bodyPr/>
          <a:lstStyle/>
          <a:p>
            <a:pPr>
              <a:defRPr/>
            </a:pPr>
            <a:fld id="{6BD1FFE2-6C13-47BE-A3A4-3B9BFD6B5D46}" type="slidenum">
              <a:rPr lang="en-GB" altLang="en-US" smtClean="0"/>
              <a:pPr>
                <a:defRPr/>
              </a:pPr>
              <a:t>27</a:t>
            </a:fld>
            <a:endParaRPr lang="en-GB" altLang="en-US"/>
          </a:p>
        </p:txBody>
      </p:sp>
    </p:spTree>
    <p:extLst>
      <p:ext uri="{BB962C8B-B14F-4D97-AF65-F5344CB8AC3E}">
        <p14:creationId xmlns:p14="http://schemas.microsoft.com/office/powerpoint/2010/main" val="133484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Last week looked at WHO definition</a:t>
            </a:r>
          </a:p>
        </p:txBody>
      </p:sp>
      <p:sp>
        <p:nvSpPr>
          <p:cNvPr id="4" name="Slide Number Placeholder 3"/>
          <p:cNvSpPr>
            <a:spLocks noGrp="1"/>
          </p:cNvSpPr>
          <p:nvPr>
            <p:ph type="sldNum" sz="quarter" idx="10"/>
          </p:nvPr>
        </p:nvSpPr>
        <p:spPr/>
        <p:txBody>
          <a:bodyPr/>
          <a:lstStyle/>
          <a:p>
            <a:pPr>
              <a:defRPr/>
            </a:pPr>
            <a:fld id="{6BD1FFE2-6C13-47BE-A3A4-3B9BFD6B5D46}" type="slidenum">
              <a:rPr lang="en-GB" altLang="en-US" smtClean="0"/>
              <a:pPr>
                <a:defRPr/>
              </a:pPr>
              <a:t>28</a:t>
            </a:fld>
            <a:endParaRPr lang="en-GB" altLang="en-US"/>
          </a:p>
        </p:txBody>
      </p:sp>
    </p:spTree>
    <p:extLst>
      <p:ext uri="{BB962C8B-B14F-4D97-AF65-F5344CB8AC3E}">
        <p14:creationId xmlns:p14="http://schemas.microsoft.com/office/powerpoint/2010/main" val="39655390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0D0D0D"/>
                </a:solidFill>
                <a:effectLst/>
                <a:highlight>
                  <a:srgbClr val="FFFFFF"/>
                </a:highlight>
                <a:latin typeface="Söhne"/>
              </a:rPr>
              <a:t>: The act establishes Integrated Care Systems as statutory bodies, mandating their existence and outlining their functions within the healthcare framework. ICSs are intended to bring together NHS organizations, local authorities, and other partners to plan and deliver health and care services in a more coordinated and collaborative manner.</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0D0D0D"/>
                </a:solidFill>
                <a:effectLst/>
                <a:highlight>
                  <a:srgbClr val="FFFFFF"/>
                </a:highlight>
                <a:latin typeface="Söhne"/>
              </a:rPr>
              <a:t>: The primary aim is to promote the integration of health services with health-related and social care services to improve the overall delivery and quality of care.</a:t>
            </a:r>
          </a:p>
          <a:p>
            <a:pPr marL="742950" lvl="1" indent="-285750" algn="l">
              <a:buFont typeface="+mj-lt"/>
              <a:buAutoNum type="arabicPeriod"/>
            </a:pPr>
            <a:r>
              <a:rPr lang="en-GB" b="1" i="0" dirty="0">
                <a:solidFill>
                  <a:srgbClr val="0D0D0D"/>
                </a:solidFill>
                <a:effectLst/>
                <a:highlight>
                  <a:srgbClr val="FFFFFF"/>
                </a:highlight>
                <a:latin typeface="Söhne"/>
              </a:rPr>
              <a:t>Integrated Care Boards (ICBs)</a:t>
            </a:r>
            <a:r>
              <a:rPr lang="en-GB" b="0" i="0" dirty="0">
                <a:solidFill>
                  <a:srgbClr val="0D0D0D"/>
                </a:solidFill>
                <a:effectLst/>
                <a:highlight>
                  <a:srgbClr val="FFFFFF"/>
                </a:highlight>
                <a:latin typeface="Söhne"/>
              </a:rPr>
              <a:t>: These boards are responsible for the strategic planning and commissioning of NHS services within the ICS. They take over many of the functions previously held by Clinical Commissioning Groups (CCGs).</a:t>
            </a:r>
          </a:p>
          <a:p>
            <a:pPr marL="742950" lvl="1" indent="-285750" algn="l">
              <a:buFont typeface="+mj-lt"/>
              <a:buAutoNum type="arabicPeriod"/>
            </a:pPr>
            <a:r>
              <a:rPr lang="en-GB" b="1" i="0" dirty="0">
                <a:solidFill>
                  <a:srgbClr val="0D0D0D"/>
                </a:solidFill>
                <a:effectLst/>
                <a:highlight>
                  <a:srgbClr val="FFFFFF"/>
                </a:highlight>
                <a:latin typeface="Söhne"/>
              </a:rPr>
              <a:t>Integrated Care Partnerships (ICPs)</a:t>
            </a:r>
            <a:r>
              <a:rPr lang="en-GB" b="0" i="0" dirty="0">
                <a:solidFill>
                  <a:srgbClr val="0D0D0D"/>
                </a:solidFill>
                <a:effectLst/>
                <a:highlight>
                  <a:srgbClr val="FFFFFF"/>
                </a:highlight>
                <a:latin typeface="Söhne"/>
              </a:rPr>
              <a:t>: These partnerships involve a wider range of stakeholders, including local authorities and social care providers, working collaboratively to address broader health, public health, and social care needs.</a:t>
            </a:r>
          </a:p>
          <a:p>
            <a:endParaRPr lang="en-GB" dirty="0"/>
          </a:p>
        </p:txBody>
      </p:sp>
      <p:sp>
        <p:nvSpPr>
          <p:cNvPr id="4" name="Slide Number Placeholder 3"/>
          <p:cNvSpPr>
            <a:spLocks noGrp="1"/>
          </p:cNvSpPr>
          <p:nvPr>
            <p:ph type="sldNum" sz="quarter" idx="5"/>
          </p:nvPr>
        </p:nvSpPr>
        <p:spPr/>
        <p:txBody>
          <a:bodyPr/>
          <a:lstStyle/>
          <a:p>
            <a:pPr>
              <a:defRPr/>
            </a:pPr>
            <a:fld id="{6BD1FFE2-6C13-47BE-A3A4-3B9BFD6B5D46}" type="slidenum">
              <a:rPr lang="en-GB" altLang="en-US" smtClean="0"/>
              <a:pPr>
                <a:defRPr/>
              </a:pPr>
              <a:t>29</a:t>
            </a:fld>
            <a:endParaRPr lang="en-GB" altLang="en-US"/>
          </a:p>
        </p:txBody>
      </p:sp>
    </p:spTree>
    <p:extLst>
      <p:ext uri="{BB962C8B-B14F-4D97-AF65-F5344CB8AC3E}">
        <p14:creationId xmlns:p14="http://schemas.microsoft.com/office/powerpoint/2010/main" val="33298251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pPr>
              <a:defRPr/>
            </a:pPr>
            <a:fld id="{6BD1FFE2-6C13-47BE-A3A4-3B9BFD6B5D46}" type="slidenum">
              <a:rPr lang="en-GB" altLang="en-US" smtClean="0"/>
              <a:pPr>
                <a:defRPr/>
              </a:pPr>
              <a:t>31</a:t>
            </a:fld>
            <a:endParaRPr lang="en-GB" altLang="en-US"/>
          </a:p>
        </p:txBody>
      </p:sp>
    </p:spTree>
    <p:extLst>
      <p:ext uri="{BB962C8B-B14F-4D97-AF65-F5344CB8AC3E}">
        <p14:creationId xmlns:p14="http://schemas.microsoft.com/office/powerpoint/2010/main" val="1354726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B71D50-1357-724B-B10A-8A6DDC4BE150}"/>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DA1386DF-7D40-1D44-BE7A-D2BFB1EAD030}"/>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F9D9136-D8CA-8B4D-8462-301FF5128CE1}"/>
              </a:ext>
            </a:extLst>
          </p:cNvPr>
          <p:cNvSpPr>
            <a:spLocks noGrp="1"/>
          </p:cNvSpPr>
          <p:nvPr>
            <p:ph type="dt" sz="half" idx="10"/>
          </p:nvPr>
        </p:nvSpPr>
        <p:spPr/>
        <p:txBody>
          <a:bodyPr/>
          <a:lstStyle/>
          <a:p>
            <a:fld id="{F720737E-EB9C-5B4E-BB8C-ECE563E0F0C5}" type="datetimeFigureOut">
              <a:rPr lang="en-US" smtClean="0"/>
              <a:t>1/5/2026</a:t>
            </a:fld>
            <a:endParaRPr lang="en-US"/>
          </a:p>
        </p:txBody>
      </p:sp>
      <p:sp>
        <p:nvSpPr>
          <p:cNvPr id="5" name="Footer Placeholder 4">
            <a:extLst>
              <a:ext uri="{FF2B5EF4-FFF2-40B4-BE49-F238E27FC236}">
                <a16:creationId xmlns:a16="http://schemas.microsoft.com/office/drawing/2014/main" id="{FA34DDE8-A510-E640-9EEB-1354DA9875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F89BD9-7D05-B649-BFBF-B0584F1BD70E}"/>
              </a:ext>
            </a:extLst>
          </p:cNvPr>
          <p:cNvSpPr>
            <a:spLocks noGrp="1"/>
          </p:cNvSpPr>
          <p:nvPr>
            <p:ph type="sldNum" sz="quarter" idx="12"/>
          </p:nvPr>
        </p:nvSpPr>
        <p:spPr/>
        <p:txBody>
          <a:bodyPr/>
          <a:lstStyle/>
          <a:p>
            <a:fld id="{51893559-E948-D14B-930A-D7A239F4459F}" type="slidenum">
              <a:rPr lang="en-US" smtClean="0"/>
              <a:t>‹#›</a:t>
            </a:fld>
            <a:endParaRPr lang="en-US"/>
          </a:p>
        </p:txBody>
      </p:sp>
    </p:spTree>
    <p:extLst>
      <p:ext uri="{BB962C8B-B14F-4D97-AF65-F5344CB8AC3E}">
        <p14:creationId xmlns:p14="http://schemas.microsoft.com/office/powerpoint/2010/main" val="5269185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1BB8F-24A1-AB47-87DC-96D1C6B471A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123F477-75C5-BE44-91F7-FF275E3BA16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C664B68-32DD-D341-8F64-F4FD25462910}"/>
              </a:ext>
            </a:extLst>
          </p:cNvPr>
          <p:cNvSpPr>
            <a:spLocks noGrp="1"/>
          </p:cNvSpPr>
          <p:nvPr>
            <p:ph type="dt" sz="half" idx="10"/>
          </p:nvPr>
        </p:nvSpPr>
        <p:spPr/>
        <p:txBody>
          <a:bodyPr/>
          <a:lstStyle/>
          <a:p>
            <a:fld id="{F720737E-EB9C-5B4E-BB8C-ECE563E0F0C5}" type="datetimeFigureOut">
              <a:rPr lang="en-US" smtClean="0"/>
              <a:t>1/5/2026</a:t>
            </a:fld>
            <a:endParaRPr lang="en-US"/>
          </a:p>
        </p:txBody>
      </p:sp>
      <p:sp>
        <p:nvSpPr>
          <p:cNvPr id="5" name="Footer Placeholder 4">
            <a:extLst>
              <a:ext uri="{FF2B5EF4-FFF2-40B4-BE49-F238E27FC236}">
                <a16:creationId xmlns:a16="http://schemas.microsoft.com/office/drawing/2014/main" id="{C24FAF30-0B87-2F4E-BDFE-9EBEE1204E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F3C70E-53F5-9343-9C05-64ABC122F6B7}"/>
              </a:ext>
            </a:extLst>
          </p:cNvPr>
          <p:cNvSpPr>
            <a:spLocks noGrp="1"/>
          </p:cNvSpPr>
          <p:nvPr>
            <p:ph type="sldNum" sz="quarter" idx="12"/>
          </p:nvPr>
        </p:nvSpPr>
        <p:spPr/>
        <p:txBody>
          <a:bodyPr/>
          <a:lstStyle/>
          <a:p>
            <a:fld id="{51893559-E948-D14B-930A-D7A239F4459F}" type="slidenum">
              <a:rPr lang="en-US" smtClean="0"/>
              <a:t>‹#›</a:t>
            </a:fld>
            <a:endParaRPr lang="en-US"/>
          </a:p>
        </p:txBody>
      </p:sp>
    </p:spTree>
    <p:extLst>
      <p:ext uri="{BB962C8B-B14F-4D97-AF65-F5344CB8AC3E}">
        <p14:creationId xmlns:p14="http://schemas.microsoft.com/office/powerpoint/2010/main" val="40703812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7B30B-E51D-0C4B-A36F-7E4E26D6C06F}"/>
              </a:ext>
            </a:extLst>
          </p:cNvPr>
          <p:cNvSpPr>
            <a:spLocks noGrp="1"/>
          </p:cNvSpPr>
          <p:nvPr>
            <p:ph type="title"/>
          </p:nvPr>
        </p:nvSpPr>
        <p:spPr>
          <a:xfrm>
            <a:off x="623888" y="1709739"/>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2E7A502-A4B2-1F41-9537-C64874421D24}"/>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B6C019B-D508-0B4B-971D-9A33C77D4E03}"/>
              </a:ext>
            </a:extLst>
          </p:cNvPr>
          <p:cNvSpPr>
            <a:spLocks noGrp="1"/>
          </p:cNvSpPr>
          <p:nvPr>
            <p:ph type="dt" sz="half" idx="10"/>
          </p:nvPr>
        </p:nvSpPr>
        <p:spPr/>
        <p:txBody>
          <a:bodyPr/>
          <a:lstStyle/>
          <a:p>
            <a:fld id="{F720737E-EB9C-5B4E-BB8C-ECE563E0F0C5}" type="datetimeFigureOut">
              <a:rPr lang="en-US" smtClean="0"/>
              <a:t>1/5/2026</a:t>
            </a:fld>
            <a:endParaRPr lang="en-US"/>
          </a:p>
        </p:txBody>
      </p:sp>
      <p:sp>
        <p:nvSpPr>
          <p:cNvPr id="5" name="Footer Placeholder 4">
            <a:extLst>
              <a:ext uri="{FF2B5EF4-FFF2-40B4-BE49-F238E27FC236}">
                <a16:creationId xmlns:a16="http://schemas.microsoft.com/office/drawing/2014/main" id="{3D71EF5D-3EBA-2A45-A70A-B73B5308BB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BA49043-B71F-D543-89E7-41180945FA7F}"/>
              </a:ext>
            </a:extLst>
          </p:cNvPr>
          <p:cNvSpPr>
            <a:spLocks noGrp="1"/>
          </p:cNvSpPr>
          <p:nvPr>
            <p:ph type="sldNum" sz="quarter" idx="12"/>
          </p:nvPr>
        </p:nvSpPr>
        <p:spPr/>
        <p:txBody>
          <a:bodyPr/>
          <a:lstStyle/>
          <a:p>
            <a:fld id="{51893559-E948-D14B-930A-D7A239F4459F}" type="slidenum">
              <a:rPr lang="en-US" smtClean="0"/>
              <a:t>‹#›</a:t>
            </a:fld>
            <a:endParaRPr lang="en-US"/>
          </a:p>
        </p:txBody>
      </p:sp>
    </p:spTree>
    <p:extLst>
      <p:ext uri="{BB962C8B-B14F-4D97-AF65-F5344CB8AC3E}">
        <p14:creationId xmlns:p14="http://schemas.microsoft.com/office/powerpoint/2010/main" val="3193609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8D233-7440-F445-BB5F-60BD6CE2127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1B023A9-9938-1C4D-A657-D0CCC8C4B069}"/>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3F8B810-67AE-AE44-8A68-07642988D0FF}"/>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CD1E616-16C3-EB45-8DB7-0D4F6F99B279}"/>
              </a:ext>
            </a:extLst>
          </p:cNvPr>
          <p:cNvSpPr>
            <a:spLocks noGrp="1"/>
          </p:cNvSpPr>
          <p:nvPr>
            <p:ph type="dt" sz="half" idx="10"/>
          </p:nvPr>
        </p:nvSpPr>
        <p:spPr/>
        <p:txBody>
          <a:bodyPr/>
          <a:lstStyle/>
          <a:p>
            <a:fld id="{F720737E-EB9C-5B4E-BB8C-ECE563E0F0C5}" type="datetimeFigureOut">
              <a:rPr lang="en-US" smtClean="0"/>
              <a:t>1/5/2026</a:t>
            </a:fld>
            <a:endParaRPr lang="en-US"/>
          </a:p>
        </p:txBody>
      </p:sp>
      <p:sp>
        <p:nvSpPr>
          <p:cNvPr id="6" name="Footer Placeholder 5">
            <a:extLst>
              <a:ext uri="{FF2B5EF4-FFF2-40B4-BE49-F238E27FC236}">
                <a16:creationId xmlns:a16="http://schemas.microsoft.com/office/drawing/2014/main" id="{378CF4A0-2C39-6048-96DA-24D2AD14D11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95111B-DDAB-624F-B38E-135774BB4659}"/>
              </a:ext>
            </a:extLst>
          </p:cNvPr>
          <p:cNvSpPr>
            <a:spLocks noGrp="1"/>
          </p:cNvSpPr>
          <p:nvPr>
            <p:ph type="sldNum" sz="quarter" idx="12"/>
          </p:nvPr>
        </p:nvSpPr>
        <p:spPr/>
        <p:txBody>
          <a:bodyPr/>
          <a:lstStyle/>
          <a:p>
            <a:fld id="{51893559-E948-D14B-930A-D7A239F4459F}" type="slidenum">
              <a:rPr lang="en-US" smtClean="0"/>
              <a:t>‹#›</a:t>
            </a:fld>
            <a:endParaRPr lang="en-US"/>
          </a:p>
        </p:txBody>
      </p:sp>
    </p:spTree>
    <p:extLst>
      <p:ext uri="{BB962C8B-B14F-4D97-AF65-F5344CB8AC3E}">
        <p14:creationId xmlns:p14="http://schemas.microsoft.com/office/powerpoint/2010/main" val="488753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97781-14E4-D94D-92A3-E3F435923E2F}"/>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B7FEE9-DE20-9841-AF05-B36CEE7106FA}"/>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23653D25-6F9A-4747-85DC-31B6E6877A26}"/>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E259704-46C3-5047-B9F1-8C4FC943320D}"/>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4FF8DBF8-7C82-6A42-A337-7714508A60D8}"/>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4C005C2-B0E6-D246-92A3-05D2D1BAAF1B}"/>
              </a:ext>
            </a:extLst>
          </p:cNvPr>
          <p:cNvSpPr>
            <a:spLocks noGrp="1"/>
          </p:cNvSpPr>
          <p:nvPr>
            <p:ph type="dt" sz="half" idx="10"/>
          </p:nvPr>
        </p:nvSpPr>
        <p:spPr/>
        <p:txBody>
          <a:bodyPr/>
          <a:lstStyle/>
          <a:p>
            <a:fld id="{F720737E-EB9C-5B4E-BB8C-ECE563E0F0C5}" type="datetimeFigureOut">
              <a:rPr lang="en-US" smtClean="0"/>
              <a:t>1/5/2026</a:t>
            </a:fld>
            <a:endParaRPr lang="en-US"/>
          </a:p>
        </p:txBody>
      </p:sp>
      <p:sp>
        <p:nvSpPr>
          <p:cNvPr id="8" name="Footer Placeholder 7">
            <a:extLst>
              <a:ext uri="{FF2B5EF4-FFF2-40B4-BE49-F238E27FC236}">
                <a16:creationId xmlns:a16="http://schemas.microsoft.com/office/drawing/2014/main" id="{DCCDBD5C-FA72-F745-AD02-D697A68F85D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853F1AB-878D-664C-AF8D-98F9F090BB24}"/>
              </a:ext>
            </a:extLst>
          </p:cNvPr>
          <p:cNvSpPr>
            <a:spLocks noGrp="1"/>
          </p:cNvSpPr>
          <p:nvPr>
            <p:ph type="sldNum" sz="quarter" idx="12"/>
          </p:nvPr>
        </p:nvSpPr>
        <p:spPr/>
        <p:txBody>
          <a:bodyPr/>
          <a:lstStyle/>
          <a:p>
            <a:fld id="{51893559-E948-D14B-930A-D7A239F4459F}" type="slidenum">
              <a:rPr lang="en-US" smtClean="0"/>
              <a:t>‹#›</a:t>
            </a:fld>
            <a:endParaRPr lang="en-US"/>
          </a:p>
        </p:txBody>
      </p:sp>
    </p:spTree>
    <p:extLst>
      <p:ext uri="{BB962C8B-B14F-4D97-AF65-F5344CB8AC3E}">
        <p14:creationId xmlns:p14="http://schemas.microsoft.com/office/powerpoint/2010/main" val="51445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D78C9-0812-134E-86F5-51BC1F52F85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B7F6609-6162-B547-B748-E98A879D21BE}"/>
              </a:ext>
            </a:extLst>
          </p:cNvPr>
          <p:cNvSpPr>
            <a:spLocks noGrp="1"/>
          </p:cNvSpPr>
          <p:nvPr>
            <p:ph type="dt" sz="half" idx="10"/>
          </p:nvPr>
        </p:nvSpPr>
        <p:spPr/>
        <p:txBody>
          <a:bodyPr/>
          <a:lstStyle/>
          <a:p>
            <a:fld id="{F720737E-EB9C-5B4E-BB8C-ECE563E0F0C5}" type="datetimeFigureOut">
              <a:rPr lang="en-US" smtClean="0"/>
              <a:t>1/5/2026</a:t>
            </a:fld>
            <a:endParaRPr lang="en-US"/>
          </a:p>
        </p:txBody>
      </p:sp>
      <p:sp>
        <p:nvSpPr>
          <p:cNvPr id="4" name="Footer Placeholder 3">
            <a:extLst>
              <a:ext uri="{FF2B5EF4-FFF2-40B4-BE49-F238E27FC236}">
                <a16:creationId xmlns:a16="http://schemas.microsoft.com/office/drawing/2014/main" id="{7C948E8D-CED9-1848-A0C1-0D1CF273C2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FB9CE41-0F67-3C47-8E0A-3A103297CCEF}"/>
              </a:ext>
            </a:extLst>
          </p:cNvPr>
          <p:cNvSpPr>
            <a:spLocks noGrp="1"/>
          </p:cNvSpPr>
          <p:nvPr>
            <p:ph type="sldNum" sz="quarter" idx="12"/>
          </p:nvPr>
        </p:nvSpPr>
        <p:spPr/>
        <p:txBody>
          <a:bodyPr/>
          <a:lstStyle/>
          <a:p>
            <a:fld id="{51893559-E948-D14B-930A-D7A239F4459F}" type="slidenum">
              <a:rPr lang="en-US" smtClean="0"/>
              <a:t>‹#›</a:t>
            </a:fld>
            <a:endParaRPr lang="en-US"/>
          </a:p>
        </p:txBody>
      </p:sp>
    </p:spTree>
    <p:extLst>
      <p:ext uri="{BB962C8B-B14F-4D97-AF65-F5344CB8AC3E}">
        <p14:creationId xmlns:p14="http://schemas.microsoft.com/office/powerpoint/2010/main" val="166613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B99B0F-D214-4448-AAD3-1A54CB22E39E}"/>
              </a:ext>
            </a:extLst>
          </p:cNvPr>
          <p:cNvSpPr>
            <a:spLocks noGrp="1"/>
          </p:cNvSpPr>
          <p:nvPr>
            <p:ph type="dt" sz="half" idx="10"/>
          </p:nvPr>
        </p:nvSpPr>
        <p:spPr/>
        <p:txBody>
          <a:bodyPr/>
          <a:lstStyle/>
          <a:p>
            <a:fld id="{F720737E-EB9C-5B4E-BB8C-ECE563E0F0C5}" type="datetimeFigureOut">
              <a:rPr lang="en-US" smtClean="0"/>
              <a:t>1/5/2026</a:t>
            </a:fld>
            <a:endParaRPr lang="en-US"/>
          </a:p>
        </p:txBody>
      </p:sp>
      <p:sp>
        <p:nvSpPr>
          <p:cNvPr id="3" name="Footer Placeholder 2">
            <a:extLst>
              <a:ext uri="{FF2B5EF4-FFF2-40B4-BE49-F238E27FC236}">
                <a16:creationId xmlns:a16="http://schemas.microsoft.com/office/drawing/2014/main" id="{472615A1-9B82-A843-BCA6-7F164914032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71F6F99-66D0-DB4F-81AF-D2B6F1C4D1B9}"/>
              </a:ext>
            </a:extLst>
          </p:cNvPr>
          <p:cNvSpPr>
            <a:spLocks noGrp="1"/>
          </p:cNvSpPr>
          <p:nvPr>
            <p:ph type="sldNum" sz="quarter" idx="12"/>
          </p:nvPr>
        </p:nvSpPr>
        <p:spPr/>
        <p:txBody>
          <a:bodyPr/>
          <a:lstStyle/>
          <a:p>
            <a:fld id="{51893559-E948-D14B-930A-D7A239F4459F}" type="slidenum">
              <a:rPr lang="en-US" smtClean="0"/>
              <a:t>‹#›</a:t>
            </a:fld>
            <a:endParaRPr lang="en-US"/>
          </a:p>
        </p:txBody>
      </p:sp>
    </p:spTree>
    <p:extLst>
      <p:ext uri="{BB962C8B-B14F-4D97-AF65-F5344CB8AC3E}">
        <p14:creationId xmlns:p14="http://schemas.microsoft.com/office/powerpoint/2010/main" val="4144598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E739-0A4F-C04F-A3D6-86CD4F418AD5}"/>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9CA76BD-A9E3-534E-B1C4-37576B29138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B1627EF-98B2-F144-BE44-1E3CB5403E25}"/>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44CF57D-9930-9D46-863E-9C60D7283AB7}"/>
              </a:ext>
            </a:extLst>
          </p:cNvPr>
          <p:cNvSpPr>
            <a:spLocks noGrp="1"/>
          </p:cNvSpPr>
          <p:nvPr>
            <p:ph type="dt" sz="half" idx="10"/>
          </p:nvPr>
        </p:nvSpPr>
        <p:spPr/>
        <p:txBody>
          <a:bodyPr/>
          <a:lstStyle/>
          <a:p>
            <a:fld id="{F720737E-EB9C-5B4E-BB8C-ECE563E0F0C5}" type="datetimeFigureOut">
              <a:rPr lang="en-US" smtClean="0"/>
              <a:t>1/5/2026</a:t>
            </a:fld>
            <a:endParaRPr lang="en-US"/>
          </a:p>
        </p:txBody>
      </p:sp>
      <p:sp>
        <p:nvSpPr>
          <p:cNvPr id="6" name="Footer Placeholder 5">
            <a:extLst>
              <a:ext uri="{FF2B5EF4-FFF2-40B4-BE49-F238E27FC236}">
                <a16:creationId xmlns:a16="http://schemas.microsoft.com/office/drawing/2014/main" id="{09FB5618-E5C9-214C-AE3A-043CE885A8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EAAA40A-C636-6046-824D-9218F8736171}"/>
              </a:ext>
            </a:extLst>
          </p:cNvPr>
          <p:cNvSpPr>
            <a:spLocks noGrp="1"/>
          </p:cNvSpPr>
          <p:nvPr>
            <p:ph type="sldNum" sz="quarter" idx="12"/>
          </p:nvPr>
        </p:nvSpPr>
        <p:spPr/>
        <p:txBody>
          <a:bodyPr/>
          <a:lstStyle/>
          <a:p>
            <a:fld id="{51893559-E948-D14B-930A-D7A239F4459F}" type="slidenum">
              <a:rPr lang="en-US" smtClean="0"/>
              <a:t>‹#›</a:t>
            </a:fld>
            <a:endParaRPr lang="en-US"/>
          </a:p>
        </p:txBody>
      </p:sp>
    </p:spTree>
    <p:extLst>
      <p:ext uri="{BB962C8B-B14F-4D97-AF65-F5344CB8AC3E}">
        <p14:creationId xmlns:p14="http://schemas.microsoft.com/office/powerpoint/2010/main" val="3308119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D95DA-B27D-1B4B-939B-EF38DC2353C0}"/>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A27199A-6825-264C-9141-754DB1EA5677}"/>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83F7BBE1-5BAF-5740-9C49-E08E68AB4B5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4C78A7F-648C-F446-8D4B-37124A7FD3EC}"/>
              </a:ext>
            </a:extLst>
          </p:cNvPr>
          <p:cNvSpPr>
            <a:spLocks noGrp="1"/>
          </p:cNvSpPr>
          <p:nvPr>
            <p:ph type="dt" sz="half" idx="10"/>
          </p:nvPr>
        </p:nvSpPr>
        <p:spPr/>
        <p:txBody>
          <a:bodyPr/>
          <a:lstStyle/>
          <a:p>
            <a:fld id="{F720737E-EB9C-5B4E-BB8C-ECE563E0F0C5}" type="datetimeFigureOut">
              <a:rPr lang="en-US" smtClean="0"/>
              <a:t>1/5/2026</a:t>
            </a:fld>
            <a:endParaRPr lang="en-US"/>
          </a:p>
        </p:txBody>
      </p:sp>
      <p:sp>
        <p:nvSpPr>
          <p:cNvPr id="6" name="Footer Placeholder 5">
            <a:extLst>
              <a:ext uri="{FF2B5EF4-FFF2-40B4-BE49-F238E27FC236}">
                <a16:creationId xmlns:a16="http://schemas.microsoft.com/office/drawing/2014/main" id="{EF910629-412B-484D-915A-85F7717CCF1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43054F7-4074-D44F-8ABD-58ECD22F75B3}"/>
              </a:ext>
            </a:extLst>
          </p:cNvPr>
          <p:cNvSpPr>
            <a:spLocks noGrp="1"/>
          </p:cNvSpPr>
          <p:nvPr>
            <p:ph type="sldNum" sz="quarter" idx="12"/>
          </p:nvPr>
        </p:nvSpPr>
        <p:spPr/>
        <p:txBody>
          <a:bodyPr/>
          <a:lstStyle/>
          <a:p>
            <a:fld id="{51893559-E948-D14B-930A-D7A239F4459F}" type="slidenum">
              <a:rPr lang="en-US" smtClean="0"/>
              <a:t>‹#›</a:t>
            </a:fld>
            <a:endParaRPr lang="en-US"/>
          </a:p>
        </p:txBody>
      </p:sp>
    </p:spTree>
    <p:extLst>
      <p:ext uri="{BB962C8B-B14F-4D97-AF65-F5344CB8AC3E}">
        <p14:creationId xmlns:p14="http://schemas.microsoft.com/office/powerpoint/2010/main" val="16561927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9D731-48D4-7A47-9F67-89063B8C9C6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3ECC4AA-FC92-8F43-BFB9-921635B8BE1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C90248-D15E-0F44-A6E8-1F557AE488C2}"/>
              </a:ext>
            </a:extLst>
          </p:cNvPr>
          <p:cNvSpPr>
            <a:spLocks noGrp="1"/>
          </p:cNvSpPr>
          <p:nvPr>
            <p:ph type="dt" sz="half" idx="10"/>
          </p:nvPr>
        </p:nvSpPr>
        <p:spPr/>
        <p:txBody>
          <a:bodyPr/>
          <a:lstStyle/>
          <a:p>
            <a:fld id="{F720737E-EB9C-5B4E-BB8C-ECE563E0F0C5}" type="datetimeFigureOut">
              <a:rPr lang="en-US" smtClean="0"/>
              <a:t>1/5/2026</a:t>
            </a:fld>
            <a:endParaRPr lang="en-US"/>
          </a:p>
        </p:txBody>
      </p:sp>
      <p:sp>
        <p:nvSpPr>
          <p:cNvPr id="5" name="Footer Placeholder 4">
            <a:extLst>
              <a:ext uri="{FF2B5EF4-FFF2-40B4-BE49-F238E27FC236}">
                <a16:creationId xmlns:a16="http://schemas.microsoft.com/office/drawing/2014/main" id="{732DB08C-D498-4844-A073-9E7FDC278C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28D0704-B718-3D49-A9F3-358DEA2D4FEC}"/>
              </a:ext>
            </a:extLst>
          </p:cNvPr>
          <p:cNvSpPr>
            <a:spLocks noGrp="1"/>
          </p:cNvSpPr>
          <p:nvPr>
            <p:ph type="sldNum" sz="quarter" idx="12"/>
          </p:nvPr>
        </p:nvSpPr>
        <p:spPr/>
        <p:txBody>
          <a:bodyPr/>
          <a:lstStyle/>
          <a:p>
            <a:fld id="{51893559-E948-D14B-930A-D7A239F4459F}" type="slidenum">
              <a:rPr lang="en-US" smtClean="0"/>
              <a:t>‹#›</a:t>
            </a:fld>
            <a:endParaRPr lang="en-US"/>
          </a:p>
        </p:txBody>
      </p:sp>
    </p:spTree>
    <p:extLst>
      <p:ext uri="{BB962C8B-B14F-4D97-AF65-F5344CB8AC3E}">
        <p14:creationId xmlns:p14="http://schemas.microsoft.com/office/powerpoint/2010/main" val="3804274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C22E97-F4FC-D34D-8B66-A44F65486595}"/>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CAF76D8-09EE-A749-910A-27F926C5AE28}"/>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C5CCE7-A4FC-224E-AC6C-B836D02D35BB}"/>
              </a:ext>
            </a:extLst>
          </p:cNvPr>
          <p:cNvSpPr>
            <a:spLocks noGrp="1"/>
          </p:cNvSpPr>
          <p:nvPr>
            <p:ph type="dt" sz="half" idx="10"/>
          </p:nvPr>
        </p:nvSpPr>
        <p:spPr/>
        <p:txBody>
          <a:bodyPr/>
          <a:lstStyle/>
          <a:p>
            <a:fld id="{F720737E-EB9C-5B4E-BB8C-ECE563E0F0C5}" type="datetimeFigureOut">
              <a:rPr lang="en-US" smtClean="0"/>
              <a:t>1/5/2026</a:t>
            </a:fld>
            <a:endParaRPr lang="en-US"/>
          </a:p>
        </p:txBody>
      </p:sp>
      <p:sp>
        <p:nvSpPr>
          <p:cNvPr id="5" name="Footer Placeholder 4">
            <a:extLst>
              <a:ext uri="{FF2B5EF4-FFF2-40B4-BE49-F238E27FC236}">
                <a16:creationId xmlns:a16="http://schemas.microsoft.com/office/drawing/2014/main" id="{3B347916-69D9-D34D-B9EC-4CDC0FE2660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1D6849-B642-E449-9D21-D4B1F64703F6}"/>
              </a:ext>
            </a:extLst>
          </p:cNvPr>
          <p:cNvSpPr>
            <a:spLocks noGrp="1"/>
          </p:cNvSpPr>
          <p:nvPr>
            <p:ph type="sldNum" sz="quarter" idx="12"/>
          </p:nvPr>
        </p:nvSpPr>
        <p:spPr/>
        <p:txBody>
          <a:bodyPr/>
          <a:lstStyle/>
          <a:p>
            <a:fld id="{51893559-E948-D14B-930A-D7A239F4459F}" type="slidenum">
              <a:rPr lang="en-US" smtClean="0"/>
              <a:t>‹#›</a:t>
            </a:fld>
            <a:endParaRPr lang="en-US"/>
          </a:p>
        </p:txBody>
      </p:sp>
    </p:spTree>
    <p:extLst>
      <p:ext uri="{BB962C8B-B14F-4D97-AF65-F5344CB8AC3E}">
        <p14:creationId xmlns:p14="http://schemas.microsoft.com/office/powerpoint/2010/main" val="28725509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097478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4947279-2A4F-5A7D-C05E-F6F498E702EB}"/>
              </a:ext>
            </a:extLst>
          </p:cNvPr>
          <p:cNvSpPr>
            <a:spLocks noGrp="1"/>
          </p:cNvSpPr>
          <p:nvPr>
            <p:ph type="dt" sz="half" idx="10"/>
          </p:nvPr>
        </p:nvSpPr>
        <p:spPr>
          <a:xfrm>
            <a:off x="395288" y="6524625"/>
            <a:ext cx="971550" cy="219075"/>
          </a:xfrm>
        </p:spPr>
        <p:txBody>
          <a:bodyPr/>
          <a:lstStyle>
            <a:lvl1pPr>
              <a:defRPr/>
            </a:lvl1pPr>
          </a:lstStyle>
          <a:p>
            <a:pPr>
              <a:defRPr/>
            </a:pPr>
            <a:fld id="{88229E86-9D0E-40F4-9E99-76A9F43A30A9}" type="datetime1">
              <a:rPr lang="en-GB" altLang="en-US"/>
              <a:pPr>
                <a:defRPr/>
              </a:pPr>
              <a:t>05/01/2026</a:t>
            </a:fld>
            <a:endParaRPr lang="en-GB" altLang="en-US"/>
          </a:p>
        </p:txBody>
      </p:sp>
      <p:sp>
        <p:nvSpPr>
          <p:cNvPr id="5" name="Footer Placeholder 4">
            <a:extLst>
              <a:ext uri="{FF2B5EF4-FFF2-40B4-BE49-F238E27FC236}">
                <a16:creationId xmlns:a16="http://schemas.microsoft.com/office/drawing/2014/main" id="{3F382AAB-7ABF-266F-49B6-2ED78AB867C2}"/>
              </a:ext>
            </a:extLst>
          </p:cNvPr>
          <p:cNvSpPr>
            <a:spLocks noGrp="1"/>
          </p:cNvSpPr>
          <p:nvPr>
            <p:ph type="ftr" sz="quarter" idx="11"/>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141EA5D8-82D2-87DB-6442-A335CDED4BB2}"/>
              </a:ext>
            </a:extLst>
          </p:cNvPr>
          <p:cNvSpPr>
            <a:spLocks noGrp="1"/>
          </p:cNvSpPr>
          <p:nvPr>
            <p:ph type="sldNum" sz="quarter" idx="12"/>
          </p:nvPr>
        </p:nvSpPr>
        <p:spPr/>
        <p:txBody>
          <a:bodyPr/>
          <a:lstStyle>
            <a:lvl1pPr>
              <a:defRPr/>
            </a:lvl1pPr>
          </a:lstStyle>
          <a:p>
            <a:pPr>
              <a:defRPr/>
            </a:pPr>
            <a:fld id="{2506E7BF-760B-4491-B073-32D4C42DFEFF}" type="slidenum">
              <a:rPr lang="en-GB" altLang="en-US"/>
              <a:pPr>
                <a:defRPr/>
              </a:pPr>
              <a:t>‹#›</a:t>
            </a:fld>
            <a:endParaRPr lang="en-GB" altLang="en-US"/>
          </a:p>
        </p:txBody>
      </p:sp>
    </p:spTree>
    <p:extLst>
      <p:ext uri="{BB962C8B-B14F-4D97-AF65-F5344CB8AC3E}">
        <p14:creationId xmlns:p14="http://schemas.microsoft.com/office/powerpoint/2010/main" val="18088675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888C57-21F2-32C1-A285-35227B8279F6}"/>
              </a:ext>
            </a:extLst>
          </p:cNvPr>
          <p:cNvSpPr>
            <a:spLocks noGrp="1"/>
          </p:cNvSpPr>
          <p:nvPr>
            <p:ph type="dt" sz="half" idx="10"/>
          </p:nvPr>
        </p:nvSpPr>
        <p:spPr/>
        <p:txBody>
          <a:bodyPr/>
          <a:lstStyle>
            <a:lvl1pPr>
              <a:defRPr/>
            </a:lvl1pPr>
          </a:lstStyle>
          <a:p>
            <a:pPr>
              <a:defRPr/>
            </a:pPr>
            <a:fld id="{84F52BDA-7A23-4E50-B978-402EBC4DA0F4}" type="datetime1">
              <a:rPr lang="en-GB" altLang="en-US"/>
              <a:pPr>
                <a:defRPr/>
              </a:pPr>
              <a:t>05/01/2026</a:t>
            </a:fld>
            <a:endParaRPr lang="en-GB" altLang="en-US"/>
          </a:p>
        </p:txBody>
      </p:sp>
      <p:sp>
        <p:nvSpPr>
          <p:cNvPr id="5" name="Footer Placeholder 4">
            <a:extLst>
              <a:ext uri="{FF2B5EF4-FFF2-40B4-BE49-F238E27FC236}">
                <a16:creationId xmlns:a16="http://schemas.microsoft.com/office/drawing/2014/main" id="{4C483083-0DDD-E834-D031-C16C0B4A46EB}"/>
              </a:ext>
            </a:extLst>
          </p:cNvPr>
          <p:cNvSpPr>
            <a:spLocks noGrp="1"/>
          </p:cNvSpPr>
          <p:nvPr>
            <p:ph type="ftr" sz="quarter" idx="11"/>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yriad Pro"/>
              </a:defRPr>
            </a:lvl1pPr>
          </a:lstStyle>
          <a:p>
            <a:pPr>
              <a:defRPr/>
            </a:pPr>
            <a:endParaRPr lang="en-GB" altLang="en-US"/>
          </a:p>
        </p:txBody>
      </p:sp>
      <p:sp>
        <p:nvSpPr>
          <p:cNvPr id="6" name="Slide Number Placeholder 5">
            <a:extLst>
              <a:ext uri="{FF2B5EF4-FFF2-40B4-BE49-F238E27FC236}">
                <a16:creationId xmlns:a16="http://schemas.microsoft.com/office/drawing/2014/main" id="{441A5D85-2D90-35F0-9B85-E8AD0A0129DF}"/>
              </a:ext>
            </a:extLst>
          </p:cNvPr>
          <p:cNvSpPr>
            <a:spLocks noGrp="1"/>
          </p:cNvSpPr>
          <p:nvPr>
            <p:ph type="sldNum" sz="quarter" idx="12"/>
          </p:nvPr>
        </p:nvSpPr>
        <p:spPr/>
        <p:txBody>
          <a:bodyPr/>
          <a:lstStyle>
            <a:lvl1pPr>
              <a:defRPr/>
            </a:lvl1pPr>
          </a:lstStyle>
          <a:p>
            <a:pPr>
              <a:defRPr/>
            </a:pPr>
            <a:fld id="{6F2966EA-EC7C-4905-81A9-E0F1DA09F19F}" type="slidenum">
              <a:rPr lang="en-GB" altLang="en-US"/>
              <a:pPr>
                <a:defRPr/>
              </a:pPr>
              <a:t>‹#›</a:t>
            </a:fld>
            <a:endParaRPr lang="en-GB" altLang="en-US"/>
          </a:p>
        </p:txBody>
      </p:sp>
    </p:spTree>
    <p:extLst>
      <p:ext uri="{BB962C8B-B14F-4D97-AF65-F5344CB8AC3E}">
        <p14:creationId xmlns:p14="http://schemas.microsoft.com/office/powerpoint/2010/main" val="2265970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2BB4A9C-B9BC-CC01-E4E1-05B6A110136C}"/>
              </a:ext>
            </a:extLst>
          </p:cNvPr>
          <p:cNvSpPr>
            <a:spLocks noGrp="1"/>
          </p:cNvSpPr>
          <p:nvPr>
            <p:ph type="dt" sz="half" idx="10"/>
          </p:nvPr>
        </p:nvSpPr>
        <p:spPr/>
        <p:txBody>
          <a:bodyPr/>
          <a:lstStyle>
            <a:lvl1pPr>
              <a:defRPr/>
            </a:lvl1pPr>
          </a:lstStyle>
          <a:p>
            <a:pPr>
              <a:defRPr/>
            </a:pPr>
            <a:fld id="{5FE2E6C2-DF8D-465E-B4A9-A43D2BAF07EC}" type="datetime1">
              <a:rPr lang="en-GB" altLang="en-US"/>
              <a:pPr>
                <a:defRPr/>
              </a:pPr>
              <a:t>05/01/2026</a:t>
            </a:fld>
            <a:endParaRPr lang="en-GB" altLang="en-US"/>
          </a:p>
        </p:txBody>
      </p:sp>
      <p:sp>
        <p:nvSpPr>
          <p:cNvPr id="5" name="Slide Number Placeholder 5">
            <a:extLst>
              <a:ext uri="{FF2B5EF4-FFF2-40B4-BE49-F238E27FC236}">
                <a16:creationId xmlns:a16="http://schemas.microsoft.com/office/drawing/2014/main" id="{BA290230-DDA6-1956-149E-9598740C43E7}"/>
              </a:ext>
            </a:extLst>
          </p:cNvPr>
          <p:cNvSpPr>
            <a:spLocks noGrp="1"/>
          </p:cNvSpPr>
          <p:nvPr>
            <p:ph type="sldNum" sz="quarter" idx="11"/>
          </p:nvPr>
        </p:nvSpPr>
        <p:spPr/>
        <p:txBody>
          <a:bodyPr/>
          <a:lstStyle>
            <a:lvl1pPr>
              <a:defRPr/>
            </a:lvl1pPr>
          </a:lstStyle>
          <a:p>
            <a:pPr>
              <a:defRPr/>
            </a:pPr>
            <a:fld id="{74EF060E-B730-4C8E-A248-0AC5420D98A8}" type="slidenum">
              <a:rPr lang="en-GB" altLang="en-US"/>
              <a:pPr>
                <a:defRPr/>
              </a:pPr>
              <a:t>‹#›</a:t>
            </a:fld>
            <a:endParaRPr lang="en-GB" altLang="en-US"/>
          </a:p>
        </p:txBody>
      </p:sp>
    </p:spTree>
    <p:extLst>
      <p:ext uri="{BB962C8B-B14F-4D97-AF65-F5344CB8AC3E}">
        <p14:creationId xmlns:p14="http://schemas.microsoft.com/office/powerpoint/2010/main" val="17255686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3D5C2213-58D4-F316-6467-02C0B7FD24A8}"/>
              </a:ext>
            </a:extLst>
          </p:cNvPr>
          <p:cNvSpPr>
            <a:spLocks noGrp="1"/>
          </p:cNvSpPr>
          <p:nvPr>
            <p:ph type="dt" sz="half" idx="10"/>
          </p:nvPr>
        </p:nvSpPr>
        <p:spPr/>
        <p:txBody>
          <a:bodyPr/>
          <a:lstStyle>
            <a:lvl1pPr>
              <a:defRPr/>
            </a:lvl1pPr>
          </a:lstStyle>
          <a:p>
            <a:pPr>
              <a:defRPr/>
            </a:pPr>
            <a:fld id="{41364E9D-C668-4CA1-9573-8DE47DACA01B}" type="datetime1">
              <a:rPr lang="en-GB" altLang="en-US"/>
              <a:pPr>
                <a:defRPr/>
              </a:pPr>
              <a:t>05/01/2026</a:t>
            </a:fld>
            <a:endParaRPr lang="en-GB" altLang="en-US"/>
          </a:p>
        </p:txBody>
      </p:sp>
      <p:sp>
        <p:nvSpPr>
          <p:cNvPr id="6" name="Slide Number Placeholder 5">
            <a:extLst>
              <a:ext uri="{FF2B5EF4-FFF2-40B4-BE49-F238E27FC236}">
                <a16:creationId xmlns:a16="http://schemas.microsoft.com/office/drawing/2014/main" id="{EEC4D324-8062-1146-4FBA-3F24AD89F6BB}"/>
              </a:ext>
            </a:extLst>
          </p:cNvPr>
          <p:cNvSpPr>
            <a:spLocks noGrp="1"/>
          </p:cNvSpPr>
          <p:nvPr>
            <p:ph type="sldNum" sz="quarter" idx="11"/>
          </p:nvPr>
        </p:nvSpPr>
        <p:spPr/>
        <p:txBody>
          <a:bodyPr/>
          <a:lstStyle>
            <a:lvl1pPr>
              <a:defRPr/>
            </a:lvl1pPr>
          </a:lstStyle>
          <a:p>
            <a:pPr>
              <a:defRPr/>
            </a:pPr>
            <a:fld id="{AB82BAFC-A765-442C-B102-B54D64607048}" type="slidenum">
              <a:rPr lang="en-GB" altLang="en-US"/>
              <a:pPr>
                <a:defRPr/>
              </a:pPr>
              <a:t>‹#›</a:t>
            </a:fld>
            <a:endParaRPr lang="en-GB" altLang="en-US"/>
          </a:p>
        </p:txBody>
      </p:sp>
    </p:spTree>
    <p:extLst>
      <p:ext uri="{BB962C8B-B14F-4D97-AF65-F5344CB8AC3E}">
        <p14:creationId xmlns:p14="http://schemas.microsoft.com/office/powerpoint/2010/main" val="7696204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4BBCB31D-22EF-BE1D-5978-E0D30E42B862}"/>
              </a:ext>
            </a:extLst>
          </p:cNvPr>
          <p:cNvSpPr>
            <a:spLocks noGrp="1"/>
          </p:cNvSpPr>
          <p:nvPr>
            <p:ph type="dt" sz="half" idx="10"/>
          </p:nvPr>
        </p:nvSpPr>
        <p:spPr/>
        <p:txBody>
          <a:bodyPr/>
          <a:lstStyle>
            <a:lvl1pPr>
              <a:defRPr/>
            </a:lvl1pPr>
          </a:lstStyle>
          <a:p>
            <a:pPr>
              <a:defRPr/>
            </a:pPr>
            <a:fld id="{DA2B2083-3ED7-4366-9C4C-089EF3F13073}" type="datetime1">
              <a:rPr lang="en-GB" altLang="en-US"/>
              <a:pPr>
                <a:defRPr/>
              </a:pPr>
              <a:t>05/01/2026</a:t>
            </a:fld>
            <a:endParaRPr lang="en-GB" altLang="en-US"/>
          </a:p>
        </p:txBody>
      </p:sp>
      <p:sp>
        <p:nvSpPr>
          <p:cNvPr id="8" name="Slide Number Placeholder 5">
            <a:extLst>
              <a:ext uri="{FF2B5EF4-FFF2-40B4-BE49-F238E27FC236}">
                <a16:creationId xmlns:a16="http://schemas.microsoft.com/office/drawing/2014/main" id="{4010032B-85E5-0359-A4D0-5A2CBC517821}"/>
              </a:ext>
            </a:extLst>
          </p:cNvPr>
          <p:cNvSpPr>
            <a:spLocks noGrp="1"/>
          </p:cNvSpPr>
          <p:nvPr>
            <p:ph type="sldNum" sz="quarter" idx="11"/>
          </p:nvPr>
        </p:nvSpPr>
        <p:spPr/>
        <p:txBody>
          <a:bodyPr/>
          <a:lstStyle>
            <a:lvl1pPr>
              <a:defRPr/>
            </a:lvl1pPr>
          </a:lstStyle>
          <a:p>
            <a:pPr>
              <a:defRPr/>
            </a:pPr>
            <a:fld id="{33451BB1-045A-4FA9-B30C-F18C3944B8AA}" type="slidenum">
              <a:rPr lang="en-GB" altLang="en-US"/>
              <a:pPr>
                <a:defRPr/>
              </a:pPr>
              <a:t>‹#›</a:t>
            </a:fld>
            <a:endParaRPr lang="en-GB" altLang="en-US"/>
          </a:p>
        </p:txBody>
      </p:sp>
    </p:spTree>
    <p:extLst>
      <p:ext uri="{BB962C8B-B14F-4D97-AF65-F5344CB8AC3E}">
        <p14:creationId xmlns:p14="http://schemas.microsoft.com/office/powerpoint/2010/main" val="8224799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8F96A579-CD1C-2930-F42C-F636E8B927AD}"/>
              </a:ext>
            </a:extLst>
          </p:cNvPr>
          <p:cNvSpPr>
            <a:spLocks noGrp="1"/>
          </p:cNvSpPr>
          <p:nvPr>
            <p:ph type="dt" sz="half" idx="10"/>
          </p:nvPr>
        </p:nvSpPr>
        <p:spPr/>
        <p:txBody>
          <a:bodyPr/>
          <a:lstStyle>
            <a:lvl1pPr>
              <a:defRPr/>
            </a:lvl1pPr>
          </a:lstStyle>
          <a:p>
            <a:pPr>
              <a:defRPr/>
            </a:pPr>
            <a:fld id="{9E417F9A-AD00-46C1-B5B5-1BC1E8DFE173}" type="datetime1">
              <a:rPr lang="en-GB" altLang="en-US"/>
              <a:pPr>
                <a:defRPr/>
              </a:pPr>
              <a:t>05/01/2026</a:t>
            </a:fld>
            <a:endParaRPr lang="en-GB" altLang="en-US"/>
          </a:p>
        </p:txBody>
      </p:sp>
      <p:sp>
        <p:nvSpPr>
          <p:cNvPr id="4" name="Slide Number Placeholder 5">
            <a:extLst>
              <a:ext uri="{FF2B5EF4-FFF2-40B4-BE49-F238E27FC236}">
                <a16:creationId xmlns:a16="http://schemas.microsoft.com/office/drawing/2014/main" id="{18AC5726-F3C4-DF28-DF83-12F55A13E2B0}"/>
              </a:ext>
            </a:extLst>
          </p:cNvPr>
          <p:cNvSpPr>
            <a:spLocks noGrp="1"/>
          </p:cNvSpPr>
          <p:nvPr>
            <p:ph type="sldNum" sz="quarter" idx="11"/>
          </p:nvPr>
        </p:nvSpPr>
        <p:spPr/>
        <p:txBody>
          <a:bodyPr/>
          <a:lstStyle>
            <a:lvl1pPr>
              <a:defRPr/>
            </a:lvl1pPr>
          </a:lstStyle>
          <a:p>
            <a:pPr>
              <a:defRPr/>
            </a:pPr>
            <a:fld id="{DAC28036-11D9-485C-8BB0-E2614EAC7972}" type="slidenum">
              <a:rPr lang="en-GB" altLang="en-US"/>
              <a:pPr>
                <a:defRPr/>
              </a:pPr>
              <a:t>‹#›</a:t>
            </a:fld>
            <a:endParaRPr lang="en-GB" altLang="en-US"/>
          </a:p>
        </p:txBody>
      </p:sp>
    </p:spTree>
    <p:extLst>
      <p:ext uri="{BB962C8B-B14F-4D97-AF65-F5344CB8AC3E}">
        <p14:creationId xmlns:p14="http://schemas.microsoft.com/office/powerpoint/2010/main" val="3736340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6B1094FE-68D2-C65D-2F20-A5DEFF2A12B4}"/>
              </a:ext>
            </a:extLst>
          </p:cNvPr>
          <p:cNvSpPr>
            <a:spLocks noGrp="1"/>
          </p:cNvSpPr>
          <p:nvPr>
            <p:ph type="dt" sz="half" idx="10"/>
          </p:nvPr>
        </p:nvSpPr>
        <p:spPr/>
        <p:txBody>
          <a:bodyPr/>
          <a:lstStyle>
            <a:lvl1pPr>
              <a:defRPr/>
            </a:lvl1pPr>
          </a:lstStyle>
          <a:p>
            <a:pPr>
              <a:defRPr/>
            </a:pPr>
            <a:fld id="{6067F7EC-9120-4959-8031-0C42E9506682}" type="datetime1">
              <a:rPr lang="en-GB" altLang="en-US"/>
              <a:pPr>
                <a:defRPr/>
              </a:pPr>
              <a:t>05/01/2026</a:t>
            </a:fld>
            <a:endParaRPr lang="en-GB" altLang="en-US"/>
          </a:p>
        </p:txBody>
      </p:sp>
      <p:sp>
        <p:nvSpPr>
          <p:cNvPr id="3" name="Slide Number Placeholder 5">
            <a:extLst>
              <a:ext uri="{FF2B5EF4-FFF2-40B4-BE49-F238E27FC236}">
                <a16:creationId xmlns:a16="http://schemas.microsoft.com/office/drawing/2014/main" id="{7E99A06E-277E-373B-25E5-69DD4D8756FF}"/>
              </a:ext>
            </a:extLst>
          </p:cNvPr>
          <p:cNvSpPr>
            <a:spLocks noGrp="1"/>
          </p:cNvSpPr>
          <p:nvPr>
            <p:ph type="sldNum" sz="quarter" idx="11"/>
          </p:nvPr>
        </p:nvSpPr>
        <p:spPr/>
        <p:txBody>
          <a:bodyPr/>
          <a:lstStyle>
            <a:lvl1pPr>
              <a:defRPr/>
            </a:lvl1pPr>
          </a:lstStyle>
          <a:p>
            <a:pPr>
              <a:defRPr/>
            </a:pPr>
            <a:fld id="{469EA9A1-8FE4-4B9E-B2E2-F609117FD895}" type="slidenum">
              <a:rPr lang="en-GB" altLang="en-US"/>
              <a:pPr>
                <a:defRPr/>
              </a:pPr>
              <a:t>‹#›</a:t>
            </a:fld>
            <a:endParaRPr lang="en-GB" altLang="en-US"/>
          </a:p>
        </p:txBody>
      </p:sp>
    </p:spTree>
    <p:extLst>
      <p:ext uri="{BB962C8B-B14F-4D97-AF65-F5344CB8AC3E}">
        <p14:creationId xmlns:p14="http://schemas.microsoft.com/office/powerpoint/2010/main" val="19536615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90149E4-8EC0-3FA2-3829-AE9CD0596073}"/>
              </a:ext>
            </a:extLst>
          </p:cNvPr>
          <p:cNvSpPr>
            <a:spLocks noGrp="1"/>
          </p:cNvSpPr>
          <p:nvPr>
            <p:ph type="dt" sz="half" idx="10"/>
          </p:nvPr>
        </p:nvSpPr>
        <p:spPr/>
        <p:txBody>
          <a:bodyPr/>
          <a:lstStyle>
            <a:lvl1pPr>
              <a:defRPr/>
            </a:lvl1pPr>
          </a:lstStyle>
          <a:p>
            <a:pPr>
              <a:defRPr/>
            </a:pPr>
            <a:fld id="{C6BE0A2C-3A30-4190-A00B-3DA8F36811A2}" type="datetime1">
              <a:rPr lang="en-GB" altLang="en-US"/>
              <a:pPr>
                <a:defRPr/>
              </a:pPr>
              <a:t>05/01/2026</a:t>
            </a:fld>
            <a:endParaRPr lang="en-GB" altLang="en-US"/>
          </a:p>
        </p:txBody>
      </p:sp>
      <p:sp>
        <p:nvSpPr>
          <p:cNvPr id="6" name="Slide Number Placeholder 5">
            <a:extLst>
              <a:ext uri="{FF2B5EF4-FFF2-40B4-BE49-F238E27FC236}">
                <a16:creationId xmlns:a16="http://schemas.microsoft.com/office/drawing/2014/main" id="{E61396AA-7EE2-1784-90B4-CF7568C0550C}"/>
              </a:ext>
            </a:extLst>
          </p:cNvPr>
          <p:cNvSpPr>
            <a:spLocks noGrp="1"/>
          </p:cNvSpPr>
          <p:nvPr>
            <p:ph type="sldNum" sz="quarter" idx="11"/>
          </p:nvPr>
        </p:nvSpPr>
        <p:spPr/>
        <p:txBody>
          <a:bodyPr/>
          <a:lstStyle>
            <a:lvl1pPr>
              <a:defRPr/>
            </a:lvl1pPr>
          </a:lstStyle>
          <a:p>
            <a:pPr>
              <a:defRPr/>
            </a:pPr>
            <a:fld id="{9A37EE27-CB94-42E3-B353-8F5B3A3140D2}" type="slidenum">
              <a:rPr lang="en-GB" altLang="en-US"/>
              <a:pPr>
                <a:defRPr/>
              </a:pPr>
              <a:t>‹#›</a:t>
            </a:fld>
            <a:endParaRPr lang="en-GB" altLang="en-US"/>
          </a:p>
        </p:txBody>
      </p:sp>
    </p:spTree>
    <p:extLst>
      <p:ext uri="{BB962C8B-B14F-4D97-AF65-F5344CB8AC3E}">
        <p14:creationId xmlns:p14="http://schemas.microsoft.com/office/powerpoint/2010/main" val="282967099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3B9F0D30-BF74-595A-056E-245157E54B19}"/>
              </a:ext>
            </a:extLst>
          </p:cNvPr>
          <p:cNvSpPr>
            <a:spLocks noGrp="1"/>
          </p:cNvSpPr>
          <p:nvPr>
            <p:ph type="dt" sz="half" idx="10"/>
          </p:nvPr>
        </p:nvSpPr>
        <p:spPr/>
        <p:txBody>
          <a:bodyPr/>
          <a:lstStyle>
            <a:lvl1pPr>
              <a:defRPr/>
            </a:lvl1pPr>
          </a:lstStyle>
          <a:p>
            <a:pPr>
              <a:defRPr/>
            </a:pPr>
            <a:fld id="{F2A7B18A-D2C5-49DF-8105-4271E36E8190}" type="datetime1">
              <a:rPr lang="en-GB" altLang="en-US"/>
              <a:pPr>
                <a:defRPr/>
              </a:pPr>
              <a:t>05/01/2026</a:t>
            </a:fld>
            <a:endParaRPr lang="en-GB" altLang="en-US"/>
          </a:p>
        </p:txBody>
      </p:sp>
      <p:sp>
        <p:nvSpPr>
          <p:cNvPr id="6" name="Slide Number Placeholder 5">
            <a:extLst>
              <a:ext uri="{FF2B5EF4-FFF2-40B4-BE49-F238E27FC236}">
                <a16:creationId xmlns:a16="http://schemas.microsoft.com/office/drawing/2014/main" id="{4822F0B1-CE37-BC6B-D105-C63692B97A2C}"/>
              </a:ext>
            </a:extLst>
          </p:cNvPr>
          <p:cNvSpPr>
            <a:spLocks noGrp="1"/>
          </p:cNvSpPr>
          <p:nvPr>
            <p:ph type="sldNum" sz="quarter" idx="11"/>
          </p:nvPr>
        </p:nvSpPr>
        <p:spPr/>
        <p:txBody>
          <a:bodyPr/>
          <a:lstStyle>
            <a:lvl1pPr>
              <a:defRPr/>
            </a:lvl1pPr>
          </a:lstStyle>
          <a:p>
            <a:pPr>
              <a:defRPr/>
            </a:pPr>
            <a:fld id="{A0DFE6D0-BFFE-438E-B4E8-ADABE99C23ED}" type="slidenum">
              <a:rPr lang="en-GB" altLang="en-US"/>
              <a:pPr>
                <a:defRPr/>
              </a:pPr>
              <a:t>‹#›</a:t>
            </a:fld>
            <a:endParaRPr lang="en-GB" altLang="en-US"/>
          </a:p>
        </p:txBody>
      </p:sp>
    </p:spTree>
    <p:extLst>
      <p:ext uri="{BB962C8B-B14F-4D97-AF65-F5344CB8AC3E}">
        <p14:creationId xmlns:p14="http://schemas.microsoft.com/office/powerpoint/2010/main" val="340124853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1D0EDF-60EE-7DFE-61FA-428E439AA50B}"/>
              </a:ext>
            </a:extLst>
          </p:cNvPr>
          <p:cNvSpPr>
            <a:spLocks noGrp="1"/>
          </p:cNvSpPr>
          <p:nvPr>
            <p:ph type="dt" sz="half" idx="10"/>
          </p:nvPr>
        </p:nvSpPr>
        <p:spPr/>
        <p:txBody>
          <a:bodyPr/>
          <a:lstStyle>
            <a:lvl1pPr>
              <a:defRPr/>
            </a:lvl1pPr>
          </a:lstStyle>
          <a:p>
            <a:pPr>
              <a:defRPr/>
            </a:pPr>
            <a:fld id="{5E5DE4A2-EF18-4718-A7F0-2A371018D1CE}" type="datetime1">
              <a:rPr lang="en-GB" altLang="en-US"/>
              <a:pPr>
                <a:defRPr/>
              </a:pPr>
              <a:t>05/01/2026</a:t>
            </a:fld>
            <a:endParaRPr lang="en-GB" altLang="en-US"/>
          </a:p>
        </p:txBody>
      </p:sp>
      <p:sp>
        <p:nvSpPr>
          <p:cNvPr id="5" name="Slide Number Placeholder 5">
            <a:extLst>
              <a:ext uri="{FF2B5EF4-FFF2-40B4-BE49-F238E27FC236}">
                <a16:creationId xmlns:a16="http://schemas.microsoft.com/office/drawing/2014/main" id="{19CD4C7B-1BA6-8C2E-2E93-E47C18C2A0AF}"/>
              </a:ext>
            </a:extLst>
          </p:cNvPr>
          <p:cNvSpPr>
            <a:spLocks noGrp="1"/>
          </p:cNvSpPr>
          <p:nvPr>
            <p:ph type="sldNum" sz="quarter" idx="11"/>
          </p:nvPr>
        </p:nvSpPr>
        <p:spPr/>
        <p:txBody>
          <a:bodyPr/>
          <a:lstStyle>
            <a:lvl1pPr>
              <a:defRPr/>
            </a:lvl1pPr>
          </a:lstStyle>
          <a:p>
            <a:pPr>
              <a:defRPr/>
            </a:pPr>
            <a:fld id="{6484AB11-252A-49B1-AE29-6AFD955D5358}" type="slidenum">
              <a:rPr lang="en-GB" altLang="en-US"/>
              <a:pPr>
                <a:defRPr/>
              </a:pPr>
              <a:t>‹#›</a:t>
            </a:fld>
            <a:endParaRPr lang="en-GB" altLang="en-US"/>
          </a:p>
        </p:txBody>
      </p:sp>
    </p:spTree>
    <p:extLst>
      <p:ext uri="{BB962C8B-B14F-4D97-AF65-F5344CB8AC3E}">
        <p14:creationId xmlns:p14="http://schemas.microsoft.com/office/powerpoint/2010/main" val="173427617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0684CA-9FDE-3A1B-93BE-069917329E53}"/>
              </a:ext>
            </a:extLst>
          </p:cNvPr>
          <p:cNvSpPr>
            <a:spLocks noGrp="1"/>
          </p:cNvSpPr>
          <p:nvPr>
            <p:ph type="dt" sz="half" idx="10"/>
          </p:nvPr>
        </p:nvSpPr>
        <p:spPr/>
        <p:txBody>
          <a:bodyPr/>
          <a:lstStyle>
            <a:lvl1pPr>
              <a:defRPr/>
            </a:lvl1pPr>
          </a:lstStyle>
          <a:p>
            <a:pPr>
              <a:defRPr/>
            </a:pPr>
            <a:fld id="{27922484-9123-4382-B045-F2C3014838AC}" type="datetime1">
              <a:rPr lang="en-GB" altLang="en-US"/>
              <a:pPr>
                <a:defRPr/>
              </a:pPr>
              <a:t>05/01/2026</a:t>
            </a:fld>
            <a:endParaRPr lang="en-GB" altLang="en-US"/>
          </a:p>
        </p:txBody>
      </p:sp>
      <p:sp>
        <p:nvSpPr>
          <p:cNvPr id="5" name="Slide Number Placeholder 5">
            <a:extLst>
              <a:ext uri="{FF2B5EF4-FFF2-40B4-BE49-F238E27FC236}">
                <a16:creationId xmlns:a16="http://schemas.microsoft.com/office/drawing/2014/main" id="{6EE9669A-3437-4461-9697-4554CD3104F3}"/>
              </a:ext>
            </a:extLst>
          </p:cNvPr>
          <p:cNvSpPr>
            <a:spLocks noGrp="1"/>
          </p:cNvSpPr>
          <p:nvPr>
            <p:ph type="sldNum" sz="quarter" idx="11"/>
          </p:nvPr>
        </p:nvSpPr>
        <p:spPr/>
        <p:txBody>
          <a:bodyPr/>
          <a:lstStyle>
            <a:lvl1pPr>
              <a:defRPr/>
            </a:lvl1pPr>
          </a:lstStyle>
          <a:p>
            <a:pPr>
              <a:defRPr/>
            </a:pPr>
            <a:fld id="{A88132C3-C249-4F92-BB89-B2CDC0A275D4}" type="slidenum">
              <a:rPr lang="en-GB" altLang="en-US"/>
              <a:pPr>
                <a:defRPr/>
              </a:pPr>
              <a:t>‹#›</a:t>
            </a:fld>
            <a:endParaRPr lang="en-GB" altLang="en-US"/>
          </a:p>
        </p:txBody>
      </p:sp>
    </p:spTree>
    <p:extLst>
      <p:ext uri="{BB962C8B-B14F-4D97-AF65-F5344CB8AC3E}">
        <p14:creationId xmlns:p14="http://schemas.microsoft.com/office/powerpoint/2010/main" val="2344651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2.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092A30-B15C-A643-8A98-F1B0AB2DA00B}"/>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8E9FB66-2240-224B-BEB7-C5779D190D9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3E1B486-82BF-FF4B-B728-82D787F0246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720737E-EB9C-5B4E-BB8C-ECE563E0F0C5}" type="datetimeFigureOut">
              <a:rPr lang="en-US" smtClean="0"/>
              <a:t>1/5/2026</a:t>
            </a:fld>
            <a:endParaRPr lang="en-US"/>
          </a:p>
        </p:txBody>
      </p:sp>
      <p:sp>
        <p:nvSpPr>
          <p:cNvPr id="5" name="Footer Placeholder 4">
            <a:extLst>
              <a:ext uri="{FF2B5EF4-FFF2-40B4-BE49-F238E27FC236}">
                <a16:creationId xmlns:a16="http://schemas.microsoft.com/office/drawing/2014/main" id="{6FF3DD38-98DD-A247-836C-0E65E55BBB5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421A32E-EC3B-B94D-A4BD-C909113C9F9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1893559-E948-D14B-930A-D7A239F4459F}" type="slidenum">
              <a:rPr lang="en-US" smtClean="0"/>
              <a:t>‹#›</a:t>
            </a:fld>
            <a:endParaRPr lang="en-US"/>
          </a:p>
        </p:txBody>
      </p:sp>
    </p:spTree>
    <p:extLst>
      <p:ext uri="{BB962C8B-B14F-4D97-AF65-F5344CB8AC3E}">
        <p14:creationId xmlns:p14="http://schemas.microsoft.com/office/powerpoint/2010/main" val="3619464623"/>
      </p:ext>
    </p:extLst>
  </p:cSld>
  <p:clrMap bg1="lt1" tx1="dk1" bg2="lt2" tx2="dk2" accent1="accent1" accent2="accent2" accent3="accent3" accent4="accent4" accent5="accent5" accent6="accent6" hlink="hlink" folHlink="folHlink"/>
  <p:sldLayoutIdLst>
    <p:sldLayoutId id="2147483955" r:id="rId1"/>
    <p:sldLayoutId id="2147483956" r:id="rId2"/>
    <p:sldLayoutId id="2147483957" r:id="rId3"/>
    <p:sldLayoutId id="2147483958" r:id="rId4"/>
    <p:sldLayoutId id="2147483959" r:id="rId5"/>
    <p:sldLayoutId id="2147483960" r:id="rId6"/>
    <p:sldLayoutId id="2147483961" r:id="rId7"/>
    <p:sldLayoutId id="2147483962" r:id="rId8"/>
    <p:sldLayoutId id="2147483963" r:id="rId9"/>
    <p:sldLayoutId id="2147483964" r:id="rId10"/>
    <p:sldLayoutId id="214748396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592185876"/>
      </p:ext>
    </p:extLst>
  </p:cSld>
  <p:clrMap bg1="lt1" tx1="dk1" bg2="lt2" tx2="dk2" accent1="accent1" accent2="accent2" accent3="accent3" accent4="accent4" accent5="accent5" accent6="accent6" hlink="hlink" folHlink="folHlink"/>
  <p:sldLayoutIdLst>
    <p:sldLayoutId id="21474839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642DA17E-8F5B-4EBE-B357-833910B0407D}"/>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9FD0882-ACDC-4204-BDD4-3CF134E8123A}"/>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FB1EAC0-7348-435A-4DE6-A157BA2BBB60}"/>
              </a:ext>
            </a:extLst>
          </p:cNvPr>
          <p:cNvSpPr>
            <a:spLocks noGrp="1"/>
          </p:cNvSpPr>
          <p:nvPr>
            <p:ph type="dt" sz="half" idx="2"/>
          </p:nvPr>
        </p:nvSpPr>
        <p:spPr>
          <a:xfrm>
            <a:off x="250825" y="6524625"/>
            <a:ext cx="971550" cy="21907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000">
                <a:solidFill>
                  <a:srgbClr val="898989"/>
                </a:solidFill>
                <a:latin typeface="Myriad Pro"/>
              </a:defRPr>
            </a:lvl1pPr>
          </a:lstStyle>
          <a:p>
            <a:pPr>
              <a:defRPr/>
            </a:pPr>
            <a:fld id="{3D668FFD-3ED3-4254-8239-302FBB06EED6}" type="datetime1">
              <a:rPr lang="en-GB" altLang="en-US"/>
              <a:pPr>
                <a:defRPr/>
              </a:pPr>
              <a:t>05/01/2026</a:t>
            </a:fld>
            <a:endParaRPr lang="en-GB" altLang="en-US"/>
          </a:p>
        </p:txBody>
      </p:sp>
      <p:sp>
        <p:nvSpPr>
          <p:cNvPr id="6" name="Slide Number Placeholder 5">
            <a:extLst>
              <a:ext uri="{FF2B5EF4-FFF2-40B4-BE49-F238E27FC236}">
                <a16:creationId xmlns:a16="http://schemas.microsoft.com/office/drawing/2014/main" id="{FDD75BF9-F189-850B-19A8-5303D9830826}"/>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57B1CCB6-B3E4-48A9-A2E5-B582E8811DA4}"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355" r:id="rId1"/>
    <p:sldLayoutId id="2147484356" r:id="rId2"/>
    <p:sldLayoutId id="2147484346" r:id="rId3"/>
    <p:sldLayoutId id="2147484347" r:id="rId4"/>
    <p:sldLayoutId id="2147484348" r:id="rId5"/>
    <p:sldLayoutId id="2147484349" r:id="rId6"/>
    <p:sldLayoutId id="2147484350" r:id="rId7"/>
    <p:sldLayoutId id="2147484351" r:id="rId8"/>
    <p:sldLayoutId id="2147484352" r:id="rId9"/>
    <p:sldLayoutId id="2147484353" r:id="rId10"/>
    <p:sldLayoutId id="2147484354"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2.xml"/><Relationship Id="rId1" Type="http://schemas.openxmlformats.org/officeDocument/2006/relationships/video" Target="https://www.youtube.com/embed/tGK0wlmQ63E?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rightsnet.org.uk/pdfs/rightsnet-poster-2024-2025.pdf"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9.xml"/><Relationship Id="rId5" Type="http://schemas.openxmlformats.org/officeDocument/2006/relationships/hyperlink" Target="https://www.kingsfund.org.uk/publications/social-care-360" TargetMode="Externa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image" Target="../media/image10.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blapgFKXv0I?feature=oembed" TargetMode="External"/><Relationship Id="rId5" Type="http://schemas.openxmlformats.org/officeDocument/2006/relationships/image" Target="../media/image11.jpeg"/><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aC2YLsh48pQ?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kingsfund.org.uk/audio-video/joined-care-sams-story"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en.wikipedia.org/wiki/Long_black" TargetMode="External"/><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hyperlink" Target="https://creativecommons.org/licenses/by-sa/3.0/"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therecoveryplace.co.uk/partnership-working-in-health-and-social-care-the-bridge-perspective/#:~:text=Partnership%20working%20in%20health%20and%20social%20care%20brings%20together%20separate,and%20quality%20of%20service%20provision"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legislation.gov.uk/ukpga/2022/31/content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video" Target="https://www.youtube.com/embed/3YdlV1DsK54?feature=oembed" TargetMode="External"/><Relationship Id="rId4" Type="http://schemas.openxmlformats.org/officeDocument/2006/relationships/image" Target="../media/image16.jpeg"/></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8.png"/><Relationship Id="rId1" Type="http://schemas.openxmlformats.org/officeDocument/2006/relationships/slideLayout" Target="../slideLayouts/slideLayout2.xml"/><Relationship Id="rId4" Type="http://schemas.openxmlformats.org/officeDocument/2006/relationships/hyperlink" Target="https://www.scie.org.uk/integrated-care"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youtube.com/watch?v=dERm_hShTuQ" TargetMode="Externa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4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273183/5730.pdf" TargetMode="External"/><Relationship Id="rId2" Type="http://schemas.openxmlformats.org/officeDocument/2006/relationships/hyperlink" Target="http://webarchive.nationalarchives.gov.uk/20130107105354/http:/www.dh.gov.uk/prod_consum_dh/groups/dh_digitalassets/documents/digitalasset/dh_074612.pdf"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3.xml.rels><?xml version="1.0" encoding="UTF-8" standalone="yes"?>
<Relationships xmlns="http://schemas.openxmlformats.org/package/2006/relationships"><Relationship Id="rId3" Type="http://schemas.openxmlformats.org/officeDocument/2006/relationships/hyperlink" Target="http://dera.ioe.ac.uk/8646/1/12_03_09_children.pdf" TargetMode="External"/><Relationship Id="rId2" Type="http://schemas.openxmlformats.org/officeDocument/2006/relationships/hyperlink" Target="http://www.kingsfund.org.uk/sites/files/kf/field/field_publication_file/providing-integrated-care-for-older-people-with-complex-needs-kingsfund-jan14.pdf"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hyperlink" Target="http://www.kingsfund.org.uk/sites/files/kf/field/field_publication_file/integrated-care-in-northern-ireland-scotland-and-wales-kingsfund-jul13.pdf" TargetMode="External"/><Relationship Id="rId4" Type="http://schemas.openxmlformats.org/officeDocument/2006/relationships/hyperlink" Target="http://www.kingsfund.org.uk/document.rm?id=9405"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s://ilcuk.org.uk/integrated-care-a-guide-for-policymakers/" TargetMode="External"/><Relationship Id="rId2" Type="http://schemas.openxmlformats.org/officeDocument/2006/relationships/hyperlink" Target="https://gps.northcentrallondon.icb.nhs.uk/services/integrated-care-coordination-inc-islington#:~:text=At%20an%20Integrated%20Network%2C%20a,or%20service%20user%20for%20discussion"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rand.org/content/dam/rand/pubs/technical_reports/2012/RAND_TR1213.pdf"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www.improvingchroniccare.org/downloads/who_innovative_care_for_chronic_conditions.pdf" TargetMode="External"/><Relationship Id="rId2" Type="http://schemas.openxmlformats.org/officeDocument/2006/relationships/hyperlink" Target="http://www.kingsfund.org.uk/sites/files/kf/field/field_publication_file/integrated-care-in-northern-ireland-scotland-and-wales-kingsfund-jul13.pdf" TargetMode="Externa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7.xml.rels><?xml version="1.0" encoding="UTF-8" standalone="yes"?>
<Relationships xmlns="http://schemas.openxmlformats.org/package/2006/relationships"><Relationship Id="rId3" Type="http://schemas.openxmlformats.org/officeDocument/2006/relationships/hyperlink" Target="http://www.dh.gov.uk/health" TargetMode="External"/><Relationship Id="rId7" Type="http://schemas.openxmlformats.org/officeDocument/2006/relationships/image" Target="../media/image4.png"/><Relationship Id="rId2" Type="http://schemas.openxmlformats.org/officeDocument/2006/relationships/hyperlink" Target="https://careprovideralliance.org.uk/adult-social-care-provider-types" TargetMode="External"/><Relationship Id="rId1" Type="http://schemas.openxmlformats.org/officeDocument/2006/relationships/slideLayout" Target="../slideLayouts/slideLayout2.xml"/><Relationship Id="rId6" Type="http://schemas.openxmlformats.org/officeDocument/2006/relationships/hyperlink" Target="https://www.england.nhs.uk/wp-content/uploads/2021/06/B0642-ics-design-framework-june-2021.pdf" TargetMode="External"/><Relationship Id="rId5" Type="http://schemas.openxmlformats.org/officeDocument/2006/relationships/hyperlink" Target="https://www.scope.org.uk/about-us/social-model-of-disability/" TargetMode="External"/><Relationship Id="rId4" Type="http://schemas.openxmlformats.org/officeDocument/2006/relationships/hyperlink" Target="https://www.gov.uk/government/organisations/department-of-health-and-social-care/ab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64EE4574-35AE-C953-36B0-E59920CBEA84}"/>
              </a:ext>
            </a:extLst>
          </p:cNvPr>
          <p:cNvSpPr>
            <a:spLocks noGrp="1"/>
          </p:cNvSpPr>
          <p:nvPr>
            <p:ph type="ctrTitle"/>
          </p:nvPr>
        </p:nvSpPr>
        <p:spPr>
          <a:xfrm>
            <a:off x="967565" y="2284413"/>
            <a:ext cx="7354110" cy="1208729"/>
          </a:xfrm>
        </p:spPr>
        <p:txBody>
          <a:bodyPr/>
          <a:lstStyle/>
          <a:p>
            <a:pPr eaLnBrk="1" hangingPunct="1"/>
            <a:r>
              <a:rPr lang="en-GB" altLang="en-US" b="1" dirty="0">
                <a:latin typeface="Arial"/>
                <a:cs typeface="Arial"/>
              </a:rPr>
              <a:t>BMHP5016</a:t>
            </a:r>
            <a:br>
              <a:rPr lang="en-GB" altLang="en-US" b="1" dirty="0">
                <a:latin typeface="Arial" panose="020B0604020202020204" pitchFamily="34" charset="0"/>
                <a:cs typeface="Arial" panose="020B0604020202020204" pitchFamily="34" charset="0"/>
              </a:rPr>
            </a:br>
            <a:r>
              <a:rPr lang="en-US" altLang="en-US" b="1" dirty="0">
                <a:latin typeface="Arial"/>
                <a:cs typeface="Arial"/>
              </a:rPr>
              <a:t>Principles of Health &amp; Social Care</a:t>
            </a:r>
            <a:br>
              <a:rPr lang="en-US" altLang="en-US" b="1" dirty="0">
                <a:latin typeface="Arial"/>
                <a:cs typeface="Arial"/>
              </a:rPr>
            </a:br>
            <a:br>
              <a:rPr lang="en-US" altLang="en-US" b="1" dirty="0">
                <a:latin typeface="Arial"/>
                <a:cs typeface="Arial"/>
              </a:rPr>
            </a:br>
            <a:r>
              <a:rPr lang="en-US" altLang="en-US" b="1" dirty="0">
                <a:latin typeface="Arial"/>
                <a:cs typeface="Arial"/>
              </a:rPr>
              <a:t>Partnership Working and Types of Support</a:t>
            </a:r>
            <a:br>
              <a:rPr lang="en-US" altLang="en-US" b="1" dirty="0">
                <a:latin typeface="Arial" panose="020B0604020202020204" pitchFamily="34" charset="0"/>
                <a:cs typeface="Arial" panose="020B0604020202020204" pitchFamily="34" charset="0"/>
              </a:rPr>
            </a:br>
            <a:br>
              <a:rPr lang="en-GB" altLang="en-US" sz="3200" dirty="0">
                <a:latin typeface="Arial" panose="020B0604020202020204" pitchFamily="34" charset="0"/>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sp>
        <p:nvSpPr>
          <p:cNvPr id="6147" name="Subtitle 4">
            <a:extLst>
              <a:ext uri="{FF2B5EF4-FFF2-40B4-BE49-F238E27FC236}">
                <a16:creationId xmlns:a16="http://schemas.microsoft.com/office/drawing/2014/main" id="{D9D999DC-6F35-9D0A-098C-D5FA8E8D8EB2}"/>
              </a:ext>
            </a:extLst>
          </p:cNvPr>
          <p:cNvSpPr>
            <a:spLocks noGrp="1"/>
          </p:cNvSpPr>
          <p:nvPr>
            <p:ph type="subTitle" idx="1"/>
          </p:nvPr>
        </p:nvSpPr>
        <p:spPr>
          <a:xfrm>
            <a:off x="705644" y="4573587"/>
            <a:ext cx="7912100" cy="2284413"/>
          </a:xfrm>
        </p:spPr>
        <p:txBody>
          <a:bodyPr/>
          <a:lstStyle/>
          <a:p>
            <a:pPr eaLnBrk="1" hangingPunct="1"/>
            <a:r>
              <a:rPr lang="en-GB" altLang="en-US" sz="2800" b="1" dirty="0">
                <a:solidFill>
                  <a:schemeClr val="bg1"/>
                </a:solidFill>
              </a:rPr>
              <a:t>Week 2 </a:t>
            </a:r>
          </a:p>
          <a:p>
            <a:pPr eaLnBrk="1" hangingPunct="1"/>
            <a:endParaRPr lang="en-GB" altLang="en-US" sz="2800" b="1" dirty="0">
              <a:solidFill>
                <a:schemeClr val="tx1"/>
              </a:solidFill>
              <a:latin typeface="Arial" panose="020B0604020202020204" pitchFamily="34" charset="0"/>
              <a:cs typeface="Arial" panose="020B0604020202020204" pitchFamily="34" charset="0"/>
            </a:endParaRPr>
          </a:p>
          <a:p>
            <a:pPr eaLnBrk="1" hangingPunct="1"/>
            <a:endParaRPr lang="en-GB" altLang="en-US" sz="2800" dirty="0">
              <a:solidFill>
                <a:schemeClr val="bg1"/>
              </a:solidFill>
            </a:endParaRPr>
          </a:p>
          <a:p>
            <a:endParaRPr lang="en-GB" altLang="en-US" sz="1800" dirty="0">
              <a:solidFill>
                <a:schemeClr val="tx1"/>
              </a:solidFill>
            </a:endParaRPr>
          </a:p>
          <a:p>
            <a:pPr eaLnBrk="1" hangingPunct="1"/>
            <a:endParaRPr lang="en-GB" altLang="en-US" dirty="0">
              <a:solidFill>
                <a:schemeClr val="tx1"/>
              </a:solidFill>
            </a:endParaRPr>
          </a:p>
          <a:p>
            <a:pPr eaLnBrk="1" hangingPunct="1"/>
            <a:endParaRPr lang="en-GB" altLang="en-US" dirty="0">
              <a:solidFill>
                <a:schemeClr val="tx1"/>
              </a:solidFill>
            </a:endParaRPr>
          </a:p>
        </p:txBody>
      </p:sp>
      <p:sp>
        <p:nvSpPr>
          <p:cNvPr id="6148" name="Date Placeholder 2">
            <a:extLst>
              <a:ext uri="{FF2B5EF4-FFF2-40B4-BE49-F238E27FC236}">
                <a16:creationId xmlns:a16="http://schemas.microsoft.com/office/drawing/2014/main" id="{2E1C1781-F56E-B19D-5925-D3134B360668}"/>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64B5F708-B027-42B4-B604-182727B2EE4F}" type="datetime1">
              <a:rPr lang="en-GB" altLang="en-US" sz="1000" smtClean="0">
                <a:solidFill>
                  <a:srgbClr val="898989"/>
                </a:solidFill>
              </a:rPr>
              <a:pPr>
                <a:spcBef>
                  <a:spcPct val="0"/>
                </a:spcBef>
                <a:buFontTx/>
                <a:buNone/>
              </a:pPr>
              <a:t>05/01/2026</a:t>
            </a:fld>
            <a:endParaRPr lang="en-GB" altLang="en-US" sz="1000">
              <a:solidFill>
                <a:srgbClr val="898989"/>
              </a:solidFill>
            </a:endParaRPr>
          </a:p>
        </p:txBody>
      </p:sp>
      <p:sp>
        <p:nvSpPr>
          <p:cNvPr id="6149" name="Slide Number Placeholder 5">
            <a:extLst>
              <a:ext uri="{FF2B5EF4-FFF2-40B4-BE49-F238E27FC236}">
                <a16:creationId xmlns:a16="http://schemas.microsoft.com/office/drawing/2014/main" id="{72E0ED99-51AD-1F3B-FC0E-EC827636D8C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63866C1D-0E36-48D8-BFC2-84D686484618}"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extLst>
      <p:ext uri="{BB962C8B-B14F-4D97-AF65-F5344CB8AC3E}">
        <p14:creationId xmlns:p14="http://schemas.microsoft.com/office/powerpoint/2010/main" val="11349137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B9037A40-8661-409C-B5C2-6B3D40A678A9}"/>
              </a:ext>
            </a:extLst>
          </p:cNvPr>
          <p:cNvSpPr>
            <a:spLocks noGrp="1"/>
          </p:cNvSpPr>
          <p:nvPr>
            <p:ph type="title"/>
          </p:nvPr>
        </p:nvSpPr>
        <p:spPr>
          <a:xfrm>
            <a:off x="1259632" y="332656"/>
            <a:ext cx="6696744" cy="692150"/>
          </a:xfrm>
        </p:spPr>
        <p:txBody>
          <a:bodyPr>
            <a:normAutofit fontScale="90000"/>
          </a:bodyPr>
          <a:lstStyle/>
          <a:p>
            <a:pPr algn="ctr"/>
            <a:br>
              <a:rPr lang="en-GB" altLang="en-US" sz="4000" b="1">
                <a:cs typeface="Arial" panose="020B0604020202020204" pitchFamily="34" charset="0"/>
              </a:rPr>
            </a:br>
            <a:r>
              <a:rPr lang="en-GB" altLang="en-US" sz="4000" b="1">
                <a:latin typeface="Myriad Pro"/>
              </a:rPr>
              <a:t>Todays Session</a:t>
            </a:r>
            <a:br>
              <a:rPr lang="en-GB" altLang="en-US" sz="4000" b="1"/>
            </a:br>
            <a:endParaRPr lang="en-GB" altLang="en-US" sz="4000" b="1">
              <a:cs typeface="Calibri Light" panose="020F0302020204030204"/>
            </a:endParaRPr>
          </a:p>
        </p:txBody>
      </p:sp>
      <p:sp>
        <p:nvSpPr>
          <p:cNvPr id="7171" name="Content Placeholder 2">
            <a:extLst>
              <a:ext uri="{FF2B5EF4-FFF2-40B4-BE49-F238E27FC236}">
                <a16:creationId xmlns:a16="http://schemas.microsoft.com/office/drawing/2014/main" id="{B5E11608-4626-41D9-B9B6-B4771E3F2499}"/>
              </a:ext>
            </a:extLst>
          </p:cNvPr>
          <p:cNvSpPr>
            <a:spLocks noGrp="1"/>
          </p:cNvSpPr>
          <p:nvPr>
            <p:ph idx="1"/>
          </p:nvPr>
        </p:nvSpPr>
        <p:spPr>
          <a:xfrm>
            <a:off x="755576" y="1268871"/>
            <a:ext cx="6984776" cy="4320257"/>
          </a:xfrm>
        </p:spPr>
        <p:txBody>
          <a:bodyPr vert="horz" lIns="91440" tIns="45720" rIns="91440" bIns="45720" rtlCol="0" anchor="t">
            <a:normAutofit/>
          </a:bodyPr>
          <a:lstStyle/>
          <a:p>
            <a:pPr>
              <a:defRPr/>
            </a:pPr>
            <a:r>
              <a:rPr lang="en-US" altLang="en-US" sz="2400" dirty="0">
                <a:cs typeface="Arial"/>
              </a:rPr>
              <a:t>Recap of the welfare state</a:t>
            </a:r>
          </a:p>
          <a:p>
            <a:pPr>
              <a:defRPr/>
            </a:pPr>
            <a:r>
              <a:rPr lang="en-US" altLang="en-US" sz="2400" dirty="0">
                <a:cs typeface="Arial" panose="020B0604020202020204" pitchFamily="34" charset="0"/>
              </a:rPr>
              <a:t>Current situation in social care</a:t>
            </a:r>
          </a:p>
          <a:p>
            <a:pPr>
              <a:defRPr/>
            </a:pPr>
            <a:r>
              <a:rPr lang="en-US" altLang="en-US" sz="2400" dirty="0">
                <a:cs typeface="Arial" panose="020B0604020202020204" pitchFamily="34" charset="0"/>
              </a:rPr>
              <a:t>UK benefits</a:t>
            </a:r>
          </a:p>
          <a:p>
            <a:pPr>
              <a:defRPr/>
            </a:pPr>
            <a:r>
              <a:rPr lang="en-US" altLang="en-US" sz="2400" dirty="0">
                <a:cs typeface="Arial" panose="020B0604020202020204" pitchFamily="34" charset="0"/>
              </a:rPr>
              <a:t>Structure of the NHS</a:t>
            </a:r>
          </a:p>
          <a:p>
            <a:pPr>
              <a:defRPr/>
            </a:pPr>
            <a:r>
              <a:rPr lang="en-US" altLang="en-US" sz="2400" dirty="0">
                <a:cs typeface="Arial" panose="020B0604020202020204" pitchFamily="34" charset="0"/>
              </a:rPr>
              <a:t>Primary, secondary &amp; tertiary care</a:t>
            </a:r>
          </a:p>
          <a:p>
            <a:pPr>
              <a:defRPr/>
            </a:pPr>
            <a:r>
              <a:rPr lang="en-US" altLang="en-US" sz="2400" dirty="0">
                <a:cs typeface="Arial"/>
              </a:rPr>
              <a:t>Partnership working </a:t>
            </a:r>
          </a:p>
          <a:p>
            <a:pPr>
              <a:defRPr/>
            </a:pPr>
            <a:r>
              <a:rPr lang="en-US" altLang="en-US" sz="2400" dirty="0">
                <a:cs typeface="Arial"/>
              </a:rPr>
              <a:t>Integrated Care systems</a:t>
            </a:r>
          </a:p>
          <a:p>
            <a:pPr>
              <a:defRPr/>
            </a:pPr>
            <a:r>
              <a:rPr lang="en-US" altLang="en-US" sz="2400" dirty="0">
                <a:cs typeface="Arial" panose="020B0604020202020204" pitchFamily="34" charset="0"/>
              </a:rPr>
              <a:t>Paraphrasing academic literature</a:t>
            </a:r>
          </a:p>
        </p:txBody>
      </p:sp>
      <p:pic>
        <p:nvPicPr>
          <p:cNvPr id="2" name="Picture 1" descr="A blue background with white text&#10;&#10;Description automatically generated">
            <a:extLst>
              <a:ext uri="{FF2B5EF4-FFF2-40B4-BE49-F238E27FC236}">
                <a16:creationId xmlns:a16="http://schemas.microsoft.com/office/drawing/2014/main" id="{A581CEEB-6BD3-2833-BBE4-6B7522EE7B03}"/>
              </a:ext>
            </a:extLst>
          </p:cNvPr>
          <p:cNvPicPr>
            <a:picLocks noChangeAspect="1"/>
          </p:cNvPicPr>
          <p:nvPr/>
        </p:nvPicPr>
        <p:blipFill>
          <a:blip r:embed="rId3"/>
          <a:stretch>
            <a:fillRect/>
          </a:stretch>
        </p:blipFill>
        <p:spPr>
          <a:xfrm>
            <a:off x="0" y="5719750"/>
            <a:ext cx="9143999" cy="11383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17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17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17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17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17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17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17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Date Placeholder 3">
            <a:extLst>
              <a:ext uri="{FF2B5EF4-FFF2-40B4-BE49-F238E27FC236}">
                <a16:creationId xmlns:a16="http://schemas.microsoft.com/office/drawing/2014/main" id="{EE0632D3-E0D5-3235-5932-BE59418CEBBE}"/>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467A7371-E3A0-4E58-A569-6811CA64991E}" type="datetime1">
              <a:rPr lang="en-GB" altLang="en-US" sz="1000" smtClean="0">
                <a:solidFill>
                  <a:srgbClr val="898989"/>
                </a:solidFill>
              </a:rPr>
              <a:pPr>
                <a:spcBef>
                  <a:spcPct val="0"/>
                </a:spcBef>
                <a:buFontTx/>
                <a:buNone/>
              </a:pPr>
              <a:t>05/01/2026</a:t>
            </a:fld>
            <a:endParaRPr lang="en-GB" altLang="en-US" sz="1000">
              <a:solidFill>
                <a:srgbClr val="898989"/>
              </a:solidFill>
            </a:endParaRPr>
          </a:p>
        </p:txBody>
      </p:sp>
      <p:sp>
        <p:nvSpPr>
          <p:cNvPr id="7173" name="Slide Number Placeholder 4">
            <a:extLst>
              <a:ext uri="{FF2B5EF4-FFF2-40B4-BE49-F238E27FC236}">
                <a16:creationId xmlns:a16="http://schemas.microsoft.com/office/drawing/2014/main" id="{5C55DF8B-49B3-16D0-0135-538D9B0CAC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A09878CF-3DF0-47AD-B8F5-DD8B23E784BD}"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
        <p:nvSpPr>
          <p:cNvPr id="6" name="Title 5">
            <a:extLst>
              <a:ext uri="{FF2B5EF4-FFF2-40B4-BE49-F238E27FC236}">
                <a16:creationId xmlns:a16="http://schemas.microsoft.com/office/drawing/2014/main" id="{E55F6803-3EB0-7BA7-58BE-3C243FF9310E}"/>
              </a:ext>
            </a:extLst>
          </p:cNvPr>
          <p:cNvSpPr>
            <a:spLocks noGrp="1"/>
          </p:cNvSpPr>
          <p:nvPr>
            <p:ph type="title"/>
          </p:nvPr>
        </p:nvSpPr>
        <p:spPr>
          <a:xfrm>
            <a:off x="541283" y="1248522"/>
            <a:ext cx="8229600" cy="1143000"/>
          </a:xfrm>
        </p:spPr>
        <p:txBody>
          <a:bodyPr/>
          <a:lstStyle/>
          <a:p>
            <a:r>
              <a:rPr lang="en-US" dirty="0"/>
              <a:t>Paraphrasing Homework Feedback</a:t>
            </a:r>
          </a:p>
        </p:txBody>
      </p:sp>
      <p:pic>
        <p:nvPicPr>
          <p:cNvPr id="7" name="Picture 6" descr="A green circle with a white check mark&#10;&#10;Description automatically generated">
            <a:extLst>
              <a:ext uri="{FF2B5EF4-FFF2-40B4-BE49-F238E27FC236}">
                <a16:creationId xmlns:a16="http://schemas.microsoft.com/office/drawing/2014/main" id="{D5660590-A578-A914-AE5B-BF0E2FCC48D2}"/>
              </a:ext>
            </a:extLst>
          </p:cNvPr>
          <p:cNvPicPr>
            <a:picLocks noChangeAspect="1"/>
          </p:cNvPicPr>
          <p:nvPr/>
        </p:nvPicPr>
        <p:blipFill>
          <a:blip r:embed="rId2"/>
          <a:stretch>
            <a:fillRect/>
          </a:stretch>
        </p:blipFill>
        <p:spPr>
          <a:xfrm>
            <a:off x="3982684" y="2907013"/>
            <a:ext cx="1559466" cy="1559466"/>
          </a:xfrm>
          <a:prstGeom prst="rect">
            <a:avLst/>
          </a:prstGeom>
        </p:spPr>
      </p:pic>
    </p:spTree>
    <p:extLst>
      <p:ext uri="{BB962C8B-B14F-4D97-AF65-F5344CB8AC3E}">
        <p14:creationId xmlns:p14="http://schemas.microsoft.com/office/powerpoint/2010/main" val="15814664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Date Placeholder 3">
            <a:extLst>
              <a:ext uri="{FF2B5EF4-FFF2-40B4-BE49-F238E27FC236}">
                <a16:creationId xmlns:a16="http://schemas.microsoft.com/office/drawing/2014/main" id="{EE0632D3-E0D5-3235-5932-BE59418CEBBE}"/>
              </a:ext>
            </a:extLst>
          </p:cNvPr>
          <p:cNvSpPr>
            <a:spLocks noGrp="1" noChangeArrowheads="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467A7371-E3A0-4E58-A569-6811CA64991E}" type="datetime1">
              <a:rPr lang="en-GB" altLang="en-US" sz="1000" smtClean="0">
                <a:solidFill>
                  <a:srgbClr val="898989"/>
                </a:solidFill>
              </a:rPr>
              <a:pPr>
                <a:spcBef>
                  <a:spcPct val="0"/>
                </a:spcBef>
                <a:buFontTx/>
                <a:buNone/>
              </a:pPr>
              <a:t>05/01/2026</a:t>
            </a:fld>
            <a:endParaRPr lang="en-GB" altLang="en-US" sz="1000">
              <a:solidFill>
                <a:srgbClr val="898989"/>
              </a:solidFill>
            </a:endParaRPr>
          </a:p>
        </p:txBody>
      </p:sp>
      <p:sp>
        <p:nvSpPr>
          <p:cNvPr id="7173" name="Slide Number Placeholder 4">
            <a:extLst>
              <a:ext uri="{FF2B5EF4-FFF2-40B4-BE49-F238E27FC236}">
                <a16:creationId xmlns:a16="http://schemas.microsoft.com/office/drawing/2014/main" id="{5C55DF8B-49B3-16D0-0135-538D9B0CAC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charset="0"/>
              </a:defRPr>
            </a:lvl1pPr>
            <a:lvl2pPr marL="742950" indent="-285750">
              <a:spcBef>
                <a:spcPct val="20000"/>
              </a:spcBef>
              <a:buFont typeface="Arial" panose="020B0604020202020204" pitchFamily="34" charset="0"/>
              <a:buChar char="–"/>
              <a:defRPr sz="2800">
                <a:solidFill>
                  <a:schemeClr val="tx1"/>
                </a:solidFill>
                <a:latin typeface="Myriad Pro" charset="0"/>
              </a:defRPr>
            </a:lvl2pPr>
            <a:lvl3pPr marL="1143000" indent="-228600">
              <a:spcBef>
                <a:spcPct val="20000"/>
              </a:spcBef>
              <a:buFont typeface="Arial" panose="020B0604020202020204" pitchFamily="34" charset="0"/>
              <a:buChar char="•"/>
              <a:defRPr sz="2400">
                <a:solidFill>
                  <a:schemeClr val="tx1"/>
                </a:solidFill>
                <a:latin typeface="Myriad Pro" charset="0"/>
              </a:defRPr>
            </a:lvl3pPr>
            <a:lvl4pPr marL="1600200" indent="-228600">
              <a:spcBef>
                <a:spcPct val="20000"/>
              </a:spcBef>
              <a:buFont typeface="Arial" panose="020B0604020202020204" pitchFamily="34" charset="0"/>
              <a:buChar char="–"/>
              <a:defRPr sz="2000">
                <a:solidFill>
                  <a:schemeClr val="tx1"/>
                </a:solidFill>
                <a:latin typeface="Myriad Pro" charset="0"/>
              </a:defRPr>
            </a:lvl4pPr>
            <a:lvl5pPr marL="2057400" indent="-228600">
              <a:spcBef>
                <a:spcPct val="20000"/>
              </a:spcBef>
              <a:buFont typeface="Arial" panose="020B0604020202020204" pitchFamily="34"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charset="0"/>
              </a:defRPr>
            </a:lvl9pPr>
          </a:lstStyle>
          <a:p>
            <a:pPr>
              <a:spcBef>
                <a:spcPct val="0"/>
              </a:spcBef>
              <a:buFontTx/>
              <a:buNone/>
            </a:pPr>
            <a:fld id="{A09878CF-3DF0-47AD-B8F5-DD8B23E784BD}"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
        <p:nvSpPr>
          <p:cNvPr id="6" name="Title 5">
            <a:extLst>
              <a:ext uri="{FF2B5EF4-FFF2-40B4-BE49-F238E27FC236}">
                <a16:creationId xmlns:a16="http://schemas.microsoft.com/office/drawing/2014/main" id="{E55F6803-3EB0-7BA7-58BE-3C243FF9310E}"/>
              </a:ext>
            </a:extLst>
          </p:cNvPr>
          <p:cNvSpPr>
            <a:spLocks noGrp="1"/>
          </p:cNvSpPr>
          <p:nvPr>
            <p:ph type="title"/>
          </p:nvPr>
        </p:nvSpPr>
        <p:spPr>
          <a:xfrm>
            <a:off x="457200" y="2278536"/>
            <a:ext cx="8229600" cy="1143000"/>
          </a:xfrm>
        </p:spPr>
        <p:txBody>
          <a:bodyPr/>
          <a:lstStyle/>
          <a:p>
            <a:r>
              <a:rPr lang="en-US" dirty="0"/>
              <a:t>Lets practice reading for academic purpose and paraphrasing</a:t>
            </a:r>
            <a:br>
              <a:rPr lang="en-US" dirty="0"/>
            </a:br>
            <a:r>
              <a:rPr lang="en-US" dirty="0"/>
              <a:t>Moodle: Assignment Skills 1 Activity</a:t>
            </a:r>
          </a:p>
        </p:txBody>
      </p:sp>
    </p:spTree>
    <p:extLst>
      <p:ext uri="{BB962C8B-B14F-4D97-AF65-F5344CB8AC3E}">
        <p14:creationId xmlns:p14="http://schemas.microsoft.com/office/powerpoint/2010/main" val="38234670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2" name="Rectangle 13321">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id="{8B249D65-E833-4E06-9DBF-B71AD26970DF}"/>
              </a:ext>
            </a:extLst>
          </p:cNvPr>
          <p:cNvSpPr>
            <a:spLocks noGrp="1"/>
          </p:cNvSpPr>
          <p:nvPr>
            <p:ph type="title"/>
          </p:nvPr>
        </p:nvSpPr>
        <p:spPr>
          <a:xfrm>
            <a:off x="1027484" y="177616"/>
            <a:ext cx="7886700" cy="1133693"/>
          </a:xfrm>
        </p:spPr>
        <p:txBody>
          <a:bodyPr>
            <a:normAutofit/>
          </a:bodyPr>
          <a:lstStyle/>
          <a:p>
            <a:r>
              <a:rPr lang="en-GB" altLang="en-US" sz="4500">
                <a:latin typeface="Myriad Pro"/>
              </a:rPr>
              <a:t>The ‘Welfare State’ Recap</a:t>
            </a:r>
          </a:p>
        </p:txBody>
      </p:sp>
      <p:pic>
        <p:nvPicPr>
          <p:cNvPr id="47" name="Picture 46" descr="A blue background with white text&#10;&#10;Description automatically generated">
            <a:extLst>
              <a:ext uri="{FF2B5EF4-FFF2-40B4-BE49-F238E27FC236}">
                <a16:creationId xmlns:a16="http://schemas.microsoft.com/office/drawing/2014/main" id="{2B8D4212-09BC-F0E4-1B90-F26BB3786274}"/>
              </a:ext>
            </a:extLst>
          </p:cNvPr>
          <p:cNvPicPr>
            <a:picLocks noChangeAspect="1"/>
          </p:cNvPicPr>
          <p:nvPr/>
        </p:nvPicPr>
        <p:blipFill>
          <a:blip r:embed="rId2"/>
          <a:stretch>
            <a:fillRect/>
          </a:stretch>
        </p:blipFill>
        <p:spPr>
          <a:xfrm>
            <a:off x="0" y="5719750"/>
            <a:ext cx="9143999" cy="1138364"/>
          </a:xfrm>
          <a:prstGeom prst="rect">
            <a:avLst/>
          </a:prstGeom>
        </p:spPr>
      </p:pic>
      <p:sp>
        <p:nvSpPr>
          <p:cNvPr id="13340" name="Content Placeholder 13339">
            <a:extLst>
              <a:ext uri="{FF2B5EF4-FFF2-40B4-BE49-F238E27FC236}">
                <a16:creationId xmlns:a16="http://schemas.microsoft.com/office/drawing/2014/main" id="{E8542763-C2CE-FA95-B370-346C2285B09F}"/>
              </a:ext>
            </a:extLst>
          </p:cNvPr>
          <p:cNvSpPr>
            <a:spLocks noGrp="1"/>
          </p:cNvSpPr>
          <p:nvPr>
            <p:ph idx="1"/>
          </p:nvPr>
        </p:nvSpPr>
        <p:spPr>
          <a:xfrm>
            <a:off x="627506" y="1368412"/>
            <a:ext cx="7886700" cy="4351338"/>
          </a:xfrm>
        </p:spPr>
        <p:txBody>
          <a:bodyPr vert="horz" lIns="91440" tIns="45720" rIns="91440" bIns="45720" rtlCol="0" anchor="t">
            <a:normAutofit/>
          </a:bodyPr>
          <a:lstStyle/>
          <a:p>
            <a:r>
              <a:rPr lang="en-US" sz="2000" dirty="0">
                <a:latin typeface="Arial" panose="020B0604020202020204" pitchFamily="34" charset="0"/>
                <a:ea typeface="+mn-lt"/>
                <a:cs typeface="Arial" panose="020B0604020202020204" pitchFamily="34" charset="0"/>
              </a:rPr>
              <a:t>Established in mid-20th century</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Encompasses healthcare (NHS), education, unemployment benefits, pensions, and housing assistance</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Aims to provide essential services and reduce poverty</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Funded through taxation</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Promotes social well-being and economic stability</a:t>
            </a:r>
          </a:p>
          <a:p>
            <a:r>
              <a:rPr lang="en-US" sz="2000" dirty="0">
                <a:latin typeface="Arial" panose="020B0604020202020204" pitchFamily="34" charset="0"/>
                <a:ea typeface="+mn-lt"/>
                <a:cs typeface="Arial" panose="020B0604020202020204" pitchFamily="34" charset="0"/>
              </a:rPr>
              <a:t>It has evolved and adapted over time to meet changing societal needs.</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Core programs like the NHS, education, unemployment benefits, pensions, and housing assistance continue to operate.</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ea typeface="+mn-lt"/>
                <a:cs typeface="Arial" panose="020B0604020202020204" pitchFamily="34" charset="0"/>
              </a:rPr>
              <a:t>The welfare state remains a fundamental aspect of the UK's social policy framework.</a:t>
            </a:r>
            <a:endParaRPr lang="en-US" sz="2000" dirty="0">
              <a:latin typeface="Arial" panose="020B0604020202020204" pitchFamily="34" charset="0"/>
              <a:cs typeface="Arial" panose="020B0604020202020204" pitchFamily="34" charset="0"/>
            </a:endParaRPr>
          </a:p>
          <a:p>
            <a:pPr marL="0" indent="0">
              <a:buNone/>
            </a:pPr>
            <a:endParaRPr lang="en-US" sz="2400" dirty="0">
              <a:solidFill>
                <a:srgbClr val="374151"/>
              </a:solidFill>
              <a:latin typeface="Myriad Pro"/>
              <a:cs typeface="Calibri"/>
            </a:endParaRPr>
          </a:p>
        </p:txBody>
      </p:sp>
    </p:spTree>
    <p:extLst>
      <p:ext uri="{BB962C8B-B14F-4D97-AF65-F5344CB8AC3E}">
        <p14:creationId xmlns:p14="http://schemas.microsoft.com/office/powerpoint/2010/main" val="14894340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15CCD-4959-1C22-B415-6E5CBCC34B61}"/>
              </a:ext>
            </a:extLst>
          </p:cNvPr>
          <p:cNvSpPr>
            <a:spLocks noGrp="1"/>
          </p:cNvSpPr>
          <p:nvPr>
            <p:ph type="title"/>
          </p:nvPr>
        </p:nvSpPr>
        <p:spPr/>
        <p:txBody>
          <a:bodyPr/>
          <a:lstStyle/>
          <a:p>
            <a:endParaRPr lang="en-GB"/>
          </a:p>
        </p:txBody>
      </p:sp>
      <p:pic>
        <p:nvPicPr>
          <p:cNvPr id="4" name="Online Media 3" title="THE BEGINNING OF BRITAIN'S WELFARE STATE  NATIONAL ASSISTANCE">
            <a:hlinkClick r:id="" action="ppaction://media"/>
            <a:extLst>
              <a:ext uri="{FF2B5EF4-FFF2-40B4-BE49-F238E27FC236}">
                <a16:creationId xmlns:a16="http://schemas.microsoft.com/office/drawing/2014/main" id="{D3E7609E-4A99-9CBD-785C-5C45959F2FA9}"/>
              </a:ext>
            </a:extLst>
          </p:cNvPr>
          <p:cNvPicPr>
            <a:picLocks noGrp="1" noRot="1" noChangeAspect="1"/>
          </p:cNvPicPr>
          <p:nvPr>
            <p:ph idx="1"/>
            <a:videoFile r:link="rId1"/>
          </p:nvPr>
        </p:nvPicPr>
        <p:blipFill>
          <a:blip r:embed="rId3"/>
          <a:stretch>
            <a:fillRect/>
          </a:stretch>
        </p:blipFill>
        <p:spPr>
          <a:xfrm>
            <a:off x="720725" y="931323"/>
            <a:ext cx="7702550" cy="4351338"/>
          </a:xfrm>
          <a:prstGeom prst="rect">
            <a:avLst/>
          </a:prstGeom>
        </p:spPr>
      </p:pic>
    </p:spTree>
    <p:extLst>
      <p:ext uri="{BB962C8B-B14F-4D97-AF65-F5344CB8AC3E}">
        <p14:creationId xmlns:p14="http://schemas.microsoft.com/office/powerpoint/2010/main" val="2948391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9E239-27B9-9E44-A81B-0F5FAB6A55CD}"/>
              </a:ext>
            </a:extLst>
          </p:cNvPr>
          <p:cNvSpPr>
            <a:spLocks noGrp="1"/>
          </p:cNvSpPr>
          <p:nvPr>
            <p:ph type="title"/>
          </p:nvPr>
        </p:nvSpPr>
        <p:spPr>
          <a:xfrm>
            <a:off x="3070293" y="-4525"/>
            <a:ext cx="7886700" cy="1325563"/>
          </a:xfrm>
        </p:spPr>
        <p:txBody>
          <a:bodyPr>
            <a:normAutofit/>
          </a:bodyPr>
          <a:lstStyle/>
          <a:p>
            <a:r>
              <a:rPr lang="en-US" sz="4000">
                <a:latin typeface="Myriad Pro"/>
              </a:rPr>
              <a:t>UK Benefits </a:t>
            </a:r>
          </a:p>
        </p:txBody>
      </p:sp>
      <p:sp>
        <p:nvSpPr>
          <p:cNvPr id="3" name="Content Placeholder 2">
            <a:extLst>
              <a:ext uri="{FF2B5EF4-FFF2-40B4-BE49-F238E27FC236}">
                <a16:creationId xmlns:a16="http://schemas.microsoft.com/office/drawing/2014/main" id="{C98E1005-F3D4-594E-BD2C-A4D5D50AEF19}"/>
              </a:ext>
            </a:extLst>
          </p:cNvPr>
          <p:cNvSpPr>
            <a:spLocks noGrp="1"/>
          </p:cNvSpPr>
          <p:nvPr>
            <p:ph idx="1"/>
          </p:nvPr>
        </p:nvSpPr>
        <p:spPr>
          <a:xfrm>
            <a:off x="399043" y="1257367"/>
            <a:ext cx="8008689" cy="4104456"/>
          </a:xfrm>
        </p:spPr>
        <p:txBody>
          <a:bodyPr vert="horz" lIns="91440" tIns="45720" rIns="91440" bIns="45720" rtlCol="0" anchor="t">
            <a:noAutofit/>
          </a:bodyPr>
          <a:lstStyle/>
          <a:p>
            <a:pPr marL="0" indent="0">
              <a:buNone/>
            </a:pPr>
            <a:r>
              <a:rPr lang="en-US" sz="1900" dirty="0">
                <a:latin typeface="Arial" panose="020B0604020202020204" pitchFamily="34" charset="0"/>
                <a:ea typeface="+mn-lt"/>
                <a:cs typeface="Arial" panose="020B0604020202020204" pitchFamily="34" charset="0"/>
              </a:rPr>
              <a:t>In the United Kingdom, there are various types of benefits and financial assistance programs provided by the government to eligible individuals and families. Here is a list of some of the key benefits:</a:t>
            </a:r>
          </a:p>
          <a:p>
            <a:r>
              <a:rPr lang="en-US" sz="1900" dirty="0">
                <a:latin typeface="Arial" panose="020B0604020202020204" pitchFamily="34" charset="0"/>
                <a:ea typeface="+mn-lt"/>
                <a:cs typeface="Arial" panose="020B0604020202020204" pitchFamily="34" charset="0"/>
              </a:rPr>
              <a:t>Universal Credit: </a:t>
            </a:r>
            <a:r>
              <a:rPr lang="en-GB" sz="1600" dirty="0">
                <a:latin typeface="Arial" panose="020B0604020202020204" pitchFamily="34" charset="0"/>
                <a:cs typeface="Arial" panose="020B0604020202020204" pitchFamily="34" charset="0"/>
              </a:rPr>
              <a:t>A monthly payment to help with living costs for those on a low income or out of work. It combines several previous benefits, including Income Support, Jobseeker’s Allowance, and Housing Benefit.</a:t>
            </a:r>
          </a:p>
          <a:p>
            <a:r>
              <a:rPr lang="en-GB" sz="1600" dirty="0">
                <a:hlinkClick r:id="rId2"/>
              </a:rPr>
              <a:t>rightsnet-poster-2024-2025.pdf</a:t>
            </a:r>
            <a:r>
              <a:rPr lang="en-GB" sz="1600" dirty="0"/>
              <a:t> –explore the poster</a:t>
            </a:r>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ea typeface="+mn-lt"/>
                <a:cs typeface="Arial" panose="020B0604020202020204" pitchFamily="34" charset="0"/>
              </a:rPr>
              <a:t>Child Benefit</a:t>
            </a:r>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ea typeface="+mn-lt"/>
                <a:cs typeface="Arial" panose="020B0604020202020204" pitchFamily="34" charset="0"/>
              </a:rPr>
              <a:t>Employment and Support Allowance (ESA)</a:t>
            </a:r>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ea typeface="+mn-lt"/>
                <a:cs typeface="Arial" panose="020B0604020202020204" pitchFamily="34" charset="0"/>
              </a:rPr>
              <a:t>Pension Credit</a:t>
            </a:r>
            <a:endParaRPr lang="en-US" sz="1900" dirty="0">
              <a:latin typeface="Arial" panose="020B0604020202020204" pitchFamily="34" charset="0"/>
              <a:cs typeface="Arial" panose="020B0604020202020204" pitchFamily="34" charset="0"/>
            </a:endParaRPr>
          </a:p>
          <a:p>
            <a:r>
              <a:rPr lang="en-US" sz="1900" dirty="0">
                <a:latin typeface="Arial" panose="020B0604020202020204" pitchFamily="34" charset="0"/>
                <a:ea typeface="+mn-lt"/>
                <a:cs typeface="Arial" panose="020B0604020202020204" pitchFamily="34" charset="0"/>
              </a:rPr>
              <a:t>Carer's Allowance</a:t>
            </a:r>
          </a:p>
          <a:p>
            <a:pPr marL="285750" indent="-285750">
              <a:lnSpc>
                <a:spcPct val="90000"/>
              </a:lnSpc>
              <a:spcBef>
                <a:spcPts val="750"/>
              </a:spcBef>
              <a:spcAft>
                <a:spcPts val="0"/>
              </a:spcAft>
              <a:buFont typeface="Arial"/>
              <a:buChar char="•"/>
            </a:pPr>
            <a:r>
              <a:rPr lang="en-US" sz="1900" dirty="0">
                <a:latin typeface="Arial" panose="020B0604020202020204" pitchFamily="34" charset="0"/>
                <a:cs typeface="Arial" panose="020B0604020202020204" pitchFamily="34" charset="0"/>
              </a:rPr>
              <a:t>Disability Living Allowance (DLA)</a:t>
            </a:r>
          </a:p>
          <a:p>
            <a:pPr marL="285750" indent="-285750">
              <a:lnSpc>
                <a:spcPct val="90000"/>
              </a:lnSpc>
              <a:spcBef>
                <a:spcPts val="750"/>
              </a:spcBef>
              <a:spcAft>
                <a:spcPts val="0"/>
              </a:spcAft>
              <a:buFont typeface="Arial"/>
              <a:buChar char="•"/>
            </a:pPr>
            <a:r>
              <a:rPr lang="en-US" sz="1900" dirty="0">
                <a:latin typeface="Arial" panose="020B0604020202020204" pitchFamily="34" charset="0"/>
                <a:cs typeface="Arial" panose="020B0604020202020204" pitchFamily="34" charset="0"/>
              </a:rPr>
              <a:t>Attendance Allowance</a:t>
            </a:r>
          </a:p>
          <a:p>
            <a:endParaRPr lang="en-US" sz="1900" dirty="0">
              <a:latin typeface="Arial" panose="020B0604020202020204" pitchFamily="34" charset="0"/>
              <a:cs typeface="Arial" panose="020B0604020202020204" pitchFamily="34" charset="0"/>
            </a:endParaRPr>
          </a:p>
          <a:p>
            <a:endParaRPr lang="en-US" sz="1900" dirty="0">
              <a:solidFill>
                <a:srgbClr val="374151"/>
              </a:solidFill>
              <a:cs typeface="Calibri" panose="020F0502020204030204"/>
            </a:endParaRPr>
          </a:p>
          <a:p>
            <a:endParaRPr lang="en-US" dirty="0">
              <a:cs typeface="Calibri"/>
            </a:endParaRPr>
          </a:p>
        </p:txBody>
      </p:sp>
      <p:pic>
        <p:nvPicPr>
          <p:cNvPr id="5" name="Picture 4" descr="A blue background with white text&#10;&#10;Description automatically generated">
            <a:extLst>
              <a:ext uri="{FF2B5EF4-FFF2-40B4-BE49-F238E27FC236}">
                <a16:creationId xmlns:a16="http://schemas.microsoft.com/office/drawing/2014/main" id="{067ABDBA-B57D-33A8-EE3C-4A56BCAD7E52}"/>
              </a:ext>
            </a:extLst>
          </p:cNvPr>
          <p:cNvPicPr>
            <a:picLocks noChangeAspect="1"/>
          </p:cNvPicPr>
          <p:nvPr/>
        </p:nvPicPr>
        <p:blipFill>
          <a:blip r:embed="rId3"/>
          <a:stretch>
            <a:fillRect/>
          </a:stretch>
        </p:blipFill>
        <p:spPr>
          <a:xfrm>
            <a:off x="0" y="5719750"/>
            <a:ext cx="9143999" cy="1138364"/>
          </a:xfrm>
          <a:prstGeom prst="rect">
            <a:avLst/>
          </a:prstGeom>
        </p:spPr>
      </p:pic>
      <p:sp>
        <p:nvSpPr>
          <p:cNvPr id="6" name="TextBox 5">
            <a:extLst>
              <a:ext uri="{FF2B5EF4-FFF2-40B4-BE49-F238E27FC236}">
                <a16:creationId xmlns:a16="http://schemas.microsoft.com/office/drawing/2014/main" id="{0C64C94F-761F-98C4-C8A2-707AFC7B9E93}"/>
              </a:ext>
            </a:extLst>
          </p:cNvPr>
          <p:cNvSpPr txBox="1"/>
          <p:nvPr/>
        </p:nvSpPr>
        <p:spPr>
          <a:xfrm>
            <a:off x="5644266" y="3429000"/>
            <a:ext cx="3100691" cy="20815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750"/>
              </a:spcBef>
              <a:spcAft>
                <a:spcPts val="0"/>
              </a:spcAft>
              <a:buFont typeface="Arial"/>
              <a:buChar char="•"/>
            </a:pPr>
            <a:r>
              <a:rPr lang="en-US" sz="1900" dirty="0"/>
              <a:t>Winter Fuel Payment</a:t>
            </a:r>
          </a:p>
          <a:p>
            <a:pPr marL="285750" indent="-285750">
              <a:lnSpc>
                <a:spcPct val="90000"/>
              </a:lnSpc>
              <a:spcBef>
                <a:spcPts val="750"/>
              </a:spcBef>
              <a:spcAft>
                <a:spcPts val="0"/>
              </a:spcAft>
              <a:buFont typeface="Arial"/>
              <a:buChar char="•"/>
            </a:pPr>
            <a:r>
              <a:rPr lang="en-US" sz="1900" dirty="0"/>
              <a:t>Free School Meals</a:t>
            </a:r>
          </a:p>
          <a:p>
            <a:pPr marL="285750" indent="-285750">
              <a:lnSpc>
                <a:spcPct val="90000"/>
              </a:lnSpc>
              <a:spcBef>
                <a:spcPts val="750"/>
              </a:spcBef>
              <a:spcAft>
                <a:spcPts val="0"/>
              </a:spcAft>
              <a:buFont typeface="Arial"/>
              <a:buChar char="•"/>
            </a:pPr>
            <a:r>
              <a:rPr lang="en-US" sz="1900" dirty="0"/>
              <a:t>Council Tax Support</a:t>
            </a:r>
          </a:p>
          <a:p>
            <a:pPr marL="285750" indent="-285750">
              <a:lnSpc>
                <a:spcPct val="90000"/>
              </a:lnSpc>
              <a:spcBef>
                <a:spcPts val="750"/>
              </a:spcBef>
              <a:spcAft>
                <a:spcPts val="0"/>
              </a:spcAft>
              <a:buFont typeface="Arial"/>
              <a:buChar char="•"/>
            </a:pPr>
            <a:r>
              <a:rPr lang="en-US" sz="1900" dirty="0"/>
              <a:t>Maternity Allowance</a:t>
            </a:r>
          </a:p>
          <a:p>
            <a:pPr marL="285750" indent="-285750">
              <a:lnSpc>
                <a:spcPct val="90000"/>
              </a:lnSpc>
              <a:spcBef>
                <a:spcPts val="750"/>
              </a:spcBef>
              <a:spcAft>
                <a:spcPts val="0"/>
              </a:spcAft>
              <a:buFont typeface="Arial"/>
              <a:buChar char="•"/>
            </a:pPr>
            <a:r>
              <a:rPr lang="en-US" sz="1900" dirty="0"/>
              <a:t>Funeral Expenses Payment</a:t>
            </a:r>
            <a:endParaRPr lang="en-US" dirty="0"/>
          </a:p>
        </p:txBody>
      </p:sp>
      <p:pic>
        <p:nvPicPr>
          <p:cNvPr id="7" name="Picture 6" descr="A black text on a white background&#10;&#10;Description automatically generated">
            <a:extLst>
              <a:ext uri="{FF2B5EF4-FFF2-40B4-BE49-F238E27FC236}">
                <a16:creationId xmlns:a16="http://schemas.microsoft.com/office/drawing/2014/main" id="{59BD4F35-80E5-6AFD-5E71-C17A4C691F0B}"/>
              </a:ext>
            </a:extLst>
          </p:cNvPr>
          <p:cNvPicPr>
            <a:picLocks noChangeAspect="1"/>
          </p:cNvPicPr>
          <p:nvPr/>
        </p:nvPicPr>
        <p:blipFill>
          <a:blip r:embed="rId4"/>
          <a:stretch>
            <a:fillRect/>
          </a:stretch>
        </p:blipFill>
        <p:spPr>
          <a:xfrm>
            <a:off x="7709778" y="293147"/>
            <a:ext cx="1078555" cy="892311"/>
          </a:xfrm>
          <a:prstGeom prst="rect">
            <a:avLst/>
          </a:prstGeom>
        </p:spPr>
      </p:pic>
    </p:spTree>
    <p:extLst>
      <p:ext uri="{BB962C8B-B14F-4D97-AF65-F5344CB8AC3E}">
        <p14:creationId xmlns:p14="http://schemas.microsoft.com/office/powerpoint/2010/main" val="11932117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C7A75CA1-29F9-4D13-AAA0-2B8F698887FD}"/>
              </a:ext>
            </a:extLst>
          </p:cNvPr>
          <p:cNvSpPr>
            <a:spLocks noGrp="1"/>
          </p:cNvSpPr>
          <p:nvPr>
            <p:ph type="title"/>
          </p:nvPr>
        </p:nvSpPr>
        <p:spPr>
          <a:xfrm>
            <a:off x="-498620" y="-1457747"/>
            <a:ext cx="7517959" cy="4833745"/>
          </a:xfrm>
        </p:spPr>
        <p:txBody>
          <a:bodyPr>
            <a:normAutofit/>
          </a:bodyPr>
          <a:lstStyle/>
          <a:p>
            <a:pPr algn="ctr"/>
            <a:r>
              <a:rPr lang="en-GB" altLang="en-US" b="1">
                <a:solidFill>
                  <a:schemeClr val="bg1"/>
                </a:solidFill>
                <a:latin typeface="Myriad Pro"/>
              </a:rPr>
              <a:t>Globally, health and social care systems under pressure</a:t>
            </a:r>
            <a:endParaRPr lang="en-US" altLang="en-US">
              <a:solidFill>
                <a:schemeClr val="bg1"/>
              </a:solidFill>
              <a:latin typeface="Myriad Pro"/>
            </a:endParaRPr>
          </a:p>
        </p:txBody>
      </p:sp>
      <p:pic>
        <p:nvPicPr>
          <p:cNvPr id="26643" name="Picture 26642" descr="A blue background with white text&#10;&#10;Description automatically generated">
            <a:extLst>
              <a:ext uri="{FF2B5EF4-FFF2-40B4-BE49-F238E27FC236}">
                <a16:creationId xmlns:a16="http://schemas.microsoft.com/office/drawing/2014/main" id="{E55CE1AE-EBBA-A8A5-3FFB-BCB48153AC2D}"/>
              </a:ext>
            </a:extLst>
          </p:cNvPr>
          <p:cNvPicPr>
            <a:picLocks noChangeAspect="1"/>
          </p:cNvPicPr>
          <p:nvPr/>
        </p:nvPicPr>
        <p:blipFill>
          <a:blip r:embed="rId3"/>
          <a:stretch>
            <a:fillRect/>
          </a:stretch>
        </p:blipFill>
        <p:spPr>
          <a:xfrm>
            <a:off x="0" y="5719750"/>
            <a:ext cx="9143999" cy="1138364"/>
          </a:xfrm>
          <a:prstGeom prst="rect">
            <a:avLst/>
          </a:prstGeom>
        </p:spPr>
      </p:pic>
      <p:sp>
        <p:nvSpPr>
          <p:cNvPr id="26645" name="Title 1">
            <a:extLst>
              <a:ext uri="{FF2B5EF4-FFF2-40B4-BE49-F238E27FC236}">
                <a16:creationId xmlns:a16="http://schemas.microsoft.com/office/drawing/2014/main" id="{3EE64F64-7427-B984-C4BF-33E4FC81F557}"/>
              </a:ext>
            </a:extLst>
          </p:cNvPr>
          <p:cNvSpPr txBox="1">
            <a:spLocks/>
          </p:cNvSpPr>
          <p:nvPr/>
        </p:nvSpPr>
        <p:spPr>
          <a:xfrm>
            <a:off x="627314" y="387922"/>
            <a:ext cx="7886700" cy="1325563"/>
          </a:xfrm>
          <a:prstGeom prst="rect">
            <a:avLst/>
          </a:prstGeom>
        </p:spPr>
        <p:txBody>
          <a:bodyPr vert="horz" lIns="91440" tIns="45720" rIns="91440" bIns="45720" rtlCol="0" anchor="ctr">
            <a:normAutofit/>
          </a:bodyPr>
          <a:lstStyle>
            <a:lvl1pPr algn="l" defTabSz="685800" rtl="0" eaLnBrk="1" latinLnBrk="0" hangingPunct="1">
              <a:lnSpc>
                <a:spcPct val="90000"/>
              </a:lnSpc>
              <a:spcBef>
                <a:spcPct val="0"/>
              </a:spcBef>
              <a:buNone/>
              <a:defRPr sz="3300" kern="1200">
                <a:solidFill>
                  <a:schemeClr val="tx1"/>
                </a:solidFill>
                <a:latin typeface="+mj-lt"/>
                <a:ea typeface="+mj-ea"/>
                <a:cs typeface="+mj-cs"/>
              </a:defRPr>
            </a:lvl1pPr>
          </a:lstStyle>
          <a:p>
            <a:pPr algn="ctr" fontAlgn="auto">
              <a:spcAft>
                <a:spcPts val="0"/>
              </a:spcAft>
            </a:pPr>
            <a:r>
              <a:rPr lang="en-US" sz="4000">
                <a:latin typeface="Myriad Pro"/>
              </a:rPr>
              <a:t>Globally Health and Social Care are under Pressure</a:t>
            </a:r>
          </a:p>
        </p:txBody>
      </p:sp>
      <p:graphicFrame>
        <p:nvGraphicFramePr>
          <p:cNvPr id="26754" name="Content Placeholder 26753">
            <a:extLst>
              <a:ext uri="{FF2B5EF4-FFF2-40B4-BE49-F238E27FC236}">
                <a16:creationId xmlns:a16="http://schemas.microsoft.com/office/drawing/2014/main" id="{C69F9D5E-26C1-95B6-AF97-CBD68B0D4A17}"/>
              </a:ext>
            </a:extLst>
          </p:cNvPr>
          <p:cNvGraphicFramePr>
            <a:graphicFrameLocks noGrp="1"/>
          </p:cNvGraphicFramePr>
          <p:nvPr>
            <p:ph idx="1"/>
            <p:extLst>
              <p:ext uri="{D42A27DB-BD31-4B8C-83A1-F6EECF244321}">
                <p14:modId xmlns:p14="http://schemas.microsoft.com/office/powerpoint/2010/main" val="1279122254"/>
              </p:ext>
            </p:extLst>
          </p:nvPr>
        </p:nvGraphicFramePr>
        <p:xfrm>
          <a:off x="1001474" y="1776569"/>
          <a:ext cx="7386331" cy="38804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140914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11C9F-51BE-0742-8EAC-35F1423D2255}"/>
              </a:ext>
            </a:extLst>
          </p:cNvPr>
          <p:cNvSpPr>
            <a:spLocks noGrp="1"/>
          </p:cNvSpPr>
          <p:nvPr>
            <p:ph type="ctrTitle"/>
          </p:nvPr>
        </p:nvSpPr>
        <p:spPr>
          <a:xfrm>
            <a:off x="756894" y="1700808"/>
            <a:ext cx="7317432" cy="1370533"/>
          </a:xfrm>
        </p:spPr>
        <p:txBody>
          <a:bodyPr>
            <a:normAutofit fontScale="90000"/>
          </a:bodyPr>
          <a:lstStyle/>
          <a:p>
            <a:r>
              <a:rPr lang="en-US" b="1" dirty="0">
                <a:latin typeface="Arial" panose="020B0604020202020204" pitchFamily="34" charset="0"/>
                <a:cs typeface="Arial" panose="020B0604020202020204" pitchFamily="34" charset="0"/>
              </a:rPr>
              <a:t>Current situation for social care in England</a:t>
            </a:r>
            <a:br>
              <a:rPr lang="en-US" b="1" dirty="0">
                <a:latin typeface="Arial" panose="020B0604020202020204" pitchFamily="34" charset="0"/>
                <a:cs typeface="Arial" panose="020B0604020202020204" pitchFamily="34" charset="0"/>
              </a:rPr>
            </a:br>
            <a:br>
              <a:rPr lang="en-US" b="1"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Kings Fund report, March 2023</a:t>
            </a:r>
            <a:br>
              <a:rPr lang="en-US" sz="2700" dirty="0">
                <a:latin typeface="Arial" panose="020B0604020202020204" pitchFamily="34" charset="0"/>
                <a:cs typeface="Arial" panose="020B0604020202020204" pitchFamily="34" charset="0"/>
              </a:rPr>
            </a:br>
            <a:r>
              <a:rPr lang="en-US" sz="2700" dirty="0">
                <a:latin typeface="Arial" panose="020B0604020202020204" pitchFamily="34" charset="0"/>
                <a:cs typeface="Arial" panose="020B0604020202020204" pitchFamily="34" charset="0"/>
              </a:rPr>
              <a:t>Social Care 360 review</a:t>
            </a:r>
            <a:br>
              <a:rPr lang="en-US" sz="2700" dirty="0">
                <a:latin typeface="Arial" panose="020B0604020202020204" pitchFamily="34" charset="0"/>
                <a:cs typeface="Arial" panose="020B0604020202020204" pitchFamily="34" charset="0"/>
              </a:rPr>
            </a:br>
            <a:endParaRPr lang="en-US" sz="27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D3973CC-1E24-B449-BA23-809AED1E74CB}"/>
              </a:ext>
            </a:extLst>
          </p:cNvPr>
          <p:cNvSpPr>
            <a:spLocks noGrp="1"/>
          </p:cNvSpPr>
          <p:nvPr>
            <p:ph type="subTitle" idx="1"/>
          </p:nvPr>
        </p:nvSpPr>
        <p:spPr>
          <a:xfrm>
            <a:off x="756894" y="3097183"/>
            <a:ext cx="7367798" cy="1655762"/>
          </a:xfrm>
        </p:spPr>
        <p:txBody>
          <a:bodyPr vert="horz" lIns="91440" tIns="45720" rIns="91440" bIns="45720" rtlCol="0" anchor="t">
            <a:noAutofit/>
          </a:bodyPr>
          <a:lstStyle/>
          <a:p>
            <a:r>
              <a:rPr lang="en-GB" sz="2400" b="1" i="0" dirty="0">
                <a:solidFill>
                  <a:srgbClr val="141414"/>
                </a:solidFill>
                <a:effectLst/>
                <a:latin typeface="Lato" panose="020F0502020204030203" pitchFamily="34" charset="0"/>
              </a:rPr>
              <a:t>The key trends in adult social care in England outlined</a:t>
            </a:r>
            <a:endParaRPr lang="en-US" sz="2400" dirty="0">
              <a:latin typeface="Arial" panose="020B0604020202020204" pitchFamily="34" charset="0"/>
              <a:cs typeface="Arial" panose="020B0604020202020204" pitchFamily="34" charset="0"/>
            </a:endParaRPr>
          </a:p>
        </p:txBody>
      </p:sp>
      <p:pic>
        <p:nvPicPr>
          <p:cNvPr id="5" name="Picture 4" descr="A blue background with white text&#10;&#10;Description automatically generated">
            <a:extLst>
              <a:ext uri="{FF2B5EF4-FFF2-40B4-BE49-F238E27FC236}">
                <a16:creationId xmlns:a16="http://schemas.microsoft.com/office/drawing/2014/main" id="{D15DD61F-D868-B160-CC20-4946CEEC09E1}"/>
              </a:ext>
            </a:extLst>
          </p:cNvPr>
          <p:cNvPicPr>
            <a:picLocks noChangeAspect="1"/>
          </p:cNvPicPr>
          <p:nvPr/>
        </p:nvPicPr>
        <p:blipFill>
          <a:blip r:embed="rId3"/>
          <a:stretch>
            <a:fillRect/>
          </a:stretch>
        </p:blipFill>
        <p:spPr>
          <a:xfrm>
            <a:off x="0" y="5719750"/>
            <a:ext cx="9143999" cy="1138364"/>
          </a:xfrm>
          <a:prstGeom prst="rect">
            <a:avLst/>
          </a:prstGeom>
        </p:spPr>
      </p:pic>
    </p:spTree>
    <p:extLst>
      <p:ext uri="{BB962C8B-B14F-4D97-AF65-F5344CB8AC3E}">
        <p14:creationId xmlns:p14="http://schemas.microsoft.com/office/powerpoint/2010/main" val="11381347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blue background with white text&#10;&#10;Description automatically generated">
            <a:extLst>
              <a:ext uri="{FF2B5EF4-FFF2-40B4-BE49-F238E27FC236}">
                <a16:creationId xmlns:a16="http://schemas.microsoft.com/office/drawing/2014/main" id="{236850FC-B2E7-4748-119C-942F29D8124B}"/>
              </a:ext>
            </a:extLst>
          </p:cNvPr>
          <p:cNvPicPr>
            <a:picLocks noChangeAspect="1"/>
          </p:cNvPicPr>
          <p:nvPr/>
        </p:nvPicPr>
        <p:blipFill>
          <a:blip r:embed="rId3"/>
          <a:stretch>
            <a:fillRect/>
          </a:stretch>
        </p:blipFill>
        <p:spPr>
          <a:xfrm>
            <a:off x="0" y="5719750"/>
            <a:ext cx="9143999" cy="1138364"/>
          </a:xfrm>
          <a:prstGeom prst="rect">
            <a:avLst/>
          </a:prstGeom>
        </p:spPr>
      </p:pic>
      <p:sp>
        <p:nvSpPr>
          <p:cNvPr id="15" name="TextBox 14">
            <a:extLst>
              <a:ext uri="{FF2B5EF4-FFF2-40B4-BE49-F238E27FC236}">
                <a16:creationId xmlns:a16="http://schemas.microsoft.com/office/drawing/2014/main" id="{BD631B0E-9B5E-9A6C-322B-227C215AA307}"/>
              </a:ext>
            </a:extLst>
          </p:cNvPr>
          <p:cNvSpPr txBox="1"/>
          <p:nvPr/>
        </p:nvSpPr>
        <p:spPr>
          <a:xfrm>
            <a:off x="76526" y="249029"/>
            <a:ext cx="9022591" cy="33547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b="1" dirty="0">
                <a:latin typeface="Arial"/>
                <a:cs typeface="Arial"/>
              </a:rPr>
              <a:t>Activity</a:t>
            </a:r>
            <a:endParaRPr lang="en-US" sz="4400" b="1" dirty="0"/>
          </a:p>
          <a:p>
            <a:endParaRPr lang="en-US" sz="2800" b="1" dirty="0">
              <a:latin typeface="Arial"/>
              <a:cs typeface="Arial"/>
            </a:endParaRPr>
          </a:p>
          <a:p>
            <a:pPr marL="457200" indent="-457200">
              <a:buFont typeface="Arial"/>
              <a:buChar char="•"/>
            </a:pPr>
            <a:r>
              <a:rPr lang="en-US" sz="2800" dirty="0">
                <a:latin typeface="Arial"/>
                <a:cs typeface="Arial"/>
              </a:rPr>
              <a:t>Access the Kings Fund Report</a:t>
            </a:r>
            <a:endParaRPr lang="en-US" sz="2800" dirty="0"/>
          </a:p>
          <a:p>
            <a:pPr marL="457200" indent="-457200">
              <a:buFont typeface="Arial"/>
              <a:buChar char="•"/>
            </a:pPr>
            <a:r>
              <a:rPr lang="en-US" sz="2800" dirty="0">
                <a:latin typeface="Arial"/>
                <a:cs typeface="Arial"/>
              </a:rPr>
              <a:t>In groups produce a poster detailing a key trend in adult social care e.g. requests, costs, satisfaction</a:t>
            </a:r>
          </a:p>
          <a:p>
            <a:pPr marL="457200" indent="-457200">
              <a:buFont typeface="Arial"/>
              <a:buChar char="•"/>
            </a:pPr>
            <a:endParaRPr lang="en-US" sz="2800" dirty="0">
              <a:latin typeface="Arial"/>
              <a:cs typeface="Arial"/>
            </a:endParaRPr>
          </a:p>
          <a:p>
            <a:pPr marL="457200" indent="-457200">
              <a:buFont typeface="Arial"/>
              <a:buChar char="•"/>
            </a:pPr>
            <a:r>
              <a:rPr lang="en-US" sz="2800" dirty="0">
                <a:latin typeface="Arial"/>
                <a:cs typeface="Arial"/>
              </a:rPr>
              <a:t>Present back to the class</a:t>
            </a:r>
          </a:p>
        </p:txBody>
      </p:sp>
      <p:pic>
        <p:nvPicPr>
          <p:cNvPr id="3" name="Picture 2">
            <a:extLst>
              <a:ext uri="{FF2B5EF4-FFF2-40B4-BE49-F238E27FC236}">
                <a16:creationId xmlns:a16="http://schemas.microsoft.com/office/drawing/2014/main" id="{227F3695-3025-8716-BEAD-F67C735B9CF3}"/>
              </a:ext>
            </a:extLst>
          </p:cNvPr>
          <p:cNvPicPr>
            <a:picLocks noChangeAspect="1"/>
          </p:cNvPicPr>
          <p:nvPr/>
        </p:nvPicPr>
        <p:blipFill>
          <a:blip r:embed="rId4"/>
          <a:stretch>
            <a:fillRect/>
          </a:stretch>
        </p:blipFill>
        <p:spPr>
          <a:xfrm>
            <a:off x="5515408" y="2674557"/>
            <a:ext cx="2657475" cy="2743200"/>
          </a:xfrm>
          <a:prstGeom prst="rect">
            <a:avLst/>
          </a:prstGeom>
        </p:spPr>
      </p:pic>
      <p:sp>
        <p:nvSpPr>
          <p:cNvPr id="5" name="TextBox 4">
            <a:extLst>
              <a:ext uri="{FF2B5EF4-FFF2-40B4-BE49-F238E27FC236}">
                <a16:creationId xmlns:a16="http://schemas.microsoft.com/office/drawing/2014/main" id="{960665C6-0214-FF07-8E87-8BC0FEF04FCA}"/>
              </a:ext>
            </a:extLst>
          </p:cNvPr>
          <p:cNvSpPr txBox="1"/>
          <p:nvPr/>
        </p:nvSpPr>
        <p:spPr>
          <a:xfrm>
            <a:off x="924936" y="3864444"/>
            <a:ext cx="4590472" cy="646331"/>
          </a:xfrm>
          <a:prstGeom prst="rect">
            <a:avLst/>
          </a:prstGeom>
          <a:noFill/>
        </p:spPr>
        <p:txBody>
          <a:bodyPr wrap="square">
            <a:spAutoFit/>
          </a:bodyPr>
          <a:lstStyle/>
          <a:p>
            <a:r>
              <a:rPr lang="en-GB" dirty="0">
                <a:hlinkClick r:id="rId5"/>
              </a:rPr>
              <a:t>Social care 360 | The King's Fund (kingsfund.org.uk)</a:t>
            </a:r>
            <a:endParaRPr lang="en-GB" dirty="0"/>
          </a:p>
        </p:txBody>
      </p:sp>
    </p:spTree>
    <p:extLst>
      <p:ext uri="{BB962C8B-B14F-4D97-AF65-F5344CB8AC3E}">
        <p14:creationId xmlns:p14="http://schemas.microsoft.com/office/powerpoint/2010/main" val="21544080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2C26D-DE22-2648-A2D4-9BF0FA5B1D86}"/>
              </a:ext>
            </a:extLst>
          </p:cNvPr>
          <p:cNvSpPr>
            <a:spLocks noGrp="1"/>
          </p:cNvSpPr>
          <p:nvPr>
            <p:ph type="title"/>
          </p:nvPr>
        </p:nvSpPr>
        <p:spPr>
          <a:xfrm>
            <a:off x="463087" y="791219"/>
            <a:ext cx="2949178" cy="962609"/>
          </a:xfrm>
        </p:spPr>
        <p:txBody>
          <a:bodyPr/>
          <a:lstStyle/>
          <a:p>
            <a:r>
              <a:rPr lang="en-US" b="1" dirty="0">
                <a:latin typeface="Century Gothic" panose="020B0502020202020204" pitchFamily="34" charset="0"/>
              </a:rPr>
              <a:t>Care Home Places</a:t>
            </a:r>
          </a:p>
        </p:txBody>
      </p:sp>
      <p:sp>
        <p:nvSpPr>
          <p:cNvPr id="4" name="Text Placeholder 3">
            <a:extLst>
              <a:ext uri="{FF2B5EF4-FFF2-40B4-BE49-F238E27FC236}">
                <a16:creationId xmlns:a16="http://schemas.microsoft.com/office/drawing/2014/main" id="{5CF6ECB9-678F-C148-A7E1-63FDFA2ACCA1}"/>
              </a:ext>
            </a:extLst>
          </p:cNvPr>
          <p:cNvSpPr>
            <a:spLocks noGrp="1"/>
          </p:cNvSpPr>
          <p:nvPr>
            <p:ph type="body" sz="half" idx="2"/>
          </p:nvPr>
        </p:nvSpPr>
        <p:spPr>
          <a:xfrm>
            <a:off x="463087" y="1901049"/>
            <a:ext cx="2949178" cy="3671479"/>
          </a:xfrm>
        </p:spPr>
        <p:txBody>
          <a:bodyPr>
            <a:normAutofit fontScale="92500"/>
          </a:bodyPr>
          <a:lstStyle/>
          <a:p>
            <a:br>
              <a:rPr lang="en-GB" sz="1400" dirty="0"/>
            </a:br>
            <a:r>
              <a:rPr lang="en-GB" sz="1400" b="0" i="0" dirty="0">
                <a:effectLst/>
                <a:latin typeface="Arial" panose="020B0604020202020204" pitchFamily="34" charset="0"/>
                <a:cs typeface="Arial" panose="020B0604020202020204" pitchFamily="34" charset="0"/>
              </a:rPr>
              <a:t>In 2021/22, care home places decreased by 1,785 in residential and 589 in nursing homes, aligning with a decade-long trend: a slight overall decrease in care home capacity, with a 15,000 reduction in residential places, offset by a 9,000 increase in nursing homes. Adjusted for population, there's a decline from 6.1 to 4.8 residential places and 5.2 to 4.6 nursing places per 100 people over 75 since 2012.</a:t>
            </a:r>
          </a:p>
          <a:p>
            <a:r>
              <a:rPr lang="en-GB" sz="1400" b="0" i="0" dirty="0">
                <a:effectLst/>
                <a:latin typeface="Arial" panose="020B0604020202020204" pitchFamily="34" charset="0"/>
                <a:cs typeface="Arial" panose="020B0604020202020204" pitchFamily="34" charset="0"/>
              </a:rPr>
              <a:t>Regional disparities exist, with varied changes—some areas, like the South East and East of England, show increases, while others, like Yorkshire and the Humber, have experienced declines in care home capacities</a:t>
            </a:r>
            <a:endParaRPr lang="en-US" sz="1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07DBCF15-B8A7-864B-5833-0EBD117F02A3}"/>
              </a:ext>
            </a:extLst>
          </p:cNvPr>
          <p:cNvSpPr txBox="1"/>
          <p:nvPr/>
        </p:nvSpPr>
        <p:spPr>
          <a:xfrm>
            <a:off x="463087" y="237430"/>
            <a:ext cx="27432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latin typeface="Arial"/>
                <a:cs typeface="Arial"/>
              </a:rPr>
              <a:t>Example</a:t>
            </a:r>
            <a:endParaRPr lang="en-US" sz="4400" b="1"/>
          </a:p>
        </p:txBody>
      </p:sp>
      <p:pic>
        <p:nvPicPr>
          <p:cNvPr id="7" name="Picture 6" descr="A blue background with white text&#10;&#10;Description automatically generated">
            <a:extLst>
              <a:ext uri="{FF2B5EF4-FFF2-40B4-BE49-F238E27FC236}">
                <a16:creationId xmlns:a16="http://schemas.microsoft.com/office/drawing/2014/main" id="{DB7D73B7-0866-2D2B-A146-615145CE5415}"/>
              </a:ext>
            </a:extLst>
          </p:cNvPr>
          <p:cNvPicPr>
            <a:picLocks noChangeAspect="1"/>
          </p:cNvPicPr>
          <p:nvPr/>
        </p:nvPicPr>
        <p:blipFill>
          <a:blip r:embed="rId2"/>
          <a:stretch>
            <a:fillRect/>
          </a:stretch>
        </p:blipFill>
        <p:spPr>
          <a:xfrm>
            <a:off x="0" y="5719750"/>
            <a:ext cx="9143999" cy="1138364"/>
          </a:xfrm>
          <a:prstGeom prst="rect">
            <a:avLst/>
          </a:prstGeom>
        </p:spPr>
      </p:pic>
      <p:pic>
        <p:nvPicPr>
          <p:cNvPr id="6" name="Picture 5">
            <a:extLst>
              <a:ext uri="{FF2B5EF4-FFF2-40B4-BE49-F238E27FC236}">
                <a16:creationId xmlns:a16="http://schemas.microsoft.com/office/drawing/2014/main" id="{AB2AC720-5621-9737-A86B-C17E21D516D1}"/>
              </a:ext>
            </a:extLst>
          </p:cNvPr>
          <p:cNvPicPr>
            <a:picLocks noChangeAspect="1"/>
          </p:cNvPicPr>
          <p:nvPr/>
        </p:nvPicPr>
        <p:blipFill>
          <a:blip r:embed="rId3"/>
          <a:stretch>
            <a:fillRect/>
          </a:stretch>
        </p:blipFill>
        <p:spPr>
          <a:xfrm>
            <a:off x="3518233" y="1006871"/>
            <a:ext cx="5524255" cy="4292410"/>
          </a:xfrm>
          <a:prstGeom prst="rect">
            <a:avLst/>
          </a:prstGeom>
        </p:spPr>
      </p:pic>
    </p:spTree>
    <p:extLst>
      <p:ext uri="{BB962C8B-B14F-4D97-AF65-F5344CB8AC3E}">
        <p14:creationId xmlns:p14="http://schemas.microsoft.com/office/powerpoint/2010/main" val="314806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blue background with white text&#10;&#10;Description automatically generated">
            <a:extLst>
              <a:ext uri="{FF2B5EF4-FFF2-40B4-BE49-F238E27FC236}">
                <a16:creationId xmlns:a16="http://schemas.microsoft.com/office/drawing/2014/main" id="{236850FC-B2E7-4748-119C-942F29D8124B}"/>
              </a:ext>
            </a:extLst>
          </p:cNvPr>
          <p:cNvPicPr>
            <a:picLocks noChangeAspect="1"/>
          </p:cNvPicPr>
          <p:nvPr/>
        </p:nvPicPr>
        <p:blipFill>
          <a:blip r:embed="rId3"/>
          <a:stretch>
            <a:fillRect/>
          </a:stretch>
        </p:blipFill>
        <p:spPr>
          <a:xfrm>
            <a:off x="0" y="5719750"/>
            <a:ext cx="9143999" cy="1138364"/>
          </a:xfrm>
          <a:prstGeom prst="rect">
            <a:avLst/>
          </a:prstGeom>
        </p:spPr>
      </p:pic>
      <p:pic>
        <p:nvPicPr>
          <p:cNvPr id="2" name="Picture 1" descr="A coffee mug and text&#10;&#10;Description automatically generated">
            <a:extLst>
              <a:ext uri="{FF2B5EF4-FFF2-40B4-BE49-F238E27FC236}">
                <a16:creationId xmlns:a16="http://schemas.microsoft.com/office/drawing/2014/main" id="{B7D8319F-3713-8FAC-7F08-BB93D6C7AD98}"/>
              </a:ext>
            </a:extLst>
          </p:cNvPr>
          <p:cNvPicPr>
            <a:picLocks noChangeAspect="1"/>
          </p:cNvPicPr>
          <p:nvPr/>
        </p:nvPicPr>
        <p:blipFill>
          <a:blip r:embed="rId4"/>
          <a:stretch>
            <a:fillRect/>
          </a:stretch>
        </p:blipFill>
        <p:spPr>
          <a:xfrm>
            <a:off x="2798142" y="1439298"/>
            <a:ext cx="3341680" cy="3341680"/>
          </a:xfrm>
          <a:prstGeom prst="rect">
            <a:avLst/>
          </a:prstGeom>
        </p:spPr>
      </p:pic>
    </p:spTree>
    <p:extLst>
      <p:ext uri="{BB962C8B-B14F-4D97-AF65-F5344CB8AC3E}">
        <p14:creationId xmlns:p14="http://schemas.microsoft.com/office/powerpoint/2010/main" val="3010365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039716C-A4A4-4BEA-ADBB-8099690D7EA3}"/>
              </a:ext>
            </a:extLst>
          </p:cNvPr>
          <p:cNvSpPr>
            <a:spLocks noGrp="1"/>
          </p:cNvSpPr>
          <p:nvPr>
            <p:ph type="title"/>
          </p:nvPr>
        </p:nvSpPr>
        <p:spPr>
          <a:xfrm>
            <a:off x="1619577" y="267014"/>
            <a:ext cx="7886700" cy="1325563"/>
          </a:xfrm>
        </p:spPr>
        <p:txBody>
          <a:bodyPr>
            <a:normAutofit/>
          </a:bodyPr>
          <a:lstStyle/>
          <a:p>
            <a:r>
              <a:rPr lang="en-GB" altLang="en-US" sz="4000" b="1" dirty="0">
                <a:latin typeface="Myriad Pro"/>
              </a:rPr>
              <a:t>How the NHS Works</a:t>
            </a:r>
            <a:endParaRPr lang="es-ES" altLang="en-US" sz="4000" b="1" dirty="0">
              <a:latin typeface="Myriad Pro"/>
            </a:endParaRPr>
          </a:p>
        </p:txBody>
      </p:sp>
      <p:sp>
        <p:nvSpPr>
          <p:cNvPr id="27651" name="Content Placeholder 2">
            <a:extLst>
              <a:ext uri="{FF2B5EF4-FFF2-40B4-BE49-F238E27FC236}">
                <a16:creationId xmlns:a16="http://schemas.microsoft.com/office/drawing/2014/main" id="{43CC2B1E-F5C7-496D-A2D7-8099B560C15B}"/>
              </a:ext>
            </a:extLst>
          </p:cNvPr>
          <p:cNvSpPr>
            <a:spLocks noGrp="1"/>
          </p:cNvSpPr>
          <p:nvPr>
            <p:ph idx="1"/>
          </p:nvPr>
        </p:nvSpPr>
        <p:spPr/>
        <p:txBody>
          <a:bodyPr/>
          <a:lstStyle/>
          <a:p>
            <a:pPr marL="0" indent="0">
              <a:buNone/>
            </a:pPr>
            <a:br>
              <a:rPr lang="en-GB" altLang="en-US" dirty="0">
                <a:latin typeface="Century Gothic" panose="020B0502020202020204" pitchFamily="34" charset="0"/>
              </a:rPr>
            </a:br>
            <a:br>
              <a:rPr lang="en-GB" altLang="en-US" dirty="0">
                <a:latin typeface="Century Gothic" panose="020B0502020202020204" pitchFamily="34" charset="0"/>
              </a:rPr>
            </a:br>
            <a:r>
              <a:rPr lang="en-GB" altLang="en-US" dirty="0">
                <a:latin typeface="Century Gothic" panose="020B0502020202020204" pitchFamily="34" charset="0"/>
              </a:rPr>
              <a:t> </a:t>
            </a:r>
            <a:br>
              <a:rPr lang="en-GB" altLang="en-US" dirty="0">
                <a:latin typeface="Century Gothic" panose="020B0502020202020204" pitchFamily="34" charset="0"/>
              </a:rPr>
            </a:br>
            <a:br>
              <a:rPr lang="en-GB" altLang="en-US" dirty="0">
                <a:latin typeface="Century Gothic" panose="020B0502020202020204" pitchFamily="34" charset="0"/>
              </a:rPr>
            </a:br>
            <a:endParaRPr lang="es-ES" altLang="en-US" dirty="0">
              <a:latin typeface="Century Gothic" panose="020B0502020202020204" pitchFamily="34" charset="0"/>
            </a:endParaRPr>
          </a:p>
        </p:txBody>
      </p:sp>
      <p:pic>
        <p:nvPicPr>
          <p:cNvPr id="3" name="Picture 2" descr="A blue background with white text&#10;&#10;Description automatically generated">
            <a:extLst>
              <a:ext uri="{FF2B5EF4-FFF2-40B4-BE49-F238E27FC236}">
                <a16:creationId xmlns:a16="http://schemas.microsoft.com/office/drawing/2014/main" id="{8DD5AEDD-07C5-1817-20D1-E53AB6197168}"/>
              </a:ext>
            </a:extLst>
          </p:cNvPr>
          <p:cNvPicPr>
            <a:picLocks noChangeAspect="1"/>
          </p:cNvPicPr>
          <p:nvPr/>
        </p:nvPicPr>
        <p:blipFill>
          <a:blip r:embed="rId4"/>
          <a:stretch>
            <a:fillRect/>
          </a:stretch>
        </p:blipFill>
        <p:spPr>
          <a:xfrm>
            <a:off x="0" y="5719750"/>
            <a:ext cx="9143999" cy="1138364"/>
          </a:xfrm>
          <a:prstGeom prst="rect">
            <a:avLst/>
          </a:prstGeom>
        </p:spPr>
      </p:pic>
      <p:pic>
        <p:nvPicPr>
          <p:cNvPr id="2" name="Online Media 1" title="How does the NHS in England work and how is it changing?">
            <a:hlinkClick r:id="" action="ppaction://media"/>
            <a:extLst>
              <a:ext uri="{FF2B5EF4-FFF2-40B4-BE49-F238E27FC236}">
                <a16:creationId xmlns:a16="http://schemas.microsoft.com/office/drawing/2014/main" id="{679A33A2-BC2D-F61C-6FFA-ABB550AB70F5}"/>
              </a:ext>
            </a:extLst>
          </p:cNvPr>
          <p:cNvPicPr>
            <a:picLocks noRot="1" noChangeAspect="1"/>
          </p:cNvPicPr>
          <p:nvPr>
            <a:videoFile r:link="rId1"/>
          </p:nvPr>
        </p:nvPicPr>
        <p:blipFill>
          <a:blip r:embed="rId5"/>
          <a:stretch>
            <a:fillRect/>
          </a:stretch>
        </p:blipFill>
        <p:spPr>
          <a:xfrm>
            <a:off x="396908" y="1297528"/>
            <a:ext cx="8350181" cy="4717272"/>
          </a:xfrm>
          <a:prstGeom prst="rect">
            <a:avLst/>
          </a:prstGeom>
        </p:spPr>
      </p:pic>
    </p:spTree>
    <p:extLst>
      <p:ext uri="{BB962C8B-B14F-4D97-AF65-F5344CB8AC3E}">
        <p14:creationId xmlns:p14="http://schemas.microsoft.com/office/powerpoint/2010/main" val="300616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42713" y="-1142284"/>
            <a:ext cx="6858000" cy="9143425"/>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733" y="0"/>
            <a:ext cx="6803134"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125298" y="-161647"/>
            <a:ext cx="4894564" cy="9145160"/>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NHS 10 Year Plan: What is it, how will it change the healthcare system, and will it work? | ITV News">
            <a:hlinkClick r:id="" action="ppaction://media"/>
            <a:extLst>
              <a:ext uri="{FF2B5EF4-FFF2-40B4-BE49-F238E27FC236}">
                <a16:creationId xmlns:a16="http://schemas.microsoft.com/office/drawing/2014/main" id="{F4CFA314-B1F3-FACE-CA25-8986CE59B55F}"/>
              </a:ext>
            </a:extLst>
          </p:cNvPr>
          <p:cNvPicPr>
            <a:picLocks noGrp="1" noRot="1" noChangeAspect="1"/>
          </p:cNvPicPr>
          <p:nvPr>
            <p:ph idx="1"/>
            <a:videoFile r:link="rId1"/>
          </p:nvPr>
        </p:nvPicPr>
        <p:blipFill>
          <a:blip r:embed="rId3"/>
          <a:stretch>
            <a:fillRect/>
          </a:stretch>
        </p:blipFill>
        <p:spPr>
          <a:xfrm>
            <a:off x="342900" y="1039558"/>
            <a:ext cx="8458200" cy="4778883"/>
          </a:xfrm>
          <a:prstGeom prst="rect">
            <a:avLst/>
          </a:prstGeom>
        </p:spPr>
      </p:pic>
    </p:spTree>
    <p:extLst>
      <p:ext uri="{BB962C8B-B14F-4D97-AF65-F5344CB8AC3E}">
        <p14:creationId xmlns:p14="http://schemas.microsoft.com/office/powerpoint/2010/main" val="2992845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039716C-A4A4-4BEA-ADBB-8099690D7EA3}"/>
              </a:ext>
            </a:extLst>
          </p:cNvPr>
          <p:cNvSpPr>
            <a:spLocks noGrp="1"/>
          </p:cNvSpPr>
          <p:nvPr>
            <p:ph type="title"/>
          </p:nvPr>
        </p:nvSpPr>
        <p:spPr>
          <a:xfrm>
            <a:off x="569783" y="1998787"/>
            <a:ext cx="7886700" cy="1325563"/>
          </a:xfrm>
        </p:spPr>
        <p:txBody>
          <a:bodyPr>
            <a:normAutofit/>
          </a:bodyPr>
          <a:lstStyle/>
          <a:p>
            <a:pPr algn="ctr"/>
            <a:r>
              <a:rPr lang="en-GB" altLang="en-US" sz="4000" b="1" dirty="0">
                <a:latin typeface="Myriad Pro"/>
              </a:rPr>
              <a:t>How many types and places of care can you name?</a:t>
            </a:r>
            <a:endParaRPr lang="es-ES" altLang="en-US" sz="4000" b="1" dirty="0">
              <a:latin typeface="Myriad Pro"/>
            </a:endParaRPr>
          </a:p>
        </p:txBody>
      </p:sp>
      <p:pic>
        <p:nvPicPr>
          <p:cNvPr id="3" name="Picture 2" descr="A blue background with white text&#10;&#10;Description automatically generated">
            <a:extLst>
              <a:ext uri="{FF2B5EF4-FFF2-40B4-BE49-F238E27FC236}">
                <a16:creationId xmlns:a16="http://schemas.microsoft.com/office/drawing/2014/main" id="{8DD5AEDD-07C5-1817-20D1-E53AB6197168}"/>
              </a:ext>
            </a:extLst>
          </p:cNvPr>
          <p:cNvPicPr>
            <a:picLocks noChangeAspect="1"/>
          </p:cNvPicPr>
          <p:nvPr/>
        </p:nvPicPr>
        <p:blipFill>
          <a:blip r:embed="rId3"/>
          <a:stretch>
            <a:fillRect/>
          </a:stretch>
        </p:blipFill>
        <p:spPr>
          <a:xfrm>
            <a:off x="0" y="5719750"/>
            <a:ext cx="9143999" cy="1138364"/>
          </a:xfrm>
          <a:prstGeom prst="rect">
            <a:avLst/>
          </a:prstGeom>
        </p:spPr>
      </p:pic>
    </p:spTree>
    <p:extLst>
      <p:ext uri="{BB962C8B-B14F-4D97-AF65-F5344CB8AC3E}">
        <p14:creationId xmlns:p14="http://schemas.microsoft.com/office/powerpoint/2010/main" val="29757166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666E26B5-9D03-4351-9333-880B0B38AFDA}"/>
              </a:ext>
            </a:extLst>
          </p:cNvPr>
          <p:cNvSpPr>
            <a:spLocks noGrp="1"/>
          </p:cNvSpPr>
          <p:nvPr>
            <p:ph type="title"/>
          </p:nvPr>
        </p:nvSpPr>
        <p:spPr>
          <a:xfrm>
            <a:off x="395536" y="286509"/>
            <a:ext cx="8229600" cy="555625"/>
          </a:xfrm>
        </p:spPr>
        <p:txBody>
          <a:bodyPr>
            <a:noAutofit/>
          </a:bodyPr>
          <a:lstStyle/>
          <a:p>
            <a:r>
              <a:rPr lang="en-US" altLang="en-US" sz="4000" b="1" dirty="0">
                <a:latin typeface="Myriad Pro"/>
                <a:cs typeface="Arial" panose="020B0604020202020204" pitchFamily="34" charset="0"/>
              </a:rPr>
              <a:t>Types and Places of Care</a:t>
            </a:r>
            <a:endParaRPr lang="en-GB" altLang="en-US" sz="4000" b="1" dirty="0">
              <a:latin typeface="Myriad Pro"/>
            </a:endParaRPr>
          </a:p>
        </p:txBody>
      </p:sp>
      <p:sp>
        <p:nvSpPr>
          <p:cNvPr id="3" name="Content Placeholder 2">
            <a:extLst>
              <a:ext uri="{FF2B5EF4-FFF2-40B4-BE49-F238E27FC236}">
                <a16:creationId xmlns:a16="http://schemas.microsoft.com/office/drawing/2014/main" id="{0D2EA4B5-507B-49FB-A2A6-309A400DC33E}"/>
              </a:ext>
            </a:extLst>
          </p:cNvPr>
          <p:cNvSpPr>
            <a:spLocks noGrp="1"/>
          </p:cNvSpPr>
          <p:nvPr>
            <p:ph idx="1"/>
          </p:nvPr>
        </p:nvSpPr>
        <p:spPr>
          <a:xfrm>
            <a:off x="107950" y="1032248"/>
            <a:ext cx="9036050" cy="4968875"/>
          </a:xfrm>
        </p:spPr>
        <p:txBody>
          <a:bodyPr>
            <a:normAutofit fontScale="92500" lnSpcReduction="10000"/>
          </a:bodyPr>
          <a:lstStyle/>
          <a:p>
            <a:pPr marL="0" indent="0">
              <a:buFont typeface="Arial" panose="020B0604020202020204" pitchFamily="34" charset="0"/>
              <a:buNone/>
              <a:defRPr/>
            </a:pPr>
            <a:r>
              <a:rPr lang="en-US" sz="1400" b="1" dirty="0">
                <a:latin typeface="Myriad Pro"/>
              </a:rPr>
              <a:t>TYPES OF HEALTHCARE:</a:t>
            </a:r>
          </a:p>
          <a:p>
            <a:pPr>
              <a:lnSpc>
                <a:spcPct val="150000"/>
              </a:lnSpc>
              <a:buFont typeface="Wingdings" panose="05000000000000000000" pitchFamily="2" charset="2"/>
              <a:buChar char="v"/>
              <a:defRPr/>
            </a:pPr>
            <a:r>
              <a:rPr lang="en-US" sz="1600" dirty="0">
                <a:latin typeface="Myriad Pro"/>
              </a:rPr>
              <a:t>Every individual has required different care depending upon their health problem. </a:t>
            </a:r>
          </a:p>
          <a:p>
            <a:pPr>
              <a:lnSpc>
                <a:spcPct val="150000"/>
              </a:lnSpc>
              <a:buFont typeface="Wingdings" panose="05000000000000000000" pitchFamily="2" charset="2"/>
              <a:buChar char="v"/>
              <a:defRPr/>
            </a:pPr>
            <a:r>
              <a:rPr lang="en-US" sz="1600" dirty="0">
                <a:latin typeface="Myriad Pro"/>
              </a:rPr>
              <a:t>Some require extra special care on the basis of patient condition.</a:t>
            </a:r>
          </a:p>
          <a:p>
            <a:pPr>
              <a:lnSpc>
                <a:spcPct val="150000"/>
              </a:lnSpc>
              <a:buFont typeface="Wingdings" panose="05000000000000000000" pitchFamily="2" charset="2"/>
              <a:buChar char="v"/>
              <a:defRPr/>
            </a:pPr>
            <a:r>
              <a:rPr lang="en-US" sz="1600" dirty="0">
                <a:latin typeface="Myriad Pro"/>
              </a:rPr>
              <a:t>Healthcare divides into three types Primary, Secondary and Tertiary Care </a:t>
            </a:r>
          </a:p>
          <a:p>
            <a:pPr>
              <a:lnSpc>
                <a:spcPct val="150000"/>
              </a:lnSpc>
              <a:buFont typeface="Wingdings" panose="05000000000000000000" pitchFamily="2" charset="2"/>
              <a:buChar char="v"/>
              <a:defRPr/>
            </a:pPr>
            <a:r>
              <a:rPr lang="en-US" sz="1600" dirty="0">
                <a:latin typeface="Myriad Pro"/>
              </a:rPr>
              <a:t>The NHS is divided into primary care, secondary care, and tertiary care. </a:t>
            </a:r>
          </a:p>
          <a:p>
            <a:pPr marL="0" indent="0">
              <a:buFont typeface="Arial" panose="020B0604020202020204" pitchFamily="34" charset="0"/>
              <a:buNone/>
              <a:defRPr/>
            </a:pPr>
            <a:r>
              <a:rPr lang="en-US" sz="1600" b="1" dirty="0">
                <a:latin typeface="Myriad Pro"/>
              </a:rPr>
              <a:t>PLACES OF CARE</a:t>
            </a:r>
            <a:r>
              <a:rPr lang="en-US" sz="1600" dirty="0">
                <a:latin typeface="Myriad Pro"/>
              </a:rPr>
              <a:t>: </a:t>
            </a:r>
          </a:p>
          <a:p>
            <a:pPr>
              <a:lnSpc>
                <a:spcPct val="150000"/>
              </a:lnSpc>
              <a:defRPr/>
            </a:pPr>
            <a:r>
              <a:rPr lang="en-US" sz="1600" dirty="0">
                <a:latin typeface="Myriad Pro"/>
              </a:rPr>
              <a:t>Acute providers (providing largely hospital-based services)</a:t>
            </a:r>
          </a:p>
          <a:p>
            <a:pPr>
              <a:lnSpc>
                <a:spcPct val="150000"/>
              </a:lnSpc>
              <a:defRPr/>
            </a:pPr>
            <a:r>
              <a:rPr lang="en-US" sz="1600" dirty="0">
                <a:latin typeface="Myriad Pro"/>
              </a:rPr>
              <a:t>Ambulance services</a:t>
            </a:r>
          </a:p>
          <a:p>
            <a:pPr>
              <a:lnSpc>
                <a:spcPct val="150000"/>
              </a:lnSpc>
              <a:defRPr/>
            </a:pPr>
            <a:r>
              <a:rPr lang="en-US" sz="1600" dirty="0">
                <a:latin typeface="Myriad Pro"/>
              </a:rPr>
              <a:t>Community providers (providing services such as district nursing, health visiting)</a:t>
            </a:r>
          </a:p>
          <a:p>
            <a:pPr>
              <a:lnSpc>
                <a:spcPct val="150000"/>
              </a:lnSpc>
              <a:defRPr/>
            </a:pPr>
            <a:r>
              <a:rPr lang="en-US" sz="1600" dirty="0">
                <a:latin typeface="Myriad Pro"/>
              </a:rPr>
              <a:t>Integrated providers (for example </a:t>
            </a:r>
            <a:r>
              <a:rPr lang="en-US" sz="1600" dirty="0" err="1">
                <a:latin typeface="Myriad Pro"/>
              </a:rPr>
              <a:t>organisations</a:t>
            </a:r>
            <a:r>
              <a:rPr lang="en-US" sz="1600" dirty="0">
                <a:latin typeface="Myriad Pro"/>
              </a:rPr>
              <a:t> that provide both acute and community care)</a:t>
            </a:r>
          </a:p>
          <a:p>
            <a:pPr>
              <a:lnSpc>
                <a:spcPct val="150000"/>
              </a:lnSpc>
              <a:defRPr/>
            </a:pPr>
            <a:r>
              <a:rPr lang="en-US" sz="1600" dirty="0">
                <a:latin typeface="Myriad Pro"/>
              </a:rPr>
              <a:t>Mental health providers</a:t>
            </a:r>
          </a:p>
          <a:p>
            <a:pPr>
              <a:spcBef>
                <a:spcPts val="0"/>
              </a:spcBef>
              <a:defRPr/>
            </a:pPr>
            <a:r>
              <a:rPr lang="en-US" sz="1600" dirty="0">
                <a:latin typeface="Myriad Pro"/>
              </a:rPr>
              <a:t>Specialist providers (providing services such as Specialist Eyecare or Cancer treatment)</a:t>
            </a:r>
          </a:p>
          <a:p>
            <a:pPr marL="0" indent="0" algn="r">
              <a:spcBef>
                <a:spcPts val="0"/>
              </a:spcBef>
              <a:buFont typeface="Arial" panose="020B0604020202020204" pitchFamily="34" charset="0"/>
              <a:buNone/>
              <a:defRPr/>
            </a:pPr>
            <a:r>
              <a:rPr lang="en-US" sz="1600" dirty="0">
                <a:latin typeface="Myriad Pro"/>
              </a:rPr>
              <a:t>					(Care Providers Alliance, 2020)</a:t>
            </a:r>
          </a:p>
        </p:txBody>
      </p:sp>
      <p:sp>
        <p:nvSpPr>
          <p:cNvPr id="4" name="Date Placeholder 3">
            <a:extLst>
              <a:ext uri="{FF2B5EF4-FFF2-40B4-BE49-F238E27FC236}">
                <a16:creationId xmlns:a16="http://schemas.microsoft.com/office/drawing/2014/main" id="{580EE358-8FF4-40D7-9480-6C30661EC54A}"/>
              </a:ext>
            </a:extLst>
          </p:cNvPr>
          <p:cNvSpPr>
            <a:spLocks noGrp="1"/>
          </p:cNvSpPr>
          <p:nvPr>
            <p:ph type="dt" sz="half" idx="10"/>
          </p:nvPr>
        </p:nvSpPr>
        <p:spPr/>
        <p:txBody>
          <a:bodyPr/>
          <a:lstStyle/>
          <a:p>
            <a:pPr>
              <a:defRPr/>
            </a:pPr>
            <a:fld id="{8731FB55-FF44-4C55-AC29-8BD1A5510C6D}" type="datetime1">
              <a:rPr lang="en-GB" altLang="en-US" smtClean="0"/>
              <a:pPr>
                <a:defRPr/>
              </a:pPr>
              <a:t>05/01/2026</a:t>
            </a:fld>
            <a:endParaRPr lang="en-GB" altLang="en-US"/>
          </a:p>
        </p:txBody>
      </p:sp>
      <p:sp>
        <p:nvSpPr>
          <p:cNvPr id="13317" name="Slide Number Placeholder 4">
            <a:extLst>
              <a:ext uri="{FF2B5EF4-FFF2-40B4-BE49-F238E27FC236}">
                <a16:creationId xmlns:a16="http://schemas.microsoft.com/office/drawing/2014/main" id="{EEE3B498-E3F1-4B45-8903-9B470B872A3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07A3CB-782B-423D-BC27-0C6FB6E60248}"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pic>
        <p:nvPicPr>
          <p:cNvPr id="5" name="Picture 4" descr="A blue background with white text&#10;&#10;Description automatically generated">
            <a:extLst>
              <a:ext uri="{FF2B5EF4-FFF2-40B4-BE49-F238E27FC236}">
                <a16:creationId xmlns:a16="http://schemas.microsoft.com/office/drawing/2014/main" id="{D3F76E9B-99F9-942C-2DFA-3CF34B1CD083}"/>
              </a:ext>
            </a:extLst>
          </p:cNvPr>
          <p:cNvPicPr>
            <a:picLocks noChangeAspect="1"/>
          </p:cNvPicPr>
          <p:nvPr/>
        </p:nvPicPr>
        <p:blipFill>
          <a:blip r:embed="rId2"/>
          <a:stretch>
            <a:fillRect/>
          </a:stretch>
        </p:blipFill>
        <p:spPr>
          <a:xfrm>
            <a:off x="0" y="5719750"/>
            <a:ext cx="9143999" cy="1138364"/>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59F299D3-0F93-4F19-9D1C-131FB44F8D94}"/>
              </a:ext>
            </a:extLst>
          </p:cNvPr>
          <p:cNvSpPr>
            <a:spLocks noGrp="1"/>
          </p:cNvSpPr>
          <p:nvPr>
            <p:ph type="title"/>
          </p:nvPr>
        </p:nvSpPr>
        <p:spPr>
          <a:xfrm>
            <a:off x="457200" y="136525"/>
            <a:ext cx="8229600" cy="700088"/>
          </a:xfrm>
        </p:spPr>
        <p:txBody>
          <a:bodyPr>
            <a:normAutofit/>
          </a:bodyPr>
          <a:lstStyle/>
          <a:p>
            <a:r>
              <a:rPr lang="en-US" altLang="en-US" sz="3600" b="1">
                <a:latin typeface="Arial" panose="020B0604020202020204" pitchFamily="34" charset="0"/>
                <a:cs typeface="Arial" panose="020B0604020202020204" pitchFamily="34" charset="0"/>
              </a:rPr>
              <a:t>Primary Healthcare</a:t>
            </a:r>
            <a:endParaRPr lang="en-GB" altLang="en-US" sz="3600" b="1"/>
          </a:p>
        </p:txBody>
      </p:sp>
      <p:sp>
        <p:nvSpPr>
          <p:cNvPr id="3" name="Content Placeholder 2">
            <a:extLst>
              <a:ext uri="{FF2B5EF4-FFF2-40B4-BE49-F238E27FC236}">
                <a16:creationId xmlns:a16="http://schemas.microsoft.com/office/drawing/2014/main" id="{F87F4BDC-3DC2-4EE8-A8C2-27744DDE5605}"/>
              </a:ext>
            </a:extLst>
          </p:cNvPr>
          <p:cNvSpPr>
            <a:spLocks noGrp="1"/>
          </p:cNvSpPr>
          <p:nvPr>
            <p:ph idx="1"/>
          </p:nvPr>
        </p:nvSpPr>
        <p:spPr>
          <a:xfrm>
            <a:off x="107950" y="944562"/>
            <a:ext cx="8928100" cy="4968875"/>
          </a:xfrm>
        </p:spPr>
        <p:txBody>
          <a:bodyPr>
            <a:normAutofit/>
          </a:bodyPr>
          <a:lstStyle/>
          <a:p>
            <a:pPr>
              <a:lnSpc>
                <a:spcPct val="150000"/>
              </a:lnSpc>
              <a:spcBef>
                <a:spcPts val="600"/>
              </a:spcBef>
              <a:spcAft>
                <a:spcPts val="600"/>
              </a:spcAft>
              <a:buFont typeface="Wingdings" panose="05000000000000000000" pitchFamily="2" charset="2"/>
              <a:buChar char="v"/>
              <a:defRPr/>
            </a:pPr>
            <a:r>
              <a:rPr lang="en-US" sz="1800" dirty="0">
                <a:latin typeface="Myriad Pro"/>
              </a:rPr>
              <a:t>Primary care is often the </a:t>
            </a:r>
            <a:r>
              <a:rPr lang="en-US" sz="1800" b="1" dirty="0">
                <a:latin typeface="Myriad Pro"/>
              </a:rPr>
              <a:t>first point of contact </a:t>
            </a:r>
            <a:r>
              <a:rPr lang="en-US" sz="1800" dirty="0">
                <a:latin typeface="Myriad Pro"/>
              </a:rPr>
              <a:t>for people in need of healthcare, and may be provided by professionals such as GPs, dentists and pharmacists.</a:t>
            </a:r>
          </a:p>
          <a:p>
            <a:pPr>
              <a:lnSpc>
                <a:spcPct val="150000"/>
              </a:lnSpc>
              <a:spcBef>
                <a:spcPts val="600"/>
              </a:spcBef>
              <a:spcAft>
                <a:spcPts val="600"/>
              </a:spcAft>
              <a:buFont typeface="Wingdings" panose="05000000000000000000" pitchFamily="2" charset="2"/>
              <a:buChar char="v"/>
              <a:defRPr/>
            </a:pPr>
            <a:r>
              <a:rPr lang="en-US" sz="1800" dirty="0">
                <a:latin typeface="Myriad Pro"/>
              </a:rPr>
              <a:t>Primary health care mainly focuses on health equity producing social policy  beyond the traditional healthcare system. </a:t>
            </a:r>
          </a:p>
          <a:p>
            <a:pPr>
              <a:lnSpc>
                <a:spcPct val="150000"/>
              </a:lnSpc>
              <a:spcBef>
                <a:spcPts val="600"/>
              </a:spcBef>
              <a:spcAft>
                <a:spcPts val="600"/>
              </a:spcAft>
              <a:buFont typeface="Wingdings" panose="05000000000000000000" pitchFamily="2" charset="2"/>
              <a:buChar char="v"/>
              <a:defRPr/>
            </a:pPr>
            <a:r>
              <a:rPr lang="en-US" sz="1800" dirty="0">
                <a:latin typeface="Myriad Pro"/>
              </a:rPr>
              <a:t>Its main aim is to provide local care to a patient.</a:t>
            </a:r>
          </a:p>
          <a:p>
            <a:pPr>
              <a:lnSpc>
                <a:spcPct val="150000"/>
              </a:lnSpc>
              <a:spcBef>
                <a:spcPts val="600"/>
              </a:spcBef>
              <a:spcAft>
                <a:spcPts val="600"/>
              </a:spcAft>
              <a:buFont typeface="Wingdings" panose="05000000000000000000" pitchFamily="2" charset="2"/>
              <a:buChar char="v"/>
              <a:defRPr/>
            </a:pPr>
            <a:r>
              <a:rPr lang="en-US" sz="1800" dirty="0">
                <a:latin typeface="Myriad Pro"/>
              </a:rPr>
              <a:t>Professionals related to primary care are normal generalists dealing with a broad range of psychological, physical and social problems </a:t>
            </a:r>
            <a:r>
              <a:rPr lang="en-US" sz="1800" dirty="0" err="1">
                <a:latin typeface="Myriad Pro"/>
              </a:rPr>
              <a:t>etc</a:t>
            </a:r>
            <a:r>
              <a:rPr lang="en-US" sz="1800" dirty="0">
                <a:latin typeface="Myriad Pro"/>
              </a:rPr>
              <a:t> rather than specialists in any particular disease area. </a:t>
            </a:r>
          </a:p>
          <a:p>
            <a:pPr>
              <a:spcBef>
                <a:spcPts val="0"/>
              </a:spcBef>
              <a:spcAft>
                <a:spcPts val="0"/>
              </a:spcAft>
              <a:buFont typeface="Wingdings" panose="05000000000000000000" pitchFamily="2" charset="2"/>
              <a:buChar char="v"/>
              <a:defRPr/>
            </a:pPr>
            <a:r>
              <a:rPr lang="en-US" sz="1800" dirty="0">
                <a:latin typeface="Myriad Pro"/>
              </a:rPr>
              <a:t>Primary care services dealing with range of chronic noncommunicable disease like diabetes, asthma, back pain, hypertension, anxiety, depression etc.</a:t>
            </a:r>
          </a:p>
          <a:p>
            <a:pPr marL="0" indent="0" algn="r">
              <a:spcBef>
                <a:spcPts val="0"/>
              </a:spcBef>
              <a:spcAft>
                <a:spcPts val="0"/>
              </a:spcAft>
              <a:buFont typeface="Arial" panose="020B0604020202020204" pitchFamily="34" charset="0"/>
              <a:buNone/>
              <a:defRPr/>
            </a:pPr>
            <a:r>
              <a:rPr lang="en-US" sz="1800" dirty="0">
                <a:latin typeface="Myriad Pro"/>
              </a:rPr>
              <a:t>							(DHSC, 2020)</a:t>
            </a:r>
          </a:p>
          <a:p>
            <a:pPr marL="0" indent="0">
              <a:lnSpc>
                <a:spcPct val="150000"/>
              </a:lnSpc>
              <a:spcBef>
                <a:spcPts val="600"/>
              </a:spcBef>
              <a:spcAft>
                <a:spcPts val="600"/>
              </a:spcAft>
              <a:buFont typeface="Arial" panose="020B0604020202020204" pitchFamily="34" charset="0"/>
              <a:buNone/>
              <a:defRPr/>
            </a:pPr>
            <a:endParaRPr lang="en-US" sz="1800" dirty="0">
              <a:latin typeface="Myriad Pro"/>
            </a:endParaRPr>
          </a:p>
          <a:p>
            <a:pPr marL="0" indent="0">
              <a:buFont typeface="Arial" panose="020B0604020202020204" pitchFamily="34" charset="0"/>
              <a:buNone/>
              <a:defRPr/>
            </a:pPr>
            <a:endParaRPr lang="en-GB" sz="1600" dirty="0">
              <a:latin typeface="Myriad Pro"/>
            </a:endParaRPr>
          </a:p>
        </p:txBody>
      </p:sp>
      <p:sp>
        <p:nvSpPr>
          <p:cNvPr id="4" name="Date Placeholder 3">
            <a:extLst>
              <a:ext uri="{FF2B5EF4-FFF2-40B4-BE49-F238E27FC236}">
                <a16:creationId xmlns:a16="http://schemas.microsoft.com/office/drawing/2014/main" id="{733A427B-37A8-4216-A1A9-1054EF4BC2A7}"/>
              </a:ext>
            </a:extLst>
          </p:cNvPr>
          <p:cNvSpPr>
            <a:spLocks noGrp="1"/>
          </p:cNvSpPr>
          <p:nvPr>
            <p:ph type="dt" sz="half" idx="10"/>
          </p:nvPr>
        </p:nvSpPr>
        <p:spPr/>
        <p:txBody>
          <a:bodyPr/>
          <a:lstStyle/>
          <a:p>
            <a:pPr>
              <a:defRPr/>
            </a:pPr>
            <a:fld id="{8731FB55-FF44-4C55-AC29-8BD1A5510C6D}" type="datetime1">
              <a:rPr lang="en-GB" altLang="en-US" smtClean="0"/>
              <a:pPr>
                <a:defRPr/>
              </a:pPr>
              <a:t>05/01/2026</a:t>
            </a:fld>
            <a:endParaRPr lang="en-GB" altLang="en-US"/>
          </a:p>
        </p:txBody>
      </p:sp>
      <p:sp>
        <p:nvSpPr>
          <p:cNvPr id="14341" name="Slide Number Placeholder 4">
            <a:extLst>
              <a:ext uri="{FF2B5EF4-FFF2-40B4-BE49-F238E27FC236}">
                <a16:creationId xmlns:a16="http://schemas.microsoft.com/office/drawing/2014/main" id="{D45895FD-08C1-43BC-B4EE-17D78670278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017500B-7E75-42C8-9582-57195F1E4D15}"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pic>
        <p:nvPicPr>
          <p:cNvPr id="5" name="Picture 4" descr="A blue background with white text&#10;&#10;Description automatically generated">
            <a:extLst>
              <a:ext uri="{FF2B5EF4-FFF2-40B4-BE49-F238E27FC236}">
                <a16:creationId xmlns:a16="http://schemas.microsoft.com/office/drawing/2014/main" id="{715AD4DB-FAA8-D902-5042-703728443C75}"/>
              </a:ext>
            </a:extLst>
          </p:cNvPr>
          <p:cNvPicPr>
            <a:picLocks noChangeAspect="1"/>
          </p:cNvPicPr>
          <p:nvPr/>
        </p:nvPicPr>
        <p:blipFill>
          <a:blip r:embed="rId2"/>
          <a:stretch>
            <a:fillRect/>
          </a:stretch>
        </p:blipFill>
        <p:spPr>
          <a:xfrm>
            <a:off x="0" y="5719750"/>
            <a:ext cx="9143999" cy="1138364"/>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F81DAA18-EF6A-4D12-93EC-112449DDBA5D}"/>
              </a:ext>
            </a:extLst>
          </p:cNvPr>
          <p:cNvSpPr>
            <a:spLocks noGrp="1"/>
          </p:cNvSpPr>
          <p:nvPr>
            <p:ph type="title"/>
          </p:nvPr>
        </p:nvSpPr>
        <p:spPr>
          <a:xfrm>
            <a:off x="457200" y="154185"/>
            <a:ext cx="8229600" cy="549275"/>
          </a:xfrm>
        </p:spPr>
        <p:txBody>
          <a:bodyPr>
            <a:noAutofit/>
          </a:bodyPr>
          <a:lstStyle/>
          <a:p>
            <a:r>
              <a:rPr lang="en-US" altLang="en-US" sz="3600" b="1" dirty="0">
                <a:latin typeface="Myriad Pro"/>
                <a:cs typeface="Arial" panose="020B0604020202020204" pitchFamily="34" charset="0"/>
              </a:rPr>
              <a:t>Secondary Healthcare</a:t>
            </a:r>
            <a:endParaRPr lang="en-GB" altLang="en-US" sz="3600" b="1" dirty="0">
              <a:latin typeface="Myriad Pro"/>
            </a:endParaRPr>
          </a:p>
        </p:txBody>
      </p:sp>
      <p:sp>
        <p:nvSpPr>
          <p:cNvPr id="3" name="Content Placeholder 2">
            <a:extLst>
              <a:ext uri="{FF2B5EF4-FFF2-40B4-BE49-F238E27FC236}">
                <a16:creationId xmlns:a16="http://schemas.microsoft.com/office/drawing/2014/main" id="{547C015B-86F1-4811-894A-304D9BAB6A04}"/>
              </a:ext>
            </a:extLst>
          </p:cNvPr>
          <p:cNvSpPr>
            <a:spLocks noGrp="1"/>
          </p:cNvSpPr>
          <p:nvPr>
            <p:ph idx="1"/>
          </p:nvPr>
        </p:nvSpPr>
        <p:spPr>
          <a:xfrm>
            <a:off x="250825" y="873125"/>
            <a:ext cx="8642350" cy="5111750"/>
          </a:xfrm>
        </p:spPr>
        <p:txBody>
          <a:bodyPr>
            <a:normAutofit lnSpcReduction="10000"/>
          </a:bodyPr>
          <a:lstStyle/>
          <a:p>
            <a:pPr>
              <a:lnSpc>
                <a:spcPct val="150000"/>
              </a:lnSpc>
              <a:spcBef>
                <a:spcPts val="600"/>
              </a:spcBef>
              <a:spcAft>
                <a:spcPts val="600"/>
              </a:spcAft>
              <a:buFont typeface="Wingdings" panose="05000000000000000000" pitchFamily="2" charset="2"/>
              <a:buChar char="v"/>
              <a:defRPr/>
            </a:pPr>
            <a:r>
              <a:rPr lang="en-US" sz="1800" dirty="0">
                <a:latin typeface="Myriad Pro"/>
              </a:rPr>
              <a:t>Secondary healthcare is provided by the medical specialists who do not have direct contact with a patient like urologists, dermatologists, cardiologists. </a:t>
            </a:r>
          </a:p>
          <a:p>
            <a:pPr>
              <a:lnSpc>
                <a:spcPct val="150000"/>
              </a:lnSpc>
              <a:spcBef>
                <a:spcPts val="600"/>
              </a:spcBef>
              <a:spcAft>
                <a:spcPts val="600"/>
              </a:spcAft>
              <a:buFont typeface="Wingdings" panose="05000000000000000000" pitchFamily="2" charset="2"/>
              <a:buChar char="v"/>
              <a:defRPr/>
            </a:pPr>
            <a:r>
              <a:rPr lang="en-US" sz="1800" dirty="0">
                <a:latin typeface="Myriad Pro"/>
              </a:rPr>
              <a:t>Patients require primary care professionals’ referral to proceed further for secondary healthcare. </a:t>
            </a:r>
          </a:p>
          <a:p>
            <a:pPr>
              <a:lnSpc>
                <a:spcPct val="150000"/>
              </a:lnSpc>
              <a:spcBef>
                <a:spcPts val="600"/>
              </a:spcBef>
              <a:spcAft>
                <a:spcPts val="600"/>
              </a:spcAft>
              <a:buFont typeface="Wingdings" panose="05000000000000000000" pitchFamily="2" charset="2"/>
              <a:buChar char="v"/>
              <a:defRPr/>
            </a:pPr>
            <a:r>
              <a:rPr lang="en-US" sz="1800" dirty="0">
                <a:latin typeface="Myriad Pro"/>
              </a:rPr>
              <a:t>Secondary care, which is sometimes referred to as 'hospital and community care', can either be planned (elective) care such as a cataract operation, or urgent and emergency care such as treatment for a fracture.</a:t>
            </a:r>
          </a:p>
          <a:p>
            <a:pPr>
              <a:lnSpc>
                <a:spcPct val="150000"/>
              </a:lnSpc>
              <a:spcBef>
                <a:spcPts val="600"/>
              </a:spcBef>
              <a:spcAft>
                <a:spcPts val="600"/>
              </a:spcAft>
              <a:buFont typeface="Wingdings" panose="05000000000000000000" pitchFamily="2" charset="2"/>
              <a:buChar char="v"/>
              <a:defRPr/>
            </a:pPr>
            <a:r>
              <a:rPr lang="en-US" sz="1800" dirty="0">
                <a:latin typeface="Myriad Pro"/>
              </a:rPr>
              <a:t>Depending on the health need and service in the country, the patient cannot always directly access NHS secondary care due to imposed restriction of referral.</a:t>
            </a:r>
          </a:p>
          <a:p>
            <a:pPr>
              <a:lnSpc>
                <a:spcPct val="150000"/>
              </a:lnSpc>
              <a:spcBef>
                <a:spcPts val="600"/>
              </a:spcBef>
              <a:spcAft>
                <a:spcPts val="600"/>
              </a:spcAft>
              <a:buFont typeface="Wingdings" panose="05000000000000000000" pitchFamily="2" charset="2"/>
              <a:buChar char="v"/>
              <a:defRPr/>
            </a:pPr>
            <a:r>
              <a:rPr lang="en-US" sz="1800" dirty="0">
                <a:latin typeface="Myriad Pro"/>
              </a:rPr>
              <a:t>A patient can access secondary healthcare privately through payment.</a:t>
            </a:r>
          </a:p>
          <a:p>
            <a:pPr marL="1828800" lvl="4" indent="0" algn="r">
              <a:spcBef>
                <a:spcPts val="0"/>
              </a:spcBef>
              <a:spcAft>
                <a:spcPts val="600"/>
              </a:spcAft>
              <a:buFont typeface="Arial" panose="020B0604020202020204" pitchFamily="34" charset="0"/>
              <a:buNone/>
              <a:defRPr/>
            </a:pPr>
            <a:r>
              <a:rPr lang="en-US" sz="1400" dirty="0">
                <a:latin typeface="Myriad Pro"/>
              </a:rPr>
              <a:t>					(DHSC, 2020)</a:t>
            </a:r>
          </a:p>
          <a:p>
            <a:pPr lvl="4">
              <a:lnSpc>
                <a:spcPct val="150000"/>
              </a:lnSpc>
              <a:spcBef>
                <a:spcPts val="600"/>
              </a:spcBef>
              <a:spcAft>
                <a:spcPts val="600"/>
              </a:spcAft>
              <a:buFont typeface="Wingdings" panose="05000000000000000000" pitchFamily="2" charset="2"/>
              <a:buChar char="v"/>
              <a:defRPr/>
            </a:pPr>
            <a:endParaRPr lang="en-US" sz="600" dirty="0">
              <a:latin typeface="Myriad Pro"/>
            </a:endParaRPr>
          </a:p>
          <a:p>
            <a:pPr marL="0" indent="0">
              <a:buFont typeface="Arial" panose="020B0604020202020204" pitchFamily="34" charset="0"/>
              <a:buNone/>
              <a:defRPr/>
            </a:pPr>
            <a:endParaRPr lang="en-US" sz="1600" dirty="0">
              <a:latin typeface="Myriad Pro"/>
            </a:endParaRPr>
          </a:p>
        </p:txBody>
      </p:sp>
      <p:sp>
        <p:nvSpPr>
          <p:cNvPr id="4" name="Date Placeholder 3">
            <a:extLst>
              <a:ext uri="{FF2B5EF4-FFF2-40B4-BE49-F238E27FC236}">
                <a16:creationId xmlns:a16="http://schemas.microsoft.com/office/drawing/2014/main" id="{2DA7E8FC-EB75-421E-8A35-2A7837773951}"/>
              </a:ext>
            </a:extLst>
          </p:cNvPr>
          <p:cNvSpPr>
            <a:spLocks noGrp="1"/>
          </p:cNvSpPr>
          <p:nvPr>
            <p:ph type="dt" sz="half" idx="10"/>
          </p:nvPr>
        </p:nvSpPr>
        <p:spPr/>
        <p:txBody>
          <a:bodyPr/>
          <a:lstStyle/>
          <a:p>
            <a:pPr>
              <a:defRPr/>
            </a:pPr>
            <a:fld id="{8731FB55-FF44-4C55-AC29-8BD1A5510C6D}" type="datetime1">
              <a:rPr lang="en-GB" altLang="en-US" smtClean="0"/>
              <a:pPr>
                <a:defRPr/>
              </a:pPr>
              <a:t>05/01/2026</a:t>
            </a:fld>
            <a:endParaRPr lang="en-GB" altLang="en-US"/>
          </a:p>
        </p:txBody>
      </p:sp>
      <p:sp>
        <p:nvSpPr>
          <p:cNvPr id="15365" name="Slide Number Placeholder 4">
            <a:extLst>
              <a:ext uri="{FF2B5EF4-FFF2-40B4-BE49-F238E27FC236}">
                <a16:creationId xmlns:a16="http://schemas.microsoft.com/office/drawing/2014/main" id="{DFC2C4D2-3FD4-45ED-9FDC-B188408DFA8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65AD72A-760B-4615-8E81-4F2EA77520AF}" type="slidenum">
              <a:rPr lang="en-GB" altLang="en-US" sz="1200" smtClean="0">
                <a:solidFill>
                  <a:srgbClr val="898989"/>
                </a:solidFill>
              </a:rPr>
              <a:pPr>
                <a:spcBef>
                  <a:spcPct val="0"/>
                </a:spcBef>
                <a:buFontTx/>
                <a:buNone/>
              </a:pPr>
              <a:t>18</a:t>
            </a:fld>
            <a:endParaRPr lang="en-GB" altLang="en-US" sz="1200">
              <a:solidFill>
                <a:srgbClr val="898989"/>
              </a:solidFill>
            </a:endParaRPr>
          </a:p>
        </p:txBody>
      </p:sp>
      <p:pic>
        <p:nvPicPr>
          <p:cNvPr id="5" name="Picture 4" descr="A blue background with white text&#10;&#10;Description automatically generated">
            <a:extLst>
              <a:ext uri="{FF2B5EF4-FFF2-40B4-BE49-F238E27FC236}">
                <a16:creationId xmlns:a16="http://schemas.microsoft.com/office/drawing/2014/main" id="{340F47C6-99AA-9033-D2DF-4C93DFF00D20}"/>
              </a:ext>
            </a:extLst>
          </p:cNvPr>
          <p:cNvPicPr>
            <a:picLocks noChangeAspect="1"/>
          </p:cNvPicPr>
          <p:nvPr/>
        </p:nvPicPr>
        <p:blipFill>
          <a:blip r:embed="rId2"/>
          <a:stretch>
            <a:fillRect/>
          </a:stretch>
        </p:blipFill>
        <p:spPr>
          <a:xfrm>
            <a:off x="0" y="5719750"/>
            <a:ext cx="9143999" cy="1138364"/>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DF479191-2612-4B37-A110-94A739E5EBA1}"/>
              </a:ext>
            </a:extLst>
          </p:cNvPr>
          <p:cNvSpPr>
            <a:spLocks noGrp="1"/>
          </p:cNvSpPr>
          <p:nvPr>
            <p:ph type="title"/>
          </p:nvPr>
        </p:nvSpPr>
        <p:spPr>
          <a:xfrm>
            <a:off x="457200" y="136525"/>
            <a:ext cx="8229600" cy="700088"/>
          </a:xfrm>
        </p:spPr>
        <p:txBody>
          <a:bodyPr>
            <a:normAutofit/>
          </a:bodyPr>
          <a:lstStyle/>
          <a:p>
            <a:r>
              <a:rPr lang="en-US" altLang="en-US" sz="3600" b="1" dirty="0">
                <a:latin typeface="Myriad Pro"/>
                <a:cs typeface="Arial" panose="020B0604020202020204" pitchFamily="34" charset="0"/>
              </a:rPr>
              <a:t>Tertiary Healthcare</a:t>
            </a:r>
            <a:endParaRPr lang="en-GB" altLang="en-US" sz="3600" b="1" dirty="0">
              <a:latin typeface="Myriad Pro"/>
            </a:endParaRPr>
          </a:p>
        </p:txBody>
      </p:sp>
      <p:sp>
        <p:nvSpPr>
          <p:cNvPr id="3" name="Content Placeholder 2">
            <a:extLst>
              <a:ext uri="{FF2B5EF4-FFF2-40B4-BE49-F238E27FC236}">
                <a16:creationId xmlns:a16="http://schemas.microsoft.com/office/drawing/2014/main" id="{4A680B49-D8E5-4C69-9461-AA2DF634EE2E}"/>
              </a:ext>
            </a:extLst>
          </p:cNvPr>
          <p:cNvSpPr>
            <a:spLocks noGrp="1"/>
          </p:cNvSpPr>
          <p:nvPr>
            <p:ph idx="1"/>
          </p:nvPr>
        </p:nvSpPr>
        <p:spPr>
          <a:xfrm>
            <a:off x="250825" y="908720"/>
            <a:ext cx="8642350" cy="4679950"/>
          </a:xfrm>
        </p:spPr>
        <p:txBody>
          <a:bodyPr>
            <a:normAutofit/>
          </a:bodyPr>
          <a:lstStyle/>
          <a:p>
            <a:pPr>
              <a:lnSpc>
                <a:spcPct val="150000"/>
              </a:lnSpc>
              <a:spcBef>
                <a:spcPts val="600"/>
              </a:spcBef>
              <a:spcAft>
                <a:spcPts val="600"/>
              </a:spcAft>
              <a:buFont typeface="Wingdings" panose="05000000000000000000" pitchFamily="2" charset="2"/>
              <a:buChar char="v"/>
              <a:defRPr/>
            </a:pPr>
            <a:r>
              <a:rPr lang="en-US" sz="2000" dirty="0">
                <a:latin typeface="Myriad Pro"/>
              </a:rPr>
              <a:t>Tertiary care refers to highly </a:t>
            </a:r>
            <a:r>
              <a:rPr lang="en-US" sz="2000" dirty="0" err="1">
                <a:latin typeface="Myriad Pro"/>
              </a:rPr>
              <a:t>specialised</a:t>
            </a:r>
            <a:r>
              <a:rPr lang="en-US" sz="2000" dirty="0">
                <a:latin typeface="Myriad Pro"/>
              </a:rPr>
              <a:t> treatment such as neurosurgery, transplants and secure forensic mental health services.</a:t>
            </a:r>
          </a:p>
          <a:p>
            <a:pPr>
              <a:lnSpc>
                <a:spcPct val="150000"/>
              </a:lnSpc>
              <a:spcBef>
                <a:spcPts val="600"/>
              </a:spcBef>
              <a:spcAft>
                <a:spcPts val="600"/>
              </a:spcAft>
              <a:buFont typeface="Wingdings" panose="05000000000000000000" pitchFamily="2" charset="2"/>
              <a:buChar char="v"/>
              <a:defRPr/>
            </a:pPr>
            <a:r>
              <a:rPr lang="en-US" sz="2000" dirty="0">
                <a:latin typeface="Myriad Pro"/>
              </a:rPr>
              <a:t>This type of healthcare is known as specialized consultative healthcare usually for  inpatients and on referral from primary and secondary healthcare for advanced medical investigation and treatment. </a:t>
            </a:r>
          </a:p>
          <a:p>
            <a:pPr>
              <a:lnSpc>
                <a:spcPct val="150000"/>
              </a:lnSpc>
              <a:spcBef>
                <a:spcPts val="600"/>
              </a:spcBef>
              <a:spcAft>
                <a:spcPts val="600"/>
              </a:spcAft>
              <a:buFont typeface="Wingdings" panose="05000000000000000000" pitchFamily="2" charset="2"/>
              <a:buChar char="v"/>
              <a:defRPr/>
            </a:pPr>
            <a:r>
              <a:rPr lang="en-US" sz="2000" dirty="0">
                <a:latin typeface="Myriad Pro"/>
              </a:rPr>
              <a:t>Examples of tertiary care services are plastic surgery, burn treatment, cardiac surgery, cancer management, neurosurgery, complex medical and surgical interventions etc.</a:t>
            </a:r>
          </a:p>
          <a:p>
            <a:pPr marL="0" indent="0" algn="r">
              <a:buFont typeface="Arial" panose="020B0604020202020204" pitchFamily="34" charset="0"/>
              <a:buNone/>
              <a:defRPr/>
            </a:pPr>
            <a:r>
              <a:rPr lang="en-US" sz="1800" dirty="0">
                <a:latin typeface="Myriad Pro"/>
              </a:rPr>
              <a:t>						(DHSC, 2020)</a:t>
            </a:r>
          </a:p>
          <a:p>
            <a:pPr marL="0" indent="0">
              <a:buFont typeface="Arial" panose="020B0604020202020204" pitchFamily="34" charset="0"/>
              <a:buNone/>
              <a:defRPr/>
            </a:pPr>
            <a:endParaRPr lang="en-US" sz="1800" dirty="0">
              <a:latin typeface="Myriad Pro"/>
            </a:endParaRPr>
          </a:p>
        </p:txBody>
      </p:sp>
      <p:sp>
        <p:nvSpPr>
          <p:cNvPr id="4" name="Date Placeholder 3">
            <a:extLst>
              <a:ext uri="{FF2B5EF4-FFF2-40B4-BE49-F238E27FC236}">
                <a16:creationId xmlns:a16="http://schemas.microsoft.com/office/drawing/2014/main" id="{F8E21A00-1549-45B6-A6CD-ADAE6D0A7A48}"/>
              </a:ext>
            </a:extLst>
          </p:cNvPr>
          <p:cNvSpPr>
            <a:spLocks noGrp="1"/>
          </p:cNvSpPr>
          <p:nvPr>
            <p:ph type="dt" sz="half" idx="10"/>
          </p:nvPr>
        </p:nvSpPr>
        <p:spPr/>
        <p:txBody>
          <a:bodyPr/>
          <a:lstStyle/>
          <a:p>
            <a:pPr>
              <a:defRPr/>
            </a:pPr>
            <a:fld id="{8731FB55-FF44-4C55-AC29-8BD1A5510C6D}" type="datetime1">
              <a:rPr lang="en-GB" altLang="en-US" smtClean="0"/>
              <a:pPr>
                <a:defRPr/>
              </a:pPr>
              <a:t>05/01/2026</a:t>
            </a:fld>
            <a:endParaRPr lang="en-GB" altLang="en-US"/>
          </a:p>
        </p:txBody>
      </p:sp>
      <p:sp>
        <p:nvSpPr>
          <p:cNvPr id="16389" name="Slide Number Placeholder 4">
            <a:extLst>
              <a:ext uri="{FF2B5EF4-FFF2-40B4-BE49-F238E27FC236}">
                <a16:creationId xmlns:a16="http://schemas.microsoft.com/office/drawing/2014/main" id="{CDB342FB-BEB9-42E0-9257-C1F69926FA2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73105BD-885F-4604-99C2-8586135E3BF7}" type="slidenum">
              <a:rPr lang="en-GB" altLang="en-US" sz="1200" smtClean="0">
                <a:solidFill>
                  <a:srgbClr val="898989"/>
                </a:solidFill>
              </a:rPr>
              <a:pPr>
                <a:spcBef>
                  <a:spcPct val="0"/>
                </a:spcBef>
                <a:buFontTx/>
                <a:buNone/>
              </a:pPr>
              <a:t>19</a:t>
            </a:fld>
            <a:endParaRPr lang="en-GB" altLang="en-US" sz="1200">
              <a:solidFill>
                <a:srgbClr val="898989"/>
              </a:solidFill>
            </a:endParaRPr>
          </a:p>
        </p:txBody>
      </p:sp>
      <p:pic>
        <p:nvPicPr>
          <p:cNvPr id="5" name="Picture 4" descr="A blue background with white text&#10;&#10;Description automatically generated">
            <a:extLst>
              <a:ext uri="{FF2B5EF4-FFF2-40B4-BE49-F238E27FC236}">
                <a16:creationId xmlns:a16="http://schemas.microsoft.com/office/drawing/2014/main" id="{8AB30F43-F98C-CB5C-7F1F-F7E0EE03B3EA}"/>
              </a:ext>
            </a:extLst>
          </p:cNvPr>
          <p:cNvPicPr>
            <a:picLocks noChangeAspect="1"/>
          </p:cNvPicPr>
          <p:nvPr/>
        </p:nvPicPr>
        <p:blipFill>
          <a:blip r:embed="rId2"/>
          <a:stretch>
            <a:fillRect/>
          </a:stretch>
        </p:blipFill>
        <p:spPr>
          <a:xfrm>
            <a:off x="0" y="5719750"/>
            <a:ext cx="9143999" cy="1138364"/>
          </a:xfrm>
          <a:prstGeom prst="rect">
            <a:avLst/>
          </a:prstGeom>
        </p:spPr>
      </p:pic>
      <p:pic>
        <p:nvPicPr>
          <p:cNvPr id="7" name="Picture 6" descr="A blue background with white text&#10;&#10;Description automatically generated">
            <a:extLst>
              <a:ext uri="{FF2B5EF4-FFF2-40B4-BE49-F238E27FC236}">
                <a16:creationId xmlns:a16="http://schemas.microsoft.com/office/drawing/2014/main" id="{FE6B321E-C055-E416-46DF-3B86957D4FB7}"/>
              </a:ext>
            </a:extLst>
          </p:cNvPr>
          <p:cNvPicPr>
            <a:picLocks noChangeAspect="1"/>
          </p:cNvPicPr>
          <p:nvPr/>
        </p:nvPicPr>
        <p:blipFill>
          <a:blip r:embed="rId2"/>
          <a:stretch>
            <a:fillRect/>
          </a:stretch>
        </p:blipFill>
        <p:spPr>
          <a:xfrm>
            <a:off x="152400" y="5872150"/>
            <a:ext cx="9143999" cy="1138364"/>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E92459C2-0469-4671-ADB5-6794BA9BAF1A}"/>
              </a:ext>
            </a:extLst>
          </p:cNvPr>
          <p:cNvSpPr>
            <a:spLocks noGrp="1"/>
          </p:cNvSpPr>
          <p:nvPr>
            <p:ph type="title"/>
          </p:nvPr>
        </p:nvSpPr>
        <p:spPr>
          <a:xfrm>
            <a:off x="457200" y="332656"/>
            <a:ext cx="8229600" cy="620713"/>
          </a:xfrm>
        </p:spPr>
        <p:txBody>
          <a:bodyPr>
            <a:normAutofit/>
          </a:bodyPr>
          <a:lstStyle/>
          <a:p>
            <a:r>
              <a:rPr lang="en-US" altLang="en-US" sz="3600" b="1" dirty="0">
                <a:latin typeface="Myriad Pro"/>
                <a:cs typeface="Arial" panose="020B0604020202020204" pitchFamily="34" charset="0"/>
              </a:rPr>
              <a:t>Community Social care</a:t>
            </a:r>
            <a:endParaRPr lang="en-GB" altLang="en-US" sz="3600" b="1" dirty="0">
              <a:latin typeface="Myriad Pro"/>
            </a:endParaRPr>
          </a:p>
        </p:txBody>
      </p:sp>
      <p:sp>
        <p:nvSpPr>
          <p:cNvPr id="3" name="Content Placeholder 2">
            <a:extLst>
              <a:ext uri="{FF2B5EF4-FFF2-40B4-BE49-F238E27FC236}">
                <a16:creationId xmlns:a16="http://schemas.microsoft.com/office/drawing/2014/main" id="{0A0606B2-6729-4AE1-AA21-BF66EA10E47B}"/>
              </a:ext>
            </a:extLst>
          </p:cNvPr>
          <p:cNvSpPr>
            <a:spLocks noGrp="1"/>
          </p:cNvSpPr>
          <p:nvPr>
            <p:ph idx="1"/>
          </p:nvPr>
        </p:nvSpPr>
        <p:spPr>
          <a:xfrm>
            <a:off x="143668" y="1284659"/>
            <a:ext cx="8856663" cy="4824413"/>
          </a:xfrm>
        </p:spPr>
        <p:txBody>
          <a:bodyPr/>
          <a:lstStyle/>
          <a:p>
            <a:pPr>
              <a:spcBef>
                <a:spcPts val="600"/>
              </a:spcBef>
              <a:spcAft>
                <a:spcPts val="600"/>
              </a:spcAft>
              <a:defRPr/>
            </a:pPr>
            <a:r>
              <a:rPr lang="en-US" sz="2000" dirty="0">
                <a:latin typeface="Myriad Pro"/>
              </a:rPr>
              <a:t>Community health services are delivered in a wide range of settings – including in people’s own homes as well as in community clinics, community </a:t>
            </a:r>
            <a:r>
              <a:rPr lang="en-US" sz="2000" dirty="0" err="1">
                <a:latin typeface="Myriad Pro"/>
              </a:rPr>
              <a:t>centres</a:t>
            </a:r>
            <a:r>
              <a:rPr lang="en-US" sz="2000" dirty="0">
                <a:latin typeface="Myriad Pro"/>
              </a:rPr>
              <a:t> and schools – so are less visible than services delivered in hospitals and GP surgeries. </a:t>
            </a:r>
          </a:p>
          <a:p>
            <a:pPr>
              <a:spcBef>
                <a:spcPts val="600"/>
              </a:spcBef>
              <a:spcAft>
                <a:spcPts val="600"/>
              </a:spcAft>
              <a:defRPr/>
            </a:pPr>
            <a:r>
              <a:rPr lang="en-US" sz="2000" dirty="0">
                <a:latin typeface="Myriad Pro"/>
              </a:rPr>
              <a:t>The range and configuration of services vary between local areas. </a:t>
            </a:r>
          </a:p>
          <a:p>
            <a:pPr>
              <a:spcBef>
                <a:spcPts val="600"/>
              </a:spcBef>
              <a:spcAft>
                <a:spcPts val="600"/>
              </a:spcAft>
              <a:defRPr/>
            </a:pPr>
            <a:r>
              <a:rPr lang="en-US" sz="2000" dirty="0">
                <a:latin typeface="Myriad Pro"/>
              </a:rPr>
              <a:t>They commonly include adult community nursing, specialist long-term condition nursing, therapy services, preventive services such as sexual health and smoking cessation clinics, and child health services including health visiting and school nursing. </a:t>
            </a:r>
          </a:p>
          <a:p>
            <a:pPr>
              <a:spcBef>
                <a:spcPts val="600"/>
              </a:spcBef>
              <a:spcAft>
                <a:spcPts val="600"/>
              </a:spcAft>
              <a:defRPr/>
            </a:pPr>
            <a:r>
              <a:rPr lang="en-US" sz="2000" dirty="0">
                <a:latin typeface="Myriad Pro"/>
              </a:rPr>
              <a:t>Some providers also deliver specialist services such as prison health care and dentistry. </a:t>
            </a:r>
          </a:p>
          <a:p>
            <a:pPr marL="0" indent="0" algn="r">
              <a:buFont typeface="Arial" panose="020B0604020202020204" pitchFamily="34" charset="0"/>
              <a:buNone/>
              <a:defRPr/>
            </a:pPr>
            <a:r>
              <a:rPr lang="en-US" sz="2000" dirty="0">
                <a:latin typeface="Myriad Pro"/>
              </a:rPr>
              <a:t>						(DHSC, 2020)</a:t>
            </a:r>
          </a:p>
        </p:txBody>
      </p:sp>
      <p:sp>
        <p:nvSpPr>
          <p:cNvPr id="4" name="Date Placeholder 3">
            <a:extLst>
              <a:ext uri="{FF2B5EF4-FFF2-40B4-BE49-F238E27FC236}">
                <a16:creationId xmlns:a16="http://schemas.microsoft.com/office/drawing/2014/main" id="{BAC38A6F-E38D-4F90-B644-0D1FDF7648C4}"/>
              </a:ext>
            </a:extLst>
          </p:cNvPr>
          <p:cNvSpPr>
            <a:spLocks noGrp="1"/>
          </p:cNvSpPr>
          <p:nvPr>
            <p:ph type="dt" sz="half" idx="10"/>
          </p:nvPr>
        </p:nvSpPr>
        <p:spPr/>
        <p:txBody>
          <a:bodyPr/>
          <a:lstStyle/>
          <a:p>
            <a:pPr>
              <a:defRPr/>
            </a:pPr>
            <a:fld id="{8731FB55-FF44-4C55-AC29-8BD1A5510C6D}" type="datetime1">
              <a:rPr lang="en-GB" altLang="en-US" smtClean="0"/>
              <a:pPr>
                <a:defRPr/>
              </a:pPr>
              <a:t>05/01/2026</a:t>
            </a:fld>
            <a:endParaRPr lang="en-GB" altLang="en-US"/>
          </a:p>
        </p:txBody>
      </p:sp>
      <p:sp>
        <p:nvSpPr>
          <p:cNvPr id="17413" name="Slide Number Placeholder 4">
            <a:extLst>
              <a:ext uri="{FF2B5EF4-FFF2-40B4-BE49-F238E27FC236}">
                <a16:creationId xmlns:a16="http://schemas.microsoft.com/office/drawing/2014/main" id="{2DF2455C-6A76-4BB6-BD67-CAEF123208D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4C1B78A-2DE0-4995-AEAE-8DCF3377FB0B}" type="slidenum">
              <a:rPr lang="en-GB" altLang="en-US" sz="1200" smtClean="0">
                <a:solidFill>
                  <a:srgbClr val="898989"/>
                </a:solidFill>
              </a:rPr>
              <a:pPr>
                <a:spcBef>
                  <a:spcPct val="0"/>
                </a:spcBef>
                <a:buFontTx/>
                <a:buNone/>
              </a:pPr>
              <a:t>20</a:t>
            </a:fld>
            <a:endParaRPr lang="en-GB" altLang="en-US" sz="1200">
              <a:solidFill>
                <a:srgbClr val="898989"/>
              </a:solidFill>
            </a:endParaRPr>
          </a:p>
        </p:txBody>
      </p:sp>
      <p:pic>
        <p:nvPicPr>
          <p:cNvPr id="5" name="Picture 4" descr="A blue background with white text&#10;&#10;Description automatically generated">
            <a:extLst>
              <a:ext uri="{FF2B5EF4-FFF2-40B4-BE49-F238E27FC236}">
                <a16:creationId xmlns:a16="http://schemas.microsoft.com/office/drawing/2014/main" id="{93B660EF-A963-27CE-89C5-57155B05C3C5}"/>
              </a:ext>
            </a:extLst>
          </p:cNvPr>
          <p:cNvPicPr>
            <a:picLocks noChangeAspect="1"/>
          </p:cNvPicPr>
          <p:nvPr/>
        </p:nvPicPr>
        <p:blipFill>
          <a:blip r:embed="rId2"/>
          <a:stretch>
            <a:fillRect/>
          </a:stretch>
        </p:blipFill>
        <p:spPr>
          <a:xfrm>
            <a:off x="0" y="5719750"/>
            <a:ext cx="9143999" cy="1138364"/>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0BB512E5-3A37-405B-BAE1-573DDBC93EBD}"/>
              </a:ext>
            </a:extLst>
          </p:cNvPr>
          <p:cNvSpPr>
            <a:spLocks noGrp="1"/>
          </p:cNvSpPr>
          <p:nvPr>
            <p:ph type="title"/>
          </p:nvPr>
        </p:nvSpPr>
        <p:spPr/>
        <p:txBody>
          <a:bodyPr>
            <a:normAutofit/>
          </a:bodyPr>
          <a:lstStyle/>
          <a:p>
            <a:r>
              <a:rPr lang="en-GB" altLang="en-US" sz="3600" b="1" dirty="0">
                <a:latin typeface="Myriad Pro"/>
              </a:rPr>
              <a:t>Acute versus Chronic</a:t>
            </a:r>
            <a:endParaRPr lang="en-US" altLang="en-US" sz="3600" b="1" dirty="0">
              <a:latin typeface="Myriad Pro"/>
            </a:endParaRPr>
          </a:p>
        </p:txBody>
      </p:sp>
      <p:sp>
        <p:nvSpPr>
          <p:cNvPr id="28675" name="Content Placeholder 2">
            <a:extLst>
              <a:ext uri="{FF2B5EF4-FFF2-40B4-BE49-F238E27FC236}">
                <a16:creationId xmlns:a16="http://schemas.microsoft.com/office/drawing/2014/main" id="{37E45A1A-201D-4B1E-9EB7-DAFB3CB7432A}"/>
              </a:ext>
            </a:extLst>
          </p:cNvPr>
          <p:cNvSpPr>
            <a:spLocks noGrp="1"/>
          </p:cNvSpPr>
          <p:nvPr>
            <p:ph idx="1"/>
          </p:nvPr>
        </p:nvSpPr>
        <p:spPr>
          <a:xfrm>
            <a:off x="467544" y="1556792"/>
            <a:ext cx="7886700" cy="4351338"/>
          </a:xfrm>
        </p:spPr>
        <p:txBody>
          <a:bodyPr>
            <a:normAutofit/>
          </a:bodyPr>
          <a:lstStyle/>
          <a:p>
            <a:endParaRPr lang="en-US" altLang="en-US" sz="2000" dirty="0">
              <a:latin typeface="Myriad Pro"/>
            </a:endParaRPr>
          </a:p>
          <a:p>
            <a:r>
              <a:rPr lang="en-US" altLang="en-US" sz="2000" dirty="0">
                <a:latin typeface="Myriad Pro"/>
              </a:rPr>
              <a:t>Most health care systems were designed with acute conditions in mind, so most are based on an acute and episodic model of care (Nolte et al., 2008) </a:t>
            </a:r>
          </a:p>
          <a:p>
            <a:r>
              <a:rPr lang="en-US" altLang="en-US" sz="2000" dirty="0">
                <a:latin typeface="Myriad Pro"/>
              </a:rPr>
              <a:t>This is </a:t>
            </a:r>
            <a:r>
              <a:rPr lang="en-US" altLang="en-US" sz="2000" dirty="0" err="1">
                <a:latin typeface="Myriad Pro"/>
              </a:rPr>
              <a:t>characterised</a:t>
            </a:r>
            <a:r>
              <a:rPr lang="en-US" altLang="en-US" sz="2000" dirty="0">
                <a:latin typeface="Myriad Pro"/>
              </a:rPr>
              <a:t> by: testing, diagnosing, and relieving symptoms: the expectation that a cure will be found; expert health care professionals providing specialist (and disease-specific) care to people with little knowledge of their presenting disease (WHO, 2002), </a:t>
            </a:r>
          </a:p>
          <a:p>
            <a:r>
              <a:rPr lang="en-US" altLang="en-US" sz="2000" b="1" dirty="0">
                <a:latin typeface="Myriad Pro"/>
              </a:rPr>
              <a:t>But </a:t>
            </a:r>
            <a:r>
              <a:rPr lang="en-US" altLang="en-US" sz="2000" dirty="0">
                <a:latin typeface="Myriad Pro"/>
              </a:rPr>
              <a:t>it is a model that is not appropriate for the complex needs of people living with chronic (WHO, 2002)</a:t>
            </a:r>
          </a:p>
          <a:p>
            <a:endParaRPr lang="en-US" altLang="en-US" sz="1800" dirty="0">
              <a:latin typeface="Myriad Pro"/>
            </a:endParaRPr>
          </a:p>
        </p:txBody>
      </p:sp>
      <p:pic>
        <p:nvPicPr>
          <p:cNvPr id="3" name="Picture 2" descr="A blue background with white text&#10;&#10;Description automatically generated">
            <a:extLst>
              <a:ext uri="{FF2B5EF4-FFF2-40B4-BE49-F238E27FC236}">
                <a16:creationId xmlns:a16="http://schemas.microsoft.com/office/drawing/2014/main" id="{CE6F6910-B91A-CC20-EFA8-A01976A87049}"/>
              </a:ext>
            </a:extLst>
          </p:cNvPr>
          <p:cNvPicPr>
            <a:picLocks noChangeAspect="1"/>
          </p:cNvPicPr>
          <p:nvPr/>
        </p:nvPicPr>
        <p:blipFill>
          <a:blip r:embed="rId3"/>
          <a:stretch>
            <a:fillRect/>
          </a:stretch>
        </p:blipFill>
        <p:spPr>
          <a:xfrm>
            <a:off x="0" y="5719750"/>
            <a:ext cx="9143999" cy="1138364"/>
          </a:xfrm>
          <a:prstGeom prst="rect">
            <a:avLst/>
          </a:prstGeom>
        </p:spPr>
      </p:pic>
    </p:spTree>
    <p:extLst>
      <p:ext uri="{BB962C8B-B14F-4D97-AF65-F5344CB8AC3E}">
        <p14:creationId xmlns:p14="http://schemas.microsoft.com/office/powerpoint/2010/main" val="9737005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83ACE354-6FD1-48BC-9A8F-B13B8E41DE6F}"/>
              </a:ext>
            </a:extLst>
          </p:cNvPr>
          <p:cNvSpPr>
            <a:spLocks noGrp="1"/>
          </p:cNvSpPr>
          <p:nvPr>
            <p:ph type="title"/>
          </p:nvPr>
        </p:nvSpPr>
        <p:spPr>
          <a:xfrm>
            <a:off x="611560" y="332656"/>
            <a:ext cx="6571060" cy="706964"/>
          </a:xfrm>
        </p:spPr>
        <p:txBody>
          <a:bodyPr>
            <a:normAutofit/>
          </a:bodyPr>
          <a:lstStyle/>
          <a:p>
            <a:r>
              <a:rPr lang="en-GB" altLang="en-US" sz="3600" b="1" dirty="0">
                <a:latin typeface="Myriad Pro"/>
              </a:rPr>
              <a:t>Acute and Chronic Features</a:t>
            </a:r>
            <a:endParaRPr lang="en-US" altLang="en-US" sz="3600" b="1" dirty="0">
              <a:latin typeface="Myriad Pro"/>
            </a:endParaRPr>
          </a:p>
        </p:txBody>
      </p:sp>
      <p:graphicFrame>
        <p:nvGraphicFramePr>
          <p:cNvPr id="10" name="Table 9">
            <a:extLst>
              <a:ext uri="{FF2B5EF4-FFF2-40B4-BE49-F238E27FC236}">
                <a16:creationId xmlns:a16="http://schemas.microsoft.com/office/drawing/2014/main" id="{D3AF45AC-4786-4A2E-B8B2-BFD895157746}"/>
              </a:ext>
            </a:extLst>
          </p:cNvPr>
          <p:cNvGraphicFramePr>
            <a:graphicFrameLocks noGrp="1"/>
          </p:cNvGraphicFramePr>
          <p:nvPr>
            <p:extLst>
              <p:ext uri="{D42A27DB-BD31-4B8C-83A1-F6EECF244321}">
                <p14:modId xmlns:p14="http://schemas.microsoft.com/office/powerpoint/2010/main" val="487600868"/>
              </p:ext>
            </p:extLst>
          </p:nvPr>
        </p:nvGraphicFramePr>
        <p:xfrm>
          <a:off x="395536" y="1255644"/>
          <a:ext cx="7992888" cy="4487352"/>
        </p:xfrm>
        <a:graphic>
          <a:graphicData uri="http://schemas.openxmlformats.org/drawingml/2006/table">
            <a:tbl>
              <a:tblPr/>
              <a:tblGrid>
                <a:gridCol w="1620180">
                  <a:extLst>
                    <a:ext uri="{9D8B030D-6E8A-4147-A177-3AD203B41FA5}">
                      <a16:colId xmlns:a16="http://schemas.microsoft.com/office/drawing/2014/main" val="20000"/>
                    </a:ext>
                  </a:extLst>
                </a:gridCol>
                <a:gridCol w="2664296">
                  <a:extLst>
                    <a:ext uri="{9D8B030D-6E8A-4147-A177-3AD203B41FA5}">
                      <a16:colId xmlns:a16="http://schemas.microsoft.com/office/drawing/2014/main" val="20001"/>
                    </a:ext>
                  </a:extLst>
                </a:gridCol>
                <a:gridCol w="3708412">
                  <a:extLst>
                    <a:ext uri="{9D8B030D-6E8A-4147-A177-3AD203B41FA5}">
                      <a16:colId xmlns:a16="http://schemas.microsoft.com/office/drawing/2014/main" val="20002"/>
                    </a:ext>
                  </a:extLst>
                </a:gridCol>
              </a:tblGrid>
              <a:tr h="307064">
                <a:tc>
                  <a:txBody>
                    <a:bodyPr/>
                    <a:lstStyle/>
                    <a:p>
                      <a:pPr>
                        <a:spcAft>
                          <a:spcPts val="1200"/>
                        </a:spcAft>
                      </a:pPr>
                      <a:endParaRPr lang="en-GB" sz="1800" dirty="0">
                        <a:latin typeface="Myriad Pro"/>
                        <a:ea typeface="Calibri"/>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endParaRPr lang="en-GB" sz="1800" b="1">
                        <a:latin typeface="Myriad Pro"/>
                        <a:ea typeface="Calibri"/>
                        <a:cs typeface="Times New Roman"/>
                      </a:endParaRPr>
                    </a:p>
                    <a:p>
                      <a:pPr>
                        <a:spcAft>
                          <a:spcPts val="0"/>
                        </a:spcAft>
                      </a:pPr>
                      <a:r>
                        <a:rPr lang="en-GB" sz="1800" b="1">
                          <a:latin typeface="Myriad Pro"/>
                          <a:ea typeface="Calibri"/>
                          <a:cs typeface="Times New Roman"/>
                        </a:rPr>
                        <a:t>Acute disease</a:t>
                      </a:r>
                      <a:endParaRPr lang="en-US" sz="1800">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endParaRPr lang="en-US" sz="1800" dirty="0">
                        <a:latin typeface="Myriad Pro"/>
                        <a:ea typeface="Times New Roman"/>
                        <a:cs typeface="Times New Roman"/>
                      </a:endParaRPr>
                    </a:p>
                    <a:p>
                      <a:pPr>
                        <a:spcAft>
                          <a:spcPts val="0"/>
                        </a:spcAft>
                      </a:pPr>
                      <a:r>
                        <a:rPr lang="en-GB" sz="1800" b="1" dirty="0">
                          <a:latin typeface="Myriad Pro"/>
                          <a:ea typeface="Calibri"/>
                          <a:cs typeface="Times New Roman"/>
                        </a:rPr>
                        <a:t>Chronic illness</a:t>
                      </a:r>
                      <a:endParaRPr lang="en-US" sz="1800" dirty="0">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60764">
                <a:tc>
                  <a:txBody>
                    <a:bodyPr/>
                    <a:lstStyle/>
                    <a:p>
                      <a:pPr>
                        <a:spcAft>
                          <a:spcPts val="0"/>
                        </a:spcAft>
                      </a:pPr>
                      <a:r>
                        <a:rPr lang="en-US" sz="1800" b="1">
                          <a:latin typeface="Myriad Pro"/>
                          <a:ea typeface="Calibri"/>
                          <a:cs typeface="Times New Roman"/>
                        </a:rPr>
                        <a:t>Onset</a:t>
                      </a:r>
                      <a:endParaRPr lang="en-US" sz="1800">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0070C0"/>
                          </a:solidFill>
                          <a:latin typeface="Myriad Pro"/>
                          <a:ea typeface="Calibri"/>
                          <a:cs typeface="Times New Roman"/>
                        </a:rPr>
                        <a:t>Abrupt</a:t>
                      </a:r>
                      <a:endParaRPr lang="en-US" sz="1800">
                        <a:solidFill>
                          <a:srgbClr val="0070C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7030A0"/>
                          </a:solidFill>
                          <a:latin typeface="Myriad Pro"/>
                          <a:ea typeface="Calibri"/>
                          <a:cs typeface="Times New Roman"/>
                        </a:rPr>
                        <a:t>Generally gradual and often insidious</a:t>
                      </a:r>
                      <a:endParaRPr lang="en-US" sz="1800">
                        <a:solidFill>
                          <a:srgbClr val="7030A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07064">
                <a:tc>
                  <a:txBody>
                    <a:bodyPr/>
                    <a:lstStyle/>
                    <a:p>
                      <a:pPr>
                        <a:spcAft>
                          <a:spcPts val="0"/>
                        </a:spcAft>
                      </a:pPr>
                      <a:r>
                        <a:rPr lang="en-US" sz="1800" b="1">
                          <a:latin typeface="Myriad Pro"/>
                          <a:ea typeface="Calibri"/>
                          <a:cs typeface="Times New Roman"/>
                        </a:rPr>
                        <a:t>Duration</a:t>
                      </a:r>
                      <a:endParaRPr lang="en-US" sz="1800">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0070C0"/>
                          </a:solidFill>
                          <a:latin typeface="Myriad Pro"/>
                          <a:ea typeface="Calibri"/>
                          <a:cs typeface="Times New Roman"/>
                        </a:rPr>
                        <a:t>Limited</a:t>
                      </a:r>
                      <a:endParaRPr lang="en-US" sz="1800">
                        <a:solidFill>
                          <a:srgbClr val="0070C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7030A0"/>
                          </a:solidFill>
                          <a:latin typeface="Myriad Pro"/>
                          <a:ea typeface="Calibri"/>
                          <a:cs typeface="Times New Roman"/>
                        </a:rPr>
                        <a:t>Lengthy and indefinite</a:t>
                      </a:r>
                      <a:endParaRPr lang="en-US" sz="1800">
                        <a:solidFill>
                          <a:srgbClr val="7030A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307064">
                <a:tc>
                  <a:txBody>
                    <a:bodyPr/>
                    <a:lstStyle/>
                    <a:p>
                      <a:pPr>
                        <a:spcAft>
                          <a:spcPts val="0"/>
                        </a:spcAft>
                      </a:pPr>
                      <a:r>
                        <a:rPr lang="en-US" sz="1800" b="1">
                          <a:latin typeface="Myriad Pro"/>
                          <a:ea typeface="Calibri"/>
                          <a:cs typeface="Times New Roman"/>
                        </a:rPr>
                        <a:t>Cause</a:t>
                      </a:r>
                      <a:endParaRPr lang="en-US" sz="1800">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0070C0"/>
                          </a:solidFill>
                          <a:latin typeface="Myriad Pro"/>
                          <a:ea typeface="Calibri"/>
                          <a:cs typeface="Times New Roman"/>
                        </a:rPr>
                        <a:t>Usually single</a:t>
                      </a:r>
                      <a:endParaRPr lang="en-US" sz="1800">
                        <a:solidFill>
                          <a:srgbClr val="0070C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7030A0"/>
                          </a:solidFill>
                          <a:latin typeface="Myriad Pro"/>
                          <a:ea typeface="Calibri"/>
                          <a:cs typeface="Times New Roman"/>
                        </a:rPr>
                        <a:t>Usually multiple and changes over time</a:t>
                      </a:r>
                      <a:endParaRPr lang="en-US" sz="1800">
                        <a:solidFill>
                          <a:srgbClr val="7030A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307064">
                <a:tc>
                  <a:txBody>
                    <a:bodyPr/>
                    <a:lstStyle/>
                    <a:p>
                      <a:pPr>
                        <a:spcAft>
                          <a:spcPts val="0"/>
                        </a:spcAft>
                      </a:pPr>
                      <a:r>
                        <a:rPr lang="en-US" sz="1800" b="1">
                          <a:latin typeface="Myriad Pro"/>
                          <a:ea typeface="Calibri"/>
                          <a:cs typeface="Times New Roman"/>
                        </a:rPr>
                        <a:t>Diagnosis and prognosis</a:t>
                      </a:r>
                      <a:endParaRPr lang="en-US" sz="1800">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0070C0"/>
                          </a:solidFill>
                          <a:latin typeface="Myriad Pro"/>
                          <a:ea typeface="Calibri"/>
                          <a:cs typeface="Times New Roman"/>
                        </a:rPr>
                        <a:t>Usually accurate</a:t>
                      </a:r>
                      <a:endParaRPr lang="en-US" sz="1800">
                        <a:solidFill>
                          <a:srgbClr val="0070C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7030A0"/>
                          </a:solidFill>
                          <a:latin typeface="Myriad Pro"/>
                          <a:ea typeface="Calibri"/>
                          <a:cs typeface="Times New Roman"/>
                        </a:rPr>
                        <a:t>Often uncertain</a:t>
                      </a:r>
                      <a:endParaRPr lang="en-US" sz="1800">
                        <a:solidFill>
                          <a:srgbClr val="7030A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448475">
                <a:tc>
                  <a:txBody>
                    <a:bodyPr/>
                    <a:lstStyle/>
                    <a:p>
                      <a:pPr>
                        <a:spcAft>
                          <a:spcPts val="0"/>
                        </a:spcAft>
                      </a:pPr>
                      <a:r>
                        <a:rPr lang="en-US" sz="1800" b="1">
                          <a:latin typeface="Myriad Pro"/>
                          <a:ea typeface="Calibri"/>
                          <a:cs typeface="Times New Roman"/>
                        </a:rPr>
                        <a:t>Technological intervention</a:t>
                      </a:r>
                      <a:endParaRPr lang="en-US" sz="1800">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0070C0"/>
                          </a:solidFill>
                          <a:latin typeface="Myriad Pro"/>
                          <a:ea typeface="Calibri"/>
                          <a:cs typeface="Times New Roman"/>
                        </a:rPr>
                        <a:t>Usually effective</a:t>
                      </a:r>
                      <a:endParaRPr lang="en-US" sz="1800">
                        <a:solidFill>
                          <a:srgbClr val="0070C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7030A0"/>
                          </a:solidFill>
                          <a:latin typeface="Myriad Pro"/>
                          <a:ea typeface="Calibri"/>
                          <a:cs typeface="Times New Roman"/>
                        </a:rPr>
                        <a:t>Often indecisive; adverse effects common</a:t>
                      </a:r>
                      <a:endParaRPr lang="en-US" sz="1800">
                        <a:solidFill>
                          <a:srgbClr val="7030A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307064">
                <a:tc>
                  <a:txBody>
                    <a:bodyPr/>
                    <a:lstStyle/>
                    <a:p>
                      <a:pPr>
                        <a:spcAft>
                          <a:spcPts val="0"/>
                        </a:spcAft>
                      </a:pPr>
                      <a:r>
                        <a:rPr lang="en-US" sz="1800" b="1">
                          <a:latin typeface="Myriad Pro"/>
                          <a:ea typeface="Calibri"/>
                          <a:cs typeface="Times New Roman"/>
                        </a:rPr>
                        <a:t>Outcome</a:t>
                      </a:r>
                      <a:endParaRPr lang="en-US" sz="1800">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0070C0"/>
                          </a:solidFill>
                          <a:latin typeface="Myriad Pro"/>
                          <a:ea typeface="Calibri"/>
                          <a:cs typeface="Times New Roman"/>
                        </a:rPr>
                        <a:t>Cure possible</a:t>
                      </a:r>
                      <a:endParaRPr lang="en-US" sz="1800">
                        <a:solidFill>
                          <a:srgbClr val="0070C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7030A0"/>
                          </a:solidFill>
                          <a:latin typeface="Myriad Pro"/>
                          <a:ea typeface="Calibri"/>
                          <a:cs typeface="Times New Roman"/>
                        </a:rPr>
                        <a:t>No cure</a:t>
                      </a:r>
                      <a:endParaRPr lang="en-US" sz="1800">
                        <a:solidFill>
                          <a:srgbClr val="7030A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307064">
                <a:tc>
                  <a:txBody>
                    <a:bodyPr/>
                    <a:lstStyle/>
                    <a:p>
                      <a:pPr>
                        <a:spcAft>
                          <a:spcPts val="0"/>
                        </a:spcAft>
                      </a:pPr>
                      <a:r>
                        <a:rPr lang="en-US" sz="1800" b="1">
                          <a:latin typeface="Myriad Pro"/>
                          <a:ea typeface="Calibri"/>
                          <a:cs typeface="Times New Roman"/>
                        </a:rPr>
                        <a:t>Uncertainty</a:t>
                      </a:r>
                      <a:endParaRPr lang="en-US" sz="1800">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0070C0"/>
                          </a:solidFill>
                          <a:latin typeface="Myriad Pro"/>
                          <a:ea typeface="Calibri"/>
                          <a:cs typeface="Times New Roman"/>
                        </a:rPr>
                        <a:t>Minimal</a:t>
                      </a:r>
                      <a:endParaRPr lang="en-US" sz="1800">
                        <a:solidFill>
                          <a:srgbClr val="0070C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7030A0"/>
                          </a:solidFill>
                          <a:latin typeface="Myriad Pro"/>
                          <a:ea typeface="Calibri"/>
                          <a:cs typeface="Times New Roman"/>
                        </a:rPr>
                        <a:t>Pervasive</a:t>
                      </a:r>
                      <a:endParaRPr lang="en-US" sz="1800">
                        <a:solidFill>
                          <a:srgbClr val="7030A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409302">
                <a:tc>
                  <a:txBody>
                    <a:bodyPr/>
                    <a:lstStyle/>
                    <a:p>
                      <a:pPr>
                        <a:spcAft>
                          <a:spcPts val="0"/>
                        </a:spcAft>
                      </a:pPr>
                      <a:r>
                        <a:rPr lang="en-US" sz="1800" b="1">
                          <a:latin typeface="Myriad Pro"/>
                          <a:ea typeface="Calibri"/>
                          <a:cs typeface="Times New Roman"/>
                        </a:rPr>
                        <a:t>Knowledge</a:t>
                      </a:r>
                      <a:endParaRPr lang="en-US" sz="1800">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a:solidFill>
                            <a:srgbClr val="0070C0"/>
                          </a:solidFill>
                          <a:latin typeface="Myriad Pro"/>
                          <a:ea typeface="Calibri"/>
                          <a:cs typeface="Times New Roman"/>
                        </a:rPr>
                        <a:t>Professionals knowledgeable, patients inexperienced</a:t>
                      </a:r>
                      <a:endParaRPr lang="en-US" sz="1800">
                        <a:solidFill>
                          <a:srgbClr val="0070C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spcAft>
                          <a:spcPts val="0"/>
                        </a:spcAft>
                      </a:pPr>
                      <a:r>
                        <a:rPr lang="en-US" sz="1800" dirty="0">
                          <a:solidFill>
                            <a:srgbClr val="7030A0"/>
                          </a:solidFill>
                          <a:latin typeface="Myriad Pro"/>
                          <a:ea typeface="Calibri"/>
                          <a:cs typeface="Times New Roman"/>
                        </a:rPr>
                        <a:t>Professionals and patients have complementary knowledge and experiences</a:t>
                      </a:r>
                      <a:endParaRPr lang="en-US" sz="1800" dirty="0">
                        <a:solidFill>
                          <a:srgbClr val="7030A0"/>
                        </a:solidFill>
                        <a:latin typeface="Myriad Pro"/>
                        <a:ea typeface="Times New Roman"/>
                        <a:cs typeface="Times New Roman"/>
                      </a:endParaRPr>
                    </a:p>
                  </a:txBody>
                  <a:tcPr marL="38107" marR="38107"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bl>
          </a:graphicData>
        </a:graphic>
      </p:graphicFrame>
      <p:pic>
        <p:nvPicPr>
          <p:cNvPr id="3" name="Picture 2" descr="A blue background with white text&#10;&#10;Description automatically generated">
            <a:extLst>
              <a:ext uri="{FF2B5EF4-FFF2-40B4-BE49-F238E27FC236}">
                <a16:creationId xmlns:a16="http://schemas.microsoft.com/office/drawing/2014/main" id="{D7FB1E02-AD00-A14A-3C6E-7A8FBC52105C}"/>
              </a:ext>
            </a:extLst>
          </p:cNvPr>
          <p:cNvPicPr>
            <a:picLocks noChangeAspect="1"/>
          </p:cNvPicPr>
          <p:nvPr/>
        </p:nvPicPr>
        <p:blipFill>
          <a:blip r:embed="rId2"/>
          <a:stretch>
            <a:fillRect/>
          </a:stretch>
        </p:blipFill>
        <p:spPr>
          <a:xfrm>
            <a:off x="0" y="5719750"/>
            <a:ext cx="9143999" cy="1138364"/>
          </a:xfrm>
          <a:prstGeom prst="rect">
            <a:avLst/>
          </a:prstGeom>
        </p:spPr>
      </p:pic>
    </p:spTree>
    <p:extLst>
      <p:ext uri="{BB962C8B-B14F-4D97-AF65-F5344CB8AC3E}">
        <p14:creationId xmlns:p14="http://schemas.microsoft.com/office/powerpoint/2010/main" val="2619340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E5FC0A3D-C206-404A-8AAE-56B300351155}"/>
              </a:ext>
            </a:extLst>
          </p:cNvPr>
          <p:cNvSpPr>
            <a:spLocks noGrp="1"/>
          </p:cNvSpPr>
          <p:nvPr>
            <p:ph type="title"/>
          </p:nvPr>
        </p:nvSpPr>
        <p:spPr/>
        <p:txBody>
          <a:bodyPr>
            <a:normAutofit/>
          </a:bodyPr>
          <a:lstStyle/>
          <a:p>
            <a:r>
              <a:rPr lang="en-GB" altLang="en-US" sz="3600" b="1" dirty="0">
                <a:latin typeface="Myriad Pro"/>
              </a:rPr>
              <a:t>The Importance of Joined-up Care</a:t>
            </a:r>
          </a:p>
        </p:txBody>
      </p:sp>
      <p:sp>
        <p:nvSpPr>
          <p:cNvPr id="3" name="Content Placeholder 2">
            <a:extLst>
              <a:ext uri="{FF2B5EF4-FFF2-40B4-BE49-F238E27FC236}">
                <a16:creationId xmlns:a16="http://schemas.microsoft.com/office/drawing/2014/main" id="{688A129F-229E-4868-8841-C02FDF98B09D}"/>
              </a:ext>
            </a:extLst>
          </p:cNvPr>
          <p:cNvSpPr>
            <a:spLocks noGrp="1"/>
          </p:cNvSpPr>
          <p:nvPr>
            <p:ph idx="1"/>
          </p:nvPr>
        </p:nvSpPr>
        <p:spPr/>
        <p:txBody>
          <a:bodyPr>
            <a:normAutofit/>
          </a:bodyPr>
          <a:lstStyle/>
          <a:p>
            <a:pPr>
              <a:defRPr/>
            </a:pPr>
            <a:r>
              <a:rPr lang="en-GB" dirty="0">
                <a:latin typeface="Myriad Pro"/>
              </a:rPr>
              <a:t>Health and social care often work with people whose needs are complex and cross-cutting </a:t>
            </a:r>
            <a:r>
              <a:rPr lang="en-US" dirty="0">
                <a:latin typeface="Myriad Pro"/>
              </a:rPr>
              <a:t>and require a joined-up response from a range of agencies. </a:t>
            </a:r>
            <a:r>
              <a:rPr lang="en-GB" dirty="0">
                <a:latin typeface="Myriad Pro"/>
              </a:rPr>
              <a:t>(Glasby, 2012).  </a:t>
            </a:r>
            <a:endParaRPr lang="en-US" dirty="0">
              <a:latin typeface="Myriad Pro"/>
            </a:endParaRPr>
          </a:p>
          <a:p>
            <a:pPr>
              <a:defRPr/>
            </a:pPr>
            <a:endParaRPr lang="en-GB" dirty="0">
              <a:latin typeface="Myriad Pro"/>
            </a:endParaRPr>
          </a:p>
          <a:p>
            <a:pPr marL="0" indent="0">
              <a:buNone/>
              <a:defRPr/>
            </a:pPr>
            <a:endParaRPr lang="en-GB" dirty="0">
              <a:latin typeface="Myriad Pro"/>
            </a:endParaRPr>
          </a:p>
          <a:p>
            <a:pPr>
              <a:defRPr/>
            </a:pPr>
            <a:r>
              <a:rPr lang="en-GB" dirty="0">
                <a:latin typeface="Myriad Pro"/>
              </a:rPr>
              <a:t>Sam’s story (4 mins): </a:t>
            </a:r>
          </a:p>
          <a:p>
            <a:pPr>
              <a:defRPr/>
            </a:pPr>
            <a:endParaRPr lang="en-GB" dirty="0">
              <a:latin typeface="Myriad Pro"/>
            </a:endParaRPr>
          </a:p>
          <a:p>
            <a:pPr marL="0" indent="0">
              <a:buFont typeface="Wingdings 2" panose="05020102010507070707" pitchFamily="18" charset="2"/>
              <a:buNone/>
              <a:defRPr/>
            </a:pPr>
            <a:r>
              <a:rPr lang="en-GB" dirty="0">
                <a:latin typeface="Myriad Pro"/>
                <a:hlinkClick r:id="rId3"/>
              </a:rPr>
              <a:t>https://www.kingsfund.org.uk/audio-video/joined-care-sams-story</a:t>
            </a:r>
            <a:r>
              <a:rPr lang="en-GB" dirty="0">
                <a:latin typeface="Myriad Pro"/>
              </a:rPr>
              <a:t>  </a:t>
            </a:r>
            <a:br>
              <a:rPr lang="en-GB" dirty="0">
                <a:latin typeface="Myriad Pro"/>
              </a:rPr>
            </a:br>
            <a:br>
              <a:rPr lang="en-GB" dirty="0">
                <a:latin typeface="Myriad Pro"/>
              </a:rPr>
            </a:br>
            <a:endParaRPr lang="en-GB" dirty="0">
              <a:latin typeface="Myriad Pro"/>
            </a:endParaRPr>
          </a:p>
        </p:txBody>
      </p:sp>
      <p:pic>
        <p:nvPicPr>
          <p:cNvPr id="4" name="Picture 3" descr="A blue background with white text&#10;&#10;Description automatically generated">
            <a:extLst>
              <a:ext uri="{FF2B5EF4-FFF2-40B4-BE49-F238E27FC236}">
                <a16:creationId xmlns:a16="http://schemas.microsoft.com/office/drawing/2014/main" id="{23789650-7B02-C7A8-1D3B-8518085EB39F}"/>
              </a:ext>
            </a:extLst>
          </p:cNvPr>
          <p:cNvPicPr>
            <a:picLocks noChangeAspect="1"/>
          </p:cNvPicPr>
          <p:nvPr/>
        </p:nvPicPr>
        <p:blipFill>
          <a:blip r:embed="rId4"/>
          <a:stretch>
            <a:fillRect/>
          </a:stretch>
        </p:blipFill>
        <p:spPr>
          <a:xfrm>
            <a:off x="0" y="5719750"/>
            <a:ext cx="9143999" cy="1138364"/>
          </a:xfrm>
          <a:prstGeom prst="rect">
            <a:avLst/>
          </a:prstGeom>
        </p:spPr>
      </p:pic>
    </p:spTree>
    <p:extLst>
      <p:ext uri="{BB962C8B-B14F-4D97-AF65-F5344CB8AC3E}">
        <p14:creationId xmlns:p14="http://schemas.microsoft.com/office/powerpoint/2010/main" val="31494729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DF479191-2612-4B37-A110-94A739E5EBA1}"/>
              </a:ext>
            </a:extLst>
          </p:cNvPr>
          <p:cNvSpPr>
            <a:spLocks noGrp="1"/>
          </p:cNvSpPr>
          <p:nvPr>
            <p:ph type="title"/>
          </p:nvPr>
        </p:nvSpPr>
        <p:spPr>
          <a:xfrm>
            <a:off x="457200" y="136525"/>
            <a:ext cx="8229600" cy="700088"/>
          </a:xfrm>
        </p:spPr>
        <p:txBody>
          <a:bodyPr>
            <a:normAutofit/>
          </a:bodyPr>
          <a:lstStyle/>
          <a:p>
            <a:r>
              <a:rPr lang="en-US" altLang="en-US" sz="3600" b="1" dirty="0">
                <a:latin typeface="Myriad Pro"/>
                <a:cs typeface="Arial"/>
              </a:rPr>
              <a:t>Paraphrasing Activity</a:t>
            </a:r>
          </a:p>
        </p:txBody>
      </p:sp>
      <p:sp>
        <p:nvSpPr>
          <p:cNvPr id="3" name="Content Placeholder 2">
            <a:extLst>
              <a:ext uri="{FF2B5EF4-FFF2-40B4-BE49-F238E27FC236}">
                <a16:creationId xmlns:a16="http://schemas.microsoft.com/office/drawing/2014/main" id="{4A680B49-D8E5-4C69-9461-AA2DF634EE2E}"/>
              </a:ext>
            </a:extLst>
          </p:cNvPr>
          <p:cNvSpPr>
            <a:spLocks noGrp="1"/>
          </p:cNvSpPr>
          <p:nvPr>
            <p:ph idx="1"/>
          </p:nvPr>
        </p:nvSpPr>
        <p:spPr>
          <a:xfrm>
            <a:off x="250825" y="1083818"/>
            <a:ext cx="8642350" cy="4679950"/>
          </a:xfrm>
        </p:spPr>
        <p:txBody>
          <a:bodyPr vert="horz" lIns="91440" tIns="45720" rIns="91440" bIns="45720" rtlCol="0" anchor="t">
            <a:normAutofit/>
          </a:bodyPr>
          <a:lstStyle/>
          <a:p>
            <a:pPr marL="285750" indent="-285750">
              <a:defRPr/>
            </a:pPr>
            <a:r>
              <a:rPr lang="en-US" sz="2400" dirty="0">
                <a:latin typeface="Myriad Pro"/>
                <a:cs typeface="Calibri"/>
              </a:rPr>
              <a:t>Choose from one of the following acute or chronic health conditions</a:t>
            </a:r>
            <a:endParaRPr lang="en-US" sz="2800" dirty="0">
              <a:latin typeface="Myriad Pro"/>
              <a:cs typeface="Calibri"/>
            </a:endParaRPr>
          </a:p>
          <a:p>
            <a:pPr marL="285750" indent="-285750">
              <a:defRPr/>
            </a:pPr>
            <a:r>
              <a:rPr lang="en-US" sz="2400" dirty="0">
                <a:latin typeface="Myriad Pro"/>
                <a:cs typeface="Calibri"/>
              </a:rPr>
              <a:t>Find a relevant academic source, and produce a paraphrased paragraph outlining the symptoms related to the condition, and the treatment that is available</a:t>
            </a:r>
            <a:endParaRPr lang="en-US" sz="2800" dirty="0">
              <a:latin typeface="Myriad Pro"/>
              <a:cs typeface="Calibri"/>
            </a:endParaRPr>
          </a:p>
          <a:p>
            <a:pPr marL="285750" indent="-285750">
              <a:defRPr/>
            </a:pPr>
            <a:r>
              <a:rPr lang="en-US" sz="2400" dirty="0">
                <a:latin typeface="Myriad Pro"/>
                <a:cs typeface="Calibri"/>
              </a:rPr>
              <a:t>Ensure you use key terminology such as primary, secondary, tertiary</a:t>
            </a:r>
          </a:p>
          <a:p>
            <a:pPr marL="285750" indent="-285750">
              <a:defRPr/>
            </a:pPr>
            <a:r>
              <a:rPr lang="en-US" sz="2400" dirty="0">
                <a:latin typeface="Myriad Pro"/>
                <a:cs typeface="Calibri"/>
              </a:rPr>
              <a:t>Remember to state whether the patient receives acute, community, specialist or  integrated care</a:t>
            </a:r>
          </a:p>
          <a:p>
            <a:pPr marL="285750" indent="-285750">
              <a:defRPr/>
            </a:pPr>
            <a:r>
              <a:rPr lang="en-US" sz="2400" dirty="0">
                <a:latin typeface="Myriad Pro"/>
                <a:cs typeface="Calibri"/>
              </a:rPr>
              <a:t>Ensure you include an in-text citation, as well as the full reference underneath</a:t>
            </a:r>
          </a:p>
        </p:txBody>
      </p:sp>
      <p:sp>
        <p:nvSpPr>
          <p:cNvPr id="4" name="Date Placeholder 3">
            <a:extLst>
              <a:ext uri="{FF2B5EF4-FFF2-40B4-BE49-F238E27FC236}">
                <a16:creationId xmlns:a16="http://schemas.microsoft.com/office/drawing/2014/main" id="{F8E21A00-1549-45B6-A6CD-ADAE6D0A7A48}"/>
              </a:ext>
            </a:extLst>
          </p:cNvPr>
          <p:cNvSpPr>
            <a:spLocks noGrp="1"/>
          </p:cNvSpPr>
          <p:nvPr>
            <p:ph type="dt" sz="half" idx="10"/>
          </p:nvPr>
        </p:nvSpPr>
        <p:spPr/>
        <p:txBody>
          <a:bodyPr/>
          <a:lstStyle/>
          <a:p>
            <a:pPr>
              <a:defRPr/>
            </a:pPr>
            <a:fld id="{8731FB55-FF44-4C55-AC29-8BD1A5510C6D}" type="datetime1">
              <a:rPr lang="en-GB" altLang="en-US" smtClean="0"/>
              <a:pPr>
                <a:defRPr/>
              </a:pPr>
              <a:t>05/01/2026</a:t>
            </a:fld>
            <a:endParaRPr lang="en-GB" altLang="en-US"/>
          </a:p>
        </p:txBody>
      </p:sp>
      <p:sp>
        <p:nvSpPr>
          <p:cNvPr id="16389" name="Slide Number Placeholder 4">
            <a:extLst>
              <a:ext uri="{FF2B5EF4-FFF2-40B4-BE49-F238E27FC236}">
                <a16:creationId xmlns:a16="http://schemas.microsoft.com/office/drawing/2014/main" id="{CDB342FB-BEB9-42E0-9257-C1F69926FA2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73105BD-885F-4604-99C2-8586135E3BF7}" type="slidenum">
              <a:rPr lang="en-GB" altLang="en-US" sz="1200" smtClean="0">
                <a:solidFill>
                  <a:srgbClr val="898989"/>
                </a:solidFill>
              </a:rPr>
              <a:pPr>
                <a:spcBef>
                  <a:spcPct val="0"/>
                </a:spcBef>
                <a:buFontTx/>
                <a:buNone/>
              </a:pPr>
              <a:t>24</a:t>
            </a:fld>
            <a:endParaRPr lang="en-GB" altLang="en-US" sz="1200">
              <a:solidFill>
                <a:srgbClr val="898989"/>
              </a:solidFill>
            </a:endParaRPr>
          </a:p>
        </p:txBody>
      </p:sp>
      <p:pic>
        <p:nvPicPr>
          <p:cNvPr id="5" name="Picture 4" descr="A blue background with white text&#10;&#10;Description automatically generated">
            <a:extLst>
              <a:ext uri="{FF2B5EF4-FFF2-40B4-BE49-F238E27FC236}">
                <a16:creationId xmlns:a16="http://schemas.microsoft.com/office/drawing/2014/main" id="{8AB30F43-F98C-CB5C-7F1F-F7E0EE03B3EA}"/>
              </a:ext>
            </a:extLst>
          </p:cNvPr>
          <p:cNvPicPr>
            <a:picLocks noChangeAspect="1"/>
          </p:cNvPicPr>
          <p:nvPr/>
        </p:nvPicPr>
        <p:blipFill>
          <a:blip r:embed="rId2"/>
          <a:stretch>
            <a:fillRect/>
          </a:stretch>
        </p:blipFill>
        <p:spPr>
          <a:xfrm>
            <a:off x="0" y="5719750"/>
            <a:ext cx="9143999" cy="1138364"/>
          </a:xfrm>
          <a:prstGeom prst="rect">
            <a:avLst/>
          </a:prstGeom>
        </p:spPr>
      </p:pic>
      <p:pic>
        <p:nvPicPr>
          <p:cNvPr id="7" name="Picture 6" descr="A blue background with white text&#10;&#10;Description automatically generated">
            <a:extLst>
              <a:ext uri="{FF2B5EF4-FFF2-40B4-BE49-F238E27FC236}">
                <a16:creationId xmlns:a16="http://schemas.microsoft.com/office/drawing/2014/main" id="{FE6B321E-C055-E416-46DF-3B86957D4FB7}"/>
              </a:ext>
            </a:extLst>
          </p:cNvPr>
          <p:cNvPicPr>
            <a:picLocks noChangeAspect="1"/>
          </p:cNvPicPr>
          <p:nvPr/>
        </p:nvPicPr>
        <p:blipFill>
          <a:blip r:embed="rId2"/>
          <a:stretch>
            <a:fillRect/>
          </a:stretch>
        </p:blipFill>
        <p:spPr>
          <a:xfrm>
            <a:off x="152400" y="5872150"/>
            <a:ext cx="9143999" cy="1138364"/>
          </a:xfrm>
          <a:prstGeom prst="rect">
            <a:avLst/>
          </a:prstGeom>
        </p:spPr>
      </p:pic>
    </p:spTree>
    <p:extLst>
      <p:ext uri="{BB962C8B-B14F-4D97-AF65-F5344CB8AC3E}">
        <p14:creationId xmlns:p14="http://schemas.microsoft.com/office/powerpoint/2010/main" val="30803591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DF479191-2612-4B37-A110-94A739E5EBA1}"/>
              </a:ext>
            </a:extLst>
          </p:cNvPr>
          <p:cNvSpPr>
            <a:spLocks noGrp="1"/>
          </p:cNvSpPr>
          <p:nvPr>
            <p:ph type="title"/>
          </p:nvPr>
        </p:nvSpPr>
        <p:spPr>
          <a:xfrm>
            <a:off x="457200" y="136525"/>
            <a:ext cx="8229600" cy="700088"/>
          </a:xfrm>
        </p:spPr>
        <p:txBody>
          <a:bodyPr>
            <a:normAutofit/>
          </a:bodyPr>
          <a:lstStyle/>
          <a:p>
            <a:r>
              <a:rPr lang="en-US" altLang="en-US" sz="3600" b="1" dirty="0">
                <a:latin typeface="Myriad Pro"/>
                <a:cs typeface="Arial"/>
              </a:rPr>
              <a:t>Paraphrasing Activity</a:t>
            </a:r>
          </a:p>
        </p:txBody>
      </p:sp>
      <p:sp>
        <p:nvSpPr>
          <p:cNvPr id="3" name="Content Placeholder 2">
            <a:extLst>
              <a:ext uri="{FF2B5EF4-FFF2-40B4-BE49-F238E27FC236}">
                <a16:creationId xmlns:a16="http://schemas.microsoft.com/office/drawing/2014/main" id="{4A680B49-D8E5-4C69-9461-AA2DF634EE2E}"/>
              </a:ext>
            </a:extLst>
          </p:cNvPr>
          <p:cNvSpPr>
            <a:spLocks noGrp="1"/>
          </p:cNvSpPr>
          <p:nvPr>
            <p:ph idx="1"/>
          </p:nvPr>
        </p:nvSpPr>
        <p:spPr>
          <a:xfrm>
            <a:off x="464834" y="1327009"/>
            <a:ext cx="3593695" cy="3366716"/>
          </a:xfrm>
        </p:spPr>
        <p:txBody>
          <a:bodyPr vert="horz" lIns="91440" tIns="45720" rIns="91440" bIns="45720" rtlCol="0" anchor="t">
            <a:noAutofit/>
          </a:bodyPr>
          <a:lstStyle/>
          <a:p>
            <a:pPr>
              <a:defRPr/>
            </a:pPr>
            <a:r>
              <a:rPr lang="en-US" sz="1800" b="1" dirty="0">
                <a:latin typeface="Myriad Pro"/>
                <a:ea typeface="+mn-lt"/>
                <a:cs typeface="+mn-lt"/>
              </a:rPr>
              <a:t>Acute Health Conditions:</a:t>
            </a:r>
            <a:endParaRPr lang="en-US" sz="1800" dirty="0">
              <a:latin typeface="Myriad Pro"/>
              <a:cs typeface="Calibri"/>
            </a:endParaRPr>
          </a:p>
          <a:p>
            <a:pPr>
              <a:defRPr/>
            </a:pPr>
            <a:r>
              <a:rPr lang="en-US" sz="1800" dirty="0">
                <a:solidFill>
                  <a:srgbClr val="374151"/>
                </a:solidFill>
                <a:latin typeface="Myriad Pro"/>
                <a:ea typeface="+mn-lt"/>
                <a:cs typeface="+mn-lt"/>
              </a:rPr>
              <a:t>Influenza (Flu)</a:t>
            </a:r>
            <a:endParaRPr lang="en-US" sz="1800" dirty="0">
              <a:latin typeface="Myriad Pro"/>
            </a:endParaRPr>
          </a:p>
          <a:p>
            <a:pPr>
              <a:defRPr/>
            </a:pPr>
            <a:r>
              <a:rPr lang="en-US" sz="1800" dirty="0">
                <a:solidFill>
                  <a:srgbClr val="374151"/>
                </a:solidFill>
                <a:latin typeface="Myriad Pro"/>
                <a:ea typeface="+mn-lt"/>
                <a:cs typeface="+mn-lt"/>
              </a:rPr>
              <a:t>Common Cold</a:t>
            </a:r>
            <a:endParaRPr lang="en-US" sz="1800" dirty="0">
              <a:latin typeface="Myriad Pro"/>
            </a:endParaRPr>
          </a:p>
          <a:p>
            <a:pPr>
              <a:defRPr/>
            </a:pPr>
            <a:r>
              <a:rPr lang="en-US" sz="1800" dirty="0">
                <a:solidFill>
                  <a:srgbClr val="374151"/>
                </a:solidFill>
                <a:latin typeface="Myriad Pro"/>
                <a:ea typeface="+mn-lt"/>
                <a:cs typeface="+mn-lt"/>
              </a:rPr>
              <a:t>Gastroenteritis (Stomach Flu)</a:t>
            </a:r>
            <a:endParaRPr lang="en-US" sz="1800" dirty="0">
              <a:latin typeface="Myriad Pro"/>
            </a:endParaRPr>
          </a:p>
          <a:p>
            <a:pPr>
              <a:defRPr/>
            </a:pPr>
            <a:r>
              <a:rPr lang="en-US" sz="1800" dirty="0">
                <a:solidFill>
                  <a:srgbClr val="374151"/>
                </a:solidFill>
                <a:latin typeface="Myriad Pro"/>
                <a:ea typeface="+mn-lt"/>
                <a:cs typeface="+mn-lt"/>
              </a:rPr>
              <a:t>Pneumonia</a:t>
            </a:r>
            <a:endParaRPr lang="en-US" sz="1800" dirty="0">
              <a:latin typeface="Myriad Pro"/>
            </a:endParaRPr>
          </a:p>
          <a:p>
            <a:pPr>
              <a:defRPr/>
            </a:pPr>
            <a:r>
              <a:rPr lang="en-US" sz="1800" dirty="0">
                <a:solidFill>
                  <a:srgbClr val="374151"/>
                </a:solidFill>
                <a:latin typeface="Myriad Pro"/>
                <a:ea typeface="+mn-lt"/>
                <a:cs typeface="+mn-lt"/>
              </a:rPr>
              <a:t>Urinary Tract Infection (UTI)</a:t>
            </a:r>
            <a:endParaRPr lang="en-US" sz="1800" dirty="0">
              <a:latin typeface="Myriad Pro"/>
            </a:endParaRPr>
          </a:p>
          <a:p>
            <a:pPr>
              <a:defRPr/>
            </a:pPr>
            <a:r>
              <a:rPr lang="en-US" sz="1800" dirty="0">
                <a:solidFill>
                  <a:srgbClr val="374151"/>
                </a:solidFill>
                <a:latin typeface="Myriad Pro"/>
                <a:ea typeface="+mn-lt"/>
                <a:cs typeface="+mn-lt"/>
              </a:rPr>
              <a:t>Appendicitis</a:t>
            </a:r>
            <a:endParaRPr lang="en-US" sz="1800" dirty="0">
              <a:latin typeface="Myriad Pro"/>
            </a:endParaRPr>
          </a:p>
          <a:p>
            <a:pPr>
              <a:defRPr/>
            </a:pPr>
            <a:r>
              <a:rPr lang="en-US" sz="1800" dirty="0">
                <a:solidFill>
                  <a:srgbClr val="374151"/>
                </a:solidFill>
                <a:latin typeface="Myriad Pro"/>
                <a:ea typeface="+mn-lt"/>
                <a:cs typeface="+mn-lt"/>
              </a:rPr>
              <a:t>Migraines</a:t>
            </a:r>
            <a:endParaRPr lang="en-US" sz="1800" dirty="0">
              <a:latin typeface="Myriad Pro"/>
            </a:endParaRPr>
          </a:p>
          <a:p>
            <a:pPr>
              <a:defRPr/>
            </a:pPr>
            <a:r>
              <a:rPr lang="en-US" sz="1800" dirty="0">
                <a:solidFill>
                  <a:srgbClr val="374151"/>
                </a:solidFill>
                <a:latin typeface="Myriad Pro"/>
                <a:ea typeface="+mn-lt"/>
                <a:cs typeface="+mn-lt"/>
              </a:rPr>
              <a:t>Acute Bronchitis</a:t>
            </a:r>
            <a:endParaRPr lang="en-US" sz="1800" dirty="0">
              <a:latin typeface="Myriad Pro"/>
            </a:endParaRPr>
          </a:p>
          <a:p>
            <a:pPr>
              <a:defRPr/>
            </a:pPr>
            <a:r>
              <a:rPr lang="en-US" sz="1800" dirty="0">
                <a:solidFill>
                  <a:srgbClr val="374151"/>
                </a:solidFill>
                <a:latin typeface="Myriad Pro"/>
                <a:ea typeface="+mn-lt"/>
                <a:cs typeface="+mn-lt"/>
              </a:rPr>
              <a:t>Acute Pancreatitis</a:t>
            </a:r>
            <a:endParaRPr lang="en-US" sz="1800" dirty="0">
              <a:latin typeface="Myriad Pro"/>
            </a:endParaRPr>
          </a:p>
          <a:p>
            <a:pPr>
              <a:defRPr/>
            </a:pPr>
            <a:r>
              <a:rPr lang="en-US" sz="1800" dirty="0">
                <a:solidFill>
                  <a:srgbClr val="374151"/>
                </a:solidFill>
                <a:latin typeface="Myriad Pro"/>
                <a:ea typeface="+mn-lt"/>
                <a:cs typeface="+mn-lt"/>
              </a:rPr>
              <a:t>Allergic Reactions (e.g., Anaphylaxis)</a:t>
            </a:r>
            <a:endParaRPr lang="en-US" sz="1800" dirty="0">
              <a:latin typeface="Myriad Pro"/>
            </a:endParaRPr>
          </a:p>
          <a:p>
            <a:pPr>
              <a:defRPr/>
            </a:pPr>
            <a:endParaRPr lang="en-US" sz="1800" b="1" dirty="0">
              <a:latin typeface="Myriad Pro"/>
              <a:cs typeface="Calibri"/>
            </a:endParaRPr>
          </a:p>
          <a:p>
            <a:pPr marL="285750" indent="-285750">
              <a:defRPr/>
            </a:pPr>
            <a:endParaRPr lang="en-US" sz="1800" dirty="0">
              <a:latin typeface="Myriad Pro"/>
              <a:cs typeface="Calibri"/>
            </a:endParaRPr>
          </a:p>
        </p:txBody>
      </p:sp>
      <p:sp>
        <p:nvSpPr>
          <p:cNvPr id="4" name="Date Placeholder 3">
            <a:extLst>
              <a:ext uri="{FF2B5EF4-FFF2-40B4-BE49-F238E27FC236}">
                <a16:creationId xmlns:a16="http://schemas.microsoft.com/office/drawing/2014/main" id="{F8E21A00-1549-45B6-A6CD-ADAE6D0A7A48}"/>
              </a:ext>
            </a:extLst>
          </p:cNvPr>
          <p:cNvSpPr>
            <a:spLocks noGrp="1"/>
          </p:cNvSpPr>
          <p:nvPr>
            <p:ph type="dt" sz="half" idx="10"/>
          </p:nvPr>
        </p:nvSpPr>
        <p:spPr/>
        <p:txBody>
          <a:bodyPr/>
          <a:lstStyle/>
          <a:p>
            <a:pPr>
              <a:defRPr/>
            </a:pPr>
            <a:fld id="{8731FB55-FF44-4C55-AC29-8BD1A5510C6D}" type="datetime1">
              <a:rPr lang="en-GB" altLang="en-US" smtClean="0"/>
              <a:pPr>
                <a:defRPr/>
              </a:pPr>
              <a:t>05/01/2026</a:t>
            </a:fld>
            <a:endParaRPr lang="en-GB" altLang="en-US"/>
          </a:p>
        </p:txBody>
      </p:sp>
      <p:sp>
        <p:nvSpPr>
          <p:cNvPr id="16389" name="Slide Number Placeholder 4">
            <a:extLst>
              <a:ext uri="{FF2B5EF4-FFF2-40B4-BE49-F238E27FC236}">
                <a16:creationId xmlns:a16="http://schemas.microsoft.com/office/drawing/2014/main" id="{CDB342FB-BEB9-42E0-9257-C1F69926FA24}"/>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73105BD-885F-4604-99C2-8586135E3BF7}" type="slidenum">
              <a:rPr lang="en-GB" altLang="en-US" sz="1200" smtClean="0">
                <a:solidFill>
                  <a:srgbClr val="898989"/>
                </a:solidFill>
              </a:rPr>
              <a:pPr>
                <a:spcBef>
                  <a:spcPct val="0"/>
                </a:spcBef>
                <a:buFontTx/>
                <a:buNone/>
              </a:pPr>
              <a:t>25</a:t>
            </a:fld>
            <a:endParaRPr lang="en-GB" altLang="en-US" sz="1200">
              <a:solidFill>
                <a:srgbClr val="898989"/>
              </a:solidFill>
            </a:endParaRPr>
          </a:p>
        </p:txBody>
      </p:sp>
      <p:pic>
        <p:nvPicPr>
          <p:cNvPr id="5" name="Picture 4" descr="A blue background with white text&#10;&#10;Description automatically generated">
            <a:extLst>
              <a:ext uri="{FF2B5EF4-FFF2-40B4-BE49-F238E27FC236}">
                <a16:creationId xmlns:a16="http://schemas.microsoft.com/office/drawing/2014/main" id="{8AB30F43-F98C-CB5C-7F1F-F7E0EE03B3EA}"/>
              </a:ext>
            </a:extLst>
          </p:cNvPr>
          <p:cNvPicPr>
            <a:picLocks noChangeAspect="1"/>
          </p:cNvPicPr>
          <p:nvPr/>
        </p:nvPicPr>
        <p:blipFill>
          <a:blip r:embed="rId2"/>
          <a:stretch>
            <a:fillRect/>
          </a:stretch>
        </p:blipFill>
        <p:spPr>
          <a:xfrm>
            <a:off x="0" y="5719750"/>
            <a:ext cx="9143999" cy="1138364"/>
          </a:xfrm>
          <a:prstGeom prst="rect">
            <a:avLst/>
          </a:prstGeom>
        </p:spPr>
      </p:pic>
      <p:pic>
        <p:nvPicPr>
          <p:cNvPr id="7" name="Picture 6" descr="A blue background with white text&#10;&#10;Description automatically generated">
            <a:extLst>
              <a:ext uri="{FF2B5EF4-FFF2-40B4-BE49-F238E27FC236}">
                <a16:creationId xmlns:a16="http://schemas.microsoft.com/office/drawing/2014/main" id="{FE6B321E-C055-E416-46DF-3B86957D4FB7}"/>
              </a:ext>
            </a:extLst>
          </p:cNvPr>
          <p:cNvPicPr>
            <a:picLocks noChangeAspect="1"/>
          </p:cNvPicPr>
          <p:nvPr/>
        </p:nvPicPr>
        <p:blipFill>
          <a:blip r:embed="rId2"/>
          <a:stretch>
            <a:fillRect/>
          </a:stretch>
        </p:blipFill>
        <p:spPr>
          <a:xfrm>
            <a:off x="152400" y="5872150"/>
            <a:ext cx="9143999" cy="1138364"/>
          </a:xfrm>
          <a:prstGeom prst="rect">
            <a:avLst/>
          </a:prstGeom>
        </p:spPr>
      </p:pic>
      <p:sp>
        <p:nvSpPr>
          <p:cNvPr id="2" name="TextBox 1">
            <a:extLst>
              <a:ext uri="{FF2B5EF4-FFF2-40B4-BE49-F238E27FC236}">
                <a16:creationId xmlns:a16="http://schemas.microsoft.com/office/drawing/2014/main" id="{95A21EA0-18BE-1F33-A6AD-6FF69C2B0103}"/>
              </a:ext>
            </a:extLst>
          </p:cNvPr>
          <p:cNvSpPr txBox="1"/>
          <p:nvPr/>
        </p:nvSpPr>
        <p:spPr>
          <a:xfrm>
            <a:off x="4182893" y="1206229"/>
            <a:ext cx="4503907"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b="1" dirty="0">
                <a:solidFill>
                  <a:srgbClr val="374151"/>
                </a:solidFill>
                <a:latin typeface="Myriad Pro"/>
                <a:cs typeface="Arial"/>
              </a:rPr>
              <a:t>Chronic Health Conditions:</a:t>
            </a:r>
            <a:endParaRPr lang="en-US" dirty="0">
              <a:latin typeface="Myriad Pro"/>
            </a:endParaRPr>
          </a:p>
          <a:p>
            <a:pPr marL="285750" indent="-285750">
              <a:buFont typeface="Arial"/>
              <a:buChar char="•"/>
            </a:pPr>
            <a:r>
              <a:rPr lang="en-US" dirty="0">
                <a:solidFill>
                  <a:srgbClr val="374151"/>
                </a:solidFill>
                <a:latin typeface="Myriad Pro"/>
                <a:cs typeface="Arial"/>
              </a:rPr>
              <a:t>Diabetes (Type 1 and Type 2)</a:t>
            </a:r>
          </a:p>
          <a:p>
            <a:pPr marL="285750" indent="-285750">
              <a:buFont typeface="Arial"/>
              <a:buChar char="•"/>
            </a:pPr>
            <a:r>
              <a:rPr lang="en-US" dirty="0">
                <a:solidFill>
                  <a:srgbClr val="374151"/>
                </a:solidFill>
                <a:latin typeface="Myriad Pro"/>
                <a:cs typeface="Arial"/>
              </a:rPr>
              <a:t>Hypertension (High Blood Pressure)</a:t>
            </a:r>
          </a:p>
          <a:p>
            <a:pPr marL="285750" indent="-285750">
              <a:buFont typeface="Arial"/>
              <a:buChar char="•"/>
            </a:pPr>
            <a:r>
              <a:rPr lang="en-US" dirty="0">
                <a:solidFill>
                  <a:srgbClr val="374151"/>
                </a:solidFill>
                <a:latin typeface="Myriad Pro"/>
                <a:cs typeface="Arial"/>
              </a:rPr>
              <a:t>Asthma</a:t>
            </a:r>
          </a:p>
          <a:p>
            <a:pPr marL="285750" indent="-285750">
              <a:buFont typeface="Arial"/>
              <a:buChar char="•"/>
            </a:pPr>
            <a:r>
              <a:rPr lang="en-US" dirty="0">
                <a:solidFill>
                  <a:srgbClr val="374151"/>
                </a:solidFill>
                <a:latin typeface="Myriad Pro"/>
                <a:cs typeface="Arial"/>
              </a:rPr>
              <a:t>Chronic Obstructive Pulmonary Disease (COPD)</a:t>
            </a:r>
          </a:p>
          <a:p>
            <a:pPr marL="285750" indent="-285750">
              <a:buFont typeface="Arial"/>
              <a:buChar char="•"/>
            </a:pPr>
            <a:r>
              <a:rPr lang="en-US" dirty="0">
                <a:solidFill>
                  <a:srgbClr val="374151"/>
                </a:solidFill>
                <a:latin typeface="Myriad Pro"/>
                <a:cs typeface="Arial"/>
              </a:rPr>
              <a:t>Arthritis (e.g., Osteoarthritis, Rheumatoid Arthritis)</a:t>
            </a:r>
          </a:p>
          <a:p>
            <a:pPr marL="285750" indent="-285750">
              <a:buFont typeface="Arial"/>
              <a:buChar char="•"/>
            </a:pPr>
            <a:r>
              <a:rPr lang="en-US" dirty="0">
                <a:solidFill>
                  <a:srgbClr val="374151"/>
                </a:solidFill>
                <a:latin typeface="Myriad Pro"/>
                <a:cs typeface="Arial"/>
              </a:rPr>
              <a:t>Cardiovascular Disease (e.g., Coronary Artery Disease)</a:t>
            </a:r>
          </a:p>
          <a:p>
            <a:pPr marL="285750" indent="-285750">
              <a:buFont typeface="Arial"/>
              <a:buChar char="•"/>
            </a:pPr>
            <a:r>
              <a:rPr lang="en-US" dirty="0">
                <a:solidFill>
                  <a:srgbClr val="374151"/>
                </a:solidFill>
                <a:latin typeface="Myriad Pro"/>
                <a:cs typeface="Arial"/>
              </a:rPr>
              <a:t>Chronic Kidney Disease</a:t>
            </a:r>
          </a:p>
          <a:p>
            <a:pPr marL="285750" indent="-285750">
              <a:buFont typeface="Arial"/>
              <a:buChar char="•"/>
            </a:pPr>
            <a:r>
              <a:rPr lang="en-US" dirty="0">
                <a:solidFill>
                  <a:srgbClr val="374151"/>
                </a:solidFill>
                <a:latin typeface="Myriad Pro"/>
                <a:cs typeface="Arial"/>
              </a:rPr>
              <a:t>Cancer (various types)</a:t>
            </a:r>
          </a:p>
          <a:p>
            <a:pPr marL="285750" indent="-285750">
              <a:buFont typeface="Arial"/>
              <a:buChar char="•"/>
            </a:pPr>
            <a:r>
              <a:rPr lang="en-US" dirty="0">
                <a:solidFill>
                  <a:srgbClr val="374151"/>
                </a:solidFill>
                <a:latin typeface="Myriad Pro"/>
                <a:cs typeface="Arial"/>
              </a:rPr>
              <a:t>Alzheimer's Disease</a:t>
            </a:r>
          </a:p>
          <a:p>
            <a:pPr marL="285750" indent="-285750">
              <a:buFont typeface="Arial"/>
              <a:buChar char="•"/>
            </a:pPr>
            <a:r>
              <a:rPr lang="en-US" dirty="0">
                <a:solidFill>
                  <a:srgbClr val="374151"/>
                </a:solidFill>
                <a:latin typeface="Myriad Pro"/>
                <a:cs typeface="Arial"/>
              </a:rPr>
              <a:t>HIV/AIDS</a:t>
            </a:r>
          </a:p>
        </p:txBody>
      </p:sp>
    </p:spTree>
    <p:extLst>
      <p:ext uri="{BB962C8B-B14F-4D97-AF65-F5344CB8AC3E}">
        <p14:creationId xmlns:p14="http://schemas.microsoft.com/office/powerpoint/2010/main" val="24048875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4E0FB-E9B8-4248-98A1-C748D7ED2D76}"/>
              </a:ext>
            </a:extLst>
          </p:cNvPr>
          <p:cNvSpPr>
            <a:spLocks noGrp="1"/>
          </p:cNvSpPr>
          <p:nvPr>
            <p:ph type="title"/>
          </p:nvPr>
        </p:nvSpPr>
        <p:spPr>
          <a:xfrm>
            <a:off x="4499992" y="908720"/>
            <a:ext cx="4071414" cy="3153753"/>
          </a:xfrm>
        </p:spPr>
        <p:txBody>
          <a:bodyPr vert="horz" lIns="91440" tIns="45720" rIns="91440" bIns="45720" rtlCol="0" anchor="b">
            <a:normAutofit/>
          </a:bodyPr>
          <a:lstStyle/>
          <a:p>
            <a:r>
              <a:rPr lang="en-US" sz="5400"/>
              <a:t>Break…</a:t>
            </a:r>
          </a:p>
        </p:txBody>
      </p:sp>
      <p:pic>
        <p:nvPicPr>
          <p:cNvPr id="5" name="Content Placeholder 4" descr="A cup of coffee on a table&#10;&#10;Description automatically generated">
            <a:extLst>
              <a:ext uri="{FF2B5EF4-FFF2-40B4-BE49-F238E27FC236}">
                <a16:creationId xmlns:a16="http://schemas.microsoft.com/office/drawing/2014/main" id="{9CF79A89-72CA-8643-AB67-9504C45C877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634" r="12878" b="-1"/>
          <a:stretch/>
        </p:blipFill>
        <p:spPr>
          <a:xfrm>
            <a:off x="317502" y="402166"/>
            <a:ext cx="3699714"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6" name="TextBox 5">
            <a:extLst>
              <a:ext uri="{FF2B5EF4-FFF2-40B4-BE49-F238E27FC236}">
                <a16:creationId xmlns:a16="http://schemas.microsoft.com/office/drawing/2014/main" id="{5617C48B-1EE7-1844-B8AD-8A0B32E25667}"/>
              </a:ext>
            </a:extLst>
          </p:cNvPr>
          <p:cNvSpPr txBox="1"/>
          <p:nvPr/>
        </p:nvSpPr>
        <p:spPr>
          <a:xfrm>
            <a:off x="6463458" y="6657945"/>
            <a:ext cx="2680542" cy="200055"/>
          </a:xfrm>
          <a:prstGeom prst="rect">
            <a:avLst/>
          </a:prstGeom>
          <a:solidFill>
            <a:srgbClr val="000000"/>
          </a:solidFill>
        </p:spPr>
        <p:txBody>
          <a:bodyPr wrap="none" rtlCol="0">
            <a:spAutoFit/>
          </a:bodyPr>
          <a:lstStyle/>
          <a:p>
            <a:pPr algn="r">
              <a:spcAft>
                <a:spcPts val="600"/>
              </a:spcAft>
            </a:pPr>
            <a:r>
              <a:rPr lang="en-US" sz="700">
                <a:solidFill>
                  <a:srgbClr val="FFFFFF"/>
                </a:solidFill>
                <a:latin typeface="+mn-lt"/>
                <a:cs typeface="+mn-cs"/>
                <a:hlinkClick r:id="rId3" tooltip="https://en.wikipedia.org/wiki/Long_black">
                  <a:extLst>
                    <a:ext uri="{A12FA001-AC4F-418D-AE19-62706E023703}">
                      <ahyp:hlinkClr xmlns:ahyp="http://schemas.microsoft.com/office/drawing/2018/hyperlinkcolor" val="tx"/>
                    </a:ext>
                  </a:extLst>
                </a:hlinkClick>
              </a:rPr>
              <a:t>This Photo</a:t>
            </a:r>
            <a:r>
              <a:rPr lang="en-US" sz="700">
                <a:solidFill>
                  <a:srgbClr val="FFFFFF"/>
                </a:solidFill>
                <a:latin typeface="+mn-lt"/>
                <a:cs typeface="+mn-cs"/>
              </a:rPr>
              <a:t> by Unknown Author is licensed under </a:t>
            </a:r>
            <a:r>
              <a:rPr lang="en-US" sz="700">
                <a:solidFill>
                  <a:srgbClr val="FFFFFF"/>
                </a:solidFill>
                <a:latin typeface="+mn-lt"/>
                <a:cs typeface="+mn-cs"/>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latin typeface="+mn-lt"/>
              <a:cs typeface="+mn-cs"/>
            </a:endParaRPr>
          </a:p>
        </p:txBody>
      </p:sp>
      <p:pic>
        <p:nvPicPr>
          <p:cNvPr id="4" name="Picture 3" descr="A blue background with white text&#10;&#10;Description automatically generated">
            <a:extLst>
              <a:ext uri="{FF2B5EF4-FFF2-40B4-BE49-F238E27FC236}">
                <a16:creationId xmlns:a16="http://schemas.microsoft.com/office/drawing/2014/main" id="{87065A4F-B086-3FB5-E54C-3C93D3731200}"/>
              </a:ext>
            </a:extLst>
          </p:cNvPr>
          <p:cNvPicPr>
            <a:picLocks noChangeAspect="1"/>
          </p:cNvPicPr>
          <p:nvPr/>
        </p:nvPicPr>
        <p:blipFill>
          <a:blip r:embed="rId5"/>
          <a:stretch>
            <a:fillRect/>
          </a:stretch>
        </p:blipFill>
        <p:spPr>
          <a:xfrm>
            <a:off x="0" y="5719750"/>
            <a:ext cx="9143999" cy="1138364"/>
          </a:xfrm>
          <a:prstGeom prst="rect">
            <a:avLst/>
          </a:prstGeom>
        </p:spPr>
      </p:pic>
    </p:spTree>
    <p:extLst>
      <p:ext uri="{BB962C8B-B14F-4D97-AF65-F5344CB8AC3E}">
        <p14:creationId xmlns:p14="http://schemas.microsoft.com/office/powerpoint/2010/main" val="18459037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696" y="116632"/>
            <a:ext cx="7886700" cy="1325563"/>
          </a:xfrm>
        </p:spPr>
        <p:txBody>
          <a:bodyPr>
            <a:normAutofit/>
          </a:bodyPr>
          <a:lstStyle/>
          <a:p>
            <a:r>
              <a:rPr lang="en-US" sz="3600" b="1">
                <a:latin typeface="Century Gothic" panose="020B0502020202020204" pitchFamily="34" charset="0"/>
              </a:rPr>
              <a:t>Partnership Working</a:t>
            </a:r>
          </a:p>
        </p:txBody>
      </p:sp>
      <p:sp>
        <p:nvSpPr>
          <p:cNvPr id="3" name="Content Placeholder 2"/>
          <p:cNvSpPr>
            <a:spLocks noGrp="1"/>
          </p:cNvSpPr>
          <p:nvPr>
            <p:ph idx="1"/>
          </p:nvPr>
        </p:nvSpPr>
        <p:spPr>
          <a:xfrm>
            <a:off x="325198" y="1335724"/>
            <a:ext cx="8308730" cy="3595320"/>
          </a:xfrm>
        </p:spPr>
        <p:txBody>
          <a:bodyPr vert="horz" lIns="91440" tIns="45720" rIns="91440" bIns="45720" rtlCol="0" anchor="t">
            <a:normAutofit fontScale="92500" lnSpcReduction="10000"/>
          </a:bodyPr>
          <a:lstStyle/>
          <a:p>
            <a:r>
              <a:rPr lang="en-US" sz="2400" dirty="0">
                <a:latin typeface="Myriad Pro"/>
              </a:rPr>
              <a:t>Partnership working in health and social care brings together separate </a:t>
            </a:r>
            <a:r>
              <a:rPr lang="en-US" sz="2400" dirty="0" err="1">
                <a:latin typeface="Myriad Pro"/>
              </a:rPr>
              <a:t>organisations</a:t>
            </a:r>
            <a:r>
              <a:rPr lang="en-US" sz="2400" dirty="0">
                <a:latin typeface="Myriad Pro"/>
              </a:rPr>
              <a:t> so that they can benefit from pooled expertise, resources and power sharing. The goal of a partnership is to enhance the efficiency and quality of service provision (Sheehy 2017). </a:t>
            </a:r>
          </a:p>
          <a:p>
            <a:endParaRPr lang="en-US" sz="2400" dirty="0">
              <a:latin typeface="Myriad Pro"/>
            </a:endParaRPr>
          </a:p>
          <a:p>
            <a:r>
              <a:rPr lang="en-US" sz="2400" dirty="0">
                <a:latin typeface="Myriad Pro"/>
              </a:rPr>
              <a:t>Access the below document and share with the class further benefits of partnership working (QR code on next slide)</a:t>
            </a:r>
          </a:p>
          <a:p>
            <a:r>
              <a:rPr lang="en-US" sz="1800" dirty="0">
                <a:latin typeface="Myriad Pro"/>
                <a:hlinkClick r:id="rId3"/>
              </a:rPr>
              <a:t>https://www.therecoveryplace.co.uk/partnership-working-in-health-and-social-care-the-bridge-perspective/#:~:text=Partnership%20working%20in%20health%20and%20social%20care%20brings%20together%20separate,and%20quality%20of%20service%20provision</a:t>
            </a:r>
            <a:r>
              <a:rPr lang="en-US" sz="1800" dirty="0">
                <a:latin typeface="Century Gothic"/>
              </a:rPr>
              <a:t> </a:t>
            </a:r>
            <a:endParaRPr lang="en-US" sz="1800" dirty="0">
              <a:latin typeface="Century Gothic" panose="020B0502020202020204" pitchFamily="34" charset="0"/>
            </a:endParaRPr>
          </a:p>
        </p:txBody>
      </p:sp>
      <p:pic>
        <p:nvPicPr>
          <p:cNvPr id="5" name="Picture 4" descr="A blue background with white text&#10;&#10;Description automatically generated">
            <a:extLst>
              <a:ext uri="{FF2B5EF4-FFF2-40B4-BE49-F238E27FC236}">
                <a16:creationId xmlns:a16="http://schemas.microsoft.com/office/drawing/2014/main" id="{B759F51B-9FE2-4EF0-5222-51B6919DF2E7}"/>
              </a:ext>
            </a:extLst>
          </p:cNvPr>
          <p:cNvPicPr>
            <a:picLocks noChangeAspect="1"/>
          </p:cNvPicPr>
          <p:nvPr/>
        </p:nvPicPr>
        <p:blipFill>
          <a:blip r:embed="rId4"/>
          <a:stretch>
            <a:fillRect/>
          </a:stretch>
        </p:blipFill>
        <p:spPr>
          <a:xfrm>
            <a:off x="0" y="5719750"/>
            <a:ext cx="9143999" cy="1138364"/>
          </a:xfrm>
          <a:prstGeom prst="rect">
            <a:avLst/>
          </a:prstGeom>
        </p:spPr>
      </p:pic>
    </p:spTree>
    <p:extLst>
      <p:ext uri="{BB962C8B-B14F-4D97-AF65-F5344CB8AC3E}">
        <p14:creationId xmlns:p14="http://schemas.microsoft.com/office/powerpoint/2010/main" val="11800192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2696" y="116632"/>
            <a:ext cx="7886700" cy="1325563"/>
          </a:xfrm>
        </p:spPr>
        <p:txBody>
          <a:bodyPr>
            <a:normAutofit/>
          </a:bodyPr>
          <a:lstStyle/>
          <a:p>
            <a:r>
              <a:rPr lang="en-US" sz="3600" b="1">
                <a:latin typeface="Century Gothic"/>
              </a:rPr>
              <a:t>Partnership Working Document</a:t>
            </a:r>
            <a:endParaRPr lang="en-US" sz="3600" b="1">
              <a:latin typeface="Century Gothic" panose="020B0502020202020204" pitchFamily="34" charset="0"/>
            </a:endParaRPr>
          </a:p>
        </p:txBody>
      </p:sp>
      <p:pic>
        <p:nvPicPr>
          <p:cNvPr id="5" name="Picture 4" descr="A blue background with white text&#10;&#10;Description automatically generated">
            <a:extLst>
              <a:ext uri="{FF2B5EF4-FFF2-40B4-BE49-F238E27FC236}">
                <a16:creationId xmlns:a16="http://schemas.microsoft.com/office/drawing/2014/main" id="{B759F51B-9FE2-4EF0-5222-51B6919DF2E7}"/>
              </a:ext>
            </a:extLst>
          </p:cNvPr>
          <p:cNvPicPr>
            <a:picLocks noChangeAspect="1"/>
          </p:cNvPicPr>
          <p:nvPr/>
        </p:nvPicPr>
        <p:blipFill>
          <a:blip r:embed="rId3"/>
          <a:stretch>
            <a:fillRect/>
          </a:stretch>
        </p:blipFill>
        <p:spPr>
          <a:xfrm>
            <a:off x="0" y="5719750"/>
            <a:ext cx="9143999" cy="1138364"/>
          </a:xfrm>
          <a:prstGeom prst="rect">
            <a:avLst/>
          </a:prstGeom>
        </p:spPr>
      </p:pic>
      <p:pic>
        <p:nvPicPr>
          <p:cNvPr id="7" name="Content Placeholder 6" descr="A qr code on a white background&#10;&#10;Description automatically generated">
            <a:extLst>
              <a:ext uri="{FF2B5EF4-FFF2-40B4-BE49-F238E27FC236}">
                <a16:creationId xmlns:a16="http://schemas.microsoft.com/office/drawing/2014/main" id="{F26AF7F1-4064-9A9F-2AB4-1FBCC65A8D1F}"/>
              </a:ext>
            </a:extLst>
          </p:cNvPr>
          <p:cNvPicPr>
            <a:picLocks noGrp="1" noChangeAspect="1"/>
          </p:cNvPicPr>
          <p:nvPr>
            <p:ph idx="1"/>
          </p:nvPr>
        </p:nvPicPr>
        <p:blipFill>
          <a:blip r:embed="rId4"/>
          <a:stretch>
            <a:fillRect/>
          </a:stretch>
        </p:blipFill>
        <p:spPr>
          <a:xfrm>
            <a:off x="2528521" y="1550438"/>
            <a:ext cx="3524250" cy="3448050"/>
          </a:xfrm>
        </p:spPr>
      </p:pic>
    </p:spTree>
    <p:extLst>
      <p:ext uri="{BB962C8B-B14F-4D97-AF65-F5344CB8AC3E}">
        <p14:creationId xmlns:p14="http://schemas.microsoft.com/office/powerpoint/2010/main" val="33389880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b="1" dirty="0">
                <a:latin typeface="Myriad Pro"/>
              </a:rPr>
              <a:t>Health &amp; Care Act (2022)</a:t>
            </a:r>
          </a:p>
        </p:txBody>
      </p:sp>
      <p:sp>
        <p:nvSpPr>
          <p:cNvPr id="3" name="Content Placeholder 2"/>
          <p:cNvSpPr>
            <a:spLocks noGrp="1"/>
          </p:cNvSpPr>
          <p:nvPr>
            <p:ph idx="1"/>
          </p:nvPr>
        </p:nvSpPr>
        <p:spPr>
          <a:xfrm>
            <a:off x="126609" y="1533378"/>
            <a:ext cx="9017390" cy="4615450"/>
          </a:xfrm>
        </p:spPr>
        <p:txBody>
          <a:bodyPr vert="horz" lIns="91440" tIns="45720" rIns="91440" bIns="45720" rtlCol="0" anchor="t">
            <a:normAutofit fontScale="85000" lnSpcReduction="20000"/>
          </a:bodyPr>
          <a:lstStyle/>
          <a:p>
            <a:br>
              <a:rPr lang="en-GB" sz="2600" b="0" i="0" dirty="0">
                <a:solidFill>
                  <a:srgbClr val="0D0D0D"/>
                </a:solidFill>
                <a:effectLst/>
                <a:highlight>
                  <a:srgbClr val="FFFFFF"/>
                </a:highlight>
                <a:latin typeface="Myriad Pro"/>
              </a:rPr>
            </a:br>
            <a:r>
              <a:rPr lang="en-GB" sz="2600" b="0" i="0" dirty="0">
                <a:solidFill>
                  <a:srgbClr val="0D0D0D"/>
                </a:solidFill>
                <a:effectLst/>
                <a:highlight>
                  <a:srgbClr val="FFFFFF"/>
                </a:highlight>
                <a:latin typeface="Myriad Pro"/>
              </a:rPr>
              <a:t>The Health and Care Act 2022 in the United Kingdom introduces several significant reforms aimed at enhancing the efficiency and integration of health and care services.</a:t>
            </a:r>
          </a:p>
          <a:p>
            <a:pPr algn="l"/>
            <a:r>
              <a:rPr lang="en-GB" sz="2600" b="0" i="0" dirty="0">
                <a:solidFill>
                  <a:srgbClr val="0D0D0D"/>
                </a:solidFill>
                <a:effectLst/>
                <a:highlight>
                  <a:srgbClr val="FFFFFF"/>
                </a:highlight>
                <a:latin typeface="Myriad Pro"/>
              </a:rPr>
              <a:t> One of the key aspects of this act is the establishment and regulation of Integrated Care Systems (ICSs). Here are the main points regarding ICSs as outlined in the Health and Care Act 2022:</a:t>
            </a:r>
          </a:p>
          <a:p>
            <a:pPr algn="l"/>
            <a:endParaRPr lang="en-GB" sz="2600" b="0" i="0" dirty="0">
              <a:solidFill>
                <a:srgbClr val="0D0D0D"/>
              </a:solidFill>
              <a:effectLst/>
              <a:highlight>
                <a:srgbClr val="FFFFFF"/>
              </a:highlight>
              <a:latin typeface="Myriad Pro"/>
            </a:endParaRPr>
          </a:p>
          <a:p>
            <a:pPr algn="l">
              <a:buFont typeface="+mj-lt"/>
              <a:buAutoNum type="arabicPeriod"/>
            </a:pPr>
            <a:r>
              <a:rPr lang="en-GB" sz="2600" b="1" i="0" dirty="0">
                <a:solidFill>
                  <a:srgbClr val="0D0D0D"/>
                </a:solidFill>
                <a:effectLst/>
                <a:highlight>
                  <a:srgbClr val="FFFFFF"/>
                </a:highlight>
                <a:latin typeface="Myriad Pro"/>
              </a:rPr>
              <a:t>Formal Establishment of ICSs</a:t>
            </a:r>
          </a:p>
          <a:p>
            <a:pPr algn="l">
              <a:buFont typeface="+mj-lt"/>
              <a:buAutoNum type="arabicPeriod"/>
            </a:pPr>
            <a:r>
              <a:rPr lang="en-GB" sz="2600" b="1" i="0" dirty="0">
                <a:solidFill>
                  <a:srgbClr val="0D0D0D"/>
                </a:solidFill>
                <a:effectLst/>
                <a:highlight>
                  <a:srgbClr val="FFFFFF"/>
                </a:highlight>
                <a:latin typeface="Myriad Pro"/>
              </a:rPr>
              <a:t>Objectives of ICSs</a:t>
            </a:r>
            <a:r>
              <a:rPr lang="en-GB" sz="2600" dirty="0">
                <a:solidFill>
                  <a:srgbClr val="0D0D0D"/>
                </a:solidFill>
                <a:highlight>
                  <a:srgbClr val="FFFFFF"/>
                </a:highlight>
                <a:latin typeface="Myriad Pro"/>
              </a:rPr>
              <a:t> - </a:t>
            </a:r>
            <a:r>
              <a:rPr lang="en-GB" sz="2600" b="1" i="0" dirty="0">
                <a:solidFill>
                  <a:srgbClr val="0D0D0D"/>
                </a:solidFill>
                <a:effectLst/>
                <a:highlight>
                  <a:srgbClr val="FFFFFF"/>
                </a:highlight>
                <a:latin typeface="Myriad Pro"/>
              </a:rPr>
              <a:t>Integration of Services</a:t>
            </a:r>
          </a:p>
          <a:p>
            <a:pPr algn="l">
              <a:buFont typeface="+mj-lt"/>
              <a:buAutoNum type="arabicPeriod"/>
            </a:pPr>
            <a:r>
              <a:rPr lang="en-GB" sz="2600" b="1" dirty="0">
                <a:solidFill>
                  <a:srgbClr val="0D0D0D"/>
                </a:solidFill>
                <a:highlight>
                  <a:srgbClr val="FFFFFF"/>
                </a:highlight>
                <a:latin typeface="Myriad Pro"/>
              </a:rPr>
              <a:t> Structure of ICS’s – Integrated Care Boards &amp; Integrated Care Partnerships</a:t>
            </a:r>
          </a:p>
          <a:p>
            <a:pPr algn="l">
              <a:buFont typeface="+mj-lt"/>
              <a:buAutoNum type="arabicPeriod"/>
            </a:pPr>
            <a:endParaRPr lang="en-GB" sz="2600" dirty="0">
              <a:solidFill>
                <a:srgbClr val="0D0D0D"/>
              </a:solidFill>
              <a:highlight>
                <a:srgbClr val="FFFFFF"/>
              </a:highlight>
              <a:latin typeface="Myriad Pro"/>
            </a:endParaRPr>
          </a:p>
          <a:p>
            <a:pPr marL="0" indent="0" algn="l">
              <a:buNone/>
            </a:pPr>
            <a:r>
              <a:rPr lang="en-GB" sz="2600" dirty="0">
                <a:solidFill>
                  <a:srgbClr val="0D0D0D"/>
                </a:solidFill>
                <a:highlight>
                  <a:srgbClr val="FFFFFF"/>
                </a:highlight>
                <a:latin typeface="Myriad Pro"/>
              </a:rPr>
              <a:t>How would you reference this piece of legislation?</a:t>
            </a:r>
          </a:p>
          <a:p>
            <a:pPr marL="0" indent="0">
              <a:buNone/>
            </a:pPr>
            <a:br>
              <a:rPr lang="en-GB" dirty="0">
                <a:latin typeface="Myriad Pro"/>
              </a:rPr>
            </a:br>
            <a:endParaRPr lang="en-US" dirty="0">
              <a:latin typeface="Myriad Pro"/>
            </a:endParaRPr>
          </a:p>
        </p:txBody>
      </p:sp>
      <p:pic>
        <p:nvPicPr>
          <p:cNvPr id="5" name="Picture 4" descr="A blue background with white text&#10;&#10;Description automatically generated">
            <a:extLst>
              <a:ext uri="{FF2B5EF4-FFF2-40B4-BE49-F238E27FC236}">
                <a16:creationId xmlns:a16="http://schemas.microsoft.com/office/drawing/2014/main" id="{01A34B1E-8613-EC70-15EE-E597C752D8DD}"/>
              </a:ext>
            </a:extLst>
          </p:cNvPr>
          <p:cNvPicPr>
            <a:picLocks noChangeAspect="1"/>
          </p:cNvPicPr>
          <p:nvPr/>
        </p:nvPicPr>
        <p:blipFill>
          <a:blip r:embed="rId3"/>
          <a:stretch>
            <a:fillRect/>
          </a:stretch>
        </p:blipFill>
        <p:spPr>
          <a:xfrm>
            <a:off x="0" y="5719750"/>
            <a:ext cx="9143999" cy="1138364"/>
          </a:xfrm>
          <a:prstGeom prst="rect">
            <a:avLst/>
          </a:prstGeom>
        </p:spPr>
      </p:pic>
    </p:spTree>
    <p:extLst>
      <p:ext uri="{BB962C8B-B14F-4D97-AF65-F5344CB8AC3E}">
        <p14:creationId xmlns:p14="http://schemas.microsoft.com/office/powerpoint/2010/main" val="98363497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02799-3025-2B73-985B-34864BEA0D89}"/>
              </a:ext>
            </a:extLst>
          </p:cNvPr>
          <p:cNvSpPr>
            <a:spLocks noGrp="1"/>
          </p:cNvSpPr>
          <p:nvPr>
            <p:ph type="title"/>
          </p:nvPr>
        </p:nvSpPr>
        <p:spPr/>
        <p:txBody>
          <a:bodyPr/>
          <a:lstStyle/>
          <a:p>
            <a:r>
              <a:rPr lang="en-GB" b="1" dirty="0"/>
              <a:t>Referencing Legislation</a:t>
            </a:r>
          </a:p>
        </p:txBody>
      </p:sp>
      <p:sp>
        <p:nvSpPr>
          <p:cNvPr id="3" name="Content Placeholder 2">
            <a:extLst>
              <a:ext uri="{FF2B5EF4-FFF2-40B4-BE49-F238E27FC236}">
                <a16:creationId xmlns:a16="http://schemas.microsoft.com/office/drawing/2014/main" id="{AA68D669-7655-6FC4-C8B7-FAF80C0CB7F9}"/>
              </a:ext>
            </a:extLst>
          </p:cNvPr>
          <p:cNvSpPr>
            <a:spLocks noGrp="1"/>
          </p:cNvSpPr>
          <p:nvPr>
            <p:ph idx="1"/>
          </p:nvPr>
        </p:nvSpPr>
        <p:spPr/>
        <p:txBody>
          <a:bodyPr/>
          <a:lstStyle/>
          <a:p>
            <a:r>
              <a:rPr lang="en-GB" b="1" dirty="0"/>
              <a:t>Reference list</a:t>
            </a:r>
          </a:p>
          <a:p>
            <a:r>
              <a:rPr lang="en-GB" i="1" dirty="0"/>
              <a:t>Health and Social Care Act 2022.</a:t>
            </a:r>
            <a:r>
              <a:rPr lang="en-GB" dirty="0"/>
              <a:t> Available at: </a:t>
            </a:r>
            <a:r>
              <a:rPr lang="en-GB" dirty="0">
                <a:hlinkClick r:id="rId2"/>
              </a:rPr>
              <a:t>https://www.legislation.gov.uk/ukpga/2022/31/contents</a:t>
            </a:r>
            <a:r>
              <a:rPr lang="en-GB" dirty="0"/>
              <a:t> (Accessed: DD Month YYYY).</a:t>
            </a:r>
          </a:p>
          <a:p>
            <a:endParaRPr lang="en-GB" dirty="0"/>
          </a:p>
          <a:p>
            <a:r>
              <a:rPr lang="en-GB" dirty="0"/>
              <a:t>Example:</a:t>
            </a:r>
            <a:br>
              <a:rPr lang="en-GB" dirty="0"/>
            </a:br>
            <a:r>
              <a:rPr lang="en-GB" i="1" dirty="0"/>
              <a:t>Health and Social Care Act 2022.</a:t>
            </a:r>
            <a:r>
              <a:rPr lang="en-GB" dirty="0"/>
              <a:t> Available at: </a:t>
            </a:r>
            <a:r>
              <a:rPr lang="en-GB" dirty="0">
                <a:hlinkClick r:id="rId2"/>
              </a:rPr>
              <a:t>https://www.legislation.gov.uk/ukpga/2022/31/contents</a:t>
            </a:r>
            <a:r>
              <a:rPr lang="en-GB" dirty="0"/>
              <a:t> (Accessed: 5 January 2026).</a:t>
            </a:r>
          </a:p>
          <a:p>
            <a:r>
              <a:rPr lang="en-GB" b="1" dirty="0"/>
              <a:t> In-text citation</a:t>
            </a:r>
          </a:p>
          <a:p>
            <a:r>
              <a:rPr lang="en-GB" dirty="0"/>
              <a:t>(Health and Social Care Act, 2022)</a:t>
            </a:r>
          </a:p>
          <a:p>
            <a:endParaRPr lang="en-GB" dirty="0"/>
          </a:p>
        </p:txBody>
      </p:sp>
      <p:sp>
        <p:nvSpPr>
          <p:cNvPr id="5" name="TextBox 4">
            <a:extLst>
              <a:ext uri="{FF2B5EF4-FFF2-40B4-BE49-F238E27FC236}">
                <a16:creationId xmlns:a16="http://schemas.microsoft.com/office/drawing/2014/main" id="{AADFA067-AD36-AC44-7EAF-9389B5021BBB}"/>
              </a:ext>
            </a:extLst>
          </p:cNvPr>
          <p:cNvSpPr txBox="1"/>
          <p:nvPr/>
        </p:nvSpPr>
        <p:spPr>
          <a:xfrm>
            <a:off x="5320603" y="843241"/>
            <a:ext cx="4572000" cy="369332"/>
          </a:xfrm>
          <a:prstGeom prst="rect">
            <a:avLst/>
          </a:prstGeom>
          <a:noFill/>
        </p:spPr>
        <p:txBody>
          <a:bodyPr wrap="square">
            <a:spAutoFit/>
          </a:bodyPr>
          <a:lstStyle/>
          <a:p>
            <a:r>
              <a:rPr lang="en-GB" dirty="0">
                <a:hlinkClick r:id="rId2"/>
              </a:rPr>
              <a:t>Health and Care Act 2022</a:t>
            </a:r>
            <a:endParaRPr lang="en-GB" dirty="0"/>
          </a:p>
        </p:txBody>
      </p:sp>
      <p:pic>
        <p:nvPicPr>
          <p:cNvPr id="6" name="Picture 5" descr="A blue background with white text&#10;&#10;Description automatically generated">
            <a:extLst>
              <a:ext uri="{FF2B5EF4-FFF2-40B4-BE49-F238E27FC236}">
                <a16:creationId xmlns:a16="http://schemas.microsoft.com/office/drawing/2014/main" id="{DF9E2135-FF74-CA0A-B461-9A1B8E5C8D2C}"/>
              </a:ext>
            </a:extLst>
          </p:cNvPr>
          <p:cNvPicPr>
            <a:picLocks noChangeAspect="1"/>
          </p:cNvPicPr>
          <p:nvPr/>
        </p:nvPicPr>
        <p:blipFill>
          <a:blip r:embed="rId3"/>
          <a:stretch>
            <a:fillRect/>
          </a:stretch>
        </p:blipFill>
        <p:spPr>
          <a:xfrm>
            <a:off x="0" y="5719750"/>
            <a:ext cx="9143999" cy="1138364"/>
          </a:xfrm>
          <a:prstGeom prst="rect">
            <a:avLst/>
          </a:prstGeom>
        </p:spPr>
      </p:pic>
    </p:spTree>
    <p:extLst>
      <p:ext uri="{BB962C8B-B14F-4D97-AF65-F5344CB8AC3E}">
        <p14:creationId xmlns:p14="http://schemas.microsoft.com/office/powerpoint/2010/main" val="13333323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681037"/>
            <a:ext cx="7378438" cy="709865"/>
          </a:xfrm>
        </p:spPr>
        <p:txBody>
          <a:bodyPr>
            <a:noAutofit/>
          </a:bodyPr>
          <a:lstStyle/>
          <a:p>
            <a:r>
              <a:rPr lang="en-US" sz="3600" b="1">
                <a:latin typeface="Century Gothic" panose="020B0502020202020204" pitchFamily="34" charset="0"/>
              </a:rPr>
              <a:t>Who are the Potential Partners?</a:t>
            </a:r>
          </a:p>
        </p:txBody>
      </p:sp>
      <p:pic>
        <p:nvPicPr>
          <p:cNvPr id="4" name="Picture 3" descr="A blue background with white text&#10;&#10;Description automatically generated">
            <a:extLst>
              <a:ext uri="{FF2B5EF4-FFF2-40B4-BE49-F238E27FC236}">
                <a16:creationId xmlns:a16="http://schemas.microsoft.com/office/drawing/2014/main" id="{C728B129-1629-11CD-4611-66AA77036BF7}"/>
              </a:ext>
            </a:extLst>
          </p:cNvPr>
          <p:cNvPicPr>
            <a:picLocks noChangeAspect="1"/>
          </p:cNvPicPr>
          <p:nvPr/>
        </p:nvPicPr>
        <p:blipFill>
          <a:blip r:embed="rId3"/>
          <a:stretch>
            <a:fillRect/>
          </a:stretch>
        </p:blipFill>
        <p:spPr>
          <a:xfrm>
            <a:off x="0" y="5719750"/>
            <a:ext cx="9143999" cy="1138364"/>
          </a:xfrm>
          <a:prstGeom prst="rect">
            <a:avLst/>
          </a:prstGeom>
        </p:spPr>
      </p:pic>
      <p:sp>
        <p:nvSpPr>
          <p:cNvPr id="3" name="AutoShape 2" descr="Our Integrated Care Partnership :: NHS Hampshire and Isle of Wight">
            <a:extLst>
              <a:ext uri="{FF2B5EF4-FFF2-40B4-BE49-F238E27FC236}">
                <a16:creationId xmlns:a16="http://schemas.microsoft.com/office/drawing/2014/main" id="{C45C107B-1C5E-322A-F3E2-56268683EAA0}"/>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Our Integrated Care Partnership :: NHS Hampshire and Isle of Wight">
            <a:extLst>
              <a:ext uri="{FF2B5EF4-FFF2-40B4-BE49-F238E27FC236}">
                <a16:creationId xmlns:a16="http://schemas.microsoft.com/office/drawing/2014/main" id="{66E719F7-EE6F-056F-9960-1CA6FF7811E7}"/>
              </a:ext>
            </a:extLst>
          </p:cNvPr>
          <p:cNvSpPr>
            <a:spLocks noChangeAspect="1" noChangeArrowheads="1"/>
          </p:cNvSpPr>
          <p:nvPr/>
        </p:nvSpPr>
        <p:spPr bwMode="auto">
          <a:xfrm>
            <a:off x="4571999" y="836579"/>
            <a:ext cx="2897221" cy="289722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a:extLst>
              <a:ext uri="{FF2B5EF4-FFF2-40B4-BE49-F238E27FC236}">
                <a16:creationId xmlns:a16="http://schemas.microsoft.com/office/drawing/2014/main" id="{B6497959-FF2C-9EE9-88CA-76B8FEEB60EF}"/>
              </a:ext>
            </a:extLst>
          </p:cNvPr>
          <p:cNvSpPr>
            <a:spLocks noChangeAspect="1" noChangeArrowheads="1"/>
          </p:cNvSpPr>
          <p:nvPr/>
        </p:nvSpPr>
        <p:spPr bwMode="auto">
          <a:xfrm>
            <a:off x="4572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a:extLst>
              <a:ext uri="{FF2B5EF4-FFF2-40B4-BE49-F238E27FC236}">
                <a16:creationId xmlns:a16="http://schemas.microsoft.com/office/drawing/2014/main" id="{33D0D843-BDAE-BEA5-A1B0-40C1619BACDA}"/>
              </a:ext>
            </a:extLst>
          </p:cNvPr>
          <p:cNvPicPr>
            <a:picLocks noChangeAspect="1"/>
          </p:cNvPicPr>
          <p:nvPr/>
        </p:nvPicPr>
        <p:blipFill>
          <a:blip r:embed="rId4"/>
          <a:stretch>
            <a:fillRect/>
          </a:stretch>
        </p:blipFill>
        <p:spPr>
          <a:xfrm>
            <a:off x="1743075" y="1731082"/>
            <a:ext cx="4930099" cy="3983918"/>
          </a:xfrm>
          <a:prstGeom prst="rect">
            <a:avLst/>
          </a:prstGeom>
        </p:spPr>
      </p:pic>
    </p:spTree>
    <p:extLst>
      <p:ext uri="{BB962C8B-B14F-4D97-AF65-F5344CB8AC3E}">
        <p14:creationId xmlns:p14="http://schemas.microsoft.com/office/powerpoint/2010/main" val="17692332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0"/>
            <a:ext cx="7886700" cy="1325563"/>
          </a:xfrm>
        </p:spPr>
        <p:txBody>
          <a:bodyPr>
            <a:normAutofit/>
          </a:bodyPr>
          <a:lstStyle/>
          <a:p>
            <a:r>
              <a:rPr lang="en-US" sz="4000" b="1" dirty="0">
                <a:latin typeface="Myriad Pro"/>
              </a:rPr>
              <a:t>Partner Activity</a:t>
            </a:r>
          </a:p>
        </p:txBody>
      </p:sp>
      <p:sp>
        <p:nvSpPr>
          <p:cNvPr id="3" name="Content Placeholder 2"/>
          <p:cNvSpPr>
            <a:spLocks noGrp="1"/>
          </p:cNvSpPr>
          <p:nvPr>
            <p:ph idx="1"/>
          </p:nvPr>
        </p:nvSpPr>
        <p:spPr>
          <a:xfrm>
            <a:off x="539552" y="1628800"/>
            <a:ext cx="7886700" cy="4351338"/>
          </a:xfrm>
        </p:spPr>
        <p:txBody>
          <a:bodyPr vert="horz" lIns="91440" tIns="45720" rIns="91440" bIns="45720" rtlCol="0" anchor="t">
            <a:normAutofit/>
          </a:bodyPr>
          <a:lstStyle/>
          <a:p>
            <a:r>
              <a:rPr lang="en-US" b="1" dirty="0">
                <a:latin typeface="Myriad Pro"/>
              </a:rPr>
              <a:t>Working in 'partnership' - how many examples of partnership working can you think of?</a:t>
            </a:r>
          </a:p>
          <a:p>
            <a:endParaRPr lang="en-US" b="1" dirty="0">
              <a:latin typeface="Myriad Pro"/>
            </a:endParaRPr>
          </a:p>
          <a:p>
            <a:r>
              <a:rPr lang="en-US" b="1" dirty="0">
                <a:latin typeface="Myriad Pro"/>
              </a:rPr>
              <a:t>Pick one to discuss</a:t>
            </a:r>
          </a:p>
          <a:p>
            <a:endParaRPr lang="en-US" b="1" dirty="0">
              <a:latin typeface="Myriad Pro"/>
            </a:endParaRPr>
          </a:p>
          <a:p>
            <a:r>
              <a:rPr lang="en-US" b="1" dirty="0">
                <a:latin typeface="Myriad Pro"/>
              </a:rPr>
              <a:t>Who are the partner </a:t>
            </a:r>
            <a:r>
              <a:rPr lang="en-US" b="1" dirty="0" err="1">
                <a:latin typeface="Myriad Pro"/>
              </a:rPr>
              <a:t>organisations</a:t>
            </a:r>
            <a:r>
              <a:rPr lang="en-US" b="1" dirty="0">
                <a:latin typeface="Myriad Pro"/>
              </a:rPr>
              <a:t>?</a:t>
            </a:r>
          </a:p>
          <a:p>
            <a:endParaRPr lang="en-US" b="1" dirty="0">
              <a:latin typeface="Myriad Pro"/>
            </a:endParaRPr>
          </a:p>
          <a:p>
            <a:r>
              <a:rPr lang="en-US" b="1" dirty="0">
                <a:latin typeface="Myriad Pro"/>
              </a:rPr>
              <a:t>How would they work together?</a:t>
            </a:r>
          </a:p>
          <a:p>
            <a:pPr marL="0" indent="0">
              <a:buNone/>
            </a:pPr>
            <a:endParaRPr lang="en-US" dirty="0">
              <a:latin typeface="Myriad Pro"/>
            </a:endParaRPr>
          </a:p>
        </p:txBody>
      </p:sp>
      <p:pic>
        <p:nvPicPr>
          <p:cNvPr id="5" name="Picture 4" descr="A blue background with white text&#10;&#10;Description automatically generated">
            <a:extLst>
              <a:ext uri="{FF2B5EF4-FFF2-40B4-BE49-F238E27FC236}">
                <a16:creationId xmlns:a16="http://schemas.microsoft.com/office/drawing/2014/main" id="{9EACA922-AE6D-F737-5B2A-07801856CF83}"/>
              </a:ext>
            </a:extLst>
          </p:cNvPr>
          <p:cNvPicPr>
            <a:picLocks noChangeAspect="1"/>
          </p:cNvPicPr>
          <p:nvPr/>
        </p:nvPicPr>
        <p:blipFill>
          <a:blip r:embed="rId2"/>
          <a:stretch>
            <a:fillRect/>
          </a:stretch>
        </p:blipFill>
        <p:spPr>
          <a:xfrm>
            <a:off x="0" y="5719750"/>
            <a:ext cx="9143999" cy="1138364"/>
          </a:xfrm>
          <a:prstGeom prst="rect">
            <a:avLst/>
          </a:prstGeom>
        </p:spPr>
      </p:pic>
    </p:spTree>
    <p:extLst>
      <p:ext uri="{BB962C8B-B14F-4D97-AF65-F5344CB8AC3E}">
        <p14:creationId xmlns:p14="http://schemas.microsoft.com/office/powerpoint/2010/main" val="11777952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260648"/>
            <a:ext cx="7886700" cy="1325563"/>
          </a:xfrm>
        </p:spPr>
        <p:txBody>
          <a:bodyPr>
            <a:normAutofit/>
          </a:bodyPr>
          <a:lstStyle/>
          <a:p>
            <a:r>
              <a:rPr lang="en-US" sz="3600" b="1" dirty="0">
                <a:latin typeface="Myriad Pro"/>
              </a:rPr>
              <a:t>Examples: NHS and Social Care</a:t>
            </a:r>
            <a:endParaRPr lang="en-US" dirty="0">
              <a:latin typeface="Myriad Pro"/>
            </a:endParaRPr>
          </a:p>
        </p:txBody>
      </p:sp>
      <p:sp>
        <p:nvSpPr>
          <p:cNvPr id="3" name="Content Placeholder 2"/>
          <p:cNvSpPr>
            <a:spLocks noGrp="1"/>
          </p:cNvSpPr>
          <p:nvPr>
            <p:ph idx="1"/>
          </p:nvPr>
        </p:nvSpPr>
        <p:spPr/>
        <p:txBody>
          <a:bodyPr vert="horz" lIns="91440" tIns="45720" rIns="91440" bIns="45720" rtlCol="0" anchor="t">
            <a:normAutofit/>
          </a:bodyPr>
          <a:lstStyle/>
          <a:p>
            <a:r>
              <a:rPr lang="en-US" sz="2400" dirty="0">
                <a:latin typeface="Myriad Pro"/>
              </a:rPr>
              <a:t>Discharge of hospital patients with care and support needs</a:t>
            </a:r>
          </a:p>
          <a:p>
            <a:pPr lvl="1"/>
            <a:r>
              <a:rPr lang="en-US" sz="2000" dirty="0">
                <a:latin typeface="Myriad Pro"/>
              </a:rPr>
              <a:t>Available beds in care homes</a:t>
            </a:r>
          </a:p>
          <a:p>
            <a:pPr lvl="1"/>
            <a:r>
              <a:rPr lang="en-US" sz="2000" dirty="0">
                <a:latin typeface="Myriad Pro"/>
              </a:rPr>
              <a:t>Discharge package </a:t>
            </a:r>
            <a:r>
              <a:rPr lang="mr-IN" sz="2000" dirty="0">
                <a:latin typeface="Myriad Pro"/>
                <a:cs typeface="Mangal"/>
              </a:rPr>
              <a:t>–</a:t>
            </a:r>
            <a:r>
              <a:rPr lang="en-US" sz="2000" dirty="0">
                <a:latin typeface="Myriad Pro"/>
              </a:rPr>
              <a:t> home care services</a:t>
            </a:r>
          </a:p>
          <a:p>
            <a:r>
              <a:rPr lang="en-US" sz="2400" dirty="0">
                <a:latin typeface="Myriad Pro"/>
              </a:rPr>
              <a:t>If not timely, called Delayed Transfers of Care (DTOC) (aka bed blocking)</a:t>
            </a:r>
          </a:p>
          <a:p>
            <a:pPr marL="342900" lvl="1" indent="0">
              <a:buNone/>
            </a:pPr>
            <a:endParaRPr lang="en-US" sz="2000" dirty="0">
              <a:latin typeface="Myriad Pro"/>
            </a:endParaRPr>
          </a:p>
          <a:p>
            <a:r>
              <a:rPr lang="en-US" sz="2400" dirty="0">
                <a:latin typeface="Myriad Pro"/>
              </a:rPr>
              <a:t>The NHS can seek reimbursement from Local Authorities for a DTOC. This is an incentive to improve joint working.</a:t>
            </a:r>
          </a:p>
        </p:txBody>
      </p:sp>
      <p:pic>
        <p:nvPicPr>
          <p:cNvPr id="5" name="Picture 4" descr="A blue background with white text&#10;&#10;Description automatically generated">
            <a:extLst>
              <a:ext uri="{FF2B5EF4-FFF2-40B4-BE49-F238E27FC236}">
                <a16:creationId xmlns:a16="http://schemas.microsoft.com/office/drawing/2014/main" id="{04656907-9AB8-8787-4E89-05B0449AD137}"/>
              </a:ext>
            </a:extLst>
          </p:cNvPr>
          <p:cNvPicPr>
            <a:picLocks noChangeAspect="1"/>
          </p:cNvPicPr>
          <p:nvPr/>
        </p:nvPicPr>
        <p:blipFill>
          <a:blip r:embed="rId2"/>
          <a:stretch>
            <a:fillRect/>
          </a:stretch>
        </p:blipFill>
        <p:spPr>
          <a:xfrm>
            <a:off x="0" y="5719750"/>
            <a:ext cx="9143999" cy="1138364"/>
          </a:xfrm>
          <a:prstGeom prst="rect">
            <a:avLst/>
          </a:prstGeom>
        </p:spPr>
      </p:pic>
    </p:spTree>
    <p:extLst>
      <p:ext uri="{BB962C8B-B14F-4D97-AF65-F5344CB8AC3E}">
        <p14:creationId xmlns:p14="http://schemas.microsoft.com/office/powerpoint/2010/main" val="183115827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6EE74-9DBD-4B48-8B98-83342C7E0894}"/>
              </a:ext>
            </a:extLst>
          </p:cNvPr>
          <p:cNvSpPr>
            <a:spLocks noGrp="1"/>
          </p:cNvSpPr>
          <p:nvPr>
            <p:ph type="title"/>
          </p:nvPr>
        </p:nvSpPr>
        <p:spPr>
          <a:xfrm>
            <a:off x="546588" y="118941"/>
            <a:ext cx="7886700" cy="1325563"/>
          </a:xfrm>
        </p:spPr>
        <p:txBody>
          <a:bodyPr>
            <a:normAutofit/>
          </a:bodyPr>
          <a:lstStyle/>
          <a:p>
            <a:r>
              <a:rPr lang="en-US" sz="3600" b="1">
                <a:latin typeface="Century Gothic" panose="020B0502020202020204" pitchFamily="34" charset="0"/>
              </a:rPr>
              <a:t>Integrated Care Systems</a:t>
            </a:r>
          </a:p>
        </p:txBody>
      </p:sp>
      <p:pic>
        <p:nvPicPr>
          <p:cNvPr id="5" name="Picture 4" descr="A blue background with white text&#10;&#10;Description automatically generated">
            <a:extLst>
              <a:ext uri="{FF2B5EF4-FFF2-40B4-BE49-F238E27FC236}">
                <a16:creationId xmlns:a16="http://schemas.microsoft.com/office/drawing/2014/main" id="{6997A585-A257-6AB1-A4D1-5F5D2B11220A}"/>
              </a:ext>
            </a:extLst>
          </p:cNvPr>
          <p:cNvPicPr>
            <a:picLocks noChangeAspect="1"/>
          </p:cNvPicPr>
          <p:nvPr/>
        </p:nvPicPr>
        <p:blipFill>
          <a:blip r:embed="rId3"/>
          <a:stretch>
            <a:fillRect/>
          </a:stretch>
        </p:blipFill>
        <p:spPr>
          <a:xfrm>
            <a:off x="0" y="5719750"/>
            <a:ext cx="9143999" cy="1138364"/>
          </a:xfrm>
          <a:prstGeom prst="rect">
            <a:avLst/>
          </a:prstGeom>
        </p:spPr>
      </p:pic>
      <p:pic>
        <p:nvPicPr>
          <p:cNvPr id="7" name="Online Media 6" title="Integrated care in every community">
            <a:hlinkClick r:id="" action="ppaction://media"/>
            <a:extLst>
              <a:ext uri="{FF2B5EF4-FFF2-40B4-BE49-F238E27FC236}">
                <a16:creationId xmlns:a16="http://schemas.microsoft.com/office/drawing/2014/main" id="{DDE94D62-2A79-CA34-C9EE-2780E020B4F9}"/>
              </a:ext>
            </a:extLst>
          </p:cNvPr>
          <p:cNvPicPr>
            <a:picLocks noGrp="1" noRot="1" noChangeAspect="1"/>
          </p:cNvPicPr>
          <p:nvPr>
            <p:ph idx="1"/>
            <a:videoFile r:link="rId1"/>
          </p:nvPr>
        </p:nvPicPr>
        <p:blipFill>
          <a:blip r:embed="rId4"/>
          <a:stretch>
            <a:fillRect/>
          </a:stretch>
        </p:blipFill>
        <p:spPr>
          <a:xfrm>
            <a:off x="762000" y="1266887"/>
            <a:ext cx="7139353" cy="4448907"/>
          </a:xfrm>
        </p:spPr>
      </p:pic>
    </p:spTree>
    <p:extLst>
      <p:ext uri="{BB962C8B-B14F-4D97-AF65-F5344CB8AC3E}">
        <p14:creationId xmlns:p14="http://schemas.microsoft.com/office/powerpoint/2010/main" val="226551145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p:nvPr>
        </p:nvSpPr>
        <p:spPr/>
        <p:txBody>
          <a:bodyPr/>
          <a:lstStyle/>
          <a:p>
            <a:r>
              <a:rPr lang="en-US" altLang="en-US" sz="2800" b="1" dirty="0">
                <a:latin typeface="Myriad Pro"/>
              </a:rPr>
              <a:t>Which ICS are we covered by?</a:t>
            </a:r>
            <a:br>
              <a:rPr lang="en-US" altLang="en-US" sz="2400" dirty="0">
                <a:latin typeface="Myriad Pro"/>
              </a:rPr>
            </a:br>
            <a:endParaRPr lang="en-US" altLang="en-US" sz="2400" dirty="0">
              <a:latin typeface="Myriad Pro"/>
            </a:endParaRPr>
          </a:p>
        </p:txBody>
      </p:sp>
      <p:sp>
        <p:nvSpPr>
          <p:cNvPr id="72706" name="Content Placeholder 2"/>
          <p:cNvSpPr>
            <a:spLocks noGrp="1"/>
          </p:cNvSpPr>
          <p:nvPr>
            <p:ph idx="1"/>
          </p:nvPr>
        </p:nvSpPr>
        <p:spPr>
          <a:xfrm>
            <a:off x="457200" y="1600200"/>
            <a:ext cx="8229600" cy="3916363"/>
          </a:xfrm>
        </p:spPr>
        <p:txBody>
          <a:bodyPr vert="horz" lIns="91440" tIns="45720" rIns="91440" bIns="45720" rtlCol="0" anchor="t">
            <a:normAutofit/>
          </a:bodyPr>
          <a:lstStyle/>
          <a:p>
            <a:pPr marL="342900" indent="-342900"/>
            <a:r>
              <a:rPr lang="en-US" altLang="en-US" sz="3600" dirty="0">
                <a:latin typeface="Myriad Pro"/>
                <a:cs typeface="Calibri" panose="020F0502020204030204"/>
              </a:rPr>
              <a:t>Independently research which ICS covers the area that you live in</a:t>
            </a:r>
          </a:p>
          <a:p>
            <a:pPr marL="342900" indent="-342900"/>
            <a:r>
              <a:rPr lang="en-US" altLang="en-US" sz="3600" dirty="0">
                <a:latin typeface="Myriad Pro"/>
                <a:cs typeface="Calibri" panose="020F0502020204030204"/>
              </a:rPr>
              <a:t>What is their mission?</a:t>
            </a:r>
          </a:p>
          <a:p>
            <a:pPr marL="342900" indent="-342900"/>
            <a:r>
              <a:rPr lang="en-US" altLang="en-US" sz="3600" dirty="0">
                <a:latin typeface="Myriad Pro"/>
                <a:cs typeface="Calibri" panose="020F0502020204030204"/>
              </a:rPr>
              <a:t>What initiatives are they currently running?</a:t>
            </a:r>
          </a:p>
          <a:p>
            <a:pPr marL="342900" indent="-342900"/>
            <a:r>
              <a:rPr lang="en-US" altLang="en-US" sz="3600" dirty="0">
                <a:latin typeface="Myriad Pro"/>
                <a:cs typeface="Calibri" panose="020F0502020204030204"/>
              </a:rPr>
              <a:t>Who are their partners?</a:t>
            </a:r>
          </a:p>
          <a:p>
            <a:pPr marL="342900" indent="-342900"/>
            <a:endParaRPr lang="en-US" altLang="en-US" sz="3600" dirty="0">
              <a:latin typeface="Myriad Pro"/>
              <a:cs typeface="Calibri" panose="020F0502020204030204"/>
            </a:endParaRPr>
          </a:p>
        </p:txBody>
      </p:sp>
      <p:sp>
        <p:nvSpPr>
          <p:cNvPr id="4" name="Date Placeholder 3"/>
          <p:cNvSpPr>
            <a:spLocks noGrp="1"/>
          </p:cNvSpPr>
          <p:nvPr>
            <p:ph type="dt" sz="half" idx="10"/>
          </p:nvPr>
        </p:nvSpPr>
        <p:spPr/>
        <p:txBody>
          <a:bodyPr/>
          <a:lstStyle/>
          <a:p>
            <a:pPr>
              <a:defRPr/>
            </a:pPr>
            <a:fld id="{3164BAC2-20A2-964E-8282-02783CD77E98}" type="datetime1">
              <a:rPr lang="en-GB" altLang="en-US" smtClean="0"/>
              <a:pPr>
                <a:defRPr/>
              </a:pPr>
              <a:t>05/01/2026</a:t>
            </a:fld>
            <a:endParaRPr lang="en-GB" altLang="en-US"/>
          </a:p>
        </p:txBody>
      </p:sp>
      <p:sp>
        <p:nvSpPr>
          <p:cNvPr id="72708"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CC41AF38-C8D8-7D4C-8BCA-889B07FEC9EF}" type="slidenum">
              <a:rPr lang="en-GB" altLang="en-US" sz="1200" dirty="0">
                <a:solidFill>
                  <a:srgbClr val="898989"/>
                </a:solidFill>
              </a:rPr>
              <a:pPr>
                <a:spcBef>
                  <a:spcPct val="0"/>
                </a:spcBef>
                <a:buFontTx/>
                <a:buNone/>
              </a:pPr>
              <a:t>35</a:t>
            </a:fld>
            <a:endParaRPr lang="en-GB" altLang="en-US" sz="1200">
              <a:solidFill>
                <a:srgbClr val="898989"/>
              </a:solidFill>
            </a:endParaRPr>
          </a:p>
        </p:txBody>
      </p:sp>
      <p:pic>
        <p:nvPicPr>
          <p:cNvPr id="3" name="Picture 2" descr="A blue background with white text&#10;&#10;Description automatically generated">
            <a:extLst>
              <a:ext uri="{FF2B5EF4-FFF2-40B4-BE49-F238E27FC236}">
                <a16:creationId xmlns:a16="http://schemas.microsoft.com/office/drawing/2014/main" id="{FEB5E791-B672-9F96-487E-62A131846A4E}"/>
              </a:ext>
            </a:extLst>
          </p:cNvPr>
          <p:cNvPicPr>
            <a:picLocks noChangeAspect="1"/>
          </p:cNvPicPr>
          <p:nvPr/>
        </p:nvPicPr>
        <p:blipFill>
          <a:blip r:embed="rId2"/>
          <a:stretch>
            <a:fillRect/>
          </a:stretch>
        </p:blipFill>
        <p:spPr>
          <a:xfrm>
            <a:off x="0" y="5719750"/>
            <a:ext cx="9143999" cy="1138364"/>
          </a:xfrm>
          <a:prstGeom prst="rect">
            <a:avLst/>
          </a:prstGeom>
        </p:spPr>
      </p:pic>
      <p:pic>
        <p:nvPicPr>
          <p:cNvPr id="6" name="Picture 5" descr="A blue background with white text&#10;&#10;Description automatically generated">
            <a:extLst>
              <a:ext uri="{FF2B5EF4-FFF2-40B4-BE49-F238E27FC236}">
                <a16:creationId xmlns:a16="http://schemas.microsoft.com/office/drawing/2014/main" id="{15F270A1-6EA8-C702-300C-63AB1925A81C}"/>
              </a:ext>
            </a:extLst>
          </p:cNvPr>
          <p:cNvPicPr>
            <a:picLocks noChangeAspect="1"/>
          </p:cNvPicPr>
          <p:nvPr/>
        </p:nvPicPr>
        <p:blipFill>
          <a:blip r:embed="rId2"/>
          <a:stretch>
            <a:fillRect/>
          </a:stretch>
        </p:blipFill>
        <p:spPr>
          <a:xfrm>
            <a:off x="152400" y="5872150"/>
            <a:ext cx="9143999" cy="1138364"/>
          </a:xfrm>
          <a:prstGeom prst="rect">
            <a:avLst/>
          </a:prstGeom>
        </p:spPr>
      </p:pic>
    </p:spTree>
    <p:extLst>
      <p:ext uri="{BB962C8B-B14F-4D97-AF65-F5344CB8AC3E}">
        <p14:creationId xmlns:p14="http://schemas.microsoft.com/office/powerpoint/2010/main" val="3063994080"/>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6EE74-9DBD-4B48-8B98-83342C7E0894}"/>
              </a:ext>
            </a:extLst>
          </p:cNvPr>
          <p:cNvSpPr>
            <a:spLocks noGrp="1"/>
          </p:cNvSpPr>
          <p:nvPr>
            <p:ph type="title"/>
          </p:nvPr>
        </p:nvSpPr>
        <p:spPr/>
        <p:txBody>
          <a:bodyPr>
            <a:normAutofit/>
          </a:bodyPr>
          <a:lstStyle/>
          <a:p>
            <a:r>
              <a:rPr lang="en-US" sz="3600" b="1" dirty="0">
                <a:latin typeface="Myriad Pro"/>
              </a:rPr>
              <a:t>Integrated Care Systems Policy</a:t>
            </a:r>
          </a:p>
        </p:txBody>
      </p:sp>
      <p:sp>
        <p:nvSpPr>
          <p:cNvPr id="3" name="Content Placeholder 2">
            <a:extLst>
              <a:ext uri="{FF2B5EF4-FFF2-40B4-BE49-F238E27FC236}">
                <a16:creationId xmlns:a16="http://schemas.microsoft.com/office/drawing/2014/main" id="{0AA893E0-AFC5-C846-9E2A-2BD8302BBAF8}"/>
              </a:ext>
            </a:extLst>
          </p:cNvPr>
          <p:cNvSpPr>
            <a:spLocks noGrp="1"/>
          </p:cNvSpPr>
          <p:nvPr>
            <p:ph idx="1"/>
          </p:nvPr>
        </p:nvSpPr>
        <p:spPr>
          <a:xfrm>
            <a:off x="331357" y="1291976"/>
            <a:ext cx="8090145" cy="4287266"/>
          </a:xfrm>
        </p:spPr>
        <p:txBody>
          <a:bodyPr vert="horz" lIns="91440" tIns="45720" rIns="91440" bIns="45720" rtlCol="0" anchor="t">
            <a:normAutofit fontScale="92500" lnSpcReduction="20000"/>
          </a:bodyPr>
          <a:lstStyle/>
          <a:p>
            <a:endParaRPr lang="en-US" sz="2400" dirty="0">
              <a:latin typeface="Myriad Pro"/>
            </a:endParaRPr>
          </a:p>
          <a:p>
            <a:pPr marL="0" indent="0">
              <a:buNone/>
            </a:pPr>
            <a:r>
              <a:rPr lang="en-US" sz="2000" b="1" dirty="0">
                <a:solidFill>
                  <a:srgbClr val="005EB8"/>
                </a:solidFill>
                <a:latin typeface="Myriad Pro"/>
                <a:ea typeface="+mn-lt"/>
                <a:cs typeface="+mn-lt"/>
              </a:rPr>
              <a:t>Framework for Integrated Care</a:t>
            </a:r>
            <a:r>
              <a:rPr lang="en-US" sz="2800" dirty="0">
                <a:latin typeface="Myriad Pro"/>
                <a:ea typeface="+mn-lt"/>
                <a:cs typeface="+mn-lt"/>
              </a:rPr>
              <a:t> </a:t>
            </a:r>
            <a:r>
              <a:rPr lang="en-US" sz="2000" b="1" dirty="0">
                <a:solidFill>
                  <a:srgbClr val="0070C0"/>
                </a:solidFill>
                <a:latin typeface="Myriad Pro"/>
                <a:ea typeface="+mn-lt"/>
                <a:cs typeface="+mn-lt"/>
              </a:rPr>
              <a:t>(Community) 2021</a:t>
            </a:r>
            <a:endParaRPr lang="en-US" sz="2800" dirty="0">
              <a:latin typeface="Myriad Pro"/>
              <a:cs typeface="Calibri"/>
            </a:endParaRPr>
          </a:p>
          <a:p>
            <a:r>
              <a:rPr lang="en-US" sz="1800" dirty="0">
                <a:latin typeface="Myriad Pro"/>
                <a:ea typeface="+mn-lt"/>
                <a:cs typeface="+mn-lt"/>
              </a:rPr>
              <a:t>This document begins to describe future ambitions for the functions, ambitions, purpose and strategies to achieve an Integrated Care System (ICS)</a:t>
            </a:r>
            <a:endParaRPr lang="en-US" sz="1800" b="1" dirty="0">
              <a:latin typeface="Myriad Pro"/>
              <a:ea typeface="+mn-lt"/>
              <a:cs typeface="+mn-lt"/>
            </a:endParaRPr>
          </a:p>
          <a:p>
            <a:r>
              <a:rPr lang="en-US" sz="1800" dirty="0">
                <a:latin typeface="Myriad Pro"/>
                <a:ea typeface="+mn-lt"/>
                <a:cs typeface="+mn-lt"/>
              </a:rPr>
              <a:t> The functions of the ICS NHS body will include planning to meet population health needs, allocating resources, ensuring that services This plan acknowledges the exceptional efforts of all healthcare stakeholders in England during the COVID-19 pandemic</a:t>
            </a:r>
            <a:endParaRPr lang="en-US" sz="1800" b="1" dirty="0">
              <a:latin typeface="Myriad Pro"/>
              <a:ea typeface="+mn-lt"/>
              <a:cs typeface="+mn-lt"/>
            </a:endParaRPr>
          </a:p>
          <a:p>
            <a:r>
              <a:rPr lang="en-US" sz="1800" dirty="0">
                <a:latin typeface="Myriad Pro"/>
                <a:ea typeface="+mn-lt"/>
                <a:cs typeface="+mn-lt"/>
              </a:rPr>
              <a:t> Despite progress, significant challenges remain, including tackling backlogs, health inequalities, and adapting to a post-pandemic financial landscape. </a:t>
            </a:r>
            <a:endParaRPr lang="en-US" sz="1800" b="1" dirty="0">
              <a:latin typeface="Myriad Pro"/>
              <a:ea typeface="+mn-lt"/>
              <a:cs typeface="+mn-lt"/>
            </a:endParaRPr>
          </a:p>
          <a:p>
            <a:r>
              <a:rPr lang="en-US" sz="1800" dirty="0">
                <a:latin typeface="Myriad Pro"/>
                <a:ea typeface="+mn-lt"/>
                <a:cs typeface="+mn-lt"/>
              </a:rPr>
              <a:t>Integrated Care Systems (ICSs) are </a:t>
            </a:r>
            <a:r>
              <a:rPr lang="en-US" sz="1800" dirty="0" err="1">
                <a:latin typeface="Myriad Pro"/>
                <a:ea typeface="+mn-lt"/>
                <a:cs typeface="+mn-lt"/>
              </a:rPr>
              <a:t>recognised</a:t>
            </a:r>
            <a:r>
              <a:rPr lang="en-US" sz="1800" dirty="0">
                <a:latin typeface="Myriad Pro"/>
                <a:ea typeface="+mn-lt"/>
                <a:cs typeface="+mn-lt"/>
              </a:rPr>
              <a:t> as vital for achieving shared goals in improving outcomes, productivity, and community resilience.</a:t>
            </a:r>
            <a:endParaRPr lang="en-US" sz="1800" b="1" dirty="0">
              <a:latin typeface="Myriad Pro"/>
              <a:ea typeface="+mn-lt"/>
              <a:cs typeface="+mn-lt"/>
            </a:endParaRPr>
          </a:p>
          <a:p>
            <a:r>
              <a:rPr lang="en-US" sz="1800" dirty="0">
                <a:latin typeface="Myriad Pro"/>
                <a:ea typeface="+mn-lt"/>
                <a:cs typeface="+mn-lt"/>
              </a:rPr>
              <a:t> Collaboration and agile decision-making have been key during the pandemic, and these principles must continue as the NHS reverts to its Long Term Plan.</a:t>
            </a:r>
            <a:endParaRPr lang="en-US" sz="1800" b="1" dirty="0">
              <a:latin typeface="Myriad Pro"/>
              <a:ea typeface="+mn-lt"/>
              <a:cs typeface="+mn-lt"/>
            </a:endParaRPr>
          </a:p>
          <a:p>
            <a:r>
              <a:rPr lang="en-US" sz="1800" dirty="0">
                <a:latin typeface="Myriad Pro"/>
                <a:ea typeface="+mn-lt"/>
                <a:cs typeface="+mn-lt"/>
              </a:rPr>
              <a:t> Legislative reforms will be used to remove barriers to integrated care and foster local partnerships.</a:t>
            </a:r>
            <a:endParaRPr lang="en-US" sz="1800" b="1" dirty="0">
              <a:latin typeface="Myriad Pro"/>
              <a:cs typeface="Calibri" panose="020F0502020204030204"/>
            </a:endParaRPr>
          </a:p>
          <a:p>
            <a:endParaRPr lang="en-US" sz="2400" dirty="0">
              <a:latin typeface="Myriad Pro"/>
              <a:cs typeface="Calibri" panose="020F0502020204030204"/>
            </a:endParaRPr>
          </a:p>
          <a:p>
            <a:endParaRPr lang="en-US" sz="2400" dirty="0">
              <a:latin typeface="Myriad Pro"/>
            </a:endParaRPr>
          </a:p>
          <a:p>
            <a:endParaRPr lang="en-US" sz="2400" dirty="0">
              <a:latin typeface="Myriad Pro"/>
            </a:endParaRPr>
          </a:p>
          <a:p>
            <a:endParaRPr lang="en-US" sz="2400" dirty="0">
              <a:latin typeface="Myriad Pro"/>
            </a:endParaRPr>
          </a:p>
        </p:txBody>
      </p:sp>
      <p:pic>
        <p:nvPicPr>
          <p:cNvPr id="5" name="Picture 4" descr="A blue background with white text&#10;&#10;Description automatically generated">
            <a:extLst>
              <a:ext uri="{FF2B5EF4-FFF2-40B4-BE49-F238E27FC236}">
                <a16:creationId xmlns:a16="http://schemas.microsoft.com/office/drawing/2014/main" id="{6997A585-A257-6AB1-A4D1-5F5D2B11220A}"/>
              </a:ext>
            </a:extLst>
          </p:cNvPr>
          <p:cNvPicPr>
            <a:picLocks noChangeAspect="1"/>
          </p:cNvPicPr>
          <p:nvPr/>
        </p:nvPicPr>
        <p:blipFill>
          <a:blip r:embed="rId2"/>
          <a:stretch>
            <a:fillRect/>
          </a:stretch>
        </p:blipFill>
        <p:spPr>
          <a:xfrm>
            <a:off x="0" y="5719750"/>
            <a:ext cx="9143999" cy="1138364"/>
          </a:xfrm>
          <a:prstGeom prst="rect">
            <a:avLst/>
          </a:prstGeom>
        </p:spPr>
      </p:pic>
    </p:spTree>
    <p:extLst>
      <p:ext uri="{BB962C8B-B14F-4D97-AF65-F5344CB8AC3E}">
        <p14:creationId xmlns:p14="http://schemas.microsoft.com/office/powerpoint/2010/main" val="6916188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6EE74-9DBD-4B48-8B98-83342C7E0894}"/>
              </a:ext>
            </a:extLst>
          </p:cNvPr>
          <p:cNvSpPr>
            <a:spLocks noGrp="1"/>
          </p:cNvSpPr>
          <p:nvPr>
            <p:ph type="title"/>
          </p:nvPr>
        </p:nvSpPr>
        <p:spPr>
          <a:xfrm>
            <a:off x="628650" y="958513"/>
            <a:ext cx="7886700" cy="1325563"/>
          </a:xfrm>
        </p:spPr>
        <p:txBody>
          <a:bodyPr>
            <a:normAutofit/>
          </a:bodyPr>
          <a:lstStyle/>
          <a:p>
            <a:pPr>
              <a:spcBef>
                <a:spcPts val="750"/>
              </a:spcBef>
            </a:pPr>
            <a:endParaRPr lang="en-US" sz="3600" b="1">
              <a:latin typeface="Century Gothic" panose="020B0502020202020204" pitchFamily="34" charset="0"/>
            </a:endParaRPr>
          </a:p>
          <a:p>
            <a:pPr>
              <a:spcBef>
                <a:spcPts val="750"/>
              </a:spcBef>
            </a:pPr>
            <a:r>
              <a:rPr lang="en-US" sz="1900" b="1">
                <a:solidFill>
                  <a:srgbClr val="005EB8"/>
                </a:solidFill>
                <a:latin typeface="Myriad Pro"/>
              </a:rPr>
              <a:t>Framework for Integrated Care</a:t>
            </a:r>
            <a:r>
              <a:rPr lang="en-US" sz="2600">
                <a:latin typeface="Myriad Pro"/>
              </a:rPr>
              <a:t> </a:t>
            </a:r>
            <a:r>
              <a:rPr lang="en-US" sz="1900" b="1">
                <a:solidFill>
                  <a:srgbClr val="0070C0"/>
                </a:solidFill>
                <a:latin typeface="Myriad Pro"/>
              </a:rPr>
              <a:t>(Community) 2021 Full Document</a:t>
            </a:r>
            <a:endParaRPr lang="en-US"/>
          </a:p>
        </p:txBody>
      </p:sp>
      <p:pic>
        <p:nvPicPr>
          <p:cNvPr id="5" name="Picture 4" descr="A blue background with white text&#10;&#10;Description automatically generated">
            <a:extLst>
              <a:ext uri="{FF2B5EF4-FFF2-40B4-BE49-F238E27FC236}">
                <a16:creationId xmlns:a16="http://schemas.microsoft.com/office/drawing/2014/main" id="{6997A585-A257-6AB1-A4D1-5F5D2B11220A}"/>
              </a:ext>
            </a:extLst>
          </p:cNvPr>
          <p:cNvPicPr>
            <a:picLocks noChangeAspect="1"/>
          </p:cNvPicPr>
          <p:nvPr/>
        </p:nvPicPr>
        <p:blipFill>
          <a:blip r:embed="rId2"/>
          <a:stretch>
            <a:fillRect/>
          </a:stretch>
        </p:blipFill>
        <p:spPr>
          <a:xfrm>
            <a:off x="0" y="5719750"/>
            <a:ext cx="9143999" cy="1138364"/>
          </a:xfrm>
          <a:prstGeom prst="rect">
            <a:avLst/>
          </a:prstGeom>
        </p:spPr>
      </p:pic>
      <p:pic>
        <p:nvPicPr>
          <p:cNvPr id="6" name="Picture 5" descr="A qr code on a white background&#10;&#10;Description automatically generated">
            <a:extLst>
              <a:ext uri="{FF2B5EF4-FFF2-40B4-BE49-F238E27FC236}">
                <a16:creationId xmlns:a16="http://schemas.microsoft.com/office/drawing/2014/main" id="{FD2DD4EB-663D-0DAF-D909-71A3D5F770DA}"/>
              </a:ext>
            </a:extLst>
          </p:cNvPr>
          <p:cNvPicPr>
            <a:picLocks noChangeAspect="1"/>
          </p:cNvPicPr>
          <p:nvPr/>
        </p:nvPicPr>
        <p:blipFill>
          <a:blip r:embed="rId3"/>
          <a:stretch>
            <a:fillRect/>
          </a:stretch>
        </p:blipFill>
        <p:spPr>
          <a:xfrm>
            <a:off x="2937754" y="2177605"/>
            <a:ext cx="2743200" cy="2677886"/>
          </a:xfrm>
          <a:prstGeom prst="rect">
            <a:avLst/>
          </a:prstGeom>
        </p:spPr>
      </p:pic>
    </p:spTree>
    <p:extLst>
      <p:ext uri="{BB962C8B-B14F-4D97-AF65-F5344CB8AC3E}">
        <p14:creationId xmlns:p14="http://schemas.microsoft.com/office/powerpoint/2010/main" val="367298060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p:nvPr>
        </p:nvSpPr>
        <p:spPr/>
        <p:txBody>
          <a:bodyPr>
            <a:normAutofit/>
          </a:bodyPr>
          <a:lstStyle/>
          <a:p>
            <a:r>
              <a:rPr lang="en-US" altLang="en-US" sz="2800" b="1" dirty="0">
                <a:latin typeface="Arial" panose="020B0604020202020204" pitchFamily="34" charset="0"/>
                <a:cs typeface="Arial" panose="020B0604020202020204" pitchFamily="34" charset="0"/>
              </a:rPr>
              <a:t>Integrated care – why do we do it?</a:t>
            </a:r>
            <a:br>
              <a:rPr lang="en-US" altLang="en-US" sz="2800" b="1" dirty="0">
                <a:latin typeface="Arial" panose="020B0604020202020204" pitchFamily="34" charset="0"/>
                <a:cs typeface="Arial" panose="020B0604020202020204" pitchFamily="34" charset="0"/>
              </a:rPr>
            </a:br>
            <a:br>
              <a:rPr lang="en-US" altLang="en-US" sz="2400" dirty="0">
                <a:latin typeface="Arial" panose="020B0604020202020204" pitchFamily="34" charset="0"/>
                <a:cs typeface="Arial" panose="020B0604020202020204" pitchFamily="34" charset="0"/>
              </a:rPr>
            </a:br>
            <a:endParaRPr lang="en-US" altLang="en-US" sz="2400" dirty="0">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3164BAC2-20A2-964E-8282-02783CD77E98}" type="datetime1">
              <a:rPr lang="en-GB" altLang="en-US" smtClean="0"/>
              <a:pPr>
                <a:defRPr/>
              </a:pPr>
              <a:t>05/01/2026</a:t>
            </a:fld>
            <a:endParaRPr lang="en-GB" altLang="en-US"/>
          </a:p>
        </p:txBody>
      </p:sp>
      <p:sp>
        <p:nvSpPr>
          <p:cNvPr id="72708"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CC41AF38-C8D8-7D4C-8BCA-889B07FEC9EF}" type="slidenum">
              <a:rPr lang="en-GB" altLang="en-US" sz="1200" dirty="0">
                <a:solidFill>
                  <a:srgbClr val="898989"/>
                </a:solidFill>
              </a:rPr>
              <a:pPr>
                <a:spcBef>
                  <a:spcPct val="0"/>
                </a:spcBef>
                <a:buFontTx/>
                <a:buNone/>
              </a:pPr>
              <a:t>38</a:t>
            </a:fld>
            <a:endParaRPr lang="en-GB" altLang="en-US" sz="1200">
              <a:solidFill>
                <a:srgbClr val="898989"/>
              </a:solidFill>
            </a:endParaRPr>
          </a:p>
        </p:txBody>
      </p:sp>
      <p:pic>
        <p:nvPicPr>
          <p:cNvPr id="72709" name="Picture 6" descr="Diagram&#10;&#10;Description automatically generated"/>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0284" y="1130742"/>
            <a:ext cx="7945066" cy="39711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A blue background with white text&#10;&#10;Description automatically generated">
            <a:extLst>
              <a:ext uri="{FF2B5EF4-FFF2-40B4-BE49-F238E27FC236}">
                <a16:creationId xmlns:a16="http://schemas.microsoft.com/office/drawing/2014/main" id="{FEB5E791-B672-9F96-487E-62A131846A4E}"/>
              </a:ext>
            </a:extLst>
          </p:cNvPr>
          <p:cNvPicPr>
            <a:picLocks noChangeAspect="1"/>
          </p:cNvPicPr>
          <p:nvPr/>
        </p:nvPicPr>
        <p:blipFill>
          <a:blip r:embed="rId3"/>
          <a:stretch>
            <a:fillRect/>
          </a:stretch>
        </p:blipFill>
        <p:spPr>
          <a:xfrm>
            <a:off x="0" y="5719750"/>
            <a:ext cx="9143999" cy="1138364"/>
          </a:xfrm>
          <a:prstGeom prst="rect">
            <a:avLst/>
          </a:prstGeom>
        </p:spPr>
      </p:pic>
      <p:pic>
        <p:nvPicPr>
          <p:cNvPr id="6" name="Picture 5" descr="A blue background with white text&#10;&#10;Description automatically generated">
            <a:extLst>
              <a:ext uri="{FF2B5EF4-FFF2-40B4-BE49-F238E27FC236}">
                <a16:creationId xmlns:a16="http://schemas.microsoft.com/office/drawing/2014/main" id="{15F270A1-6EA8-C702-300C-63AB1925A81C}"/>
              </a:ext>
            </a:extLst>
          </p:cNvPr>
          <p:cNvPicPr>
            <a:picLocks noChangeAspect="1"/>
          </p:cNvPicPr>
          <p:nvPr/>
        </p:nvPicPr>
        <p:blipFill>
          <a:blip r:embed="rId3"/>
          <a:stretch>
            <a:fillRect/>
          </a:stretch>
        </p:blipFill>
        <p:spPr>
          <a:xfrm>
            <a:off x="152400" y="5872150"/>
            <a:ext cx="9143999" cy="1138364"/>
          </a:xfrm>
          <a:prstGeom prst="rect">
            <a:avLst/>
          </a:prstGeom>
        </p:spPr>
      </p:pic>
      <p:sp>
        <p:nvSpPr>
          <p:cNvPr id="5" name="TextBox 4">
            <a:extLst>
              <a:ext uri="{FF2B5EF4-FFF2-40B4-BE49-F238E27FC236}">
                <a16:creationId xmlns:a16="http://schemas.microsoft.com/office/drawing/2014/main" id="{221E960E-8635-C47E-EF94-B458023A31E1}"/>
              </a:ext>
            </a:extLst>
          </p:cNvPr>
          <p:cNvSpPr txBox="1"/>
          <p:nvPr/>
        </p:nvSpPr>
        <p:spPr>
          <a:xfrm>
            <a:off x="628650" y="4854909"/>
            <a:ext cx="4647362" cy="646331"/>
          </a:xfrm>
          <a:prstGeom prst="rect">
            <a:avLst/>
          </a:prstGeom>
          <a:noFill/>
        </p:spPr>
        <p:txBody>
          <a:bodyPr wrap="square">
            <a:spAutoFit/>
          </a:bodyPr>
          <a:lstStyle/>
          <a:p>
            <a:br>
              <a:rPr lang="en-US" altLang="en-US" sz="1800" dirty="0">
                <a:latin typeface="Century Gothic" panose="020B0502020202020204" pitchFamily="34" charset="0"/>
              </a:rPr>
            </a:br>
            <a:r>
              <a:rPr lang="en-US" altLang="en-US" sz="1800" dirty="0">
                <a:latin typeface="Arial" panose="020B0604020202020204" pitchFamily="34" charset="0"/>
                <a:cs typeface="Arial" panose="020B0604020202020204" pitchFamily="34" charset="0"/>
                <a:hlinkClick r:id="rId4"/>
              </a:rPr>
              <a:t>https://www.scie.org.uk/integrated-care</a:t>
            </a:r>
            <a:endParaRPr lang="en-GB" dirty="0"/>
          </a:p>
        </p:txBody>
      </p:sp>
    </p:spTree>
    <p:extLst>
      <p:ext uri="{BB962C8B-B14F-4D97-AF65-F5344CB8AC3E}">
        <p14:creationId xmlns:p14="http://schemas.microsoft.com/office/powerpoint/2010/main" val="429134734"/>
      </p:ext>
    </p:extLst>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Title 1"/>
          <p:cNvSpPr>
            <a:spLocks noGrp="1"/>
          </p:cNvSpPr>
          <p:nvPr>
            <p:ph type="title"/>
          </p:nvPr>
        </p:nvSpPr>
        <p:spPr/>
        <p:txBody>
          <a:bodyPr/>
          <a:lstStyle/>
          <a:p>
            <a:r>
              <a:rPr lang="en-US" altLang="en-US" sz="2800" b="1" dirty="0">
                <a:latin typeface="Myriad Pro"/>
              </a:rPr>
              <a:t>Integrated Care Example</a:t>
            </a:r>
            <a:br>
              <a:rPr lang="en-US" altLang="en-US" sz="2400" dirty="0">
                <a:latin typeface="Myriad Pro"/>
              </a:rPr>
            </a:br>
            <a:endParaRPr lang="en-US" altLang="en-US" sz="2400" dirty="0">
              <a:latin typeface="Myriad Pro"/>
            </a:endParaRPr>
          </a:p>
        </p:txBody>
      </p:sp>
      <p:sp>
        <p:nvSpPr>
          <p:cNvPr id="72706" name="Content Placeholder 2"/>
          <p:cNvSpPr>
            <a:spLocks noGrp="1"/>
          </p:cNvSpPr>
          <p:nvPr>
            <p:ph idx="1"/>
          </p:nvPr>
        </p:nvSpPr>
        <p:spPr>
          <a:xfrm>
            <a:off x="457200" y="1600200"/>
            <a:ext cx="3863591" cy="3916363"/>
          </a:xfrm>
        </p:spPr>
        <p:txBody>
          <a:bodyPr vert="horz" lIns="91440" tIns="45720" rIns="91440" bIns="45720" rtlCol="0" anchor="t">
            <a:normAutofit/>
          </a:bodyPr>
          <a:lstStyle/>
          <a:p>
            <a:pPr marL="342900" indent="-342900"/>
            <a:r>
              <a:rPr lang="en-US" altLang="en-US" dirty="0">
                <a:latin typeface="Myriad Pro"/>
                <a:cs typeface="Calibri" panose="020F0502020204030204"/>
              </a:rPr>
              <a:t>Lets take a look at an example of how integrated care works for Cerebral Palsy</a:t>
            </a:r>
            <a:endParaRPr lang="en-US" dirty="0">
              <a:latin typeface="Myriad Pro"/>
            </a:endParaRPr>
          </a:p>
          <a:p>
            <a:pPr marL="342900" indent="-342900"/>
            <a:r>
              <a:rPr lang="en-US" altLang="en-US" dirty="0">
                <a:latin typeface="Myriad Pro"/>
                <a:cs typeface="Calibri" panose="020F0502020204030204"/>
              </a:rPr>
              <a:t>List the different disciplines working together to achieve integrated care</a:t>
            </a:r>
          </a:p>
          <a:p>
            <a:pPr marL="342900" indent="-342900"/>
            <a:r>
              <a:rPr lang="en-US" altLang="en-US" dirty="0">
                <a:latin typeface="Myriad Pro"/>
                <a:cs typeface="Calibri" panose="020F0502020204030204"/>
              </a:rPr>
              <a:t> </a:t>
            </a:r>
            <a:r>
              <a:rPr lang="en-US" dirty="0">
                <a:latin typeface="Myriad Pro"/>
                <a:ea typeface="+mn-lt"/>
                <a:cs typeface="+mn-lt"/>
                <a:hlinkClick r:id="rId2"/>
              </a:rPr>
              <a:t>https://www.youtube.com/watch?v=dERm_hShTuQ</a:t>
            </a:r>
            <a:r>
              <a:rPr lang="en-US" dirty="0">
                <a:latin typeface="Myriad Pro"/>
                <a:ea typeface="+mn-lt"/>
                <a:cs typeface="+mn-lt"/>
              </a:rPr>
              <a:t> </a:t>
            </a:r>
            <a:endParaRPr lang="en-US" altLang="en-US" dirty="0">
              <a:latin typeface="Myriad Pro"/>
              <a:cs typeface="Calibri" panose="020F0502020204030204"/>
            </a:endParaRPr>
          </a:p>
        </p:txBody>
      </p:sp>
      <p:sp>
        <p:nvSpPr>
          <p:cNvPr id="4" name="Date Placeholder 3"/>
          <p:cNvSpPr>
            <a:spLocks noGrp="1"/>
          </p:cNvSpPr>
          <p:nvPr>
            <p:ph type="dt" sz="half" idx="10"/>
          </p:nvPr>
        </p:nvSpPr>
        <p:spPr/>
        <p:txBody>
          <a:bodyPr/>
          <a:lstStyle/>
          <a:p>
            <a:pPr>
              <a:defRPr/>
            </a:pPr>
            <a:fld id="{3164BAC2-20A2-964E-8282-02783CD77E98}" type="datetime1">
              <a:rPr lang="en-GB" altLang="en-US" smtClean="0"/>
              <a:pPr>
                <a:defRPr/>
              </a:pPr>
              <a:t>05/01/2026</a:t>
            </a:fld>
            <a:endParaRPr lang="en-GB" altLang="en-US"/>
          </a:p>
        </p:txBody>
      </p:sp>
      <p:sp>
        <p:nvSpPr>
          <p:cNvPr id="72708"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Myriad Pro" charset="0"/>
              </a:defRPr>
            </a:lvl1pPr>
            <a:lvl2pPr marL="742950" indent="-285750">
              <a:spcBef>
                <a:spcPct val="20000"/>
              </a:spcBef>
              <a:buFont typeface="Arial" charset="0"/>
              <a:buChar char="–"/>
              <a:defRPr sz="2800">
                <a:solidFill>
                  <a:schemeClr val="tx1"/>
                </a:solidFill>
                <a:latin typeface="Myriad Pro" charset="0"/>
              </a:defRPr>
            </a:lvl2pPr>
            <a:lvl3pPr marL="1143000" indent="-228600">
              <a:spcBef>
                <a:spcPct val="20000"/>
              </a:spcBef>
              <a:buFont typeface="Arial" charset="0"/>
              <a:buChar char="•"/>
              <a:defRPr sz="2400">
                <a:solidFill>
                  <a:schemeClr val="tx1"/>
                </a:solidFill>
                <a:latin typeface="Myriad Pro" charset="0"/>
              </a:defRPr>
            </a:lvl3pPr>
            <a:lvl4pPr marL="1600200" indent="-228600">
              <a:spcBef>
                <a:spcPct val="20000"/>
              </a:spcBef>
              <a:buFont typeface="Arial" charset="0"/>
              <a:buChar char="–"/>
              <a:defRPr sz="2000">
                <a:solidFill>
                  <a:schemeClr val="tx1"/>
                </a:solidFill>
                <a:latin typeface="Myriad Pro" charset="0"/>
              </a:defRPr>
            </a:lvl4pPr>
            <a:lvl5pPr marL="2057400" indent="-228600">
              <a:spcBef>
                <a:spcPct val="20000"/>
              </a:spcBef>
              <a:buFont typeface="Arial" charset="0"/>
              <a:buChar char="»"/>
              <a:defRPr sz="2000">
                <a:solidFill>
                  <a:schemeClr val="tx1"/>
                </a:solidFill>
                <a:latin typeface="Myriad Pro" charset="0"/>
              </a:defRPr>
            </a:lvl5pPr>
            <a:lvl6pPr marL="2514600" indent="-228600" eaLnBrk="0" fontAlgn="base" hangingPunct="0">
              <a:spcBef>
                <a:spcPct val="20000"/>
              </a:spcBef>
              <a:spcAft>
                <a:spcPct val="0"/>
              </a:spcAft>
              <a:buFont typeface="Arial" charset="0"/>
              <a:buChar char="»"/>
              <a:defRPr sz="2000">
                <a:solidFill>
                  <a:schemeClr val="tx1"/>
                </a:solidFill>
                <a:latin typeface="Myriad Pro" charset="0"/>
              </a:defRPr>
            </a:lvl6pPr>
            <a:lvl7pPr marL="2971800" indent="-228600" eaLnBrk="0" fontAlgn="base" hangingPunct="0">
              <a:spcBef>
                <a:spcPct val="20000"/>
              </a:spcBef>
              <a:spcAft>
                <a:spcPct val="0"/>
              </a:spcAft>
              <a:buFont typeface="Arial" charset="0"/>
              <a:buChar char="»"/>
              <a:defRPr sz="2000">
                <a:solidFill>
                  <a:schemeClr val="tx1"/>
                </a:solidFill>
                <a:latin typeface="Myriad Pro" charset="0"/>
              </a:defRPr>
            </a:lvl7pPr>
            <a:lvl8pPr marL="3429000" indent="-228600" eaLnBrk="0" fontAlgn="base" hangingPunct="0">
              <a:spcBef>
                <a:spcPct val="20000"/>
              </a:spcBef>
              <a:spcAft>
                <a:spcPct val="0"/>
              </a:spcAft>
              <a:buFont typeface="Arial" charset="0"/>
              <a:buChar char="»"/>
              <a:defRPr sz="2000">
                <a:solidFill>
                  <a:schemeClr val="tx1"/>
                </a:solidFill>
                <a:latin typeface="Myriad Pro" charset="0"/>
              </a:defRPr>
            </a:lvl8pPr>
            <a:lvl9pPr marL="3886200" indent="-228600" eaLnBrk="0" fontAlgn="base" hangingPunct="0">
              <a:spcBef>
                <a:spcPct val="20000"/>
              </a:spcBef>
              <a:spcAft>
                <a:spcPct val="0"/>
              </a:spcAft>
              <a:buFont typeface="Arial" charset="0"/>
              <a:buChar char="»"/>
              <a:defRPr sz="2000">
                <a:solidFill>
                  <a:schemeClr val="tx1"/>
                </a:solidFill>
                <a:latin typeface="Myriad Pro" charset="0"/>
              </a:defRPr>
            </a:lvl9pPr>
          </a:lstStyle>
          <a:p>
            <a:pPr>
              <a:spcBef>
                <a:spcPct val="0"/>
              </a:spcBef>
              <a:buFontTx/>
              <a:buNone/>
            </a:pPr>
            <a:fld id="{CC41AF38-C8D8-7D4C-8BCA-889B07FEC9EF}" type="slidenum">
              <a:rPr lang="en-GB" altLang="en-US" sz="1200" dirty="0">
                <a:solidFill>
                  <a:srgbClr val="898989"/>
                </a:solidFill>
              </a:rPr>
              <a:pPr>
                <a:spcBef>
                  <a:spcPct val="0"/>
                </a:spcBef>
                <a:buFontTx/>
                <a:buNone/>
              </a:pPr>
              <a:t>39</a:t>
            </a:fld>
            <a:endParaRPr lang="en-GB" altLang="en-US" sz="1200">
              <a:solidFill>
                <a:srgbClr val="898989"/>
              </a:solidFill>
            </a:endParaRPr>
          </a:p>
        </p:txBody>
      </p:sp>
      <p:pic>
        <p:nvPicPr>
          <p:cNvPr id="3" name="Picture 2" descr="A blue background with white text&#10;&#10;Description automatically generated">
            <a:extLst>
              <a:ext uri="{FF2B5EF4-FFF2-40B4-BE49-F238E27FC236}">
                <a16:creationId xmlns:a16="http://schemas.microsoft.com/office/drawing/2014/main" id="{FEB5E791-B672-9F96-487E-62A131846A4E}"/>
              </a:ext>
            </a:extLst>
          </p:cNvPr>
          <p:cNvPicPr>
            <a:picLocks noChangeAspect="1"/>
          </p:cNvPicPr>
          <p:nvPr/>
        </p:nvPicPr>
        <p:blipFill>
          <a:blip r:embed="rId3"/>
          <a:stretch>
            <a:fillRect/>
          </a:stretch>
        </p:blipFill>
        <p:spPr>
          <a:xfrm>
            <a:off x="0" y="5719750"/>
            <a:ext cx="9143999" cy="1138364"/>
          </a:xfrm>
          <a:prstGeom prst="rect">
            <a:avLst/>
          </a:prstGeom>
        </p:spPr>
      </p:pic>
      <p:pic>
        <p:nvPicPr>
          <p:cNvPr id="6" name="Picture 5" descr="A blue background with white text&#10;&#10;Description automatically generated">
            <a:extLst>
              <a:ext uri="{FF2B5EF4-FFF2-40B4-BE49-F238E27FC236}">
                <a16:creationId xmlns:a16="http://schemas.microsoft.com/office/drawing/2014/main" id="{15F270A1-6EA8-C702-300C-63AB1925A81C}"/>
              </a:ext>
            </a:extLst>
          </p:cNvPr>
          <p:cNvPicPr>
            <a:picLocks noChangeAspect="1"/>
          </p:cNvPicPr>
          <p:nvPr/>
        </p:nvPicPr>
        <p:blipFill>
          <a:blip r:embed="rId3"/>
          <a:stretch>
            <a:fillRect/>
          </a:stretch>
        </p:blipFill>
        <p:spPr>
          <a:xfrm>
            <a:off x="152400" y="5872150"/>
            <a:ext cx="9143999" cy="1138364"/>
          </a:xfrm>
          <a:prstGeom prst="rect">
            <a:avLst/>
          </a:prstGeom>
        </p:spPr>
      </p:pic>
      <p:pic>
        <p:nvPicPr>
          <p:cNvPr id="5" name="Picture 4">
            <a:extLst>
              <a:ext uri="{FF2B5EF4-FFF2-40B4-BE49-F238E27FC236}">
                <a16:creationId xmlns:a16="http://schemas.microsoft.com/office/drawing/2014/main" id="{BA00DA36-52E5-AB5A-6960-1BC8BFB7D5B2}"/>
              </a:ext>
            </a:extLst>
          </p:cNvPr>
          <p:cNvPicPr>
            <a:picLocks noChangeAspect="1"/>
          </p:cNvPicPr>
          <p:nvPr/>
        </p:nvPicPr>
        <p:blipFill>
          <a:blip r:embed="rId4"/>
          <a:stretch>
            <a:fillRect/>
          </a:stretch>
        </p:blipFill>
        <p:spPr>
          <a:xfrm>
            <a:off x="4571999" y="1690689"/>
            <a:ext cx="4353611" cy="3149819"/>
          </a:xfrm>
          <a:prstGeom prst="rect">
            <a:avLst/>
          </a:prstGeom>
        </p:spPr>
      </p:pic>
    </p:spTree>
    <p:extLst>
      <p:ext uri="{BB962C8B-B14F-4D97-AF65-F5344CB8AC3E}">
        <p14:creationId xmlns:p14="http://schemas.microsoft.com/office/powerpoint/2010/main" val="1194564341"/>
      </p:ext>
    </p:extLst>
  </p:cSld>
  <p:clrMapOvr>
    <a:masterClrMapping/>
  </p:clrMapOvr>
  <p:transition spd="slow"/>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38FBEEB-852C-4E39-BDAC-4363812ED134}"/>
              </a:ext>
            </a:extLst>
          </p:cNvPr>
          <p:cNvSpPr>
            <a:spLocks noGrp="1"/>
          </p:cNvSpPr>
          <p:nvPr>
            <p:ph type="dt" sz="half" idx="10"/>
          </p:nvPr>
        </p:nvSpPr>
        <p:spPr/>
        <p:txBody>
          <a:bodyPr/>
          <a:lstStyle/>
          <a:p>
            <a:pPr>
              <a:defRPr/>
            </a:pPr>
            <a:fld id="{C329EE58-E6A4-4677-BD48-D1D3A6272A9B}" type="datetime1">
              <a:rPr lang="en-GB" altLang="en-US" smtClean="0"/>
              <a:pPr>
                <a:defRPr/>
              </a:pPr>
              <a:t>05/01/2026</a:t>
            </a:fld>
            <a:endParaRPr lang="en-GB" altLang="en-US"/>
          </a:p>
        </p:txBody>
      </p:sp>
      <p:sp>
        <p:nvSpPr>
          <p:cNvPr id="18437" name="Slide Number Placeholder 4">
            <a:extLst>
              <a:ext uri="{FF2B5EF4-FFF2-40B4-BE49-F238E27FC236}">
                <a16:creationId xmlns:a16="http://schemas.microsoft.com/office/drawing/2014/main" id="{B12668EA-7D75-41F5-B918-37971948FD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861B6CB-4B3F-49F6-860C-127739FA0A6C}" type="slidenum">
              <a:rPr lang="en-GB" altLang="en-US" sz="1200" smtClean="0">
                <a:solidFill>
                  <a:srgbClr val="898989"/>
                </a:solidFill>
              </a:rPr>
              <a:pPr>
                <a:spcBef>
                  <a:spcPct val="0"/>
                </a:spcBef>
                <a:buFontTx/>
                <a:buNone/>
              </a:pPr>
              <a:t>40</a:t>
            </a:fld>
            <a:endParaRPr lang="en-GB" altLang="en-US" sz="1200">
              <a:solidFill>
                <a:srgbClr val="898989"/>
              </a:solidFill>
            </a:endParaRPr>
          </a:p>
        </p:txBody>
      </p:sp>
      <p:pic>
        <p:nvPicPr>
          <p:cNvPr id="7" name="Content Placeholder 6" descr="A black and white sign&#10;&#10;Description automatically generated">
            <a:extLst>
              <a:ext uri="{FF2B5EF4-FFF2-40B4-BE49-F238E27FC236}">
                <a16:creationId xmlns:a16="http://schemas.microsoft.com/office/drawing/2014/main" id="{EAF1E009-FBE8-E537-1A31-81B627209717}"/>
              </a:ext>
            </a:extLst>
          </p:cNvPr>
          <p:cNvPicPr>
            <a:picLocks noGrp="1" noChangeAspect="1"/>
          </p:cNvPicPr>
          <p:nvPr>
            <p:ph idx="1"/>
          </p:nvPr>
        </p:nvPicPr>
        <p:blipFill>
          <a:blip r:embed="rId2"/>
          <a:stretch>
            <a:fillRect/>
          </a:stretch>
        </p:blipFill>
        <p:spPr>
          <a:xfrm>
            <a:off x="687517" y="1482555"/>
            <a:ext cx="7886700" cy="2957512"/>
          </a:xfrm>
        </p:spPr>
      </p:pic>
      <p:sp>
        <p:nvSpPr>
          <p:cNvPr id="6" name="Title 5">
            <a:extLst>
              <a:ext uri="{FF2B5EF4-FFF2-40B4-BE49-F238E27FC236}">
                <a16:creationId xmlns:a16="http://schemas.microsoft.com/office/drawing/2014/main" id="{6AF5C3D9-E57D-660A-51AD-D9B6D2F10799}"/>
              </a:ext>
            </a:extLst>
          </p:cNvPr>
          <p:cNvSpPr>
            <a:spLocks noGrp="1"/>
          </p:cNvSpPr>
          <p:nvPr>
            <p:ph type="title"/>
          </p:nvPr>
        </p:nvSpPr>
        <p:spPr/>
        <p:txBody>
          <a:bodyPr/>
          <a:lstStyle/>
          <a:p>
            <a:endParaRPr lang="en-US"/>
          </a:p>
        </p:txBody>
      </p:sp>
      <p:pic>
        <p:nvPicPr>
          <p:cNvPr id="9" name="Picture 8" descr="A blue background with white text&#10;&#10;Description automatically generated">
            <a:extLst>
              <a:ext uri="{FF2B5EF4-FFF2-40B4-BE49-F238E27FC236}">
                <a16:creationId xmlns:a16="http://schemas.microsoft.com/office/drawing/2014/main" id="{D4966956-3A32-D0EF-BBBA-E32C7E444301}"/>
              </a:ext>
            </a:extLst>
          </p:cNvPr>
          <p:cNvPicPr>
            <a:picLocks noChangeAspect="1"/>
          </p:cNvPicPr>
          <p:nvPr/>
        </p:nvPicPr>
        <p:blipFill>
          <a:blip r:embed="rId3"/>
          <a:stretch>
            <a:fillRect/>
          </a:stretch>
        </p:blipFill>
        <p:spPr>
          <a:xfrm>
            <a:off x="152400" y="5872150"/>
            <a:ext cx="9143999" cy="1138364"/>
          </a:xfrm>
          <a:prstGeom prst="rect">
            <a:avLst/>
          </a:prstGeom>
        </p:spPr>
      </p:pic>
    </p:spTree>
    <p:extLst>
      <p:ext uri="{BB962C8B-B14F-4D97-AF65-F5344CB8AC3E}">
        <p14:creationId xmlns:p14="http://schemas.microsoft.com/office/powerpoint/2010/main" val="125286242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38FBEEB-852C-4E39-BDAC-4363812ED134}"/>
              </a:ext>
            </a:extLst>
          </p:cNvPr>
          <p:cNvSpPr>
            <a:spLocks noGrp="1"/>
          </p:cNvSpPr>
          <p:nvPr>
            <p:ph type="dt" sz="half" idx="10"/>
          </p:nvPr>
        </p:nvSpPr>
        <p:spPr/>
        <p:txBody>
          <a:bodyPr/>
          <a:lstStyle/>
          <a:p>
            <a:pPr>
              <a:defRPr/>
            </a:pPr>
            <a:fld id="{C329EE58-E6A4-4677-BD48-D1D3A6272A9B}" type="datetime1">
              <a:rPr lang="en-GB" altLang="en-US" smtClean="0"/>
              <a:pPr>
                <a:defRPr/>
              </a:pPr>
              <a:t>05/01/2026</a:t>
            </a:fld>
            <a:endParaRPr lang="en-GB" altLang="en-US"/>
          </a:p>
        </p:txBody>
      </p:sp>
      <p:sp>
        <p:nvSpPr>
          <p:cNvPr id="18437" name="Slide Number Placeholder 4">
            <a:extLst>
              <a:ext uri="{FF2B5EF4-FFF2-40B4-BE49-F238E27FC236}">
                <a16:creationId xmlns:a16="http://schemas.microsoft.com/office/drawing/2014/main" id="{B12668EA-7D75-41F5-B918-37971948FD2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861B6CB-4B3F-49F6-860C-127739FA0A6C}" type="slidenum">
              <a:rPr lang="en-GB" altLang="en-US" sz="1200" smtClean="0">
                <a:solidFill>
                  <a:srgbClr val="898989"/>
                </a:solidFill>
              </a:rPr>
              <a:pPr>
                <a:spcBef>
                  <a:spcPct val="0"/>
                </a:spcBef>
                <a:buFontTx/>
                <a:buNone/>
              </a:pPr>
              <a:t>41</a:t>
            </a:fld>
            <a:endParaRPr lang="en-GB" altLang="en-US" sz="1200">
              <a:solidFill>
                <a:srgbClr val="898989"/>
              </a:solidFill>
            </a:endParaRPr>
          </a:p>
        </p:txBody>
      </p:sp>
      <p:sp>
        <p:nvSpPr>
          <p:cNvPr id="6" name="Title 5">
            <a:extLst>
              <a:ext uri="{FF2B5EF4-FFF2-40B4-BE49-F238E27FC236}">
                <a16:creationId xmlns:a16="http://schemas.microsoft.com/office/drawing/2014/main" id="{6AF5C3D9-E57D-660A-51AD-D9B6D2F10799}"/>
              </a:ext>
            </a:extLst>
          </p:cNvPr>
          <p:cNvSpPr>
            <a:spLocks noGrp="1"/>
          </p:cNvSpPr>
          <p:nvPr>
            <p:ph type="title"/>
          </p:nvPr>
        </p:nvSpPr>
        <p:spPr>
          <a:xfrm>
            <a:off x="781049" y="2231756"/>
            <a:ext cx="7886700" cy="1325563"/>
          </a:xfrm>
        </p:spPr>
        <p:txBody>
          <a:bodyPr>
            <a:normAutofit fontScale="90000"/>
          </a:bodyPr>
          <a:lstStyle/>
          <a:p>
            <a:pPr algn="ctr"/>
            <a:r>
              <a:rPr lang="en-US" dirty="0">
                <a:latin typeface="Myriad Pro"/>
                <a:cs typeface="Calibri Light"/>
              </a:rPr>
              <a:t>Assignment Workshop</a:t>
            </a:r>
            <a:br>
              <a:rPr lang="en-US" dirty="0">
                <a:latin typeface="Myriad Pro"/>
                <a:cs typeface="Calibri Light"/>
              </a:rPr>
            </a:br>
            <a:r>
              <a:rPr lang="en-US" dirty="0">
                <a:latin typeface="Myriad Pro"/>
                <a:cs typeface="Calibri Light"/>
              </a:rPr>
              <a:t>Understanding the Question</a:t>
            </a:r>
            <a:br>
              <a:rPr lang="en-US" dirty="0">
                <a:latin typeface="Myriad Pro"/>
                <a:cs typeface="Calibri Light"/>
              </a:rPr>
            </a:br>
            <a:br>
              <a:rPr lang="en-US" dirty="0">
                <a:latin typeface="Myriad Pro"/>
                <a:cs typeface="Calibri Light"/>
              </a:rPr>
            </a:br>
            <a:r>
              <a:rPr lang="en-US" dirty="0">
                <a:latin typeface="Myriad Pro"/>
                <a:cs typeface="Calibri Light"/>
              </a:rPr>
              <a:t>Access your Assignment Brief and Guidance Document</a:t>
            </a:r>
          </a:p>
        </p:txBody>
      </p:sp>
      <p:pic>
        <p:nvPicPr>
          <p:cNvPr id="9" name="Picture 8" descr="A blue background with white text&#10;&#10;Description automatically generated">
            <a:extLst>
              <a:ext uri="{FF2B5EF4-FFF2-40B4-BE49-F238E27FC236}">
                <a16:creationId xmlns:a16="http://schemas.microsoft.com/office/drawing/2014/main" id="{D4966956-3A32-D0EF-BBBA-E32C7E444301}"/>
              </a:ext>
            </a:extLst>
          </p:cNvPr>
          <p:cNvPicPr>
            <a:picLocks noChangeAspect="1"/>
          </p:cNvPicPr>
          <p:nvPr/>
        </p:nvPicPr>
        <p:blipFill>
          <a:blip r:embed="rId2"/>
          <a:stretch>
            <a:fillRect/>
          </a:stretch>
        </p:blipFill>
        <p:spPr>
          <a:xfrm>
            <a:off x="152400" y="5872150"/>
            <a:ext cx="9143999" cy="1138364"/>
          </a:xfrm>
          <a:prstGeom prst="rect">
            <a:avLst/>
          </a:prstGeom>
        </p:spPr>
      </p:pic>
    </p:spTree>
    <p:extLst>
      <p:ext uri="{BB962C8B-B14F-4D97-AF65-F5344CB8AC3E}">
        <p14:creationId xmlns:p14="http://schemas.microsoft.com/office/powerpoint/2010/main" val="3632585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a:extLst>
              <a:ext uri="{FF2B5EF4-FFF2-40B4-BE49-F238E27FC236}">
                <a16:creationId xmlns:a16="http://schemas.microsoft.com/office/drawing/2014/main" id="{F7F1EC75-A367-4427-AE3D-20D060A0E034}"/>
              </a:ext>
            </a:extLst>
          </p:cNvPr>
          <p:cNvSpPr>
            <a:spLocks noGrp="1"/>
          </p:cNvSpPr>
          <p:nvPr>
            <p:ph type="title"/>
          </p:nvPr>
        </p:nvSpPr>
        <p:spPr>
          <a:xfrm>
            <a:off x="251520" y="115642"/>
            <a:ext cx="7886700" cy="759618"/>
          </a:xfrm>
        </p:spPr>
        <p:txBody>
          <a:bodyPr/>
          <a:lstStyle/>
          <a:p>
            <a:r>
              <a:rPr lang="en-GB" altLang="en-US" b="1">
                <a:latin typeface="Century Gothic" panose="020B0502020202020204" pitchFamily="34" charset="0"/>
              </a:rPr>
              <a:t>References and resources</a:t>
            </a:r>
            <a:endParaRPr lang="en-US" altLang="en-US" b="1">
              <a:latin typeface="Century Gothic" panose="020B0502020202020204" pitchFamily="34" charset="0"/>
            </a:endParaRPr>
          </a:p>
        </p:txBody>
      </p:sp>
      <p:sp>
        <p:nvSpPr>
          <p:cNvPr id="36867" name="Content Placeholder 2">
            <a:extLst>
              <a:ext uri="{FF2B5EF4-FFF2-40B4-BE49-F238E27FC236}">
                <a16:creationId xmlns:a16="http://schemas.microsoft.com/office/drawing/2014/main" id="{D48D416F-5986-4887-B447-0BC9AB95EEC4}"/>
              </a:ext>
            </a:extLst>
          </p:cNvPr>
          <p:cNvSpPr>
            <a:spLocks noGrp="1"/>
          </p:cNvSpPr>
          <p:nvPr>
            <p:ph idx="1"/>
          </p:nvPr>
        </p:nvSpPr>
        <p:spPr>
          <a:xfrm>
            <a:off x="0" y="836712"/>
            <a:ext cx="8928992" cy="4836195"/>
          </a:xfrm>
        </p:spPr>
        <p:txBody>
          <a:bodyPr>
            <a:normAutofit fontScale="25000" lnSpcReduction="20000"/>
          </a:bodyPr>
          <a:lstStyle/>
          <a:p>
            <a:pPr>
              <a:buFont typeface="Wingdings 2" panose="05020102010507070707" pitchFamily="18" charset="2"/>
              <a:buNone/>
            </a:pPr>
            <a:r>
              <a:rPr lang="en-US" altLang="en-US" sz="1600"/>
              <a:t>	</a:t>
            </a:r>
            <a:r>
              <a:rPr lang="en-GB" altLang="en-US" sz="4000">
                <a:latin typeface="Century Gothic" panose="020B0502020202020204" pitchFamily="34" charset="0"/>
              </a:rPr>
              <a:t>Alcock, P.  with May, M. (2014).  </a:t>
            </a:r>
            <a:r>
              <a:rPr lang="en-GB" altLang="en-US" sz="4000" i="1">
                <a:latin typeface="Century Gothic" panose="020B0502020202020204" pitchFamily="34" charset="0"/>
              </a:rPr>
              <a:t>Social Policy in Britain </a:t>
            </a:r>
            <a:r>
              <a:rPr lang="en-GB" altLang="en-US" sz="4000">
                <a:latin typeface="Century Gothic" panose="020B0502020202020204" pitchFamily="34" charset="0"/>
              </a:rPr>
              <a:t>(4</a:t>
            </a:r>
            <a:r>
              <a:rPr lang="en-GB" altLang="en-US" sz="4000" baseline="30000">
                <a:latin typeface="Century Gothic" panose="020B0502020202020204" pitchFamily="34" charset="0"/>
              </a:rPr>
              <a:t>th</a:t>
            </a:r>
            <a:r>
              <a:rPr lang="en-GB" altLang="en-US" sz="4000">
                <a:latin typeface="Century Gothic" panose="020B0502020202020204" pitchFamily="34" charset="0"/>
              </a:rPr>
              <a:t> </a:t>
            </a:r>
            <a:r>
              <a:rPr lang="en-GB" altLang="en-US" sz="4000" err="1">
                <a:latin typeface="Century Gothic" panose="020B0502020202020204" pitchFamily="34" charset="0"/>
              </a:rPr>
              <a:t>edn</a:t>
            </a:r>
            <a:r>
              <a:rPr lang="en-GB" altLang="en-US" sz="4000">
                <a:latin typeface="Century Gothic" panose="020B0502020202020204" pitchFamily="34" charset="0"/>
              </a:rPr>
              <a:t>.).  Basingstoke: Palgrave MacMillan. </a:t>
            </a:r>
          </a:p>
          <a:p>
            <a:pPr>
              <a:buFont typeface="Wingdings 2" panose="05020102010507070707" pitchFamily="18" charset="2"/>
              <a:buNone/>
            </a:pPr>
            <a:endParaRPr lang="en-US" altLang="en-US" sz="4000">
              <a:latin typeface="Century Gothic" panose="020B0502020202020204" pitchFamily="34" charset="0"/>
            </a:endParaRPr>
          </a:p>
          <a:p>
            <a:pPr>
              <a:buFont typeface="Wingdings 2" panose="05020102010507070707" pitchFamily="18" charset="2"/>
              <a:buNone/>
            </a:pPr>
            <a:r>
              <a:rPr lang="en-US" altLang="en-US" sz="4000">
                <a:latin typeface="Century Gothic" panose="020B0502020202020204" pitchFamily="34" charset="0"/>
              </a:rPr>
              <a:t>	</a:t>
            </a:r>
            <a:r>
              <a:rPr lang="en-GB" altLang="en-US" sz="4000">
                <a:latin typeface="Century Gothic" panose="020B0502020202020204" pitchFamily="34" charset="0"/>
              </a:rPr>
              <a:t>Bacon, R. and </a:t>
            </a:r>
            <a:r>
              <a:rPr lang="en-GB" altLang="en-US" sz="4000" err="1">
                <a:latin typeface="Century Gothic" panose="020B0502020202020204" pitchFamily="34" charset="0"/>
              </a:rPr>
              <a:t>Eltis</a:t>
            </a:r>
            <a:r>
              <a:rPr lang="en-GB" altLang="en-US" sz="4000">
                <a:latin typeface="Century Gothic" panose="020B0502020202020204" pitchFamily="34" charset="0"/>
              </a:rPr>
              <a:t>, W.  (1976).  </a:t>
            </a:r>
            <a:r>
              <a:rPr lang="en-GB" altLang="en-US" sz="4000" i="1">
                <a:latin typeface="Century Gothic" panose="020B0502020202020204" pitchFamily="34" charset="0"/>
              </a:rPr>
              <a:t>Britain’s Economic Problem:  Too Few Producers.   </a:t>
            </a:r>
            <a:r>
              <a:rPr lang="en-GB" altLang="en-US" sz="4000">
                <a:latin typeface="Century Gothic" panose="020B0502020202020204" pitchFamily="34" charset="0"/>
              </a:rPr>
              <a:t>London: Macmillan.</a:t>
            </a:r>
          </a:p>
          <a:p>
            <a:pPr>
              <a:buFont typeface="Wingdings 2" panose="05020102010507070707" pitchFamily="18" charset="2"/>
              <a:buNone/>
            </a:pPr>
            <a:endParaRPr lang="en-GB" altLang="en-US" sz="4000">
              <a:latin typeface="Century Gothic" panose="020B0502020202020204" pitchFamily="34" charset="0"/>
            </a:endParaRPr>
          </a:p>
          <a:p>
            <a:pPr>
              <a:buFont typeface="Wingdings 2" panose="05020102010507070707" pitchFamily="18" charset="2"/>
              <a:buNone/>
            </a:pPr>
            <a:r>
              <a:rPr lang="en-US" altLang="en-US" sz="4000">
                <a:latin typeface="Century Gothic" panose="020B0502020202020204" pitchFamily="34" charset="0"/>
              </a:rPr>
              <a:t>	</a:t>
            </a:r>
            <a:r>
              <a:rPr lang="en-US" altLang="en-US" sz="4000" err="1">
                <a:latin typeface="Century Gothic" panose="020B0502020202020204" pitchFamily="34" charset="0"/>
              </a:rPr>
              <a:t>Baldock</a:t>
            </a:r>
            <a:r>
              <a:rPr lang="en-US" altLang="en-US" sz="4000">
                <a:latin typeface="Century Gothic" panose="020B0502020202020204" pitchFamily="34" charset="0"/>
              </a:rPr>
              <a:t>, J.  (2012).  ‘Social policy, social welfare and the welfare state’, in </a:t>
            </a:r>
            <a:r>
              <a:rPr lang="en-US" altLang="en-US" sz="4000" err="1">
                <a:latin typeface="Century Gothic" panose="020B0502020202020204" pitchFamily="34" charset="0"/>
              </a:rPr>
              <a:t>Baldock</a:t>
            </a:r>
            <a:r>
              <a:rPr lang="en-US" altLang="en-US" sz="4000">
                <a:latin typeface="Century Gothic" panose="020B0502020202020204" pitchFamily="34" charset="0"/>
              </a:rPr>
              <a:t>, J., Mitton, L., Manning, N. and </a:t>
            </a:r>
            <a:r>
              <a:rPr lang="en-US" altLang="en-US" sz="4000" err="1">
                <a:latin typeface="Century Gothic" panose="020B0502020202020204" pitchFamily="34" charset="0"/>
              </a:rPr>
              <a:t>Vickerstaff</a:t>
            </a:r>
            <a:r>
              <a:rPr lang="en-US" altLang="en-US" sz="4000">
                <a:latin typeface="Century Gothic" panose="020B0502020202020204" pitchFamily="34" charset="0"/>
              </a:rPr>
              <a:t>, S.  (Eds.).  </a:t>
            </a:r>
            <a:r>
              <a:rPr lang="en-US" altLang="en-US" sz="4000" i="1">
                <a:latin typeface="Century Gothic" panose="020B0502020202020204" pitchFamily="34" charset="0"/>
              </a:rPr>
              <a:t>Social Policy </a:t>
            </a:r>
            <a:r>
              <a:rPr lang="en-US" altLang="en-US" sz="4000">
                <a:latin typeface="Century Gothic" panose="020B0502020202020204" pitchFamily="34" charset="0"/>
              </a:rPr>
              <a:t>(4</a:t>
            </a:r>
            <a:r>
              <a:rPr lang="en-US" altLang="en-US" sz="4000" baseline="30000">
                <a:latin typeface="Century Gothic" panose="020B0502020202020204" pitchFamily="34" charset="0"/>
              </a:rPr>
              <a:t>th</a:t>
            </a:r>
            <a:r>
              <a:rPr lang="en-US" altLang="en-US" sz="4000">
                <a:latin typeface="Century Gothic" panose="020B0502020202020204" pitchFamily="34" charset="0"/>
              </a:rPr>
              <a:t> </a:t>
            </a:r>
            <a:r>
              <a:rPr lang="en-US" altLang="en-US" sz="4000" err="1">
                <a:latin typeface="Century Gothic" panose="020B0502020202020204" pitchFamily="34" charset="0"/>
              </a:rPr>
              <a:t>edn</a:t>
            </a:r>
            <a:r>
              <a:rPr lang="en-US" altLang="en-US" sz="4000">
                <a:latin typeface="Century Gothic" panose="020B0502020202020204" pitchFamily="34" charset="0"/>
              </a:rPr>
              <a:t>.).  Oxford: Oxford University Press, pp. 8 – 26.   </a:t>
            </a:r>
          </a:p>
          <a:p>
            <a:pPr>
              <a:buFont typeface="Wingdings 2" panose="05020102010507070707" pitchFamily="18" charset="2"/>
              <a:buNone/>
            </a:pPr>
            <a:endParaRPr lang="en-US" altLang="en-US" sz="4000">
              <a:latin typeface="Century Gothic" panose="020B0502020202020204" pitchFamily="34" charset="0"/>
            </a:endParaRPr>
          </a:p>
          <a:p>
            <a:pPr>
              <a:buFont typeface="Wingdings 2" panose="05020102010507070707" pitchFamily="18" charset="2"/>
              <a:buNone/>
            </a:pPr>
            <a:r>
              <a:rPr lang="en-US" altLang="en-US" sz="4000">
                <a:latin typeface="Century Gothic" panose="020B0502020202020204" pitchFamily="34" charset="0"/>
              </a:rPr>
              <a:t>	Brotherton, G.  (2013).  ‘The Political and Organizational Context of Health and Social Care’, in Brotherton, G. and Parker, S.  (Eds.).  </a:t>
            </a:r>
            <a:r>
              <a:rPr lang="en-US" altLang="en-US" sz="4000" i="1">
                <a:latin typeface="Century Gothic" panose="020B0502020202020204" pitchFamily="34" charset="0"/>
              </a:rPr>
              <a:t>Your Foundation in Health and Social Care</a:t>
            </a:r>
            <a:r>
              <a:rPr lang="en-US" altLang="en-US" sz="4000">
                <a:latin typeface="Century Gothic" panose="020B0502020202020204" pitchFamily="34" charset="0"/>
              </a:rPr>
              <a:t>.  (2</a:t>
            </a:r>
            <a:r>
              <a:rPr lang="en-US" altLang="en-US" sz="4000" baseline="30000">
                <a:latin typeface="Century Gothic" panose="020B0502020202020204" pitchFamily="34" charset="0"/>
              </a:rPr>
              <a:t>nd</a:t>
            </a:r>
            <a:r>
              <a:rPr lang="en-US" altLang="en-US" sz="4000">
                <a:latin typeface="Century Gothic" panose="020B0502020202020204" pitchFamily="34" charset="0"/>
              </a:rPr>
              <a:t> </a:t>
            </a:r>
            <a:r>
              <a:rPr lang="en-US" altLang="en-US" sz="4000" err="1">
                <a:latin typeface="Century Gothic" panose="020B0502020202020204" pitchFamily="34" charset="0"/>
              </a:rPr>
              <a:t>edn</a:t>
            </a:r>
            <a:r>
              <a:rPr lang="en-US" altLang="en-US" sz="4000">
                <a:latin typeface="Century Gothic" panose="020B0502020202020204" pitchFamily="34" charset="0"/>
              </a:rPr>
              <a:t>.).  London: Sage, pp. 187 – 200.   </a:t>
            </a:r>
          </a:p>
          <a:p>
            <a:pPr>
              <a:buFont typeface="Wingdings 2" panose="05020102010507070707" pitchFamily="18" charset="2"/>
              <a:buNone/>
            </a:pPr>
            <a:endParaRPr lang="en-US" altLang="en-US" sz="4000" i="1">
              <a:latin typeface="Century Gothic" panose="020B0502020202020204" pitchFamily="34" charset="0"/>
            </a:endParaRPr>
          </a:p>
          <a:p>
            <a:pPr>
              <a:buFont typeface="Wingdings 2" panose="05020102010507070707" pitchFamily="18" charset="2"/>
              <a:buNone/>
            </a:pPr>
            <a:r>
              <a:rPr lang="en-GB" altLang="en-US" sz="4000" i="1">
                <a:latin typeface="Century Gothic" panose="020B0502020202020204" pitchFamily="34" charset="0"/>
              </a:rPr>
              <a:t>	</a:t>
            </a:r>
            <a:r>
              <a:rPr lang="en-US" altLang="en-US" sz="4000">
                <a:latin typeface="Century Gothic" panose="020B0502020202020204" pitchFamily="34" charset="0"/>
              </a:rPr>
              <a:t>Coulter, A. (2011). </a:t>
            </a:r>
            <a:r>
              <a:rPr lang="en-US" altLang="en-US" sz="4000" i="1">
                <a:latin typeface="Century Gothic" panose="020B0502020202020204" pitchFamily="34" charset="0"/>
              </a:rPr>
              <a:t>Engaging Patients in Healthcare. </a:t>
            </a:r>
            <a:r>
              <a:rPr lang="en-US" altLang="en-US" sz="4000">
                <a:latin typeface="Century Gothic" panose="020B0502020202020204" pitchFamily="34" charset="0"/>
              </a:rPr>
              <a:t>Maidenhead: Open University Press/McGraw Hill. </a:t>
            </a:r>
          </a:p>
          <a:p>
            <a:pPr>
              <a:buFont typeface="Wingdings 2" panose="05020102010507070707" pitchFamily="18" charset="2"/>
              <a:buNone/>
            </a:pPr>
            <a:endParaRPr lang="en-US" altLang="en-US" sz="4000">
              <a:latin typeface="Century Gothic" panose="020B0502020202020204" pitchFamily="34" charset="0"/>
            </a:endParaRPr>
          </a:p>
          <a:p>
            <a:pPr>
              <a:buFont typeface="Wingdings 2" panose="05020102010507070707" pitchFamily="18" charset="2"/>
              <a:buNone/>
            </a:pPr>
            <a:r>
              <a:rPr lang="en-GB" altLang="en-US" sz="4000">
                <a:latin typeface="Century Gothic" panose="020B0502020202020204" pitchFamily="34" charset="0"/>
              </a:rPr>
              <a:t>	</a:t>
            </a:r>
            <a:r>
              <a:rPr lang="en-US" altLang="en-US" sz="4000">
                <a:latin typeface="Century Gothic" panose="020B0502020202020204" pitchFamily="34" charset="0"/>
              </a:rPr>
              <a:t>Coulter, A., Roberts, S. and Dixon, A. (2013). </a:t>
            </a:r>
            <a:r>
              <a:rPr lang="en-US" altLang="en-US" sz="4000" i="1">
                <a:latin typeface="Century Gothic" panose="020B0502020202020204" pitchFamily="34" charset="0"/>
              </a:rPr>
              <a:t>Delivering Better Services for People with long-term conditions: building the House of Care. </a:t>
            </a:r>
            <a:r>
              <a:rPr lang="en-US" altLang="en-US" sz="4000">
                <a:latin typeface="Century Gothic" panose="020B0502020202020204" pitchFamily="34" charset="0"/>
              </a:rPr>
              <a:t>London: The King’s Fund. Available at: http://www.kingsfund.org.uk/sites/files/kf/field/field_publication_file/delivering-better-services-for-people-with-long-term-conditions.pdf (Accessed: 3rd September, 2014). </a:t>
            </a:r>
            <a:r>
              <a:rPr lang="en-GB" altLang="en-US" sz="4000">
                <a:latin typeface="Century Gothic" panose="020B0502020202020204" pitchFamily="34" charset="0"/>
              </a:rPr>
              <a:t>DH (2004). </a:t>
            </a:r>
            <a:r>
              <a:rPr lang="en-GB" altLang="en-US" sz="4000" i="1">
                <a:latin typeface="Century Gothic" panose="020B0502020202020204" pitchFamily="34" charset="0"/>
              </a:rPr>
              <a:t>Chronic Disease Management: A compendium of information</a:t>
            </a:r>
            <a:r>
              <a:rPr lang="en-GB" altLang="en-US" sz="4000">
                <a:latin typeface="Century Gothic" panose="020B0502020202020204" pitchFamily="34" charset="0"/>
              </a:rPr>
              <a:t>. London: DH. Available at: </a:t>
            </a:r>
            <a:r>
              <a:rPr lang="en-GB" altLang="en-US" sz="4000">
                <a:latin typeface="Century Gothic" panose="020B0502020202020204" pitchFamily="34" charset="0"/>
                <a:hlinkClick r:id="rId2"/>
              </a:rPr>
              <a:t>http://webarchive.nationalarchives.gov.uk/20130107105354/http://www.dh.gov.uk/prod_consum_dh/groups/dh_digitalassets/documents/digitalasset/dh_074612.pdf</a:t>
            </a:r>
            <a:r>
              <a:rPr lang="en-GB" altLang="en-US" sz="4000">
                <a:latin typeface="Century Gothic" panose="020B0502020202020204" pitchFamily="34" charset="0"/>
              </a:rPr>
              <a:t>  (Accessed: 27 August 2023). </a:t>
            </a:r>
          </a:p>
          <a:p>
            <a:pPr>
              <a:buFont typeface="Wingdings 2" panose="05020102010507070707" pitchFamily="18" charset="2"/>
              <a:buNone/>
            </a:pPr>
            <a:endParaRPr lang="en-US" altLang="en-US" sz="4000">
              <a:latin typeface="Century Gothic" panose="020B0502020202020204" pitchFamily="34" charset="0"/>
            </a:endParaRPr>
          </a:p>
          <a:p>
            <a:pPr>
              <a:buFont typeface="Wingdings 2" panose="05020102010507070707" pitchFamily="18" charset="2"/>
              <a:buNone/>
            </a:pPr>
            <a:r>
              <a:rPr lang="en-US" altLang="en-US" sz="4000">
                <a:latin typeface="Century Gothic" panose="020B0502020202020204" pitchFamily="34" charset="0"/>
              </a:rPr>
              <a:t>	</a:t>
            </a:r>
            <a:r>
              <a:rPr lang="en-GB" altLang="en-US" sz="4000">
                <a:latin typeface="Century Gothic" panose="020B0502020202020204" pitchFamily="34" charset="0"/>
              </a:rPr>
              <a:t>Department for Health and Home Office. (2003).  </a:t>
            </a:r>
            <a:r>
              <a:rPr lang="en-GB" altLang="en-US" sz="4000" i="1">
                <a:latin typeface="Century Gothic" panose="020B0502020202020204" pitchFamily="34" charset="0"/>
              </a:rPr>
              <a:t>The Victoria Climbié Inquiry.  Report of an Inquiry by Lord Laming </a:t>
            </a:r>
            <a:r>
              <a:rPr lang="en-GB" altLang="en-US" sz="4000">
                <a:latin typeface="Century Gothic" panose="020B0502020202020204" pitchFamily="34" charset="0"/>
              </a:rPr>
              <a:t>(Cm 5730).  London: The Stationery Office. Available at: </a:t>
            </a:r>
            <a:r>
              <a:rPr lang="en-GB" altLang="en-US" sz="4000">
                <a:latin typeface="Century Gothic" panose="020B0502020202020204" pitchFamily="34" charset="0"/>
                <a:hlinkClick r:id="rId3"/>
              </a:rPr>
              <a:t>https://www.gov.uk/government/uploads/system/uploads/attachment_data/file/273183/5730.pdf</a:t>
            </a:r>
            <a:r>
              <a:rPr lang="en-GB" altLang="en-US" sz="4000">
                <a:latin typeface="Century Gothic" panose="020B0502020202020204" pitchFamily="34" charset="0"/>
              </a:rPr>
              <a:t> (Accessed: 8 September 2023). </a:t>
            </a:r>
          </a:p>
          <a:p>
            <a:pPr>
              <a:buFont typeface="Wingdings 2" panose="05020102010507070707" pitchFamily="18" charset="2"/>
              <a:buNone/>
            </a:pPr>
            <a:endParaRPr lang="en-GB" altLang="en-US" sz="4000">
              <a:latin typeface="Century Gothic" panose="020B0502020202020204" pitchFamily="34" charset="0"/>
            </a:endParaRPr>
          </a:p>
          <a:p>
            <a:pPr>
              <a:lnSpc>
                <a:spcPct val="120000"/>
              </a:lnSpc>
              <a:buFont typeface="Wingdings 2" panose="05020102010507070707" pitchFamily="18" charset="2"/>
              <a:buNone/>
            </a:pPr>
            <a:r>
              <a:rPr lang="en-GB" altLang="en-US" sz="4000">
                <a:latin typeface="Century Gothic" panose="020B0502020202020204" pitchFamily="34" charset="0"/>
              </a:rPr>
              <a:t>	Dutton, D.  (1991).  </a:t>
            </a:r>
            <a:r>
              <a:rPr lang="en-GB" altLang="en-US" sz="4000" i="1">
                <a:latin typeface="Century Gothic" panose="020B0502020202020204" pitchFamily="34" charset="0"/>
              </a:rPr>
              <a:t>British Politics since 1945: the Rise and Fall  of Consensus.  </a:t>
            </a:r>
            <a:r>
              <a:rPr lang="en-GB" altLang="en-US" sz="4000">
                <a:latin typeface="Century Gothic" panose="020B0502020202020204" pitchFamily="34" charset="0"/>
              </a:rPr>
              <a:t>Oxford: Blackwell.</a:t>
            </a:r>
          </a:p>
          <a:p>
            <a:pPr>
              <a:lnSpc>
                <a:spcPct val="120000"/>
              </a:lnSpc>
              <a:buFont typeface="Wingdings 2" panose="05020102010507070707" pitchFamily="18" charset="2"/>
              <a:buNone/>
            </a:pPr>
            <a:endParaRPr lang="en-GB" altLang="en-US" sz="4000">
              <a:latin typeface="Century Gothic" panose="020B0502020202020204" pitchFamily="34" charset="0"/>
            </a:endParaRPr>
          </a:p>
          <a:p>
            <a:pPr>
              <a:lnSpc>
                <a:spcPct val="120000"/>
              </a:lnSpc>
              <a:buFont typeface="Wingdings 2" panose="05020102010507070707" pitchFamily="18" charset="2"/>
              <a:buNone/>
            </a:pPr>
            <a:r>
              <a:rPr lang="en-GB" altLang="en-US" sz="4000">
                <a:latin typeface="Century Gothic" panose="020B0502020202020204" pitchFamily="34" charset="0"/>
              </a:rPr>
              <a:t>	Friedman, M.  (1962).  </a:t>
            </a:r>
            <a:r>
              <a:rPr lang="en-GB" altLang="en-US" sz="4000" i="1">
                <a:latin typeface="Century Gothic" panose="020B0502020202020204" pitchFamily="34" charset="0"/>
              </a:rPr>
              <a:t>Capitalism and Freedom</a:t>
            </a:r>
            <a:r>
              <a:rPr lang="en-GB" altLang="en-US" sz="4000">
                <a:latin typeface="Century Gothic" panose="020B0502020202020204" pitchFamily="34" charset="0"/>
              </a:rPr>
              <a:t>.  Chicago: University of Chicago Press </a:t>
            </a:r>
            <a:r>
              <a:rPr lang="en-US" altLang="en-US" sz="4000">
                <a:latin typeface="Century Gothic" panose="020B0502020202020204" pitchFamily="34" charset="0"/>
              </a:rPr>
              <a:t>Glasby, J. (2017). </a:t>
            </a:r>
            <a:r>
              <a:rPr lang="en-US" altLang="en-US" sz="4000" i="1">
                <a:latin typeface="Century Gothic" panose="020B0502020202020204" pitchFamily="34" charset="0"/>
              </a:rPr>
              <a:t>Understanding Health and Social Care </a:t>
            </a:r>
            <a:r>
              <a:rPr lang="en-US" altLang="en-US" sz="4000">
                <a:latin typeface="Century Gothic" panose="020B0502020202020204" pitchFamily="34" charset="0"/>
              </a:rPr>
              <a:t>(3rd </a:t>
            </a:r>
            <a:r>
              <a:rPr lang="en-US" altLang="en-US" sz="4000" err="1">
                <a:latin typeface="Century Gothic" panose="020B0502020202020204" pitchFamily="34" charset="0"/>
              </a:rPr>
              <a:t>edn</a:t>
            </a:r>
            <a:r>
              <a:rPr lang="en-US" altLang="en-US" sz="4000">
                <a:latin typeface="Century Gothic" panose="020B0502020202020204" pitchFamily="34" charset="0"/>
              </a:rPr>
              <a:t>). Bristol: Policy Press. </a:t>
            </a:r>
          </a:p>
          <a:p>
            <a:pPr>
              <a:buFont typeface="Wingdings 2" panose="05020102010507070707" pitchFamily="18" charset="2"/>
              <a:buNone/>
            </a:pPr>
            <a:endParaRPr lang="en-GB" altLang="en-US" sz="1200"/>
          </a:p>
          <a:p>
            <a:pPr>
              <a:buFont typeface="Wingdings 2" panose="05020102010507070707" pitchFamily="18" charset="2"/>
              <a:buNone/>
            </a:pPr>
            <a:endParaRPr lang="en-GB" altLang="en-US" sz="1200"/>
          </a:p>
          <a:p>
            <a:pPr>
              <a:buFont typeface="Wingdings 2" panose="05020102010507070707" pitchFamily="18" charset="2"/>
              <a:buNone/>
            </a:pPr>
            <a:r>
              <a:rPr lang="en-US" altLang="en-US" sz="1600"/>
              <a:t>	</a:t>
            </a:r>
          </a:p>
          <a:p>
            <a:pPr>
              <a:buFont typeface="Wingdings 2" panose="05020102010507070707" pitchFamily="18" charset="2"/>
              <a:buNone/>
            </a:pPr>
            <a:r>
              <a:rPr lang="en-GB" altLang="en-US" sz="1600"/>
              <a:t>	</a:t>
            </a:r>
            <a:endParaRPr lang="en-US" altLang="en-US" sz="1600"/>
          </a:p>
          <a:p>
            <a:pPr>
              <a:buFont typeface="Wingdings 2" panose="05020102010507070707" pitchFamily="18" charset="2"/>
              <a:buNone/>
            </a:pPr>
            <a:r>
              <a:rPr lang="en-GB" altLang="en-US" sz="1600"/>
              <a:t>	</a:t>
            </a:r>
            <a:endParaRPr lang="en-US" altLang="en-US" sz="1600"/>
          </a:p>
          <a:p>
            <a:pPr>
              <a:buFont typeface="Wingdings 2" panose="05020102010507070707" pitchFamily="18" charset="2"/>
              <a:buNone/>
            </a:pPr>
            <a:r>
              <a:rPr lang="en-GB" altLang="en-US" sz="1600"/>
              <a:t>	</a:t>
            </a:r>
            <a:endParaRPr lang="en-US" altLang="en-US" sz="1600"/>
          </a:p>
          <a:p>
            <a:pPr>
              <a:spcBef>
                <a:spcPct val="0"/>
              </a:spcBef>
              <a:buFont typeface="Wingdings 2" panose="05020102010507070707" pitchFamily="18" charset="2"/>
              <a:buNone/>
            </a:pPr>
            <a:r>
              <a:rPr lang="en-US" altLang="en-US" sz="1600"/>
              <a:t>	</a:t>
            </a:r>
          </a:p>
        </p:txBody>
      </p:sp>
      <p:pic>
        <p:nvPicPr>
          <p:cNvPr id="3" name="Picture 2" descr="A blue background with white text&#10;&#10;Description automatically generated">
            <a:extLst>
              <a:ext uri="{FF2B5EF4-FFF2-40B4-BE49-F238E27FC236}">
                <a16:creationId xmlns:a16="http://schemas.microsoft.com/office/drawing/2014/main" id="{EF6FAC90-BC93-A024-31BF-66F12D804DB3}"/>
              </a:ext>
            </a:extLst>
          </p:cNvPr>
          <p:cNvPicPr>
            <a:picLocks noChangeAspect="1"/>
          </p:cNvPicPr>
          <p:nvPr/>
        </p:nvPicPr>
        <p:blipFill>
          <a:blip r:embed="rId4"/>
          <a:stretch>
            <a:fillRect/>
          </a:stretch>
        </p:blipFill>
        <p:spPr>
          <a:xfrm>
            <a:off x="-3243" y="5813784"/>
            <a:ext cx="9143999" cy="1138364"/>
          </a:xfrm>
          <a:prstGeom prst="rect">
            <a:avLst/>
          </a:prstGeom>
        </p:spPr>
      </p:pic>
    </p:spTree>
    <p:extLst>
      <p:ext uri="{BB962C8B-B14F-4D97-AF65-F5344CB8AC3E}">
        <p14:creationId xmlns:p14="http://schemas.microsoft.com/office/powerpoint/2010/main" val="293015346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CDDACC5F-268B-45DA-845E-9E355F346825}"/>
              </a:ext>
            </a:extLst>
          </p:cNvPr>
          <p:cNvSpPr>
            <a:spLocks noGrp="1"/>
          </p:cNvSpPr>
          <p:nvPr>
            <p:ph type="title"/>
          </p:nvPr>
        </p:nvSpPr>
        <p:spPr/>
        <p:txBody>
          <a:bodyPr>
            <a:normAutofit/>
          </a:bodyPr>
          <a:lstStyle/>
          <a:p>
            <a:r>
              <a:rPr lang="en-US" altLang="en-US" sz="3600" b="1">
                <a:latin typeface="Century Gothic" panose="020B0502020202020204" pitchFamily="34" charset="0"/>
              </a:rPr>
              <a:t>References and resources (cont.)</a:t>
            </a:r>
          </a:p>
        </p:txBody>
      </p:sp>
      <p:sp>
        <p:nvSpPr>
          <p:cNvPr id="37891" name="Content Placeholder 2">
            <a:extLst>
              <a:ext uri="{FF2B5EF4-FFF2-40B4-BE49-F238E27FC236}">
                <a16:creationId xmlns:a16="http://schemas.microsoft.com/office/drawing/2014/main" id="{936E996D-7E61-40B1-A396-7BFEB6CAD09E}"/>
              </a:ext>
            </a:extLst>
          </p:cNvPr>
          <p:cNvSpPr>
            <a:spLocks noGrp="1"/>
          </p:cNvSpPr>
          <p:nvPr>
            <p:ph idx="1"/>
          </p:nvPr>
        </p:nvSpPr>
        <p:spPr>
          <a:xfrm>
            <a:off x="503548" y="1556792"/>
            <a:ext cx="8388932" cy="5256584"/>
          </a:xfrm>
        </p:spPr>
        <p:txBody>
          <a:bodyPr>
            <a:normAutofit fontScale="32500" lnSpcReduction="20000"/>
          </a:bodyPr>
          <a:lstStyle/>
          <a:p>
            <a:pPr>
              <a:lnSpc>
                <a:spcPct val="120000"/>
              </a:lnSpc>
              <a:buFont typeface="Wingdings 2" panose="05020102010507070707" pitchFamily="18" charset="2"/>
              <a:buNone/>
            </a:pPr>
            <a:r>
              <a:rPr lang="en-US" altLang="en-US" sz="2500"/>
              <a:t>	</a:t>
            </a:r>
            <a:endParaRPr lang="en-US" altLang="en-US" sz="2500">
              <a:latin typeface="Century Gothic" panose="020B0502020202020204" pitchFamily="34" charset="0"/>
            </a:endParaRPr>
          </a:p>
          <a:p>
            <a:pPr>
              <a:lnSpc>
                <a:spcPct val="120000"/>
              </a:lnSpc>
              <a:buFont typeface="Wingdings 2" panose="05020102010507070707" pitchFamily="18" charset="2"/>
              <a:buNone/>
            </a:pPr>
            <a:r>
              <a:rPr lang="en-US" altLang="en-US" sz="2500">
                <a:latin typeface="Century Gothic" panose="020B0502020202020204" pitchFamily="34" charset="0"/>
              </a:rPr>
              <a:t>	Glasby J., Dickinson, H. and Peck, E. (2006). ‘Guest editorial: partnership working in health and social care’, </a:t>
            </a:r>
            <a:r>
              <a:rPr lang="en-US" altLang="en-US" sz="2500" i="1">
                <a:latin typeface="Century Gothic" panose="020B0502020202020204" pitchFamily="34" charset="0"/>
              </a:rPr>
              <a:t>Health and Social Care in the Community, </a:t>
            </a:r>
            <a:r>
              <a:rPr lang="en-US" altLang="en-US" sz="2500">
                <a:latin typeface="Century Gothic" panose="020B0502020202020204" pitchFamily="34" charset="0"/>
              </a:rPr>
              <a:t>14 (5), pp. 373 – 374. </a:t>
            </a:r>
          </a:p>
          <a:p>
            <a:pPr>
              <a:lnSpc>
                <a:spcPct val="120000"/>
              </a:lnSpc>
              <a:buFont typeface="Wingdings 2" panose="05020102010507070707" pitchFamily="18" charset="2"/>
              <a:buNone/>
            </a:pPr>
            <a:endParaRPr lang="en-US" altLang="en-US" sz="2500">
              <a:latin typeface="Century Gothic" panose="020B0502020202020204" pitchFamily="34" charset="0"/>
            </a:endParaRPr>
          </a:p>
          <a:p>
            <a:pPr>
              <a:lnSpc>
                <a:spcPct val="120000"/>
              </a:lnSpc>
              <a:buFont typeface="Wingdings 2" panose="05020102010507070707" pitchFamily="18" charset="2"/>
              <a:buNone/>
            </a:pPr>
            <a:r>
              <a:rPr lang="en-US" altLang="en-US" sz="2500">
                <a:latin typeface="Century Gothic" panose="020B0502020202020204" pitchFamily="34" charset="0"/>
              </a:rPr>
              <a:t>	Glasby, J. and Dickinson, H.  (2014).  </a:t>
            </a:r>
            <a:r>
              <a:rPr lang="en-US" altLang="en-US" sz="2500" i="1">
                <a:latin typeface="Century Gothic" panose="020B0502020202020204" pitchFamily="34" charset="0"/>
              </a:rPr>
              <a:t>Partnership working in health and social care.  </a:t>
            </a:r>
            <a:r>
              <a:rPr lang="en-US" altLang="en-US" sz="2500">
                <a:latin typeface="Century Gothic" panose="020B0502020202020204" pitchFamily="34" charset="0"/>
              </a:rPr>
              <a:t>(2</a:t>
            </a:r>
            <a:r>
              <a:rPr lang="en-US" altLang="en-US" sz="2500" baseline="30000">
                <a:latin typeface="Century Gothic" panose="020B0502020202020204" pitchFamily="34" charset="0"/>
              </a:rPr>
              <a:t>nd</a:t>
            </a:r>
            <a:r>
              <a:rPr lang="en-US" altLang="en-US" sz="2500">
                <a:latin typeface="Century Gothic" panose="020B0502020202020204" pitchFamily="34" charset="0"/>
              </a:rPr>
              <a:t> </a:t>
            </a:r>
            <a:r>
              <a:rPr lang="en-US" altLang="en-US" sz="2500" err="1">
                <a:latin typeface="Century Gothic" panose="020B0502020202020204" pitchFamily="34" charset="0"/>
              </a:rPr>
              <a:t>edn</a:t>
            </a:r>
            <a:r>
              <a:rPr lang="en-US" altLang="en-US" sz="2500">
                <a:latin typeface="Century Gothic" panose="020B0502020202020204" pitchFamily="34" charset="0"/>
              </a:rPr>
              <a:t>.).  Bristol: Policy Press.  </a:t>
            </a:r>
          </a:p>
          <a:p>
            <a:pPr>
              <a:lnSpc>
                <a:spcPct val="120000"/>
              </a:lnSpc>
              <a:buFont typeface="Wingdings 2" panose="05020102010507070707" pitchFamily="18" charset="2"/>
              <a:buNone/>
            </a:pPr>
            <a:endParaRPr lang="en-US" altLang="en-US" sz="2500">
              <a:latin typeface="Century Gothic" panose="020B0502020202020204" pitchFamily="34" charset="0"/>
            </a:endParaRPr>
          </a:p>
          <a:p>
            <a:pPr>
              <a:lnSpc>
                <a:spcPct val="120000"/>
              </a:lnSpc>
              <a:buFont typeface="Wingdings 2" panose="05020102010507070707" pitchFamily="18" charset="2"/>
              <a:buNone/>
            </a:pPr>
            <a:r>
              <a:rPr lang="en-US" altLang="en-US" sz="2500">
                <a:latin typeface="Century Gothic" panose="020B0502020202020204" pitchFamily="34" charset="0"/>
              </a:rPr>
              <a:t>	Goodwin, N., Dixon, A., Anderson, G. and </a:t>
            </a:r>
            <a:r>
              <a:rPr lang="en-US" altLang="en-US" sz="2500" err="1">
                <a:latin typeface="Century Gothic" panose="020B0502020202020204" pitchFamily="34" charset="0"/>
              </a:rPr>
              <a:t>Wodchis</a:t>
            </a:r>
            <a:r>
              <a:rPr lang="en-US" altLang="en-US" sz="2500">
                <a:latin typeface="Century Gothic" panose="020B0502020202020204" pitchFamily="34" charset="0"/>
              </a:rPr>
              <a:t>, W. (2014). </a:t>
            </a:r>
            <a:r>
              <a:rPr lang="en-US" altLang="en-US" sz="2500" i="1">
                <a:latin typeface="Century Gothic" panose="020B0502020202020204" pitchFamily="34" charset="0"/>
              </a:rPr>
              <a:t>Providing integrated care for older people with complex needs: Lessons from seven international case studies. </a:t>
            </a:r>
            <a:r>
              <a:rPr lang="en-US" altLang="en-US" sz="2500">
                <a:latin typeface="Century Gothic" panose="020B0502020202020204" pitchFamily="34" charset="0"/>
              </a:rPr>
              <a:t>London: The King’s Fund. Available at: </a:t>
            </a:r>
            <a:r>
              <a:rPr lang="en-US" altLang="en-US" sz="2500">
                <a:latin typeface="Century Gothic" panose="020B0502020202020204" pitchFamily="34" charset="0"/>
                <a:hlinkClick r:id="rId2"/>
              </a:rPr>
              <a:t>http://www.kingsfund.org.uk/sites/files/kf/field/field_publication_file/providing-integrated-care-for-older-people-with-complex-needs-kingsfund-jan14.pdf</a:t>
            </a:r>
            <a:r>
              <a:rPr lang="en-US" altLang="en-US" sz="2500">
                <a:latin typeface="Century Gothic" panose="020B0502020202020204" pitchFamily="34" charset="0"/>
              </a:rPr>
              <a:t>  (Accessed: 9 September, 2023). </a:t>
            </a:r>
          </a:p>
          <a:p>
            <a:pPr>
              <a:lnSpc>
                <a:spcPct val="120000"/>
              </a:lnSpc>
              <a:buFont typeface="Wingdings 2" panose="05020102010507070707" pitchFamily="18" charset="2"/>
              <a:buNone/>
            </a:pPr>
            <a:r>
              <a:rPr lang="en-US" altLang="en-US" sz="2500">
                <a:latin typeface="Century Gothic" panose="020B0502020202020204" pitchFamily="34" charset="0"/>
              </a:rPr>
              <a:t>     House of Commons (2009). </a:t>
            </a:r>
            <a:r>
              <a:rPr lang="en-US" altLang="en-US" sz="2500" i="1">
                <a:latin typeface="Century Gothic" panose="020B0502020202020204" pitchFamily="34" charset="0"/>
              </a:rPr>
              <a:t> The Protection of Children in England: A Progress Report.  The Lord Laming</a:t>
            </a:r>
            <a:r>
              <a:rPr lang="en-US" altLang="en-US" sz="2500">
                <a:latin typeface="Century Gothic" panose="020B0502020202020204" pitchFamily="34" charset="0"/>
              </a:rPr>
              <a:t>.  (HC 330).  London: The Stationery Office.  Available at: </a:t>
            </a:r>
            <a:r>
              <a:rPr lang="en-US" altLang="en-US" sz="2500">
                <a:latin typeface="Century Gothic" panose="020B0502020202020204" pitchFamily="34" charset="0"/>
                <a:hlinkClick r:id="rId3"/>
              </a:rPr>
              <a:t>http://dera.ioe.ac.uk/8646/1/12_03_09_children.pdf</a:t>
            </a:r>
            <a:r>
              <a:rPr lang="en-US" altLang="en-US" sz="2500">
                <a:latin typeface="Century Gothic" panose="020B0502020202020204" pitchFamily="34" charset="0"/>
              </a:rPr>
              <a:t> (Accessed: 9 September 2023). </a:t>
            </a:r>
          </a:p>
          <a:p>
            <a:pPr>
              <a:lnSpc>
                <a:spcPct val="120000"/>
              </a:lnSpc>
              <a:buFont typeface="Wingdings 2" panose="05020102010507070707" pitchFamily="18" charset="2"/>
              <a:buNone/>
            </a:pPr>
            <a:r>
              <a:rPr lang="en-US" altLang="en-US" sz="2500">
                <a:latin typeface="Century Gothic" panose="020B0502020202020204" pitchFamily="34" charset="0"/>
              </a:rPr>
              <a:t>	Goodwin, N., Smith, J., Davies, A., Perry, C., Rosen, R., Dixon, A., Dixon, J. and Ham, C. (2012). </a:t>
            </a:r>
            <a:r>
              <a:rPr lang="en-US" altLang="en-US" sz="2500" i="1">
                <a:latin typeface="Century Gothic" panose="020B0502020202020204" pitchFamily="34" charset="0"/>
              </a:rPr>
              <a:t>A Report to the Department of Health and the NHS Future Forum: Integrated care for patients and populations: Improving outcomes by working together. </a:t>
            </a:r>
            <a:r>
              <a:rPr lang="en-US" altLang="en-US" sz="2500">
                <a:latin typeface="Century Gothic" panose="020B0502020202020204" pitchFamily="34" charset="0"/>
              </a:rPr>
              <a:t>London: The Kings Fund/Nuffield Trust. Available at: </a:t>
            </a:r>
            <a:r>
              <a:rPr lang="en-US" altLang="en-US" sz="2500">
                <a:latin typeface="Century Gothic" panose="020B0502020202020204" pitchFamily="34" charset="0"/>
                <a:hlinkClick r:id="rId4"/>
              </a:rPr>
              <a:t>http://www.kingsfund.org.uk/document.rm?id=9405</a:t>
            </a:r>
            <a:r>
              <a:rPr lang="en-US" altLang="en-US" sz="2500">
                <a:latin typeface="Century Gothic" panose="020B0502020202020204" pitchFamily="34" charset="0"/>
              </a:rPr>
              <a:t>  (Accessed: 9 September 2023). </a:t>
            </a:r>
          </a:p>
          <a:p>
            <a:pPr>
              <a:lnSpc>
                <a:spcPct val="120000"/>
              </a:lnSpc>
              <a:buFont typeface="Wingdings 2" panose="05020102010507070707" pitchFamily="18" charset="2"/>
              <a:buNone/>
            </a:pPr>
            <a:r>
              <a:rPr lang="en-US" altLang="en-US" sz="2500">
                <a:latin typeface="Century Gothic" panose="020B0502020202020204" pitchFamily="34" charset="0"/>
              </a:rPr>
              <a:t>	Ham, C. (2009a). </a:t>
            </a:r>
            <a:r>
              <a:rPr lang="en-US" altLang="en-US" sz="2500" i="1">
                <a:latin typeface="Century Gothic" panose="020B0502020202020204" pitchFamily="34" charset="0"/>
              </a:rPr>
              <a:t>Health Policy in Britain. </a:t>
            </a:r>
            <a:r>
              <a:rPr lang="en-US" altLang="en-US" sz="2500">
                <a:latin typeface="Century Gothic" panose="020B0502020202020204" pitchFamily="34" charset="0"/>
              </a:rPr>
              <a:t>(6th </a:t>
            </a:r>
            <a:r>
              <a:rPr lang="en-US" altLang="en-US" sz="2500" err="1">
                <a:latin typeface="Century Gothic" panose="020B0502020202020204" pitchFamily="34" charset="0"/>
              </a:rPr>
              <a:t>edn</a:t>
            </a:r>
            <a:r>
              <a:rPr lang="en-US" altLang="en-US" sz="2500">
                <a:latin typeface="Century Gothic" panose="020B0502020202020204" pitchFamily="34" charset="0"/>
              </a:rPr>
              <a:t>.). Basingstoke: Palgrave MacMillan</a:t>
            </a:r>
            <a:r>
              <a:rPr lang="en-US" altLang="en-US" sz="2500" i="1">
                <a:latin typeface="Century Gothic" panose="020B0502020202020204" pitchFamily="34" charset="0"/>
              </a:rPr>
              <a:t>. </a:t>
            </a:r>
          </a:p>
          <a:p>
            <a:pPr>
              <a:lnSpc>
                <a:spcPct val="120000"/>
              </a:lnSpc>
              <a:buFont typeface="Wingdings 2" panose="05020102010507070707" pitchFamily="18" charset="2"/>
              <a:buNone/>
            </a:pPr>
            <a:r>
              <a:rPr lang="en-GB" altLang="en-US" sz="2500">
                <a:latin typeface="Century Gothic" panose="020B0502020202020204" pitchFamily="34" charset="0"/>
              </a:rPr>
              <a:t>	Hayek, F.  (1944).   </a:t>
            </a:r>
            <a:r>
              <a:rPr lang="en-GB" altLang="en-US" sz="2500" i="1">
                <a:latin typeface="Century Gothic" panose="020B0502020202020204" pitchFamily="34" charset="0"/>
              </a:rPr>
              <a:t>The Road to Serfdom</a:t>
            </a:r>
            <a:r>
              <a:rPr lang="en-GB" altLang="en-US" sz="2500">
                <a:latin typeface="Century Gothic" panose="020B0502020202020204" pitchFamily="34" charset="0"/>
              </a:rPr>
              <a:t>.  London: Routledge and Kegan Paul.  </a:t>
            </a:r>
          </a:p>
          <a:p>
            <a:pPr>
              <a:lnSpc>
                <a:spcPct val="120000"/>
              </a:lnSpc>
              <a:buFont typeface="Wingdings 2" panose="05020102010507070707" pitchFamily="18" charset="2"/>
              <a:buNone/>
            </a:pPr>
            <a:r>
              <a:rPr lang="en-US" altLang="en-US" sz="2500">
                <a:latin typeface="Century Gothic" panose="020B0502020202020204" pitchFamily="34" charset="0"/>
              </a:rPr>
              <a:t>	</a:t>
            </a:r>
            <a:r>
              <a:rPr lang="en-US" altLang="en-US" sz="2500" err="1">
                <a:latin typeface="Century Gothic" panose="020B0502020202020204" pitchFamily="34" charset="0"/>
              </a:rPr>
              <a:t>Heenan</a:t>
            </a:r>
            <a:r>
              <a:rPr lang="en-US" altLang="en-US" sz="2500">
                <a:latin typeface="Century Gothic" panose="020B0502020202020204" pitchFamily="34" charset="0"/>
              </a:rPr>
              <a:t>, D. (2013). ‘Northern Ireland’, in Ham, C., </a:t>
            </a:r>
            <a:r>
              <a:rPr lang="en-US" altLang="en-US" sz="2500" err="1">
                <a:latin typeface="Century Gothic" panose="020B0502020202020204" pitchFamily="34" charset="0"/>
              </a:rPr>
              <a:t>Heenan</a:t>
            </a:r>
            <a:r>
              <a:rPr lang="en-US" altLang="en-US" sz="2500">
                <a:latin typeface="Century Gothic" panose="020B0502020202020204" pitchFamily="34" charset="0"/>
              </a:rPr>
              <a:t>, D., Longley, M. and Steel, D.R. (Co-authors). </a:t>
            </a:r>
            <a:r>
              <a:rPr lang="en-US" altLang="en-US" sz="2500" i="1">
                <a:latin typeface="Century Gothic" panose="020B0502020202020204" pitchFamily="34" charset="0"/>
              </a:rPr>
              <a:t>Integrated Care in Northern Ireland, Scotland and Wales: Lessons for England. </a:t>
            </a:r>
            <a:r>
              <a:rPr lang="en-US" altLang="en-US" sz="2500">
                <a:latin typeface="Century Gothic" panose="020B0502020202020204" pitchFamily="34" charset="0"/>
              </a:rPr>
              <a:t>London: The Kings Fund, pp. 2 – 24. Available at: </a:t>
            </a:r>
            <a:r>
              <a:rPr lang="en-US" altLang="en-US" sz="2500">
                <a:latin typeface="Century Gothic" panose="020B0502020202020204" pitchFamily="34" charset="0"/>
                <a:hlinkClick r:id="rId5"/>
              </a:rPr>
              <a:t>http://www.kingsfund.org.uk/sites/files/kf/field/field_publication_file/integrated-care-in-northern-ireland-scotland-and-wales-kingsfund-jul13.pdf</a:t>
            </a:r>
            <a:r>
              <a:rPr lang="en-US" altLang="en-US" sz="2500">
                <a:latin typeface="Century Gothic" panose="020B0502020202020204" pitchFamily="34" charset="0"/>
              </a:rPr>
              <a:t>  (Accessed: 9 September 2023</a:t>
            </a:r>
            <a:r>
              <a:rPr lang="en-US" altLang="en-US" sz="2500" i="1">
                <a:latin typeface="Century Gothic" panose="020B0502020202020204" pitchFamily="34" charset="0"/>
              </a:rPr>
              <a:t>). </a:t>
            </a:r>
          </a:p>
          <a:p>
            <a:pPr>
              <a:lnSpc>
                <a:spcPct val="120000"/>
              </a:lnSpc>
              <a:buFont typeface="Wingdings 2" panose="05020102010507070707" pitchFamily="18" charset="2"/>
              <a:buNone/>
            </a:pPr>
            <a:r>
              <a:rPr lang="en-GB" altLang="en-US" sz="2500" i="1">
                <a:latin typeface="Century Gothic" panose="020B0502020202020204" pitchFamily="34" charset="0"/>
              </a:rPr>
              <a:t>	</a:t>
            </a:r>
            <a:r>
              <a:rPr lang="en-US" altLang="en-US" sz="2500">
                <a:latin typeface="Century Gothic" panose="020B0502020202020204" pitchFamily="34" charset="0"/>
              </a:rPr>
              <a:t>Henwood, M. and Hudson, B. (2009). ‘Keeping it Personal: Supporting People with Complex and Multiple Needs’, </a:t>
            </a:r>
            <a:r>
              <a:rPr lang="en-US" altLang="en-US" sz="2500" i="1">
                <a:latin typeface="Century Gothic" panose="020B0502020202020204" pitchFamily="34" charset="0"/>
              </a:rPr>
              <a:t>Journal of Integrated Care, </a:t>
            </a:r>
            <a:r>
              <a:rPr lang="en-US" altLang="en-US" sz="2500">
                <a:latin typeface="Century Gothic" panose="020B0502020202020204" pitchFamily="34" charset="0"/>
              </a:rPr>
              <a:t>17 (3), pp. 8 – 15.</a:t>
            </a:r>
          </a:p>
          <a:p>
            <a:pPr>
              <a:buFont typeface="Wingdings 2" panose="05020102010507070707" pitchFamily="18" charset="2"/>
              <a:buNone/>
            </a:pPr>
            <a:r>
              <a:rPr lang="en-US" altLang="en-US" sz="1200"/>
              <a:t> </a:t>
            </a:r>
          </a:p>
          <a:p>
            <a:pPr>
              <a:buFont typeface="Wingdings 2" panose="05020102010507070707" pitchFamily="18" charset="2"/>
              <a:buNone/>
            </a:pPr>
            <a:r>
              <a:rPr lang="en-GB" altLang="en-US" sz="1600"/>
              <a:t>	</a:t>
            </a:r>
            <a:endParaRPr lang="en-US" altLang="en-US" sz="1600"/>
          </a:p>
          <a:p>
            <a:pPr>
              <a:buFont typeface="Wingdings 2" panose="05020102010507070707" pitchFamily="18" charset="2"/>
              <a:buNone/>
            </a:pPr>
            <a:r>
              <a:rPr lang="en-GB" altLang="en-US" sz="1600"/>
              <a:t>		</a:t>
            </a:r>
            <a:r>
              <a:rPr lang="en-US" altLang="en-US" sz="1600"/>
              <a:t>	</a:t>
            </a:r>
          </a:p>
          <a:p>
            <a:pPr>
              <a:buFont typeface="Wingdings 2" panose="05020102010507070707" pitchFamily="18" charset="2"/>
              <a:buNone/>
            </a:pPr>
            <a:r>
              <a:rPr lang="en-US" altLang="en-US" sz="1600"/>
              <a:t>	</a:t>
            </a:r>
          </a:p>
        </p:txBody>
      </p:sp>
      <p:pic>
        <p:nvPicPr>
          <p:cNvPr id="3" name="Picture 2" descr="A blue background with white text&#10;&#10;Description automatically generated">
            <a:extLst>
              <a:ext uri="{FF2B5EF4-FFF2-40B4-BE49-F238E27FC236}">
                <a16:creationId xmlns:a16="http://schemas.microsoft.com/office/drawing/2014/main" id="{220A8988-267A-9E0C-2A9E-DD13DC9E9819}"/>
              </a:ext>
            </a:extLst>
          </p:cNvPr>
          <p:cNvPicPr>
            <a:picLocks noChangeAspect="1"/>
          </p:cNvPicPr>
          <p:nvPr/>
        </p:nvPicPr>
        <p:blipFill>
          <a:blip r:embed="rId6"/>
          <a:stretch>
            <a:fillRect/>
          </a:stretch>
        </p:blipFill>
        <p:spPr>
          <a:xfrm>
            <a:off x="-3243" y="5813784"/>
            <a:ext cx="9143999" cy="1138364"/>
          </a:xfrm>
          <a:prstGeom prst="rect">
            <a:avLst/>
          </a:prstGeom>
        </p:spPr>
      </p:pic>
    </p:spTree>
    <p:extLst>
      <p:ext uri="{BB962C8B-B14F-4D97-AF65-F5344CB8AC3E}">
        <p14:creationId xmlns:p14="http://schemas.microsoft.com/office/powerpoint/2010/main" val="20416146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64F580E5-6A52-41BE-B6AA-2E89634386D4}"/>
              </a:ext>
            </a:extLst>
          </p:cNvPr>
          <p:cNvSpPr>
            <a:spLocks noGrp="1"/>
          </p:cNvSpPr>
          <p:nvPr>
            <p:ph type="title"/>
          </p:nvPr>
        </p:nvSpPr>
        <p:spPr>
          <a:xfrm>
            <a:off x="628650" y="365127"/>
            <a:ext cx="7886700" cy="831626"/>
          </a:xfrm>
        </p:spPr>
        <p:txBody>
          <a:bodyPr/>
          <a:lstStyle/>
          <a:p>
            <a:r>
              <a:rPr lang="en-US" altLang="en-US" b="1">
                <a:latin typeface="Century Gothic" panose="020B0502020202020204" pitchFamily="34" charset="0"/>
              </a:rPr>
              <a:t>References and resources (cont.)</a:t>
            </a:r>
          </a:p>
        </p:txBody>
      </p:sp>
      <p:sp>
        <p:nvSpPr>
          <p:cNvPr id="38915" name="Content Placeholder 2">
            <a:extLst>
              <a:ext uri="{FF2B5EF4-FFF2-40B4-BE49-F238E27FC236}">
                <a16:creationId xmlns:a16="http://schemas.microsoft.com/office/drawing/2014/main" id="{1CAE0653-2190-42D2-8C4B-2943BC1E2A00}"/>
              </a:ext>
            </a:extLst>
          </p:cNvPr>
          <p:cNvSpPr>
            <a:spLocks noGrp="1"/>
          </p:cNvSpPr>
          <p:nvPr>
            <p:ph idx="1"/>
          </p:nvPr>
        </p:nvSpPr>
        <p:spPr>
          <a:xfrm>
            <a:off x="292615" y="1440654"/>
            <a:ext cx="8191822" cy="5052219"/>
          </a:xfrm>
        </p:spPr>
        <p:txBody>
          <a:bodyPr>
            <a:normAutofit/>
          </a:bodyPr>
          <a:lstStyle/>
          <a:p>
            <a:pPr>
              <a:buFont typeface="Wingdings 2" panose="05020102010507070707" pitchFamily="18" charset="2"/>
              <a:buNone/>
            </a:pPr>
            <a:r>
              <a:rPr lang="en-US" altLang="en-US" sz="1200" i="1"/>
              <a:t>	</a:t>
            </a:r>
            <a:r>
              <a:rPr lang="en-US" altLang="en-US" sz="1200">
                <a:latin typeface="Century Gothic" panose="020B0502020202020204" pitchFamily="34" charset="0"/>
              </a:rPr>
              <a:t>ICN (2009). </a:t>
            </a:r>
            <a:r>
              <a:rPr lang="en-US" altLang="en-US" sz="1200" i="1">
                <a:latin typeface="Century Gothic" panose="020B0502020202020204" pitchFamily="34" charset="0"/>
              </a:rPr>
              <a:t>What is Integrated Care. </a:t>
            </a:r>
            <a:r>
              <a:rPr lang="en-US" altLang="en-US" sz="1200">
                <a:latin typeface="Century Gothic" panose="020B0502020202020204" pitchFamily="34" charset="0"/>
              </a:rPr>
              <a:t>London: ICN. Available at: </a:t>
            </a:r>
            <a:r>
              <a:rPr lang="en-US" altLang="en-US" sz="1200">
                <a:latin typeface="Century Gothic" panose="020B0502020202020204" pitchFamily="34" charset="0"/>
                <a:hlinkClick r:id="rId2"/>
              </a:rPr>
              <a:t>https://gps.northcentrallondon.icb.nhs.uk/services/integrated-care-coordination-inc-islington#:~:text=At%20an%20Integrated%20Network%2C%20a,or%20service%20user%20for%20discussion</a:t>
            </a:r>
            <a:r>
              <a:rPr lang="en-US" altLang="en-US" sz="1200">
                <a:latin typeface="Century Gothic" panose="020B0502020202020204" pitchFamily="34" charset="0"/>
              </a:rPr>
              <a:t>.  (Accessed: 5 September 2023).  </a:t>
            </a:r>
          </a:p>
          <a:p>
            <a:pPr>
              <a:buFont typeface="Wingdings 2" panose="05020102010507070707" pitchFamily="18" charset="2"/>
              <a:buNone/>
            </a:pPr>
            <a:r>
              <a:rPr lang="en-GB" altLang="en-US" sz="1200">
                <a:latin typeface="Century Gothic" panose="020B0502020202020204" pitchFamily="34" charset="0"/>
              </a:rPr>
              <a:t>	</a:t>
            </a:r>
            <a:r>
              <a:rPr lang="en-GB" altLang="en-US" sz="1200" err="1">
                <a:latin typeface="Century Gothic" panose="020B0502020202020204" pitchFamily="34" charset="0"/>
              </a:rPr>
              <a:t>Jelphs</a:t>
            </a:r>
            <a:r>
              <a:rPr lang="en-GB" altLang="en-US" sz="1200">
                <a:latin typeface="Century Gothic" panose="020B0502020202020204" pitchFamily="34" charset="0"/>
              </a:rPr>
              <a:t>, K., Dickinson, H. and Miller, R.  (2016).  </a:t>
            </a:r>
            <a:r>
              <a:rPr lang="en-GB" altLang="en-US" sz="1200" i="1">
                <a:latin typeface="Century Gothic" panose="020B0502020202020204" pitchFamily="34" charset="0"/>
              </a:rPr>
              <a:t>Working in Teams </a:t>
            </a:r>
            <a:r>
              <a:rPr lang="en-GB" altLang="en-US" sz="1200">
                <a:latin typeface="Century Gothic" panose="020B0502020202020204" pitchFamily="34" charset="0"/>
              </a:rPr>
              <a:t>(2</a:t>
            </a:r>
            <a:r>
              <a:rPr lang="en-GB" altLang="en-US" sz="1200" baseline="30000">
                <a:latin typeface="Century Gothic" panose="020B0502020202020204" pitchFamily="34" charset="0"/>
              </a:rPr>
              <a:t>nd</a:t>
            </a:r>
            <a:r>
              <a:rPr lang="en-GB" altLang="en-US" sz="1200">
                <a:latin typeface="Century Gothic" panose="020B0502020202020204" pitchFamily="34" charset="0"/>
              </a:rPr>
              <a:t> </a:t>
            </a:r>
            <a:r>
              <a:rPr lang="en-GB" altLang="en-US" sz="1200" err="1">
                <a:latin typeface="Century Gothic" panose="020B0502020202020204" pitchFamily="34" charset="0"/>
              </a:rPr>
              <a:t>edn</a:t>
            </a:r>
            <a:r>
              <a:rPr lang="en-GB" altLang="en-US" sz="1200">
                <a:latin typeface="Century Gothic" panose="020B0502020202020204" pitchFamily="34" charset="0"/>
              </a:rPr>
              <a:t>.).  Bristol: Policy Press.</a:t>
            </a:r>
          </a:p>
          <a:p>
            <a:pPr>
              <a:buFont typeface="Wingdings 2" panose="05020102010507070707" pitchFamily="18" charset="2"/>
              <a:buNone/>
            </a:pPr>
            <a:r>
              <a:rPr lang="en-GB" altLang="en-US" sz="1600">
                <a:latin typeface="Century Gothic" panose="020B0502020202020204" pitchFamily="34" charset="0"/>
              </a:rPr>
              <a:t>	</a:t>
            </a:r>
            <a:r>
              <a:rPr lang="en-GB" altLang="en-US" sz="1200">
                <a:latin typeface="Century Gothic" panose="020B0502020202020204" pitchFamily="34" charset="0"/>
              </a:rPr>
              <a:t>Kavanagh, D.  (1992).  ‘The Postwar Consensus’, </a:t>
            </a:r>
            <a:r>
              <a:rPr lang="en-GB" altLang="en-US" sz="1200" i="1">
                <a:latin typeface="Century Gothic" panose="020B0502020202020204" pitchFamily="34" charset="0"/>
              </a:rPr>
              <a:t>Twentieth Century British History</a:t>
            </a:r>
            <a:r>
              <a:rPr lang="en-GB" altLang="en-US" sz="1200">
                <a:latin typeface="Century Gothic" panose="020B0502020202020204" pitchFamily="34" charset="0"/>
              </a:rPr>
              <a:t>, 3 (2), pp. 175 – 190 </a:t>
            </a:r>
            <a:r>
              <a:rPr lang="en-US" altLang="en-US" sz="1200">
                <a:latin typeface="Century Gothic" panose="020B0502020202020204" pitchFamily="34" charset="0"/>
              </a:rPr>
              <a:t>Kooiman, J. (2000). ‘Societal Governance: Levels, Modes, and Orders of Social-Political Interaction’, in Pierre, J. (ed.). </a:t>
            </a:r>
            <a:r>
              <a:rPr lang="en-US" altLang="en-US" sz="1200" i="1">
                <a:latin typeface="Century Gothic" panose="020B0502020202020204" pitchFamily="34" charset="0"/>
              </a:rPr>
              <a:t>Debating Governance, </a:t>
            </a:r>
            <a:r>
              <a:rPr lang="en-US" altLang="en-US" sz="1200">
                <a:latin typeface="Century Gothic" panose="020B0502020202020204" pitchFamily="34" charset="0"/>
              </a:rPr>
              <a:t>Oxford: Oxford University Press, pp. 138 – 163. </a:t>
            </a:r>
          </a:p>
          <a:p>
            <a:pPr>
              <a:buFont typeface="Wingdings 2" panose="05020102010507070707" pitchFamily="18" charset="2"/>
              <a:buNone/>
            </a:pPr>
            <a:r>
              <a:rPr lang="en-GB" altLang="en-US" sz="1200">
                <a:latin typeface="Century Gothic" panose="020B0502020202020204" pitchFamily="34" charset="0"/>
              </a:rPr>
              <a:t>	</a:t>
            </a:r>
            <a:r>
              <a:rPr lang="en-US" altLang="en-US" sz="1200" err="1">
                <a:latin typeface="Century Gothic" panose="020B0502020202020204" pitchFamily="34" charset="0"/>
              </a:rPr>
              <a:t>Leutz</a:t>
            </a:r>
            <a:r>
              <a:rPr lang="en-US" altLang="en-US" sz="1200">
                <a:latin typeface="Century Gothic" panose="020B0502020202020204" pitchFamily="34" charset="0"/>
              </a:rPr>
              <a:t>, W.N. (2005). ‘Reflections on Integrating Medical and Social Care: Five Laws Revisited’, </a:t>
            </a:r>
            <a:r>
              <a:rPr lang="en-US" altLang="en-US" sz="1200" i="1">
                <a:latin typeface="Century Gothic" panose="020B0502020202020204" pitchFamily="34" charset="0"/>
              </a:rPr>
              <a:t>Journal of Integrated Care, 13 (5), pp. 3 – 12. </a:t>
            </a:r>
          </a:p>
          <a:p>
            <a:pPr>
              <a:buFont typeface="Wingdings 2" panose="05020102010507070707" pitchFamily="18" charset="2"/>
              <a:buNone/>
            </a:pPr>
            <a:r>
              <a:rPr lang="en-US" altLang="en-US" sz="1200">
                <a:latin typeface="Century Gothic" panose="020B0502020202020204" pitchFamily="34" charset="0"/>
              </a:rPr>
              <a:t>	</a:t>
            </a:r>
            <a:r>
              <a:rPr lang="en-US" altLang="en-US" sz="1200" err="1">
                <a:latin typeface="Century Gothic" panose="020B0502020202020204" pitchFamily="34" charset="0"/>
              </a:rPr>
              <a:t>Leutz</a:t>
            </a:r>
            <a:r>
              <a:rPr lang="en-US" altLang="en-US" sz="1200">
                <a:latin typeface="Century Gothic" panose="020B0502020202020204" pitchFamily="34" charset="0"/>
              </a:rPr>
              <a:t>, W.N. (2009). ‘Partnership working: key concepts and approaches’, in Glasby, J. and Dickinson, H. (Eds.). </a:t>
            </a:r>
            <a:r>
              <a:rPr lang="en-US" altLang="en-US" sz="1200" i="1">
                <a:latin typeface="Century Gothic" panose="020B0502020202020204" pitchFamily="34" charset="0"/>
              </a:rPr>
              <a:t>International Perspectives on Health and Social Care: Partnership Working in Action. Oxford: Wiley-Blackwell, pp. 42 – 55. </a:t>
            </a:r>
            <a:endParaRPr lang="en-US" altLang="en-US" sz="1200">
              <a:latin typeface="Century Gothic" panose="020B0502020202020204" pitchFamily="34" charset="0"/>
            </a:endParaRPr>
          </a:p>
          <a:p>
            <a:pPr>
              <a:buFont typeface="Wingdings 2" panose="05020102010507070707" pitchFamily="18" charset="2"/>
              <a:buNone/>
            </a:pPr>
            <a:r>
              <a:rPr lang="en-US" altLang="en-US" sz="1200">
                <a:latin typeface="Century Gothic" panose="020B0502020202020204" pitchFamily="34" charset="0"/>
              </a:rPr>
              <a:t>	Lloyd, J. And Wait, S. (2006). </a:t>
            </a:r>
            <a:r>
              <a:rPr lang="en-US" altLang="en-US" sz="1200" i="1">
                <a:latin typeface="Century Gothic" panose="020B0502020202020204" pitchFamily="34" charset="0"/>
              </a:rPr>
              <a:t>Integrated Care: A guide for policymakers. </a:t>
            </a:r>
            <a:r>
              <a:rPr lang="en-US" altLang="en-US" sz="1200">
                <a:latin typeface="Century Gothic" panose="020B0502020202020204" pitchFamily="34" charset="0"/>
              </a:rPr>
              <a:t>London: Alliance for Health and the Future. Available at: </a:t>
            </a:r>
            <a:r>
              <a:rPr lang="en-US" altLang="en-US" sz="1200">
                <a:latin typeface="Century Gothic" panose="020B0502020202020204" pitchFamily="34" charset="0"/>
                <a:hlinkClick r:id="rId3"/>
              </a:rPr>
              <a:t>https://ilcuk.org.uk/integrated-care-a-guide-for-policymakers/</a:t>
            </a:r>
            <a:r>
              <a:rPr lang="en-US" altLang="en-US" sz="1200">
                <a:latin typeface="Century Gothic" panose="020B0502020202020204" pitchFamily="34" charset="0"/>
              </a:rPr>
              <a:t>  (Accessed: 9 September 2023).</a:t>
            </a:r>
          </a:p>
          <a:p>
            <a:pPr>
              <a:buFont typeface="Wingdings 2" panose="05020102010507070707" pitchFamily="18" charset="2"/>
              <a:buNone/>
            </a:pPr>
            <a:r>
              <a:rPr lang="en-US" altLang="en-US" sz="1200">
                <a:latin typeface="Century Gothic" panose="020B0502020202020204" pitchFamily="34" charset="0"/>
              </a:rPr>
              <a:t>	</a:t>
            </a:r>
            <a:r>
              <a:rPr lang="en-GB" altLang="en-US" sz="1200">
                <a:latin typeface="Century Gothic" panose="020B0502020202020204" pitchFamily="34" charset="0"/>
              </a:rPr>
              <a:t>Longley, M., Riley, N., Davies, P. and Hernandez-Quevedo, C. (2012). </a:t>
            </a:r>
            <a:r>
              <a:rPr lang="en-GB" altLang="en-US" sz="1200" i="1">
                <a:latin typeface="Century Gothic" panose="020B0502020202020204" pitchFamily="34" charset="0"/>
              </a:rPr>
              <a:t>Health Systems in Transition. United Kingdom: Wales.  </a:t>
            </a:r>
            <a:r>
              <a:rPr lang="en-GB" altLang="en-US" sz="1200">
                <a:latin typeface="Century Gothic" panose="020B0502020202020204" pitchFamily="34" charset="0"/>
              </a:rPr>
              <a:t>Health Systems Review. Copenhagen: WHO/European Observatory on Health Systems and Policies.</a:t>
            </a:r>
          </a:p>
          <a:p>
            <a:pPr>
              <a:buFont typeface="Wingdings 2" panose="05020102010507070707" pitchFamily="18" charset="2"/>
              <a:buNone/>
            </a:pPr>
            <a:r>
              <a:rPr lang="en-GB" altLang="en-US" sz="1200">
                <a:latin typeface="Century Gothic" panose="020B0502020202020204" pitchFamily="34" charset="0"/>
              </a:rPr>
              <a:t>	</a:t>
            </a:r>
            <a:endParaRPr lang="en-US" altLang="en-US" sz="1200">
              <a:latin typeface="Century Gothic" panose="020B0502020202020204" pitchFamily="34" charset="0"/>
            </a:endParaRPr>
          </a:p>
          <a:p>
            <a:pPr>
              <a:buFont typeface="Wingdings 2" panose="05020102010507070707" pitchFamily="18" charset="2"/>
              <a:buNone/>
            </a:pPr>
            <a:r>
              <a:rPr lang="en-GB" altLang="en-US" sz="1200"/>
              <a:t>	</a:t>
            </a:r>
            <a:endParaRPr lang="en-US" altLang="en-US" sz="1200"/>
          </a:p>
          <a:p>
            <a:pPr>
              <a:buFont typeface="Wingdings 2" panose="05020102010507070707" pitchFamily="18" charset="2"/>
              <a:buNone/>
            </a:pPr>
            <a:r>
              <a:rPr lang="en-US" altLang="en-US" sz="1600"/>
              <a:t>			</a:t>
            </a:r>
            <a:endParaRPr lang="en-US" altLang="en-US"/>
          </a:p>
        </p:txBody>
      </p:sp>
      <p:pic>
        <p:nvPicPr>
          <p:cNvPr id="3" name="Picture 2" descr="A blue background with white text&#10;&#10;Description automatically generated">
            <a:extLst>
              <a:ext uri="{FF2B5EF4-FFF2-40B4-BE49-F238E27FC236}">
                <a16:creationId xmlns:a16="http://schemas.microsoft.com/office/drawing/2014/main" id="{E289016E-6E22-719D-5345-4DD3929B4921}"/>
              </a:ext>
            </a:extLst>
          </p:cNvPr>
          <p:cNvPicPr>
            <a:picLocks noChangeAspect="1"/>
          </p:cNvPicPr>
          <p:nvPr/>
        </p:nvPicPr>
        <p:blipFill>
          <a:blip r:embed="rId4"/>
          <a:stretch>
            <a:fillRect/>
          </a:stretch>
        </p:blipFill>
        <p:spPr>
          <a:xfrm>
            <a:off x="-3243" y="5813784"/>
            <a:ext cx="9143999" cy="1138364"/>
          </a:xfrm>
          <a:prstGeom prst="rect">
            <a:avLst/>
          </a:prstGeom>
        </p:spPr>
      </p:pic>
    </p:spTree>
    <p:extLst>
      <p:ext uri="{BB962C8B-B14F-4D97-AF65-F5344CB8AC3E}">
        <p14:creationId xmlns:p14="http://schemas.microsoft.com/office/powerpoint/2010/main" val="147309303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a:extLst>
              <a:ext uri="{FF2B5EF4-FFF2-40B4-BE49-F238E27FC236}">
                <a16:creationId xmlns:a16="http://schemas.microsoft.com/office/drawing/2014/main" id="{EBB0160B-5B34-4BB2-87A2-F9A9B0431405}"/>
              </a:ext>
            </a:extLst>
          </p:cNvPr>
          <p:cNvSpPr>
            <a:spLocks noGrp="1"/>
          </p:cNvSpPr>
          <p:nvPr>
            <p:ph type="title"/>
          </p:nvPr>
        </p:nvSpPr>
        <p:spPr/>
        <p:txBody>
          <a:bodyPr/>
          <a:lstStyle/>
          <a:p>
            <a:r>
              <a:rPr lang="en-US" altLang="en-US" b="1">
                <a:latin typeface="Century Gothic" panose="020B0502020202020204" pitchFamily="34" charset="0"/>
              </a:rPr>
              <a:t>References and resources (cont.)</a:t>
            </a:r>
          </a:p>
        </p:txBody>
      </p:sp>
      <p:sp>
        <p:nvSpPr>
          <p:cNvPr id="39939" name="Content Placeholder 2">
            <a:extLst>
              <a:ext uri="{FF2B5EF4-FFF2-40B4-BE49-F238E27FC236}">
                <a16:creationId xmlns:a16="http://schemas.microsoft.com/office/drawing/2014/main" id="{536BF82F-26BF-45C1-9E43-61AF7C6B3C5A}"/>
              </a:ext>
            </a:extLst>
          </p:cNvPr>
          <p:cNvSpPr>
            <a:spLocks noGrp="1"/>
          </p:cNvSpPr>
          <p:nvPr>
            <p:ph idx="1"/>
          </p:nvPr>
        </p:nvSpPr>
        <p:spPr>
          <a:xfrm>
            <a:off x="467544" y="1340768"/>
            <a:ext cx="8136904" cy="5517232"/>
          </a:xfrm>
        </p:spPr>
        <p:txBody>
          <a:bodyPr>
            <a:normAutofit fontScale="40000" lnSpcReduction="20000"/>
          </a:bodyPr>
          <a:lstStyle/>
          <a:p>
            <a:pPr>
              <a:lnSpc>
                <a:spcPct val="120000"/>
              </a:lnSpc>
              <a:buFont typeface="Wingdings 2" panose="05020102010507070707" pitchFamily="18" charset="2"/>
              <a:buNone/>
            </a:pPr>
            <a:r>
              <a:rPr lang="en-US" altLang="en-US"/>
              <a:t>	</a:t>
            </a:r>
            <a:r>
              <a:rPr lang="en-GB" altLang="en-US">
                <a:latin typeface="Century Gothic" panose="020B0502020202020204" pitchFamily="34" charset="0"/>
              </a:rPr>
              <a:t>Lowe, R.  (1990).  ‘The Second World War: Consensus and the Foundations of the Welfare State’,</a:t>
            </a:r>
            <a:r>
              <a:rPr lang="en-GB" altLang="en-US" i="1">
                <a:latin typeface="Century Gothic" panose="020B0502020202020204" pitchFamily="34" charset="0"/>
              </a:rPr>
              <a:t> Twentieth Century British History</a:t>
            </a:r>
            <a:r>
              <a:rPr lang="en-GB" altLang="en-US">
                <a:latin typeface="Century Gothic" panose="020B0502020202020204" pitchFamily="34" charset="0"/>
              </a:rPr>
              <a:t>, 1 (2), pp. 152 – 182</a:t>
            </a:r>
          </a:p>
          <a:p>
            <a:pPr>
              <a:lnSpc>
                <a:spcPct val="120000"/>
              </a:lnSpc>
              <a:buFont typeface="Wingdings 2" panose="05020102010507070707" pitchFamily="18" charset="2"/>
              <a:buNone/>
            </a:pPr>
            <a:endParaRPr lang="en-US" altLang="en-US">
              <a:latin typeface="Century Gothic" panose="020B0502020202020204" pitchFamily="34" charset="0"/>
            </a:endParaRPr>
          </a:p>
          <a:p>
            <a:pPr>
              <a:lnSpc>
                <a:spcPct val="120000"/>
              </a:lnSpc>
              <a:buFont typeface="Wingdings 2" panose="05020102010507070707" pitchFamily="18" charset="2"/>
              <a:buNone/>
            </a:pPr>
            <a:r>
              <a:rPr lang="en-US" altLang="en-US">
                <a:latin typeface="Century Gothic" panose="020B0502020202020204" pitchFamily="34" charset="0"/>
              </a:rPr>
              <a:t>	Means, R., Richards, S. and Smith, R. (2008) (4th </a:t>
            </a:r>
            <a:r>
              <a:rPr lang="en-US" altLang="en-US" err="1">
                <a:latin typeface="Century Gothic" panose="020B0502020202020204" pitchFamily="34" charset="0"/>
              </a:rPr>
              <a:t>edn</a:t>
            </a:r>
            <a:r>
              <a:rPr lang="en-US" altLang="en-US">
                <a:latin typeface="Century Gothic" panose="020B0502020202020204" pitchFamily="34" charset="0"/>
              </a:rPr>
              <a:t>.). </a:t>
            </a:r>
            <a:r>
              <a:rPr lang="en-US" altLang="en-US" i="1">
                <a:latin typeface="Century Gothic" panose="020B0502020202020204" pitchFamily="34" charset="0"/>
              </a:rPr>
              <a:t>Community Care: Policy and Practice. </a:t>
            </a:r>
            <a:r>
              <a:rPr lang="en-US" altLang="en-US">
                <a:latin typeface="Century Gothic" panose="020B0502020202020204" pitchFamily="34" charset="0"/>
              </a:rPr>
              <a:t>Basingstoke: Palgrave MacMillan</a:t>
            </a:r>
          </a:p>
          <a:p>
            <a:pPr>
              <a:lnSpc>
                <a:spcPct val="120000"/>
              </a:lnSpc>
              <a:buFont typeface="Wingdings 2" panose="05020102010507070707" pitchFamily="18" charset="2"/>
              <a:buNone/>
            </a:pPr>
            <a:endParaRPr lang="en-US" altLang="en-US">
              <a:latin typeface="Century Gothic" panose="020B0502020202020204" pitchFamily="34" charset="0"/>
            </a:endParaRPr>
          </a:p>
          <a:p>
            <a:pPr>
              <a:lnSpc>
                <a:spcPct val="120000"/>
              </a:lnSpc>
              <a:buFont typeface="Wingdings 2" panose="05020102010507070707" pitchFamily="18" charset="2"/>
              <a:buNone/>
            </a:pPr>
            <a:r>
              <a:rPr lang="en-US" altLang="en-US">
                <a:latin typeface="Century Gothic" panose="020B0502020202020204" pitchFamily="34" charset="0"/>
              </a:rPr>
              <a:t>	</a:t>
            </a:r>
            <a:r>
              <a:rPr lang="en-GB" altLang="en-US">
                <a:latin typeface="Century Gothic" panose="020B0502020202020204" pitchFamily="34" charset="0"/>
              </a:rPr>
              <a:t>Murray, C.  (1984).  </a:t>
            </a:r>
            <a:r>
              <a:rPr lang="en-GB" altLang="en-US" i="1">
                <a:latin typeface="Century Gothic" panose="020B0502020202020204" pitchFamily="34" charset="0"/>
              </a:rPr>
              <a:t>Losing Ground: American Social Policy 1950 – 1980</a:t>
            </a:r>
            <a:r>
              <a:rPr lang="en-GB" altLang="en-US">
                <a:latin typeface="Century Gothic" panose="020B0502020202020204" pitchFamily="34" charset="0"/>
              </a:rPr>
              <a:t>.  New York: Basic Books.</a:t>
            </a:r>
          </a:p>
          <a:p>
            <a:pPr>
              <a:lnSpc>
                <a:spcPct val="120000"/>
              </a:lnSpc>
              <a:buFont typeface="Wingdings 2" panose="05020102010507070707" pitchFamily="18" charset="2"/>
              <a:buNone/>
            </a:pPr>
            <a:r>
              <a:rPr lang="en-GB" altLang="en-US">
                <a:latin typeface="Century Gothic" panose="020B0502020202020204" pitchFamily="34" charset="0"/>
              </a:rPr>
              <a:t>   </a:t>
            </a:r>
          </a:p>
          <a:p>
            <a:pPr>
              <a:lnSpc>
                <a:spcPct val="120000"/>
              </a:lnSpc>
              <a:buFont typeface="Wingdings 2" panose="05020102010507070707" pitchFamily="18" charset="2"/>
              <a:buNone/>
            </a:pPr>
            <a:r>
              <a:rPr lang="en-US" altLang="en-US">
                <a:latin typeface="Century Gothic" panose="020B0502020202020204" pitchFamily="34" charset="0"/>
              </a:rPr>
              <a:t>	Nolte, E., Conklin, A., Adams, J., </a:t>
            </a:r>
            <a:r>
              <a:rPr lang="en-US" altLang="en-US" err="1">
                <a:latin typeface="Century Gothic" panose="020B0502020202020204" pitchFamily="34" charset="0"/>
              </a:rPr>
              <a:t>Brunn</a:t>
            </a:r>
            <a:r>
              <a:rPr lang="en-US" altLang="en-US">
                <a:latin typeface="Century Gothic" panose="020B0502020202020204" pitchFamily="34" charset="0"/>
              </a:rPr>
              <a:t>, M., Cadier, B., </a:t>
            </a:r>
            <a:r>
              <a:rPr lang="en-US" altLang="en-US" err="1">
                <a:latin typeface="Century Gothic" panose="020B0502020202020204" pitchFamily="34" charset="0"/>
              </a:rPr>
              <a:t>Chevreul</a:t>
            </a:r>
            <a:r>
              <a:rPr lang="en-US" altLang="en-US">
                <a:latin typeface="Century Gothic" panose="020B0502020202020204" pitchFamily="34" charset="0"/>
              </a:rPr>
              <a:t>, K., Durand-Zaleski, I., </a:t>
            </a:r>
            <a:r>
              <a:rPr lang="en-US" altLang="en-US" err="1">
                <a:latin typeface="Century Gothic" panose="020B0502020202020204" pitchFamily="34" charset="0"/>
              </a:rPr>
              <a:t>Elissen</a:t>
            </a:r>
            <a:r>
              <a:rPr lang="en-US" altLang="en-US">
                <a:latin typeface="Century Gothic" panose="020B0502020202020204" pitchFamily="34" charset="0"/>
              </a:rPr>
              <a:t>, A., </a:t>
            </a:r>
            <a:r>
              <a:rPr lang="en-US" altLang="en-US" err="1">
                <a:latin typeface="Century Gothic" panose="020B0502020202020204" pitchFamily="34" charset="0"/>
              </a:rPr>
              <a:t>Erler</a:t>
            </a:r>
            <a:r>
              <a:rPr lang="en-US" altLang="en-US">
                <a:latin typeface="Century Gothic" panose="020B0502020202020204" pitchFamily="34" charset="0"/>
              </a:rPr>
              <a:t>, A., Flamm, M., </a:t>
            </a:r>
            <a:r>
              <a:rPr lang="en-US" altLang="en-US" err="1">
                <a:latin typeface="Century Gothic" panose="020B0502020202020204" pitchFamily="34" charset="0"/>
              </a:rPr>
              <a:t>Frølich</a:t>
            </a:r>
            <a:r>
              <a:rPr lang="en-US" altLang="en-US">
                <a:latin typeface="Century Gothic" panose="020B0502020202020204" pitchFamily="34" charset="0"/>
              </a:rPr>
              <a:t>, A., Fullerton, B., Jacobsen, R., Knai, C., </a:t>
            </a:r>
            <a:r>
              <a:rPr lang="en-US" altLang="en-US" err="1">
                <a:latin typeface="Century Gothic" panose="020B0502020202020204" pitchFamily="34" charset="0"/>
              </a:rPr>
              <a:t>Krohn</a:t>
            </a:r>
            <a:r>
              <a:rPr lang="en-US" altLang="en-US">
                <a:latin typeface="Century Gothic" panose="020B0502020202020204" pitchFamily="34" charset="0"/>
              </a:rPr>
              <a:t>, R., </a:t>
            </a:r>
            <a:r>
              <a:rPr lang="en-US" altLang="en-US" err="1">
                <a:latin typeface="Century Gothic" panose="020B0502020202020204" pitchFamily="34" charset="0"/>
              </a:rPr>
              <a:t>Pöhlmann</a:t>
            </a:r>
            <a:r>
              <a:rPr lang="en-US" altLang="en-US">
                <a:latin typeface="Century Gothic" panose="020B0502020202020204" pitchFamily="34" charset="0"/>
              </a:rPr>
              <a:t>, B., Parkinson, Z. S.,</a:t>
            </a:r>
            <a:r>
              <a:rPr lang="en-US" altLang="en-US" err="1">
                <a:latin typeface="Century Gothic" panose="020B0502020202020204" pitchFamily="34" charset="0"/>
              </a:rPr>
              <a:t>Sarria</a:t>
            </a:r>
            <a:r>
              <a:rPr lang="en-US" altLang="en-US">
                <a:latin typeface="Century Gothic" panose="020B0502020202020204" pitchFamily="34" charset="0"/>
              </a:rPr>
              <a:t> </a:t>
            </a:r>
            <a:r>
              <a:rPr lang="en-US" altLang="en-US" err="1">
                <a:latin typeface="Century Gothic" panose="020B0502020202020204" pitchFamily="34" charset="0"/>
              </a:rPr>
              <a:t>Santamera</a:t>
            </a:r>
            <a:r>
              <a:rPr lang="en-US" altLang="en-US">
                <a:latin typeface="Century Gothic" panose="020B0502020202020204" pitchFamily="34" charset="0"/>
              </a:rPr>
              <a:t>, A., </a:t>
            </a:r>
            <a:r>
              <a:rPr lang="en-US" altLang="en-US" err="1">
                <a:latin typeface="Century Gothic" panose="020B0502020202020204" pitchFamily="34" charset="0"/>
              </a:rPr>
              <a:t>Sönnichsen</a:t>
            </a:r>
            <a:r>
              <a:rPr lang="en-US" altLang="en-US">
                <a:latin typeface="Century Gothic" panose="020B0502020202020204" pitchFamily="34" charset="0"/>
              </a:rPr>
              <a:t>, A. and </a:t>
            </a:r>
            <a:r>
              <a:rPr lang="en-US" altLang="en-US" err="1">
                <a:latin typeface="Century Gothic" panose="020B0502020202020204" pitchFamily="34" charset="0"/>
              </a:rPr>
              <a:t>Vrijhoef</a:t>
            </a:r>
            <a:r>
              <a:rPr lang="en-US" altLang="en-US">
                <a:latin typeface="Century Gothic" panose="020B0502020202020204" pitchFamily="34" charset="0"/>
              </a:rPr>
              <a:t>, H. (2012). </a:t>
            </a:r>
            <a:r>
              <a:rPr lang="en-US" altLang="en-US" i="1">
                <a:latin typeface="Century Gothic" panose="020B0502020202020204" pitchFamily="34" charset="0"/>
              </a:rPr>
              <a:t>Evaluating chronic disease management: Recommendations for funders and users. </a:t>
            </a:r>
            <a:r>
              <a:rPr lang="en-US" altLang="en-US">
                <a:latin typeface="Century Gothic" panose="020B0502020202020204" pitchFamily="34" charset="0"/>
              </a:rPr>
              <a:t>Cambridge: Rand Europe. Available at: </a:t>
            </a:r>
            <a:r>
              <a:rPr lang="en-US" altLang="en-US">
                <a:latin typeface="Century Gothic" panose="020B0502020202020204" pitchFamily="34" charset="0"/>
                <a:hlinkClick r:id="rId2"/>
              </a:rPr>
              <a:t>http://www.rand.org/content/dam/rand/pubs/technical_reports/2012/RAND_TR1213.pdf</a:t>
            </a:r>
            <a:r>
              <a:rPr lang="en-US" altLang="en-US">
                <a:latin typeface="Century Gothic" panose="020B0502020202020204" pitchFamily="34" charset="0"/>
              </a:rPr>
              <a:t>    (Accessed: 9 September 2023). </a:t>
            </a:r>
          </a:p>
          <a:p>
            <a:pPr>
              <a:lnSpc>
                <a:spcPct val="120000"/>
              </a:lnSpc>
              <a:buFont typeface="Wingdings 2" panose="05020102010507070707" pitchFamily="18" charset="2"/>
              <a:buNone/>
            </a:pPr>
            <a:endParaRPr lang="en-US" altLang="en-US">
              <a:latin typeface="Century Gothic" panose="020B0502020202020204" pitchFamily="34" charset="0"/>
            </a:endParaRPr>
          </a:p>
          <a:p>
            <a:pPr>
              <a:lnSpc>
                <a:spcPct val="120000"/>
              </a:lnSpc>
              <a:buFont typeface="Wingdings 2" panose="05020102010507070707" pitchFamily="18" charset="2"/>
              <a:buNone/>
            </a:pPr>
            <a:r>
              <a:rPr lang="en-US" altLang="en-US">
                <a:latin typeface="Century Gothic" panose="020B0502020202020204" pitchFamily="34" charset="0"/>
              </a:rPr>
              <a:t>`	Oliver, D., Foot, C. and Humphries, R. (2014). </a:t>
            </a:r>
            <a:r>
              <a:rPr lang="en-US" altLang="en-US" i="1">
                <a:latin typeface="Century Gothic" panose="020B0502020202020204" pitchFamily="34" charset="0"/>
              </a:rPr>
              <a:t>Making our health and care systems fit for an ageing population</a:t>
            </a:r>
            <a:r>
              <a:rPr lang="en-US" altLang="en-US">
                <a:latin typeface="Century Gothic" panose="020B0502020202020204" pitchFamily="34" charset="0"/>
              </a:rPr>
              <a:t>. London: The King’s Fund</a:t>
            </a:r>
          </a:p>
          <a:p>
            <a:pPr>
              <a:lnSpc>
                <a:spcPct val="120000"/>
              </a:lnSpc>
              <a:buFont typeface="Wingdings 2" panose="05020102010507070707" pitchFamily="18" charset="2"/>
              <a:buNone/>
            </a:pPr>
            <a:endParaRPr lang="en-US" altLang="en-US">
              <a:latin typeface="Century Gothic" panose="020B0502020202020204" pitchFamily="34" charset="0"/>
            </a:endParaRPr>
          </a:p>
          <a:p>
            <a:pPr>
              <a:lnSpc>
                <a:spcPct val="120000"/>
              </a:lnSpc>
              <a:buFont typeface="Wingdings 2" panose="05020102010507070707" pitchFamily="18" charset="2"/>
              <a:buNone/>
            </a:pPr>
            <a:r>
              <a:rPr lang="en-US" altLang="en-US">
                <a:latin typeface="Century Gothic" panose="020B0502020202020204" pitchFamily="34" charset="0"/>
              </a:rPr>
              <a:t>	</a:t>
            </a:r>
            <a:r>
              <a:rPr lang="en-US" altLang="en-US" err="1">
                <a:latin typeface="Century Gothic" panose="020B0502020202020204" pitchFamily="34" charset="0"/>
              </a:rPr>
              <a:t>Rittel</a:t>
            </a:r>
            <a:r>
              <a:rPr lang="en-US" altLang="en-US">
                <a:latin typeface="Century Gothic" panose="020B0502020202020204" pitchFamily="34" charset="0"/>
              </a:rPr>
              <a:t>, H. and Webber, M. (1973). ‘ Dilemmas in a General Theory of Planning’, </a:t>
            </a:r>
            <a:r>
              <a:rPr lang="en-US" altLang="en-US" i="1">
                <a:latin typeface="Century Gothic" panose="020B0502020202020204" pitchFamily="34" charset="0"/>
              </a:rPr>
              <a:t>Policy Sciences, </a:t>
            </a:r>
            <a:r>
              <a:rPr lang="en-US" altLang="en-US">
                <a:latin typeface="Century Gothic" panose="020B0502020202020204" pitchFamily="34" charset="0"/>
              </a:rPr>
              <a:t>4, pp. 155 – 169.</a:t>
            </a:r>
          </a:p>
          <a:p>
            <a:pPr>
              <a:lnSpc>
                <a:spcPct val="120000"/>
              </a:lnSpc>
              <a:buFont typeface="Wingdings 2" panose="05020102010507070707" pitchFamily="18" charset="2"/>
              <a:buNone/>
            </a:pPr>
            <a:endParaRPr lang="en-US" altLang="en-US">
              <a:latin typeface="Century Gothic" panose="020B0502020202020204" pitchFamily="34" charset="0"/>
            </a:endParaRPr>
          </a:p>
          <a:p>
            <a:pPr>
              <a:lnSpc>
                <a:spcPct val="120000"/>
              </a:lnSpc>
              <a:buFont typeface="Wingdings 2" panose="05020102010507070707" pitchFamily="18" charset="2"/>
              <a:buNone/>
            </a:pPr>
            <a:r>
              <a:rPr lang="en-US" altLang="en-US">
                <a:latin typeface="Century Gothic" panose="020B0502020202020204" pitchFamily="34" charset="0"/>
              </a:rPr>
              <a:t>	</a:t>
            </a:r>
            <a:r>
              <a:rPr lang="en-GB" altLang="en-US">
                <a:latin typeface="Century Gothic" panose="020B0502020202020204" pitchFamily="34" charset="0"/>
              </a:rPr>
              <a:t>Sealey, C.  (2015).  </a:t>
            </a:r>
            <a:r>
              <a:rPr lang="en-GB" altLang="en-US" i="1">
                <a:latin typeface="Century Gothic" panose="020B0502020202020204" pitchFamily="34" charset="0"/>
              </a:rPr>
              <a:t>Social Policy Simplified: Connecting Theory with People’s Lives</a:t>
            </a:r>
            <a:r>
              <a:rPr lang="en-GB" altLang="en-US">
                <a:latin typeface="Century Gothic" panose="020B0502020202020204" pitchFamily="34" charset="0"/>
              </a:rPr>
              <a:t>.  Basingstoke: Palgrave MacMillan.</a:t>
            </a:r>
          </a:p>
          <a:p>
            <a:pPr>
              <a:lnSpc>
                <a:spcPct val="120000"/>
              </a:lnSpc>
              <a:buFont typeface="Wingdings 2" panose="05020102010507070707" pitchFamily="18" charset="2"/>
              <a:buNone/>
            </a:pPr>
            <a:endParaRPr lang="en-GB" altLang="en-US">
              <a:latin typeface="Century Gothic" panose="020B0502020202020204" pitchFamily="34" charset="0"/>
            </a:endParaRPr>
          </a:p>
          <a:p>
            <a:pPr>
              <a:lnSpc>
                <a:spcPct val="120000"/>
              </a:lnSpc>
              <a:buFont typeface="Wingdings 2" panose="05020102010507070707" pitchFamily="18" charset="2"/>
              <a:buNone/>
            </a:pPr>
            <a:r>
              <a:rPr lang="en-US" altLang="en-US">
                <a:latin typeface="Century Gothic" panose="020B0502020202020204" pitchFamily="34" charset="0"/>
              </a:rPr>
              <a:t>	</a:t>
            </a:r>
            <a:r>
              <a:rPr lang="en-GB" altLang="en-US" err="1">
                <a:latin typeface="Century Gothic" panose="020B0502020202020204" pitchFamily="34" charset="0"/>
              </a:rPr>
              <a:t>Spicker</a:t>
            </a:r>
            <a:r>
              <a:rPr lang="en-GB" altLang="en-US">
                <a:latin typeface="Century Gothic" panose="020B0502020202020204" pitchFamily="34" charset="0"/>
              </a:rPr>
              <a:t>, P.  (2014).  </a:t>
            </a:r>
            <a:r>
              <a:rPr lang="en-GB" altLang="en-US" i="1">
                <a:latin typeface="Century Gothic" panose="020B0502020202020204" pitchFamily="34" charset="0"/>
              </a:rPr>
              <a:t>Social Policy: Theory and Practice</a:t>
            </a:r>
            <a:r>
              <a:rPr lang="en-GB" altLang="en-US">
                <a:latin typeface="Century Gothic" panose="020B0502020202020204" pitchFamily="34" charset="0"/>
              </a:rPr>
              <a:t>.  (3</a:t>
            </a:r>
            <a:r>
              <a:rPr lang="en-GB" altLang="en-US" baseline="30000">
                <a:latin typeface="Century Gothic" panose="020B0502020202020204" pitchFamily="34" charset="0"/>
              </a:rPr>
              <a:t>rd</a:t>
            </a:r>
            <a:r>
              <a:rPr lang="en-GB" altLang="en-US">
                <a:latin typeface="Century Gothic" panose="020B0502020202020204" pitchFamily="34" charset="0"/>
              </a:rPr>
              <a:t> </a:t>
            </a:r>
            <a:r>
              <a:rPr lang="en-GB" altLang="en-US" err="1">
                <a:latin typeface="Century Gothic" panose="020B0502020202020204" pitchFamily="34" charset="0"/>
              </a:rPr>
              <a:t>edn</a:t>
            </a:r>
            <a:r>
              <a:rPr lang="en-GB" altLang="en-US">
                <a:latin typeface="Century Gothic" panose="020B0502020202020204" pitchFamily="34" charset="0"/>
              </a:rPr>
              <a:t>.).  Bristol: Policy Press.</a:t>
            </a:r>
          </a:p>
          <a:p>
            <a:pPr>
              <a:lnSpc>
                <a:spcPct val="120000"/>
              </a:lnSpc>
              <a:buFont typeface="Wingdings 2" panose="05020102010507070707" pitchFamily="18" charset="2"/>
              <a:buNone/>
            </a:pPr>
            <a:r>
              <a:rPr lang="en-US" altLang="en-US"/>
              <a:t>	</a:t>
            </a:r>
          </a:p>
          <a:p>
            <a:pPr>
              <a:buFont typeface="Wingdings 2" panose="05020102010507070707" pitchFamily="18" charset="2"/>
              <a:buNone/>
            </a:pPr>
            <a:endParaRPr lang="en-US" altLang="en-US" sz="1200"/>
          </a:p>
          <a:p>
            <a:pPr>
              <a:buFont typeface="Wingdings 2" panose="05020102010507070707" pitchFamily="18" charset="2"/>
              <a:buNone/>
            </a:pPr>
            <a:endParaRPr lang="en-US" altLang="en-US" sz="1200"/>
          </a:p>
          <a:p>
            <a:pPr>
              <a:buFont typeface="Wingdings 2" panose="05020102010507070707" pitchFamily="18" charset="2"/>
              <a:buNone/>
            </a:pPr>
            <a:r>
              <a:rPr lang="en-US" altLang="en-US" sz="1600"/>
              <a:t>	</a:t>
            </a:r>
          </a:p>
          <a:p>
            <a:pPr>
              <a:buFont typeface="Wingdings 2" panose="05020102010507070707" pitchFamily="18" charset="2"/>
              <a:buNone/>
            </a:pPr>
            <a:r>
              <a:rPr lang="en-US" altLang="en-US" sz="1600"/>
              <a:t>	 	</a:t>
            </a:r>
            <a:endParaRPr lang="en-US" altLang="en-US"/>
          </a:p>
        </p:txBody>
      </p:sp>
      <p:pic>
        <p:nvPicPr>
          <p:cNvPr id="3" name="Picture 2" descr="A blue background with white text&#10;&#10;Description automatically generated">
            <a:extLst>
              <a:ext uri="{FF2B5EF4-FFF2-40B4-BE49-F238E27FC236}">
                <a16:creationId xmlns:a16="http://schemas.microsoft.com/office/drawing/2014/main" id="{D0E2158B-B2D4-3FC2-8BA0-FDAFF2CBEC68}"/>
              </a:ext>
            </a:extLst>
          </p:cNvPr>
          <p:cNvPicPr>
            <a:picLocks noChangeAspect="1"/>
          </p:cNvPicPr>
          <p:nvPr/>
        </p:nvPicPr>
        <p:blipFill>
          <a:blip r:embed="rId3"/>
          <a:stretch>
            <a:fillRect/>
          </a:stretch>
        </p:blipFill>
        <p:spPr>
          <a:xfrm>
            <a:off x="-3243" y="5813784"/>
            <a:ext cx="9143999" cy="1138364"/>
          </a:xfrm>
          <a:prstGeom prst="rect">
            <a:avLst/>
          </a:prstGeom>
        </p:spPr>
      </p:pic>
    </p:spTree>
    <p:extLst>
      <p:ext uri="{BB962C8B-B14F-4D97-AF65-F5344CB8AC3E}">
        <p14:creationId xmlns:p14="http://schemas.microsoft.com/office/powerpoint/2010/main" val="39136187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a:extLst>
              <a:ext uri="{FF2B5EF4-FFF2-40B4-BE49-F238E27FC236}">
                <a16:creationId xmlns:a16="http://schemas.microsoft.com/office/drawing/2014/main" id="{836292F5-0088-4697-B3C5-6F219361A5CC}"/>
              </a:ext>
            </a:extLst>
          </p:cNvPr>
          <p:cNvSpPr>
            <a:spLocks noGrp="1"/>
          </p:cNvSpPr>
          <p:nvPr>
            <p:ph type="title"/>
          </p:nvPr>
        </p:nvSpPr>
        <p:spPr/>
        <p:txBody>
          <a:bodyPr/>
          <a:lstStyle/>
          <a:p>
            <a:r>
              <a:rPr lang="en-US" altLang="en-US" b="1">
                <a:latin typeface="Century Gothic" panose="020B0502020202020204" pitchFamily="34" charset="0"/>
              </a:rPr>
              <a:t>References and resources (cont.)</a:t>
            </a:r>
          </a:p>
        </p:txBody>
      </p:sp>
      <p:sp>
        <p:nvSpPr>
          <p:cNvPr id="40963" name="Content Placeholder 2">
            <a:extLst>
              <a:ext uri="{FF2B5EF4-FFF2-40B4-BE49-F238E27FC236}">
                <a16:creationId xmlns:a16="http://schemas.microsoft.com/office/drawing/2014/main" id="{D41E6C47-373C-4746-8992-903727536314}"/>
              </a:ext>
            </a:extLst>
          </p:cNvPr>
          <p:cNvSpPr>
            <a:spLocks noGrp="1"/>
          </p:cNvSpPr>
          <p:nvPr>
            <p:ph idx="1"/>
          </p:nvPr>
        </p:nvSpPr>
        <p:spPr/>
        <p:txBody>
          <a:bodyPr/>
          <a:lstStyle/>
          <a:p>
            <a:pPr>
              <a:buFont typeface="Wingdings 2" panose="05020102010507070707" pitchFamily="18" charset="2"/>
              <a:buNone/>
            </a:pPr>
            <a:r>
              <a:rPr lang="en-US" altLang="en-US" sz="1600"/>
              <a:t>	</a:t>
            </a:r>
            <a:r>
              <a:rPr lang="en-US" altLang="en-US" sz="1200">
                <a:latin typeface="Century Gothic" panose="020B0502020202020204" pitchFamily="34" charset="0"/>
              </a:rPr>
              <a:t> Steel, D. R. (2013). ‘Scotland’, in Ham, C., </a:t>
            </a:r>
            <a:r>
              <a:rPr lang="en-US" altLang="en-US" sz="1200" err="1">
                <a:latin typeface="Century Gothic" panose="020B0502020202020204" pitchFamily="34" charset="0"/>
              </a:rPr>
              <a:t>Heenan</a:t>
            </a:r>
            <a:r>
              <a:rPr lang="en-US" altLang="en-US" sz="1200">
                <a:latin typeface="Century Gothic" panose="020B0502020202020204" pitchFamily="34" charset="0"/>
              </a:rPr>
              <a:t>, D., Longley, M. and Steel, D.R. (Co-authors). </a:t>
            </a:r>
            <a:r>
              <a:rPr lang="en-US" altLang="en-US" sz="1200" i="1">
                <a:latin typeface="Century Gothic" panose="020B0502020202020204" pitchFamily="34" charset="0"/>
              </a:rPr>
              <a:t>Integrated Care in Northern Ireland, Scotland and Wales: Lessons for England. </a:t>
            </a:r>
            <a:r>
              <a:rPr lang="en-US" altLang="en-US" sz="1200">
                <a:latin typeface="Century Gothic" panose="020B0502020202020204" pitchFamily="34" charset="0"/>
              </a:rPr>
              <a:t>London: The Kings Fund, pp. 25 – 56. Available at: </a:t>
            </a:r>
            <a:r>
              <a:rPr lang="en-US" altLang="en-US" sz="1200">
                <a:latin typeface="Century Gothic" panose="020B0502020202020204" pitchFamily="34" charset="0"/>
                <a:hlinkClick r:id="rId2"/>
              </a:rPr>
              <a:t>http://www.kingsfund.org.uk/sites/files/kf/field/field_publication_file/integrated-care-in-northern-ireland-scotland-and-wales-kingsfund-jul13.pdf</a:t>
            </a:r>
            <a:r>
              <a:rPr lang="en-US" altLang="en-US" sz="1200">
                <a:latin typeface="Century Gothic" panose="020B0502020202020204" pitchFamily="34" charset="0"/>
              </a:rPr>
              <a:t>  (Accessed: 9 September 2023). </a:t>
            </a:r>
          </a:p>
          <a:p>
            <a:pPr>
              <a:buFont typeface="Wingdings 2" panose="05020102010507070707" pitchFamily="18" charset="2"/>
              <a:buNone/>
            </a:pPr>
            <a:r>
              <a:rPr lang="en-US" altLang="en-US" sz="1200">
                <a:latin typeface="Century Gothic" panose="020B0502020202020204" pitchFamily="34" charset="0"/>
              </a:rPr>
              <a:t>     Sullivan, H. and </a:t>
            </a:r>
            <a:r>
              <a:rPr lang="en-US" altLang="en-US" sz="1200" err="1">
                <a:latin typeface="Century Gothic" panose="020B0502020202020204" pitchFamily="34" charset="0"/>
              </a:rPr>
              <a:t>Skelcher</a:t>
            </a:r>
            <a:r>
              <a:rPr lang="en-US" altLang="en-US" sz="1200">
                <a:latin typeface="Century Gothic" panose="020B0502020202020204" pitchFamily="34" charset="0"/>
              </a:rPr>
              <a:t>, C. (2002). </a:t>
            </a:r>
            <a:r>
              <a:rPr lang="en-US" altLang="en-US" sz="1200" i="1">
                <a:latin typeface="Century Gothic" panose="020B0502020202020204" pitchFamily="34" charset="0"/>
              </a:rPr>
              <a:t>Working across boundaries: Collaboration in public services. </a:t>
            </a:r>
            <a:r>
              <a:rPr lang="en-US" altLang="en-US" sz="1200">
                <a:latin typeface="Century Gothic" panose="020B0502020202020204" pitchFamily="34" charset="0"/>
              </a:rPr>
              <a:t>Basingstoke: Palgrave. </a:t>
            </a:r>
          </a:p>
          <a:p>
            <a:pPr>
              <a:buFont typeface="Wingdings 2" panose="05020102010507070707" pitchFamily="18" charset="2"/>
              <a:buNone/>
            </a:pPr>
            <a:r>
              <a:rPr lang="en-GB" altLang="en-US" sz="1200">
                <a:latin typeface="Century Gothic" panose="020B0502020202020204" pitchFamily="34" charset="0"/>
              </a:rPr>
              <a:t>	</a:t>
            </a:r>
            <a:r>
              <a:rPr lang="en-US" altLang="en-US" sz="1200" err="1">
                <a:latin typeface="Century Gothic" panose="020B0502020202020204" pitchFamily="34" charset="0"/>
              </a:rPr>
              <a:t>Wellard</a:t>
            </a:r>
            <a:r>
              <a:rPr lang="en-US" altLang="en-US" sz="1200">
                <a:latin typeface="Century Gothic" panose="020B0502020202020204" pitchFamily="34" charset="0"/>
              </a:rPr>
              <a:t>, S. (2010) ‘</a:t>
            </a:r>
            <a:r>
              <a:rPr lang="en-US" altLang="en-US" sz="1200" err="1">
                <a:latin typeface="Century Gothic" panose="020B0502020202020204" pitchFamily="34" charset="0"/>
              </a:rPr>
              <a:t>Globalisation</a:t>
            </a:r>
            <a:r>
              <a:rPr lang="en-US" altLang="en-US" sz="1200">
                <a:latin typeface="Century Gothic" panose="020B0502020202020204" pitchFamily="34" charset="0"/>
              </a:rPr>
              <a:t> of Chronic Illness Research’, in </a:t>
            </a:r>
            <a:r>
              <a:rPr lang="en-US" altLang="en-US" sz="1200" err="1">
                <a:latin typeface="Century Gothic" panose="020B0502020202020204" pitchFamily="34" charset="0"/>
              </a:rPr>
              <a:t>Kralik</a:t>
            </a:r>
            <a:r>
              <a:rPr lang="en-US" altLang="en-US" sz="1200">
                <a:latin typeface="Century Gothic" panose="020B0502020202020204" pitchFamily="34" charset="0"/>
              </a:rPr>
              <a:t>, D., Paterson, B., and Coates, V. (Eds). </a:t>
            </a:r>
            <a:r>
              <a:rPr lang="en-US" altLang="en-US" sz="1200" i="1">
                <a:latin typeface="Century Gothic" panose="020B0502020202020204" pitchFamily="34" charset="0"/>
              </a:rPr>
              <a:t>Translating Chronic Illness Research into Practice. </a:t>
            </a:r>
            <a:r>
              <a:rPr lang="en-US" altLang="en-US" sz="1200">
                <a:latin typeface="Century Gothic" panose="020B0502020202020204" pitchFamily="34" charset="0"/>
              </a:rPr>
              <a:t>Oxford: Wiley-Blackwell, pp. 1 – 16</a:t>
            </a:r>
          </a:p>
          <a:p>
            <a:pPr>
              <a:buFont typeface="Wingdings 2" panose="05020102010507070707" pitchFamily="18" charset="2"/>
              <a:buNone/>
            </a:pPr>
            <a:r>
              <a:rPr lang="en-US" altLang="en-US" sz="1200">
                <a:latin typeface="Century Gothic" panose="020B0502020202020204" pitchFamily="34" charset="0"/>
              </a:rPr>
              <a:t>	WHO (2002). </a:t>
            </a:r>
            <a:r>
              <a:rPr lang="en-US" altLang="en-US" sz="1200" i="1">
                <a:latin typeface="Century Gothic" panose="020B0502020202020204" pitchFamily="34" charset="0"/>
              </a:rPr>
              <a:t>Innovative Care for Chronic Conditions: Building Blocks for Action: Global Report. </a:t>
            </a:r>
            <a:r>
              <a:rPr lang="en-US" altLang="en-US" sz="1200">
                <a:latin typeface="Century Gothic" panose="020B0502020202020204" pitchFamily="34" charset="0"/>
              </a:rPr>
              <a:t>Geneva: WHO. Available at: </a:t>
            </a:r>
            <a:r>
              <a:rPr lang="en-US" altLang="en-US" sz="1200">
                <a:latin typeface="Century Gothic" panose="020B0502020202020204" pitchFamily="34" charset="0"/>
                <a:hlinkClick r:id="rId3"/>
              </a:rPr>
              <a:t>http://www.improvingchroniccare.org/downloads/who_innovative_care_for_chronic_conditions.pdf</a:t>
            </a:r>
            <a:r>
              <a:rPr lang="en-US" altLang="en-US" sz="1200">
                <a:latin typeface="Century Gothic" panose="020B0502020202020204" pitchFamily="34" charset="0"/>
              </a:rPr>
              <a:t> (Accessed: (September 2023).</a:t>
            </a:r>
          </a:p>
          <a:p>
            <a:endParaRPr lang="en-US" altLang="en-US"/>
          </a:p>
        </p:txBody>
      </p:sp>
      <p:pic>
        <p:nvPicPr>
          <p:cNvPr id="3" name="Picture 2" descr="A blue background with white text&#10;&#10;Description automatically generated">
            <a:extLst>
              <a:ext uri="{FF2B5EF4-FFF2-40B4-BE49-F238E27FC236}">
                <a16:creationId xmlns:a16="http://schemas.microsoft.com/office/drawing/2014/main" id="{F1D73D9D-882C-67B9-EC00-5B38A076E6A2}"/>
              </a:ext>
            </a:extLst>
          </p:cNvPr>
          <p:cNvPicPr>
            <a:picLocks noChangeAspect="1"/>
          </p:cNvPicPr>
          <p:nvPr/>
        </p:nvPicPr>
        <p:blipFill>
          <a:blip r:embed="rId4"/>
          <a:stretch>
            <a:fillRect/>
          </a:stretch>
        </p:blipFill>
        <p:spPr>
          <a:xfrm>
            <a:off x="-3243" y="5813784"/>
            <a:ext cx="9143999" cy="1138364"/>
          </a:xfrm>
          <a:prstGeom prst="rect">
            <a:avLst/>
          </a:prstGeom>
        </p:spPr>
      </p:pic>
    </p:spTree>
    <p:extLst>
      <p:ext uri="{BB962C8B-B14F-4D97-AF65-F5344CB8AC3E}">
        <p14:creationId xmlns:p14="http://schemas.microsoft.com/office/powerpoint/2010/main" val="118542472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423AE3B7-9ECA-4DCB-8FEF-8509529DE33E}"/>
              </a:ext>
            </a:extLst>
          </p:cNvPr>
          <p:cNvSpPr>
            <a:spLocks noGrp="1"/>
          </p:cNvSpPr>
          <p:nvPr>
            <p:ph type="title"/>
          </p:nvPr>
        </p:nvSpPr>
        <p:spPr>
          <a:xfrm>
            <a:off x="457200" y="274638"/>
            <a:ext cx="8229600" cy="922337"/>
          </a:xfrm>
        </p:spPr>
        <p:txBody>
          <a:bodyPr>
            <a:normAutofit/>
          </a:bodyPr>
          <a:lstStyle/>
          <a:p>
            <a:r>
              <a:rPr lang="en-GB" altLang="en-US" sz="3600" b="1">
                <a:latin typeface="Myriad Pro"/>
              </a:rPr>
              <a:t>Useful links</a:t>
            </a:r>
          </a:p>
        </p:txBody>
      </p:sp>
      <p:sp>
        <p:nvSpPr>
          <p:cNvPr id="20485" name="Content Placeholder 1">
            <a:extLst>
              <a:ext uri="{FF2B5EF4-FFF2-40B4-BE49-F238E27FC236}">
                <a16:creationId xmlns:a16="http://schemas.microsoft.com/office/drawing/2014/main" id="{7A52D861-F50F-44BA-A787-5E3D9A2F4DAA}"/>
              </a:ext>
            </a:extLst>
          </p:cNvPr>
          <p:cNvSpPr>
            <a:spLocks noGrp="1"/>
          </p:cNvSpPr>
          <p:nvPr>
            <p:ph idx="1"/>
          </p:nvPr>
        </p:nvSpPr>
        <p:spPr>
          <a:xfrm>
            <a:off x="250825" y="1196975"/>
            <a:ext cx="8642350" cy="4319588"/>
          </a:xfrm>
        </p:spPr>
        <p:txBody>
          <a:bodyPr vert="horz" lIns="91440" tIns="45720" rIns="91440" bIns="45720" rtlCol="0" anchor="t">
            <a:normAutofit/>
          </a:bodyPr>
          <a:lstStyle/>
          <a:p>
            <a:pPr marL="0" indent="0">
              <a:buFont typeface="Arial" panose="020B0604020202020204" pitchFamily="34" charset="0"/>
              <a:buNone/>
            </a:pPr>
            <a:endParaRPr lang="en-GB" altLang="en-US" sz="2000"/>
          </a:p>
          <a:p>
            <a:pPr marL="0" indent="0">
              <a:buFont typeface="Arial" panose="020B0604020202020204" pitchFamily="34" charset="0"/>
              <a:buNone/>
            </a:pPr>
            <a:r>
              <a:rPr lang="en-GB" altLang="en-US" sz="1600">
                <a:hlinkClick r:id="rId2"/>
              </a:rPr>
              <a:t>https://careprovideralliance.org.uk/adult-social-care-provider-types</a:t>
            </a:r>
            <a:endParaRPr lang="en-GB" altLang="en-US" sz="1600"/>
          </a:p>
          <a:p>
            <a:pPr marL="0" indent="0">
              <a:buFont typeface="Arial" panose="020B0604020202020204" pitchFamily="34" charset="0"/>
              <a:buNone/>
            </a:pPr>
            <a:endParaRPr lang="en-GB" altLang="en-US" sz="1600"/>
          </a:p>
          <a:p>
            <a:pPr marL="0" indent="0">
              <a:buFont typeface="Arial" panose="020B0604020202020204" pitchFamily="34" charset="0"/>
              <a:buNone/>
            </a:pPr>
            <a:r>
              <a:rPr lang="en-GB" altLang="en-US" sz="1600">
                <a:hlinkClick r:id="rId3"/>
              </a:rPr>
              <a:t>www.dh.gov.uk/health</a:t>
            </a:r>
            <a:endParaRPr lang="en-GB" altLang="en-US" sz="1600"/>
          </a:p>
          <a:p>
            <a:pPr marL="0" indent="0">
              <a:buFont typeface="Arial" panose="020B0604020202020204" pitchFamily="34" charset="0"/>
              <a:buNone/>
            </a:pPr>
            <a:endParaRPr lang="en-GB" altLang="en-US" sz="1600"/>
          </a:p>
          <a:p>
            <a:pPr marL="0" indent="0">
              <a:buFont typeface="Arial" panose="020B0604020202020204" pitchFamily="34" charset="0"/>
              <a:buNone/>
            </a:pPr>
            <a:r>
              <a:rPr lang="en-GB" altLang="en-US" sz="1600">
                <a:hlinkClick r:id="rId4"/>
              </a:rPr>
              <a:t>https://www.gov.uk/government/organisations/department-of-health-and-social-care/about</a:t>
            </a:r>
            <a:endParaRPr lang="en-GB" altLang="en-US" sz="1600"/>
          </a:p>
          <a:p>
            <a:pPr marL="0" indent="0">
              <a:buFont typeface="Arial" panose="020B0604020202020204" pitchFamily="34" charset="0"/>
              <a:buNone/>
            </a:pPr>
            <a:endParaRPr lang="en-GB" altLang="en-US" sz="1600"/>
          </a:p>
          <a:p>
            <a:pPr marL="0" indent="0">
              <a:buFont typeface="Arial" panose="020B0604020202020204" pitchFamily="34" charset="0"/>
              <a:buNone/>
            </a:pPr>
            <a:r>
              <a:rPr lang="en-GB" altLang="en-US" sz="1600">
                <a:hlinkClick r:id="rId5"/>
              </a:rPr>
              <a:t>https://www.scope.org.uk/about-us/social-model-of-disability/</a:t>
            </a:r>
            <a:endParaRPr lang="en-GB" altLang="en-US" sz="1600"/>
          </a:p>
          <a:p>
            <a:pPr marL="0" indent="0">
              <a:buNone/>
            </a:pPr>
            <a:r>
              <a:rPr lang="en-GB" sz="1600">
                <a:ea typeface="+mn-lt"/>
                <a:cs typeface="+mn-lt"/>
                <a:hlinkClick r:id="rId6"/>
              </a:rPr>
              <a:t>https://www.england.nhs.uk/wp-content/uploads/2021/06/B0642-ics-design-framework-june-2021.pdf</a:t>
            </a:r>
            <a:endParaRPr lang="en-GB"/>
          </a:p>
          <a:p>
            <a:pPr marL="0" indent="0">
              <a:buNone/>
            </a:pPr>
            <a:endParaRPr lang="en-GB" sz="1600">
              <a:cs typeface="Calibri" panose="020F0502020204030204"/>
            </a:endParaRPr>
          </a:p>
          <a:p>
            <a:pPr marL="0" indent="0">
              <a:buNone/>
            </a:pPr>
            <a:endParaRPr lang="en-GB" altLang="en-US" sz="2000">
              <a:cs typeface="Calibri" panose="020F0502020204030204"/>
            </a:endParaRPr>
          </a:p>
        </p:txBody>
      </p:sp>
      <p:sp>
        <p:nvSpPr>
          <p:cNvPr id="4" name="Date Placeholder 3">
            <a:extLst>
              <a:ext uri="{FF2B5EF4-FFF2-40B4-BE49-F238E27FC236}">
                <a16:creationId xmlns:a16="http://schemas.microsoft.com/office/drawing/2014/main" id="{5962F451-0BB1-4BEE-A668-F1DECB1DA0ED}"/>
              </a:ext>
            </a:extLst>
          </p:cNvPr>
          <p:cNvSpPr>
            <a:spLocks noGrp="1"/>
          </p:cNvSpPr>
          <p:nvPr>
            <p:ph type="dt" sz="half" idx="10"/>
          </p:nvPr>
        </p:nvSpPr>
        <p:spPr/>
        <p:txBody>
          <a:bodyPr/>
          <a:lstStyle/>
          <a:p>
            <a:pPr>
              <a:defRPr/>
            </a:pPr>
            <a:fld id="{1C6B23D4-358D-4DB2-AA11-C995EECC9D14}" type="datetime1">
              <a:rPr lang="en-GB" altLang="en-US" smtClean="0"/>
              <a:pPr>
                <a:defRPr/>
              </a:pPr>
              <a:t>05/01/2026</a:t>
            </a:fld>
            <a:endParaRPr lang="en-GB" altLang="en-US"/>
          </a:p>
        </p:txBody>
      </p:sp>
      <p:sp>
        <p:nvSpPr>
          <p:cNvPr id="20484" name="Slide Number Placeholder 4">
            <a:extLst>
              <a:ext uri="{FF2B5EF4-FFF2-40B4-BE49-F238E27FC236}">
                <a16:creationId xmlns:a16="http://schemas.microsoft.com/office/drawing/2014/main" id="{5AB83BA9-8B4F-4688-B03A-EBC8AAAF03B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086D92D-CC6C-4B02-9B4A-DA2206EE89FE}" type="slidenum">
              <a:rPr lang="en-GB" altLang="en-US" sz="1200" smtClean="0">
                <a:solidFill>
                  <a:srgbClr val="898989"/>
                </a:solidFill>
              </a:rPr>
              <a:pPr>
                <a:spcBef>
                  <a:spcPct val="0"/>
                </a:spcBef>
                <a:buFontTx/>
                <a:buNone/>
              </a:pPr>
              <a:t>47</a:t>
            </a:fld>
            <a:endParaRPr lang="en-GB" altLang="en-US" sz="1200">
              <a:solidFill>
                <a:srgbClr val="898989"/>
              </a:solidFill>
            </a:endParaRPr>
          </a:p>
        </p:txBody>
      </p:sp>
      <p:pic>
        <p:nvPicPr>
          <p:cNvPr id="3" name="Picture 2" descr="A blue background with white text&#10;&#10;Description automatically generated">
            <a:extLst>
              <a:ext uri="{FF2B5EF4-FFF2-40B4-BE49-F238E27FC236}">
                <a16:creationId xmlns:a16="http://schemas.microsoft.com/office/drawing/2014/main" id="{7B1F96A4-1813-F2B1-CD33-8AE9EB4B2422}"/>
              </a:ext>
            </a:extLst>
          </p:cNvPr>
          <p:cNvPicPr>
            <a:picLocks noChangeAspect="1"/>
          </p:cNvPicPr>
          <p:nvPr/>
        </p:nvPicPr>
        <p:blipFill>
          <a:blip r:embed="rId7"/>
          <a:stretch>
            <a:fillRect/>
          </a:stretch>
        </p:blipFill>
        <p:spPr>
          <a:xfrm>
            <a:off x="-3243" y="5813784"/>
            <a:ext cx="9143999" cy="1138364"/>
          </a:xfrm>
          <a:prstGeom prst="rect">
            <a:avLst/>
          </a:prstGeom>
        </p:spPr>
      </p:pic>
    </p:spTree>
    <p:extLst>
      <p:ext uri="{BB962C8B-B14F-4D97-AF65-F5344CB8AC3E}">
        <p14:creationId xmlns:p14="http://schemas.microsoft.com/office/powerpoint/2010/main" val="22303868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5" ma:contentTypeDescription="Create a new document." ma:contentTypeScope="" ma:versionID="263c55ad9e92e7c889fc99b7b5bcc430">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507843896437dd1b5ab9ea8b0f2aba68"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LengthInSeconds" minOccurs="0"/>
                <xsd:element ref="ns3:MediaServiceSystem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AutoTags" ma:index="17" nillable="true" ma:displayName="Tags" ma:internalName="MediaServiceAutoTags"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element name="MediaServiceSystemTags" ma:index="21" nillable="true" ma:displayName="MediaServiceSystemTags" ma:hidden="true" ma:internalName="MediaServiceSystemTags" ma:readOnly="true">
      <xsd:simpleType>
        <xsd:restriction base="dms:Note"/>
      </xsd:simpleType>
    </xsd:element>
    <xsd:element name="MediaServiceOCR" ma:index="22"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Props1.xml><?xml version="1.0" encoding="utf-8"?>
<ds:datastoreItem xmlns:ds="http://schemas.openxmlformats.org/officeDocument/2006/customXml" ds:itemID="{F10315FA-2B40-4C94-896D-B92072719CC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B4D2C0B-74B7-4611-9E91-9A99D4B1FAEC}">
  <ds:schemaRefs>
    <ds:schemaRef ds:uri="http://schemas.microsoft.com/sharepoint/v3/contenttype/forms"/>
  </ds:schemaRefs>
</ds:datastoreItem>
</file>

<file path=customXml/itemProps3.xml><?xml version="1.0" encoding="utf-8"?>
<ds:datastoreItem xmlns:ds="http://schemas.openxmlformats.org/officeDocument/2006/customXml" ds:itemID="{8A0DEAFA-F47E-4687-BE34-5945EC74E435}">
  <ds:schemaRefs>
    <ds:schemaRef ds:uri="http://www.w3.org/XML/1998/namespace"/>
    <ds:schemaRef ds:uri="http://schemas.microsoft.com/office/2006/documentManagement/types"/>
    <ds:schemaRef ds:uri="http://purl.org/dc/dcmitype/"/>
    <ds:schemaRef ds:uri="47a3e2db-67be-4841-b3a5-2f2fb1d7c7b3"/>
    <ds:schemaRef ds:uri="http://purl.org/dc/elements/1.1/"/>
    <ds:schemaRef ds:uri="http://schemas.microsoft.com/office/2006/metadata/properties"/>
    <ds:schemaRef ds:uri="60ab93c2-c2e2-4a82-ab36-09e8ba3f753e"/>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4691</Words>
  <Application>Microsoft Office PowerPoint</Application>
  <PresentationFormat>On-screen Show (4:3)</PresentationFormat>
  <Paragraphs>391</Paragraphs>
  <Slides>47</Slides>
  <Notes>13</Notes>
  <HiddenSlides>0</HiddenSlides>
  <MMClips>4</MMClips>
  <ScaleCrop>false</ScaleCrop>
  <HeadingPairs>
    <vt:vector size="6" baseType="variant">
      <vt:variant>
        <vt:lpstr>Fonts Used</vt:lpstr>
      </vt:variant>
      <vt:variant>
        <vt:i4>11</vt:i4>
      </vt:variant>
      <vt:variant>
        <vt:lpstr>Theme</vt:lpstr>
      </vt:variant>
      <vt:variant>
        <vt:i4>3</vt:i4>
      </vt:variant>
      <vt:variant>
        <vt:lpstr>Slide Titles</vt:lpstr>
      </vt:variant>
      <vt:variant>
        <vt:i4>47</vt:i4>
      </vt:variant>
    </vt:vector>
  </HeadingPairs>
  <TitlesOfParts>
    <vt:vector size="61" baseType="lpstr">
      <vt:lpstr>Myriad Pro</vt:lpstr>
      <vt:lpstr>Söhne</vt:lpstr>
      <vt:lpstr>Arial</vt:lpstr>
      <vt:lpstr>Calibri</vt:lpstr>
      <vt:lpstr>Calibri Light</vt:lpstr>
      <vt:lpstr>Century Gothic</vt:lpstr>
      <vt:lpstr>Lato</vt:lpstr>
      <vt:lpstr>Times New Roman</vt:lpstr>
      <vt:lpstr>Verdana</vt:lpstr>
      <vt:lpstr>Wingdings</vt:lpstr>
      <vt:lpstr>Wingdings 2</vt:lpstr>
      <vt:lpstr>Office Theme</vt:lpstr>
      <vt:lpstr>UWTSD 200_Text 1</vt:lpstr>
      <vt:lpstr>20140311PresentationUWTSDTemplate</vt:lpstr>
      <vt:lpstr>BMHP5016 Principles of Health &amp; Social Care  Partnership Working and Types of Support  </vt:lpstr>
      <vt:lpstr> Todays Session </vt:lpstr>
      <vt:lpstr>Paraphrasing Homework Feedback</vt:lpstr>
      <vt:lpstr>Lets practice reading for academic purpose and paraphrasing Moodle: Assignment Skills 1 Activity</vt:lpstr>
      <vt:lpstr>The ‘Welfare State’ Recap</vt:lpstr>
      <vt:lpstr>PowerPoint Presentation</vt:lpstr>
      <vt:lpstr>UK Benefits </vt:lpstr>
      <vt:lpstr>Globally, health and social care systems under pressure</vt:lpstr>
      <vt:lpstr>Current situation for social care in England  Kings Fund report, March 2023 Social Care 360 review </vt:lpstr>
      <vt:lpstr>PowerPoint Presentation</vt:lpstr>
      <vt:lpstr>Care Home Places</vt:lpstr>
      <vt:lpstr>PowerPoint Presentation</vt:lpstr>
      <vt:lpstr>How the NHS Works</vt:lpstr>
      <vt:lpstr>PowerPoint Presentation</vt:lpstr>
      <vt:lpstr>How many types and places of care can you name?</vt:lpstr>
      <vt:lpstr>Types and Places of Care</vt:lpstr>
      <vt:lpstr>Primary Healthcare</vt:lpstr>
      <vt:lpstr>Secondary Healthcare</vt:lpstr>
      <vt:lpstr>Tertiary Healthcare</vt:lpstr>
      <vt:lpstr>Community Social care</vt:lpstr>
      <vt:lpstr>Acute versus Chronic</vt:lpstr>
      <vt:lpstr>Acute and Chronic Features</vt:lpstr>
      <vt:lpstr>The Importance of Joined-up Care</vt:lpstr>
      <vt:lpstr>Paraphrasing Activity</vt:lpstr>
      <vt:lpstr>Paraphrasing Activity</vt:lpstr>
      <vt:lpstr>Break…</vt:lpstr>
      <vt:lpstr>Partnership Working</vt:lpstr>
      <vt:lpstr>Partnership Working Document</vt:lpstr>
      <vt:lpstr>Health &amp; Care Act (2022)</vt:lpstr>
      <vt:lpstr>Referencing Legislation</vt:lpstr>
      <vt:lpstr>Who are the Potential Partners?</vt:lpstr>
      <vt:lpstr>Partner Activity</vt:lpstr>
      <vt:lpstr>Examples: NHS and Social Care</vt:lpstr>
      <vt:lpstr>Integrated Care Systems</vt:lpstr>
      <vt:lpstr>Which ICS are we covered by? </vt:lpstr>
      <vt:lpstr>Integrated Care Systems Policy</vt:lpstr>
      <vt:lpstr> Framework for Integrated Care (Community) 2021 Full Document</vt:lpstr>
      <vt:lpstr>Integrated care – why do we do it?  </vt:lpstr>
      <vt:lpstr>Integrated Care Example </vt:lpstr>
      <vt:lpstr>PowerPoint Presentation</vt:lpstr>
      <vt:lpstr>Assignment Workshop Understanding the Question  Access your Assignment Brief and Guidance Document</vt:lpstr>
      <vt:lpstr>References and resources</vt:lpstr>
      <vt:lpstr>References and resources (cont.)</vt:lpstr>
      <vt:lpstr>References and resources (cont.)</vt:lpstr>
      <vt:lpstr>References and resources (cont.)</vt:lpstr>
      <vt:lpstr>References and resources (cont.)</vt:lpstr>
      <vt:lpstr>Useful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BMHP5016 Principles of Health &amp; Social Care</dc:title>
  <dc:creator>Clare Stradling</dc:creator>
  <cp:lastModifiedBy>Parese Ahmed</cp:lastModifiedBy>
  <cp:revision>44</cp:revision>
  <dcterms:created xsi:type="dcterms:W3CDTF">2020-09-23T09:26:52Z</dcterms:created>
  <dcterms:modified xsi:type="dcterms:W3CDTF">2026-01-05T12:29:50Z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