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3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oapen.org/handle/20.500.12657/27917" TargetMode="External"/><Relationship Id="rId2" Type="http://schemas.openxmlformats.org/officeDocument/2006/relationships/hyperlink" Target="https://web-a-ebscohost-com.ezproxy.uwtsd.ac.uk/ehost/detail/detail?vid=0&amp;sid=2b64790d-2124-4283-8ccf-018576908292%40sdc-v-sessmgr03&amp;bdata=JnNpdGU9ZWhvc3QtbGl2ZQ%3d%3d#AN=53466621&amp;db=eu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arch-ebscohost-com.ezproxy.uwtsd.ac.uk/login.aspx?direct=true&amp;db=aph&amp;AN=106514171&amp;site=ehost-live" TargetMode="External"/><Relationship Id="rId5" Type="http://schemas.openxmlformats.org/officeDocument/2006/relationships/hyperlink" Target="https://kar.kent.ac.uk/32459/" TargetMode="External"/><Relationship Id="rId4" Type="http://schemas.openxmlformats.org/officeDocument/2006/relationships/hyperlink" Target="https://doi-org.ezproxy.uwtsd.ac.uk/10.1093/her/cyf0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ECAY4005 </a:t>
            </a:r>
            <a:r>
              <a:rPr lang="en-GB" sz="2800" b="1" dirty="0"/>
              <a:t>Multi-Agency Working: Policy in Practice</a:t>
            </a:r>
            <a:r>
              <a:rPr lang="en-US" sz="2800" b="1" dirty="0"/>
              <a:t/>
            </a:r>
            <a:br>
              <a:rPr lang="en-US" sz="2800" b="1" dirty="0"/>
            </a:br>
            <a:r>
              <a:rPr lang="en-US" sz="2800" b="1" dirty="0" smtClean="0"/>
              <a:t>Additional Resources</a:t>
            </a:r>
            <a:endParaRPr lang="en-US" sz="28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156176" y="404664"/>
            <a:ext cx="2736304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033324" y="2483453"/>
            <a:ext cx="208823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2088233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771800" y="404664"/>
            <a:ext cx="2561073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699792" y="4125564"/>
            <a:ext cx="3204356" cy="442146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265574" y="2636913"/>
            <a:ext cx="132265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568" y="2690494"/>
            <a:ext cx="1836203" cy="1224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643" y="2528402"/>
            <a:ext cx="1839595" cy="13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713" y="507959"/>
            <a:ext cx="2143708" cy="1393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4A72C10D-BEA9-4BC4-A82C-E25A2BC44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92" y="573346"/>
            <a:ext cx="1606333" cy="2269264"/>
          </a:xfrm>
          <a:prstGeom prst="rect">
            <a:avLst/>
          </a:prstGeom>
        </p:spPr>
      </p:pic>
      <p:pic>
        <p:nvPicPr>
          <p:cNvPr id="7" name="Picture 6" descr="A close up of a toy&#10;&#10;Description automatically generated">
            <a:extLst>
              <a:ext uri="{FF2B5EF4-FFF2-40B4-BE49-F238E27FC236}">
                <a16:creationId xmlns:a16="http://schemas.microsoft.com/office/drawing/2014/main" id="{548FCCC2-6461-4ABE-A770-D38A8A9F695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1334" y="488763"/>
            <a:ext cx="2553852" cy="1912924"/>
          </a:xfrm>
          <a:prstGeom prst="rect">
            <a:avLst/>
          </a:prstGeom>
        </p:spPr>
      </p:pic>
      <p:pic>
        <p:nvPicPr>
          <p:cNvPr id="19" name="Picture 18" descr="A picture containing drawing&#10;&#10;Description automatically generated">
            <a:extLst>
              <a:ext uri="{FF2B5EF4-FFF2-40B4-BE49-F238E27FC236}">
                <a16:creationId xmlns:a16="http://schemas.microsoft.com/office/drawing/2014/main" id="{4B666B68-5F36-4EB2-B069-BA319EB4BE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497" y="3144779"/>
            <a:ext cx="1874913" cy="138113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745E193-86EF-4CE7-880E-E504435643DF}"/>
              </a:ext>
            </a:extLst>
          </p:cNvPr>
          <p:cNvSpPr/>
          <p:nvPr/>
        </p:nvSpPr>
        <p:spPr>
          <a:xfrm>
            <a:off x="5438490" y="422529"/>
            <a:ext cx="612068" cy="206092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71E728-706C-4281-859D-829EDBEF893C}"/>
              </a:ext>
            </a:extLst>
          </p:cNvPr>
          <p:cNvSpPr/>
          <p:nvPr/>
        </p:nvSpPr>
        <p:spPr>
          <a:xfrm>
            <a:off x="5245877" y="3068960"/>
            <a:ext cx="674921" cy="926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1D95244-3019-4D57-A91E-C1D6D0B8F88D}"/>
              </a:ext>
            </a:extLst>
          </p:cNvPr>
          <p:cNvSpPr/>
          <p:nvPr/>
        </p:nvSpPr>
        <p:spPr>
          <a:xfrm>
            <a:off x="2598926" y="2087906"/>
            <a:ext cx="2733946" cy="2880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5F686E7-492C-4351-A250-FC5BB5574FCC}"/>
              </a:ext>
            </a:extLst>
          </p:cNvPr>
          <p:cNvSpPr/>
          <p:nvPr/>
        </p:nvSpPr>
        <p:spPr>
          <a:xfrm>
            <a:off x="2699792" y="3068960"/>
            <a:ext cx="206166" cy="926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D444FF-51E3-4746-B688-E83C979619E9}"/>
              </a:ext>
            </a:extLst>
          </p:cNvPr>
          <p:cNvSpPr/>
          <p:nvPr/>
        </p:nvSpPr>
        <p:spPr>
          <a:xfrm>
            <a:off x="2598926" y="2528402"/>
            <a:ext cx="362390" cy="39654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smtClean="0"/>
              <a:t>Alexander</a:t>
            </a:r>
            <a:r>
              <a:rPr lang="en-GB" sz="1400" dirty="0"/>
              <a:t>, </a:t>
            </a:r>
            <a:r>
              <a:rPr lang="en-GB" sz="1400" dirty="0" err="1"/>
              <a:t>Shiona</a:t>
            </a:r>
            <a:r>
              <a:rPr lang="en-GB" sz="1400" dirty="0"/>
              <a:t> &amp; Sked, Heather, </a:t>
            </a:r>
            <a:r>
              <a:rPr lang="en-GB" sz="1400" dirty="0" smtClean="0"/>
              <a:t>(2010) ‘The </a:t>
            </a:r>
            <a:r>
              <a:rPr lang="en-GB" sz="1400" dirty="0"/>
              <a:t>development of solution focused multi-agency meetings in a psychological </a:t>
            </a:r>
            <a:r>
              <a:rPr lang="en-GB" sz="1400" dirty="0" smtClean="0"/>
              <a:t>service’. </a:t>
            </a:r>
            <a:r>
              <a:rPr lang="en-GB" sz="1400" i="1" dirty="0"/>
              <a:t>Educational psychology in practice</a:t>
            </a:r>
            <a:r>
              <a:rPr lang="en-GB" sz="1400" dirty="0"/>
              <a:t>, 26(3), pp.239–249</a:t>
            </a:r>
            <a:r>
              <a:rPr lang="en-GB" sz="1400" dirty="0" smtClean="0"/>
              <a:t>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web-a-ebscohost-com.ezproxy.uwtsd.ac.uk/ehost/detail/detail?vid=0&amp;sid=2b64790d-2124-4283-8ccf-018576908292%40sdc-v-sessmgr03&amp;bdata=JnNpdGU9ZWhvc3QtbGl2ZQ%3d%3d#AN=53466621&amp;db=eue</a:t>
            </a:r>
            <a:r>
              <a:rPr lang="en-GB" sz="1400" dirty="0" smtClean="0"/>
              <a:t>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/>
              <a:t>Bakketeig</a:t>
            </a:r>
            <a:r>
              <a:rPr lang="en-GB" sz="1400" dirty="0"/>
              <a:t>, </a:t>
            </a:r>
            <a:r>
              <a:rPr lang="en-GB" sz="1400" dirty="0" err="1"/>
              <a:t>Elisiv</a:t>
            </a:r>
            <a:r>
              <a:rPr lang="en-GB" sz="1400" dirty="0"/>
              <a:t>, </a:t>
            </a:r>
            <a:r>
              <a:rPr lang="en-GB" sz="1400" dirty="0" err="1"/>
              <a:t>Stefansen</a:t>
            </a:r>
            <a:r>
              <a:rPr lang="en-GB" sz="1400" dirty="0"/>
              <a:t>, Kari &amp; Johansson, Susanna, </a:t>
            </a:r>
            <a:r>
              <a:rPr lang="en-GB" sz="1400" dirty="0" smtClean="0"/>
              <a:t>(2017) </a:t>
            </a:r>
            <a:r>
              <a:rPr lang="en-GB" sz="1400" i="1" dirty="0"/>
              <a:t>Collaborating Against Child Abuse: Exploring the Nordic </a:t>
            </a:r>
            <a:r>
              <a:rPr lang="en-GB" sz="1400" i="1" dirty="0" err="1"/>
              <a:t>Barnahus</a:t>
            </a:r>
            <a:r>
              <a:rPr lang="en-GB" sz="1400" i="1" dirty="0"/>
              <a:t> </a:t>
            </a:r>
            <a:r>
              <a:rPr lang="en-GB" sz="1400" i="1" dirty="0" smtClean="0"/>
              <a:t>Model</a:t>
            </a:r>
            <a:r>
              <a:rPr lang="en-GB" sz="1400" dirty="0" smtClean="0"/>
              <a:t> </a:t>
            </a:r>
            <a:r>
              <a:rPr lang="en-GB" sz="1400" dirty="0"/>
              <a:t>Cham: Springer Open. Available at: </a:t>
            </a:r>
            <a:r>
              <a:rPr lang="en-GB" sz="1400" dirty="0" smtClean="0">
                <a:hlinkClick r:id="rId3"/>
              </a:rPr>
              <a:t>https</a:t>
            </a:r>
            <a:r>
              <a:rPr lang="en-GB" sz="1400" dirty="0">
                <a:hlinkClick r:id="rId3"/>
              </a:rPr>
              <a:t>://</a:t>
            </a:r>
            <a:r>
              <a:rPr lang="en-GB" sz="1400" dirty="0" smtClean="0">
                <a:hlinkClick r:id="rId3"/>
              </a:rPr>
              <a:t>library.oapen.org/handle/20.500.12657/27917</a:t>
            </a:r>
            <a:r>
              <a:rPr lang="en-GB" sz="1400" dirty="0" smtClean="0"/>
              <a:t> 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 smtClean="0"/>
              <a:t>Pavis</a:t>
            </a:r>
            <a:r>
              <a:rPr lang="en-GB" sz="1400" dirty="0"/>
              <a:t>, </a:t>
            </a:r>
            <a:r>
              <a:rPr lang="en-GB" sz="1400" dirty="0" smtClean="0"/>
              <a:t>S., Constable</a:t>
            </a:r>
            <a:r>
              <a:rPr lang="en-GB" sz="1400" dirty="0"/>
              <a:t>, </a:t>
            </a:r>
            <a:r>
              <a:rPr lang="en-GB" sz="1400" dirty="0" smtClean="0"/>
              <a:t>H. &amp; Masters, H. (2003) ‘Multi‐agency</a:t>
            </a:r>
            <a:r>
              <a:rPr lang="en-GB" sz="1400" dirty="0"/>
              <a:t>, multi‐professional work: experiences from a drug prevention </a:t>
            </a:r>
            <a:r>
              <a:rPr lang="en-GB" sz="1400" dirty="0" smtClean="0"/>
              <a:t>project’ </a:t>
            </a:r>
            <a:r>
              <a:rPr lang="en-GB" sz="1400" i="1" dirty="0"/>
              <a:t>Health Education Research</a:t>
            </a:r>
            <a:r>
              <a:rPr lang="en-GB" sz="1400" dirty="0"/>
              <a:t>, Volume 18, Issue 6, December 2003, Pages 717–728, </a:t>
            </a:r>
            <a:r>
              <a:rPr lang="en-GB" sz="1400" dirty="0">
                <a:hlinkClick r:id="rId4"/>
              </a:rPr>
              <a:t>https://</a:t>
            </a:r>
            <a:r>
              <a:rPr lang="en-GB" sz="1400" dirty="0" smtClean="0">
                <a:hlinkClick r:id="rId4"/>
              </a:rPr>
              <a:t>doi-org.ezproxy.uwtsd.ac.uk/10.1093/her/cyf058</a:t>
            </a:r>
            <a:r>
              <a:rPr lang="en-GB" sz="1400" dirty="0" smtClean="0"/>
              <a:t>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/>
              <a:t>Sloper</a:t>
            </a:r>
            <a:r>
              <a:rPr lang="en-GB" sz="1400" dirty="0"/>
              <a:t>, Patricia et al., </a:t>
            </a:r>
            <a:r>
              <a:rPr lang="en-GB" sz="1400" dirty="0" smtClean="0"/>
              <a:t>(2010) </a:t>
            </a:r>
            <a:r>
              <a:rPr lang="en-GB" sz="1400" i="1" dirty="0"/>
              <a:t>Models of Multi-agency Services for Transition to Adult Services for Disabled Young People and those with Complex Health Needs: Impact and Costs. Report to the Department of Health, Social Policy Research Unit</a:t>
            </a:r>
            <a:r>
              <a:rPr lang="en-GB" sz="1400" dirty="0"/>
              <a:t>, University of York. Available at: </a:t>
            </a:r>
            <a:r>
              <a:rPr lang="en-GB" sz="1400" dirty="0" smtClean="0">
                <a:hlinkClick r:id="rId5"/>
              </a:rPr>
              <a:t>https</a:t>
            </a:r>
            <a:r>
              <a:rPr lang="en-GB" sz="1400" dirty="0">
                <a:hlinkClick r:id="rId5"/>
              </a:rPr>
              <a:t>://kar.kent.ac.uk/32459</a:t>
            </a:r>
            <a:r>
              <a:rPr lang="en-GB" sz="1400" dirty="0" smtClean="0">
                <a:hlinkClick r:id="rId5"/>
              </a:rPr>
              <a:t>/</a:t>
            </a:r>
            <a:r>
              <a:rPr lang="en-GB" sz="1400" dirty="0" smtClean="0"/>
              <a:t> </a:t>
            </a:r>
            <a:endParaRPr lang="en-GB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smtClean="0"/>
              <a:t>White </a:t>
            </a:r>
            <a:r>
              <a:rPr lang="en-GB" sz="1400" dirty="0"/>
              <a:t>S and Featherstone B (2005) ‘Communicating misunderstandings: multi-agency work as social practice’, Child &amp; Family Social Work, 10(3), pp. 207–216. Available at: </a:t>
            </a:r>
            <a:r>
              <a:rPr lang="en-GB" sz="1400" dirty="0">
                <a:hlinkClick r:id="rId6"/>
              </a:rPr>
              <a:t>https://</a:t>
            </a:r>
            <a:r>
              <a:rPr lang="en-GB" sz="1400" dirty="0" smtClean="0">
                <a:hlinkClick r:id="rId6"/>
              </a:rPr>
              <a:t>search-ebscohost-com.ezproxy.uwtsd.ac.uk/login.aspx?direct=true&amp;db=aph&amp;AN=106514171&amp;site=ehost-live</a:t>
            </a:r>
            <a:r>
              <a:rPr lang="en-GB" sz="1400" dirty="0" smtClean="0"/>
              <a:t> </a:t>
            </a:r>
            <a:endParaRPr lang="en-US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Additional Resources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2416308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545</TotalTime>
  <Words>230</Words>
  <Application>Microsoft Office PowerPoint</Application>
  <PresentationFormat>On-screen Show (4:3)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UWTSD PPT Template</vt:lpstr>
      <vt:lpstr>ECAY4005 Multi-Agency Working: Policy in Practice Additional Resources</vt:lpstr>
      <vt:lpstr>Additional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58</cp:revision>
  <dcterms:created xsi:type="dcterms:W3CDTF">2016-09-29T11:33:04Z</dcterms:created>
  <dcterms:modified xsi:type="dcterms:W3CDTF">2021-02-22T11:17:11Z</dcterms:modified>
</cp:coreProperties>
</file>