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58" r:id="rId5"/>
    <p:sldId id="267" r:id="rId6"/>
    <p:sldId id="259" r:id="rId7"/>
    <p:sldId id="260" r:id="rId8"/>
    <p:sldId id="268" r:id="rId9"/>
    <p:sldId id="261" r:id="rId10"/>
    <p:sldId id="266" r:id="rId11"/>
    <p:sldId id="265" r:id="rId12"/>
    <p:sldId id="262"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A3C00-EBC8-44E8-B68E-12349AAE14FC}"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84668FD6-07F8-40D4-B02E-D8BD8F17B3A6}">
      <dgm:prSet phldrT="[Text]"/>
      <dgm:spPr/>
      <dgm:t>
        <a:bodyPr/>
        <a:lstStyle/>
        <a:p>
          <a:r>
            <a:rPr lang="en-GB" dirty="0"/>
            <a:t>Sources of Information, Relevant Organisations and Gatekeepers</a:t>
          </a:r>
        </a:p>
      </dgm:t>
    </dgm:pt>
    <dgm:pt modelId="{7932922E-39FA-4288-A080-55F16038E690}" type="parTrans" cxnId="{DC491841-1BFD-4594-8924-0C61A79D7C06}">
      <dgm:prSet/>
      <dgm:spPr/>
      <dgm:t>
        <a:bodyPr/>
        <a:lstStyle/>
        <a:p>
          <a:endParaRPr lang="en-GB"/>
        </a:p>
      </dgm:t>
    </dgm:pt>
    <dgm:pt modelId="{F1CC5BAE-CD16-4593-B715-72E17A2C597B}" type="sibTrans" cxnId="{DC491841-1BFD-4594-8924-0C61A79D7C06}">
      <dgm:prSet/>
      <dgm:spPr/>
      <dgm:t>
        <a:bodyPr/>
        <a:lstStyle/>
        <a:p>
          <a:endParaRPr lang="en-GB"/>
        </a:p>
      </dgm:t>
    </dgm:pt>
    <dgm:pt modelId="{44FC62FE-1F18-4ED8-8FBD-9400AA61FAB6}">
      <dgm:prSet phldrT="[Text]"/>
      <dgm:spPr/>
      <dgm:t>
        <a:bodyPr/>
        <a:lstStyle/>
        <a:p>
          <a:r>
            <a:rPr lang="en-GB" dirty="0" err="1"/>
            <a:t>Cadw</a:t>
          </a:r>
          <a:endParaRPr lang="en-GB" dirty="0"/>
        </a:p>
      </dgm:t>
    </dgm:pt>
    <dgm:pt modelId="{C4159258-6941-4AB1-8857-6F54653D09A0}" type="parTrans" cxnId="{DDC68D6B-21AB-4405-8665-36DF895EEF93}">
      <dgm:prSet/>
      <dgm:spPr/>
      <dgm:t>
        <a:bodyPr/>
        <a:lstStyle/>
        <a:p>
          <a:endParaRPr lang="en-GB"/>
        </a:p>
      </dgm:t>
    </dgm:pt>
    <dgm:pt modelId="{6FDD5964-5753-42CB-93E2-8EDC9F0F1338}" type="sibTrans" cxnId="{DDC68D6B-21AB-4405-8665-36DF895EEF93}">
      <dgm:prSet/>
      <dgm:spPr/>
      <dgm:t>
        <a:bodyPr/>
        <a:lstStyle/>
        <a:p>
          <a:endParaRPr lang="en-GB"/>
        </a:p>
      </dgm:t>
    </dgm:pt>
    <dgm:pt modelId="{B370ECBF-D201-42C9-8B46-0210AA3799EE}">
      <dgm:prSet phldrT="[Text]"/>
      <dgm:spPr/>
      <dgm:t>
        <a:bodyPr/>
        <a:lstStyle/>
        <a:p>
          <a:r>
            <a:rPr lang="en-GB" dirty="0"/>
            <a:t>Curators and their Museums</a:t>
          </a:r>
        </a:p>
      </dgm:t>
    </dgm:pt>
    <dgm:pt modelId="{E17EBCDD-A16F-45E9-B058-105B488401B8}" type="parTrans" cxnId="{3761EB57-7B34-47BF-90E1-C8170A7284FB}">
      <dgm:prSet/>
      <dgm:spPr/>
      <dgm:t>
        <a:bodyPr/>
        <a:lstStyle/>
        <a:p>
          <a:endParaRPr lang="en-GB"/>
        </a:p>
      </dgm:t>
    </dgm:pt>
    <dgm:pt modelId="{CF400911-023C-46A8-9209-C9F90C691C41}" type="sibTrans" cxnId="{3761EB57-7B34-47BF-90E1-C8170A7284FB}">
      <dgm:prSet/>
      <dgm:spPr/>
      <dgm:t>
        <a:bodyPr/>
        <a:lstStyle/>
        <a:p>
          <a:endParaRPr lang="en-GB"/>
        </a:p>
      </dgm:t>
    </dgm:pt>
    <dgm:pt modelId="{1C18FA66-17C6-4541-9311-AA20C1F71681}">
      <dgm:prSet phldrT="[Text]"/>
      <dgm:spPr/>
      <dgm:t>
        <a:bodyPr/>
        <a:lstStyle/>
        <a:p>
          <a:r>
            <a:rPr lang="en-GB" dirty="0"/>
            <a:t>Parks and their informational services </a:t>
          </a:r>
        </a:p>
      </dgm:t>
    </dgm:pt>
    <dgm:pt modelId="{CF3CEF2B-C795-456E-B8EF-E5B4B5BD0702}" type="parTrans" cxnId="{11CA25B6-6C68-40FE-B6F4-D5BBECDB4FA7}">
      <dgm:prSet/>
      <dgm:spPr/>
      <dgm:t>
        <a:bodyPr/>
        <a:lstStyle/>
        <a:p>
          <a:endParaRPr lang="en-GB"/>
        </a:p>
      </dgm:t>
    </dgm:pt>
    <dgm:pt modelId="{CA82927E-0B81-447F-AAD2-B7B59F3D4E96}" type="sibTrans" cxnId="{11CA25B6-6C68-40FE-B6F4-D5BBECDB4FA7}">
      <dgm:prSet/>
      <dgm:spPr/>
      <dgm:t>
        <a:bodyPr/>
        <a:lstStyle/>
        <a:p>
          <a:endParaRPr lang="en-GB"/>
        </a:p>
      </dgm:t>
    </dgm:pt>
    <dgm:pt modelId="{C5D80FD3-4107-47C4-BCE1-0BC5818DBC35}">
      <dgm:prSet phldrT="[Text]"/>
      <dgm:spPr/>
      <dgm:t>
        <a:bodyPr/>
        <a:lstStyle/>
        <a:p>
          <a:r>
            <a:rPr lang="en-GB" dirty="0"/>
            <a:t>Military Records</a:t>
          </a:r>
        </a:p>
      </dgm:t>
    </dgm:pt>
    <dgm:pt modelId="{2B81614B-3A45-4C2F-935D-75A3A5982E78}" type="parTrans" cxnId="{4FE4A86D-B120-4ECF-A724-0F5A06188830}">
      <dgm:prSet/>
      <dgm:spPr/>
      <dgm:t>
        <a:bodyPr/>
        <a:lstStyle/>
        <a:p>
          <a:endParaRPr lang="en-GB"/>
        </a:p>
      </dgm:t>
    </dgm:pt>
    <dgm:pt modelId="{B3F5D4E7-41DD-4EFF-AE50-CD7B37AD5595}" type="sibTrans" cxnId="{4FE4A86D-B120-4ECF-A724-0F5A06188830}">
      <dgm:prSet/>
      <dgm:spPr/>
      <dgm:t>
        <a:bodyPr/>
        <a:lstStyle/>
        <a:p>
          <a:endParaRPr lang="en-GB"/>
        </a:p>
      </dgm:t>
    </dgm:pt>
    <dgm:pt modelId="{950ACABB-412F-49DC-9B3F-1DCCF01BA19E}" type="pres">
      <dgm:prSet presAssocID="{D72A3C00-EBC8-44E8-B68E-12349AAE14FC}" presName="Name0" presStyleCnt="0">
        <dgm:presLayoutVars>
          <dgm:chMax val="1"/>
          <dgm:chPref val="1"/>
          <dgm:dir/>
          <dgm:animOne val="branch"/>
          <dgm:animLvl val="lvl"/>
        </dgm:presLayoutVars>
      </dgm:prSet>
      <dgm:spPr/>
    </dgm:pt>
    <dgm:pt modelId="{E7AB1636-8255-4A62-9928-C57743E68B20}" type="pres">
      <dgm:prSet presAssocID="{84668FD6-07F8-40D4-B02E-D8BD8F17B3A6}" presName="singleCycle" presStyleCnt="0"/>
      <dgm:spPr/>
    </dgm:pt>
    <dgm:pt modelId="{E00AC532-18DF-4F0D-ACE8-9267A181D2C6}" type="pres">
      <dgm:prSet presAssocID="{84668FD6-07F8-40D4-B02E-D8BD8F17B3A6}" presName="singleCenter" presStyleLbl="node1" presStyleIdx="0" presStyleCnt="5">
        <dgm:presLayoutVars>
          <dgm:chMax val="7"/>
          <dgm:chPref val="7"/>
        </dgm:presLayoutVars>
      </dgm:prSet>
      <dgm:spPr/>
    </dgm:pt>
    <dgm:pt modelId="{7F4275BE-D832-4779-818E-CBFF384B2DEF}" type="pres">
      <dgm:prSet presAssocID="{C4159258-6941-4AB1-8857-6F54653D09A0}" presName="Name56" presStyleLbl="parChTrans1D2" presStyleIdx="0" presStyleCnt="4"/>
      <dgm:spPr/>
    </dgm:pt>
    <dgm:pt modelId="{8698D464-C033-49E7-8F22-FBD693EE9F9E}" type="pres">
      <dgm:prSet presAssocID="{44FC62FE-1F18-4ED8-8FBD-9400AA61FAB6}" presName="text0" presStyleLbl="node1" presStyleIdx="1" presStyleCnt="5">
        <dgm:presLayoutVars>
          <dgm:bulletEnabled val="1"/>
        </dgm:presLayoutVars>
      </dgm:prSet>
      <dgm:spPr/>
    </dgm:pt>
    <dgm:pt modelId="{D65EE02D-52C7-4ED6-A5E4-C17CC5B55688}" type="pres">
      <dgm:prSet presAssocID="{E17EBCDD-A16F-45E9-B058-105B488401B8}" presName="Name56" presStyleLbl="parChTrans1D2" presStyleIdx="1" presStyleCnt="4"/>
      <dgm:spPr/>
    </dgm:pt>
    <dgm:pt modelId="{A1FA49BF-4045-458E-BF75-B1D986C43EBC}" type="pres">
      <dgm:prSet presAssocID="{B370ECBF-D201-42C9-8B46-0210AA3799EE}" presName="text0" presStyleLbl="node1" presStyleIdx="2" presStyleCnt="5">
        <dgm:presLayoutVars>
          <dgm:bulletEnabled val="1"/>
        </dgm:presLayoutVars>
      </dgm:prSet>
      <dgm:spPr/>
    </dgm:pt>
    <dgm:pt modelId="{02AF5D21-6DE2-40DE-9B0D-881A48B03D02}" type="pres">
      <dgm:prSet presAssocID="{CF3CEF2B-C795-456E-B8EF-E5B4B5BD0702}" presName="Name56" presStyleLbl="parChTrans1D2" presStyleIdx="2" presStyleCnt="4"/>
      <dgm:spPr/>
    </dgm:pt>
    <dgm:pt modelId="{A90966DB-A3DA-42BB-BCD2-785975A3DCA2}" type="pres">
      <dgm:prSet presAssocID="{1C18FA66-17C6-4541-9311-AA20C1F71681}" presName="text0" presStyleLbl="node1" presStyleIdx="3" presStyleCnt="5">
        <dgm:presLayoutVars>
          <dgm:bulletEnabled val="1"/>
        </dgm:presLayoutVars>
      </dgm:prSet>
      <dgm:spPr/>
    </dgm:pt>
    <dgm:pt modelId="{5F6EB2FF-1622-4FE5-9B49-B6F0561848BA}" type="pres">
      <dgm:prSet presAssocID="{2B81614B-3A45-4C2F-935D-75A3A5982E78}" presName="Name56" presStyleLbl="parChTrans1D2" presStyleIdx="3" presStyleCnt="4"/>
      <dgm:spPr/>
    </dgm:pt>
    <dgm:pt modelId="{FEF8DE87-2DB0-4B5A-9FBF-B2776844A250}" type="pres">
      <dgm:prSet presAssocID="{C5D80FD3-4107-47C4-BCE1-0BC5818DBC35}" presName="text0" presStyleLbl="node1" presStyleIdx="4" presStyleCnt="5">
        <dgm:presLayoutVars>
          <dgm:bulletEnabled val="1"/>
        </dgm:presLayoutVars>
      </dgm:prSet>
      <dgm:spPr/>
    </dgm:pt>
  </dgm:ptLst>
  <dgm:cxnLst>
    <dgm:cxn modelId="{5C051E10-A783-49B0-B358-80CB657E120D}" type="presOf" srcId="{2B81614B-3A45-4C2F-935D-75A3A5982E78}" destId="{5F6EB2FF-1622-4FE5-9B49-B6F0561848BA}" srcOrd="0" destOrd="0" presId="urn:microsoft.com/office/officeart/2008/layout/RadialCluster"/>
    <dgm:cxn modelId="{896BB719-4887-4D5F-B88B-73A7858E7C34}" type="presOf" srcId="{44FC62FE-1F18-4ED8-8FBD-9400AA61FAB6}" destId="{8698D464-C033-49E7-8F22-FBD693EE9F9E}" srcOrd="0" destOrd="0" presId="urn:microsoft.com/office/officeart/2008/layout/RadialCluster"/>
    <dgm:cxn modelId="{DD58ED27-C964-46B7-93FD-667585417036}" type="presOf" srcId="{84668FD6-07F8-40D4-B02E-D8BD8F17B3A6}" destId="{E00AC532-18DF-4F0D-ACE8-9267A181D2C6}" srcOrd="0" destOrd="0" presId="urn:microsoft.com/office/officeart/2008/layout/RadialCluster"/>
    <dgm:cxn modelId="{CBABF22E-D2B7-4E37-A1E6-6B970093FDC0}" type="presOf" srcId="{E17EBCDD-A16F-45E9-B058-105B488401B8}" destId="{D65EE02D-52C7-4ED6-A5E4-C17CC5B55688}" srcOrd="0" destOrd="0" presId="urn:microsoft.com/office/officeart/2008/layout/RadialCluster"/>
    <dgm:cxn modelId="{DC491841-1BFD-4594-8924-0C61A79D7C06}" srcId="{D72A3C00-EBC8-44E8-B68E-12349AAE14FC}" destId="{84668FD6-07F8-40D4-B02E-D8BD8F17B3A6}" srcOrd="0" destOrd="0" parTransId="{7932922E-39FA-4288-A080-55F16038E690}" sibTransId="{F1CC5BAE-CD16-4593-B715-72E17A2C597B}"/>
    <dgm:cxn modelId="{DDC68D6B-21AB-4405-8665-36DF895EEF93}" srcId="{84668FD6-07F8-40D4-B02E-D8BD8F17B3A6}" destId="{44FC62FE-1F18-4ED8-8FBD-9400AA61FAB6}" srcOrd="0" destOrd="0" parTransId="{C4159258-6941-4AB1-8857-6F54653D09A0}" sibTransId="{6FDD5964-5753-42CB-93E2-8EDC9F0F1338}"/>
    <dgm:cxn modelId="{4FE4A86D-B120-4ECF-A724-0F5A06188830}" srcId="{84668FD6-07F8-40D4-B02E-D8BD8F17B3A6}" destId="{C5D80FD3-4107-47C4-BCE1-0BC5818DBC35}" srcOrd="3" destOrd="0" parTransId="{2B81614B-3A45-4C2F-935D-75A3A5982E78}" sibTransId="{B3F5D4E7-41DD-4EFF-AE50-CD7B37AD5595}"/>
    <dgm:cxn modelId="{A11FEE73-A5A4-4427-AE63-8A956ABFDE3E}" type="presOf" srcId="{C4159258-6941-4AB1-8857-6F54653D09A0}" destId="{7F4275BE-D832-4779-818E-CBFF384B2DEF}" srcOrd="0" destOrd="0" presId="urn:microsoft.com/office/officeart/2008/layout/RadialCluster"/>
    <dgm:cxn modelId="{3761EB57-7B34-47BF-90E1-C8170A7284FB}" srcId="{84668FD6-07F8-40D4-B02E-D8BD8F17B3A6}" destId="{B370ECBF-D201-42C9-8B46-0210AA3799EE}" srcOrd="1" destOrd="0" parTransId="{E17EBCDD-A16F-45E9-B058-105B488401B8}" sibTransId="{CF400911-023C-46A8-9209-C9F90C691C41}"/>
    <dgm:cxn modelId="{4A891D86-7AF6-47E0-B120-739106DECEDE}" type="presOf" srcId="{CF3CEF2B-C795-456E-B8EF-E5B4B5BD0702}" destId="{02AF5D21-6DE2-40DE-9B0D-881A48B03D02}" srcOrd="0" destOrd="0" presId="urn:microsoft.com/office/officeart/2008/layout/RadialCluster"/>
    <dgm:cxn modelId="{B748EB96-0A7A-45E2-9B05-675E0EF9DE75}" type="presOf" srcId="{C5D80FD3-4107-47C4-BCE1-0BC5818DBC35}" destId="{FEF8DE87-2DB0-4B5A-9FBF-B2776844A250}" srcOrd="0" destOrd="0" presId="urn:microsoft.com/office/officeart/2008/layout/RadialCluster"/>
    <dgm:cxn modelId="{11CA25B6-6C68-40FE-B6F4-D5BBECDB4FA7}" srcId="{84668FD6-07F8-40D4-B02E-D8BD8F17B3A6}" destId="{1C18FA66-17C6-4541-9311-AA20C1F71681}" srcOrd="2" destOrd="0" parTransId="{CF3CEF2B-C795-456E-B8EF-E5B4B5BD0702}" sibTransId="{CA82927E-0B81-447F-AAD2-B7B59F3D4E96}"/>
    <dgm:cxn modelId="{2A66A4E0-7544-43DB-8233-4BB8BD9502C1}" type="presOf" srcId="{D72A3C00-EBC8-44E8-B68E-12349AAE14FC}" destId="{950ACABB-412F-49DC-9B3F-1DCCF01BA19E}" srcOrd="0" destOrd="0" presId="urn:microsoft.com/office/officeart/2008/layout/RadialCluster"/>
    <dgm:cxn modelId="{6AA32FE4-3785-4322-9A8B-E4A7B0BF0D32}" type="presOf" srcId="{B370ECBF-D201-42C9-8B46-0210AA3799EE}" destId="{A1FA49BF-4045-458E-BF75-B1D986C43EBC}" srcOrd="0" destOrd="0" presId="urn:microsoft.com/office/officeart/2008/layout/RadialCluster"/>
    <dgm:cxn modelId="{E9E876EC-B587-4F4F-80B3-C79B4DC04513}" type="presOf" srcId="{1C18FA66-17C6-4541-9311-AA20C1F71681}" destId="{A90966DB-A3DA-42BB-BCD2-785975A3DCA2}" srcOrd="0" destOrd="0" presId="urn:microsoft.com/office/officeart/2008/layout/RadialCluster"/>
    <dgm:cxn modelId="{FF44987A-3F3C-426C-85DB-823BE289CB4F}" type="presParOf" srcId="{950ACABB-412F-49DC-9B3F-1DCCF01BA19E}" destId="{E7AB1636-8255-4A62-9928-C57743E68B20}" srcOrd="0" destOrd="0" presId="urn:microsoft.com/office/officeart/2008/layout/RadialCluster"/>
    <dgm:cxn modelId="{E0343C02-14F7-4C0A-B464-9E1B893E6585}" type="presParOf" srcId="{E7AB1636-8255-4A62-9928-C57743E68B20}" destId="{E00AC532-18DF-4F0D-ACE8-9267A181D2C6}" srcOrd="0" destOrd="0" presId="urn:microsoft.com/office/officeart/2008/layout/RadialCluster"/>
    <dgm:cxn modelId="{30B58FE5-3C56-4AF0-BF4D-B325139CFE71}" type="presParOf" srcId="{E7AB1636-8255-4A62-9928-C57743E68B20}" destId="{7F4275BE-D832-4779-818E-CBFF384B2DEF}" srcOrd="1" destOrd="0" presId="urn:microsoft.com/office/officeart/2008/layout/RadialCluster"/>
    <dgm:cxn modelId="{81DC5CC6-1EEB-412F-9411-94F652AAB36B}" type="presParOf" srcId="{E7AB1636-8255-4A62-9928-C57743E68B20}" destId="{8698D464-C033-49E7-8F22-FBD693EE9F9E}" srcOrd="2" destOrd="0" presId="urn:microsoft.com/office/officeart/2008/layout/RadialCluster"/>
    <dgm:cxn modelId="{7AC60F91-8749-4B54-B757-1FF2FA08AC4E}" type="presParOf" srcId="{E7AB1636-8255-4A62-9928-C57743E68B20}" destId="{D65EE02D-52C7-4ED6-A5E4-C17CC5B55688}" srcOrd="3" destOrd="0" presId="urn:microsoft.com/office/officeart/2008/layout/RadialCluster"/>
    <dgm:cxn modelId="{4F85D224-65CF-4CF9-9166-8AA20A99DF67}" type="presParOf" srcId="{E7AB1636-8255-4A62-9928-C57743E68B20}" destId="{A1FA49BF-4045-458E-BF75-B1D986C43EBC}" srcOrd="4" destOrd="0" presId="urn:microsoft.com/office/officeart/2008/layout/RadialCluster"/>
    <dgm:cxn modelId="{59C65429-8C51-4B7A-8BE3-20C267359F28}" type="presParOf" srcId="{E7AB1636-8255-4A62-9928-C57743E68B20}" destId="{02AF5D21-6DE2-40DE-9B0D-881A48B03D02}" srcOrd="5" destOrd="0" presId="urn:microsoft.com/office/officeart/2008/layout/RadialCluster"/>
    <dgm:cxn modelId="{0EFE346F-065A-4658-9925-2A6ECD077E03}" type="presParOf" srcId="{E7AB1636-8255-4A62-9928-C57743E68B20}" destId="{A90966DB-A3DA-42BB-BCD2-785975A3DCA2}" srcOrd="6" destOrd="0" presId="urn:microsoft.com/office/officeart/2008/layout/RadialCluster"/>
    <dgm:cxn modelId="{5DB06FEE-337C-4181-B9DB-27C2BEB1976D}" type="presParOf" srcId="{E7AB1636-8255-4A62-9928-C57743E68B20}" destId="{5F6EB2FF-1622-4FE5-9B49-B6F0561848BA}" srcOrd="7" destOrd="0" presId="urn:microsoft.com/office/officeart/2008/layout/RadialCluster"/>
    <dgm:cxn modelId="{7CFF6A80-A90A-46DB-A267-E70CC48D672F}" type="presParOf" srcId="{E7AB1636-8255-4A62-9928-C57743E68B20}" destId="{FEF8DE87-2DB0-4B5A-9FBF-B2776844A250}"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AC532-18DF-4F0D-ACE8-9267A181D2C6}">
      <dsp:nvSpPr>
        <dsp:cNvPr id="0" name=""/>
        <dsp:cNvSpPr/>
      </dsp:nvSpPr>
      <dsp:spPr>
        <a:xfrm>
          <a:off x="1724972" y="1335864"/>
          <a:ext cx="1145027" cy="11450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kern="1200" dirty="0"/>
            <a:t>Sources of Information, Relevant Organisations and Gatekeepers</a:t>
          </a:r>
        </a:p>
      </dsp:txBody>
      <dsp:txXfrm>
        <a:off x="1780868" y="1391760"/>
        <a:ext cx="1033235" cy="1033235"/>
      </dsp:txXfrm>
    </dsp:sp>
    <dsp:sp modelId="{7F4275BE-D832-4779-818E-CBFF384B2DEF}">
      <dsp:nvSpPr>
        <dsp:cNvPr id="0" name=""/>
        <dsp:cNvSpPr/>
      </dsp:nvSpPr>
      <dsp:spPr>
        <a:xfrm rot="16200000">
          <a:off x="2013302" y="1051680"/>
          <a:ext cx="568368" cy="0"/>
        </a:xfrm>
        <a:custGeom>
          <a:avLst/>
          <a:gdLst/>
          <a:ahLst/>
          <a:cxnLst/>
          <a:rect l="0" t="0" r="0" b="0"/>
          <a:pathLst>
            <a:path>
              <a:moveTo>
                <a:pt x="0" y="0"/>
              </a:moveTo>
              <a:lnTo>
                <a:pt x="5683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98D464-C033-49E7-8F22-FBD693EE9F9E}">
      <dsp:nvSpPr>
        <dsp:cNvPr id="0" name=""/>
        <dsp:cNvSpPr/>
      </dsp:nvSpPr>
      <dsp:spPr>
        <a:xfrm>
          <a:off x="1913902" y="328"/>
          <a:ext cx="767168" cy="767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err="1"/>
            <a:t>Cadw</a:t>
          </a:r>
          <a:endParaRPr lang="en-GB" sz="2000" kern="1200" dirty="0"/>
        </a:p>
      </dsp:txBody>
      <dsp:txXfrm>
        <a:off x="1951352" y="37778"/>
        <a:ext cx="692268" cy="692268"/>
      </dsp:txXfrm>
    </dsp:sp>
    <dsp:sp modelId="{D65EE02D-52C7-4ED6-A5E4-C17CC5B55688}">
      <dsp:nvSpPr>
        <dsp:cNvPr id="0" name=""/>
        <dsp:cNvSpPr/>
      </dsp:nvSpPr>
      <dsp:spPr>
        <a:xfrm>
          <a:off x="2870000" y="1908378"/>
          <a:ext cx="568368" cy="0"/>
        </a:xfrm>
        <a:custGeom>
          <a:avLst/>
          <a:gdLst/>
          <a:ahLst/>
          <a:cxnLst/>
          <a:rect l="0" t="0" r="0" b="0"/>
          <a:pathLst>
            <a:path>
              <a:moveTo>
                <a:pt x="0" y="0"/>
              </a:moveTo>
              <a:lnTo>
                <a:pt x="5683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FA49BF-4045-458E-BF75-B1D986C43EBC}">
      <dsp:nvSpPr>
        <dsp:cNvPr id="0" name=""/>
        <dsp:cNvSpPr/>
      </dsp:nvSpPr>
      <dsp:spPr>
        <a:xfrm>
          <a:off x="3438368" y="1524794"/>
          <a:ext cx="767168" cy="767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kern="1200" dirty="0"/>
            <a:t>Curators and their Museums</a:t>
          </a:r>
        </a:p>
      </dsp:txBody>
      <dsp:txXfrm>
        <a:off x="3475818" y="1562244"/>
        <a:ext cx="692268" cy="692268"/>
      </dsp:txXfrm>
    </dsp:sp>
    <dsp:sp modelId="{02AF5D21-6DE2-40DE-9B0D-881A48B03D02}">
      <dsp:nvSpPr>
        <dsp:cNvPr id="0" name=""/>
        <dsp:cNvSpPr/>
      </dsp:nvSpPr>
      <dsp:spPr>
        <a:xfrm rot="5400000">
          <a:off x="2013302" y="2765076"/>
          <a:ext cx="568368" cy="0"/>
        </a:xfrm>
        <a:custGeom>
          <a:avLst/>
          <a:gdLst/>
          <a:ahLst/>
          <a:cxnLst/>
          <a:rect l="0" t="0" r="0" b="0"/>
          <a:pathLst>
            <a:path>
              <a:moveTo>
                <a:pt x="0" y="0"/>
              </a:moveTo>
              <a:lnTo>
                <a:pt x="5683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0966DB-A3DA-42BB-BCD2-785975A3DCA2}">
      <dsp:nvSpPr>
        <dsp:cNvPr id="0" name=""/>
        <dsp:cNvSpPr/>
      </dsp:nvSpPr>
      <dsp:spPr>
        <a:xfrm>
          <a:off x="1913902" y="3049260"/>
          <a:ext cx="767168" cy="767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400050">
            <a:lnSpc>
              <a:spcPct val="90000"/>
            </a:lnSpc>
            <a:spcBef>
              <a:spcPct val="0"/>
            </a:spcBef>
            <a:spcAft>
              <a:spcPct val="35000"/>
            </a:spcAft>
            <a:buNone/>
          </a:pPr>
          <a:r>
            <a:rPr lang="en-GB" sz="900" kern="1200" dirty="0"/>
            <a:t>Parks and their informational services </a:t>
          </a:r>
        </a:p>
      </dsp:txBody>
      <dsp:txXfrm>
        <a:off x="1951352" y="3086710"/>
        <a:ext cx="692268" cy="692268"/>
      </dsp:txXfrm>
    </dsp:sp>
    <dsp:sp modelId="{5F6EB2FF-1622-4FE5-9B49-B6F0561848BA}">
      <dsp:nvSpPr>
        <dsp:cNvPr id="0" name=""/>
        <dsp:cNvSpPr/>
      </dsp:nvSpPr>
      <dsp:spPr>
        <a:xfrm rot="10800000">
          <a:off x="1156604" y="1908378"/>
          <a:ext cx="568368" cy="0"/>
        </a:xfrm>
        <a:custGeom>
          <a:avLst/>
          <a:gdLst/>
          <a:ahLst/>
          <a:cxnLst/>
          <a:rect l="0" t="0" r="0" b="0"/>
          <a:pathLst>
            <a:path>
              <a:moveTo>
                <a:pt x="0" y="0"/>
              </a:moveTo>
              <a:lnTo>
                <a:pt x="5683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F8DE87-2DB0-4B5A-9FBF-B2776844A250}">
      <dsp:nvSpPr>
        <dsp:cNvPr id="0" name=""/>
        <dsp:cNvSpPr/>
      </dsp:nvSpPr>
      <dsp:spPr>
        <a:xfrm>
          <a:off x="389436" y="1524794"/>
          <a:ext cx="767168" cy="767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GB" sz="1500" kern="1200" dirty="0"/>
            <a:t>Military Records</a:t>
          </a:r>
        </a:p>
      </dsp:txBody>
      <dsp:txXfrm>
        <a:off x="426886" y="1562244"/>
        <a:ext cx="692268" cy="692268"/>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uk/news/uk-wales-5037527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aircrashsites.co.uk/luftwaffe-crash-sites/a/"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countryfile.com/go-outdoors/days-out/day-out-brecon-beacons-wales-crash-sites-of-the-beacons/"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uk-wales-50375275"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P-38 Lightning plane on the seabed">
            <a:extLst>
              <a:ext uri="{FF2B5EF4-FFF2-40B4-BE49-F238E27FC236}">
                <a16:creationId xmlns:a16="http://schemas.microsoft.com/office/drawing/2014/main" id="{4DDED1DA-4C4C-48C3-B4D0-5D71CD45DF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GB" sz="3100">
                <a:cs typeface="Calibri Light"/>
              </a:rPr>
              <a:t>[Working Title: Looking at the Preservation and Treatment of WW2 Crash Sites]</a:t>
            </a:r>
            <a:endParaRPr lang="en-GB" sz="31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GB" sz="2000">
                <a:cs typeface="Calibri"/>
              </a:rPr>
              <a:t>Adam Price - 1600704</a:t>
            </a:r>
            <a:endParaRPr lang="en-GB" sz="2000"/>
          </a:p>
        </p:txBody>
      </p:sp>
      <p:cxnSp>
        <p:nvCxnSpPr>
          <p:cNvPr id="73" name="Straight Connector 7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39EBC5-7322-4C81-8BFB-B04A0034498E}"/>
              </a:ext>
            </a:extLst>
          </p:cNvPr>
          <p:cNvSpPr txBox="1"/>
          <p:nvPr/>
        </p:nvSpPr>
        <p:spPr>
          <a:xfrm>
            <a:off x="0" y="6488668"/>
            <a:ext cx="5763237" cy="184666"/>
          </a:xfrm>
          <a:prstGeom prst="rect">
            <a:avLst/>
          </a:prstGeom>
          <a:noFill/>
        </p:spPr>
        <p:txBody>
          <a:bodyPr wrap="square" rtlCol="0">
            <a:spAutoFit/>
          </a:bodyPr>
          <a:lstStyle/>
          <a:p>
            <a:r>
              <a:rPr lang="en-GB" sz="600" dirty="0"/>
              <a:t>Source: </a:t>
            </a:r>
            <a:r>
              <a:rPr lang="en-US" sz="600" dirty="0"/>
              <a:t>Image copyright </a:t>
            </a:r>
            <a:r>
              <a:rPr lang="en-US" sz="600" cap="all" dirty="0"/>
              <a:t>J MEARMAN/BANGOR UNIVERSITY, accessed on 10.12.19 at: </a:t>
            </a:r>
            <a:r>
              <a:rPr lang="en-GB" sz="600" dirty="0">
                <a:hlinkClick r:id="rId3"/>
              </a:rPr>
              <a:t>https://www.bbc.co.uk/news/uk-wales-50375275</a:t>
            </a:r>
            <a:endParaRPr lang="en-GB" sz="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F121BC-44EF-4320-A499-79F59B365F06}"/>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What</a:t>
            </a:r>
            <a:endParaRPr lang="en-GB" sz="4000">
              <a:solidFill>
                <a:srgbClr val="FFFFFF"/>
              </a:solidFill>
            </a:endParaRPr>
          </a:p>
        </p:txBody>
      </p:sp>
      <p:sp>
        <p:nvSpPr>
          <p:cNvPr id="3" name="Content Placeholder 2">
            <a:extLst>
              <a:ext uri="{FF2B5EF4-FFF2-40B4-BE49-F238E27FC236}">
                <a16:creationId xmlns:a16="http://schemas.microsoft.com/office/drawing/2014/main" id="{F8585B81-6FCD-4E77-8694-E3F346E4E0AB}"/>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a:cs typeface="Calibri"/>
              </a:rPr>
              <a:t>What am I studying?</a:t>
            </a:r>
          </a:p>
          <a:p>
            <a:r>
              <a:rPr lang="en-GB" sz="2000">
                <a:cs typeface="Calibri"/>
              </a:rPr>
              <a:t>What is it about?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4D42F59-4964-44B3-8295-0071F8280FAD}"/>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2000" dirty="0">
                <a:cs typeface="Calibri"/>
              </a:rPr>
              <a:t> Looking at plane crash sites</a:t>
            </a:r>
          </a:p>
          <a:p>
            <a:r>
              <a:rPr lang="en-GB" sz="2000" dirty="0">
                <a:cs typeface="Calibri"/>
              </a:rPr>
              <a:t> From WW2</a:t>
            </a:r>
          </a:p>
          <a:p>
            <a:r>
              <a:rPr lang="en-GB" sz="2000" dirty="0">
                <a:cs typeface="Calibri"/>
              </a:rPr>
              <a:t>Variety of training and war related crash sites</a:t>
            </a:r>
          </a:p>
          <a:p>
            <a:r>
              <a:rPr lang="en-GB" sz="2000" dirty="0">
                <a:cs typeface="Calibri"/>
              </a:rPr>
              <a:t>I am interested in how the sites have been treated by authorities and locals alike and what the impression these sites have left on local communities (Is there a memorial? Has it simply been left etc.)</a:t>
            </a:r>
          </a:p>
          <a:p>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33336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67FF3D-C7D4-466A-9EA7-EE3B6B770E9C}"/>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Part 2.</a:t>
            </a:r>
          </a:p>
        </p:txBody>
      </p:sp>
      <p:sp>
        <p:nvSpPr>
          <p:cNvPr id="3" name="Content Placeholder 2">
            <a:extLst>
              <a:ext uri="{FF2B5EF4-FFF2-40B4-BE49-F238E27FC236}">
                <a16:creationId xmlns:a16="http://schemas.microsoft.com/office/drawing/2014/main" id="{39AA672F-6C00-48FF-B08C-E8C563E2A89B}"/>
              </a:ext>
            </a:extLst>
          </p:cNvPr>
          <p:cNvSpPr>
            <a:spLocks noGrp="1"/>
          </p:cNvSpPr>
          <p:nvPr>
            <p:ph sz="half" idx="1"/>
          </p:nvPr>
        </p:nvSpPr>
        <p:spPr>
          <a:xfrm>
            <a:off x="4380855" y="1412489"/>
            <a:ext cx="3427283" cy="4363844"/>
          </a:xfrm>
        </p:spPr>
        <p:txBody>
          <a:bodyPr>
            <a:normAutofit/>
          </a:bodyPr>
          <a:lstStyle/>
          <a:p>
            <a:r>
              <a:rPr lang="en-GB" sz="2000" dirty="0"/>
              <a:t>What am I going to have to do to get the information and build the relationships I need to in order to make my dissertation ‘a thing’?</a:t>
            </a:r>
          </a:p>
          <a:p>
            <a:r>
              <a:rPr lang="en-GB" sz="2000" dirty="0"/>
              <a:t>There will be a degree of literary research in which information is gained from sources such as books journals and records. This is imperative to my research.</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98DF93AC-3B9D-4963-AB0F-79D9B9E292DE}"/>
              </a:ext>
            </a:extLst>
          </p:cNvPr>
          <p:cNvSpPr>
            <a:spLocks noGrp="1"/>
          </p:cNvSpPr>
          <p:nvPr>
            <p:ph sz="half" idx="2"/>
          </p:nvPr>
        </p:nvSpPr>
        <p:spPr>
          <a:xfrm>
            <a:off x="8451604" y="1412489"/>
            <a:ext cx="3197701" cy="4363844"/>
          </a:xfrm>
        </p:spPr>
        <p:txBody>
          <a:bodyPr>
            <a:normAutofit/>
          </a:bodyPr>
          <a:lstStyle/>
          <a:p>
            <a:r>
              <a:rPr lang="en-GB" sz="2000" dirty="0"/>
              <a:t>I will contact the curators and authorities in museums that hold collections and information that will help with my diss.</a:t>
            </a:r>
          </a:p>
        </p:txBody>
      </p:sp>
    </p:spTree>
    <p:extLst>
      <p:ext uri="{BB962C8B-B14F-4D97-AF65-F5344CB8AC3E}">
        <p14:creationId xmlns:p14="http://schemas.microsoft.com/office/powerpoint/2010/main" val="3126378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9CC5D0-F839-4D77-B102-98C2E9946077}"/>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Who</a:t>
            </a:r>
            <a:endParaRPr lang="en-GB" sz="4000">
              <a:solidFill>
                <a:srgbClr val="FFFFFF"/>
              </a:solidFill>
            </a:endParaRPr>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3C291BC-53BF-4201-A46A-7F0D9121FB57}"/>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2000" dirty="0">
                <a:cs typeface="Calibri"/>
              </a:rPr>
              <a:t>This study is not focused on human remains but does not exclude the possibility that they may be present</a:t>
            </a:r>
          </a:p>
          <a:p>
            <a:r>
              <a:rPr lang="en-GB" sz="2000" dirty="0">
                <a:cs typeface="Calibri"/>
              </a:rPr>
              <a:t>The focus is on the presence of planes specifically</a:t>
            </a:r>
          </a:p>
          <a:p>
            <a:r>
              <a:rPr lang="en-GB" sz="2000" dirty="0">
                <a:cs typeface="Calibri"/>
              </a:rPr>
              <a:t>I [Adam Price] Will be surveying sites, in person where/if possible.</a:t>
            </a:r>
          </a:p>
          <a:p>
            <a:endParaRPr lang="en-GB" sz="2000" dirty="0">
              <a:cs typeface="Calibri"/>
            </a:endParaRPr>
          </a:p>
        </p:txBody>
      </p:sp>
      <p:sp>
        <p:nvSpPr>
          <p:cNvPr id="8" name="Content Placeholder 2">
            <a:extLst>
              <a:ext uri="{FF2B5EF4-FFF2-40B4-BE49-F238E27FC236}">
                <a16:creationId xmlns:a16="http://schemas.microsoft.com/office/drawing/2014/main" id="{FB9B7C56-20B6-4EE9-8A17-65B86BE65CCE}"/>
              </a:ext>
            </a:extLst>
          </p:cNvPr>
          <p:cNvSpPr txBox="1">
            <a:spLocks/>
          </p:cNvSpPr>
          <p:nvPr/>
        </p:nvSpPr>
        <p:spPr>
          <a:xfrm>
            <a:off x="990600" y="1978025"/>
            <a:ext cx="5181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err="1">
              <a:cs typeface="Calibri"/>
            </a:endParaRPr>
          </a:p>
        </p:txBody>
      </p:sp>
      <p:pic>
        <p:nvPicPr>
          <p:cNvPr id="11" name="Picture 2" descr="Image result for ww2 plane crash site wales">
            <a:extLst>
              <a:ext uri="{FF2B5EF4-FFF2-40B4-BE49-F238E27FC236}">
                <a16:creationId xmlns:a16="http://schemas.microsoft.com/office/drawing/2014/main" id="{D2A44639-BCAF-401D-9EB4-ED9DDDEE01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80782" y="2439085"/>
            <a:ext cx="3531172" cy="249994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86C1E9B-1CB4-4372-A198-8F63736347DA}"/>
              </a:ext>
            </a:extLst>
          </p:cNvPr>
          <p:cNvSpPr/>
          <p:nvPr/>
        </p:nvSpPr>
        <p:spPr>
          <a:xfrm>
            <a:off x="4155099" y="5118923"/>
            <a:ext cx="6096000" cy="184666"/>
          </a:xfrm>
          <a:prstGeom prst="rect">
            <a:avLst/>
          </a:prstGeom>
        </p:spPr>
        <p:txBody>
          <a:bodyPr>
            <a:spAutoFit/>
          </a:bodyPr>
          <a:lstStyle/>
          <a:p>
            <a:r>
              <a:rPr lang="en-US" sz="600" dirty="0">
                <a:solidFill>
                  <a:srgbClr val="555555"/>
                </a:solidFill>
                <a:latin typeface="Arial" panose="020B0604020202020204" pitchFamily="34" charset="0"/>
              </a:rPr>
              <a:t>Geoff Charles’ 1940 photo merged with one taken 15/04/2015., accessed on 10.12.19 at: </a:t>
            </a:r>
            <a:r>
              <a:rPr lang="en-GB" sz="600" dirty="0">
                <a:hlinkClick r:id="rId3"/>
              </a:rPr>
              <a:t>http://aircrashsites.co.uk/luftwaffe-crash-sites/a/</a:t>
            </a:r>
            <a:endParaRPr lang="en-GB" sz="600" dirty="0"/>
          </a:p>
        </p:txBody>
      </p:sp>
    </p:spTree>
    <p:extLst>
      <p:ext uri="{BB962C8B-B14F-4D97-AF65-F5344CB8AC3E}">
        <p14:creationId xmlns:p14="http://schemas.microsoft.com/office/powerpoint/2010/main" val="3249292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350CE8-9EA2-43DF-B778-DF201F26F6D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Who Part 2.</a:t>
            </a:r>
          </a:p>
        </p:txBody>
      </p:sp>
      <p:sp>
        <p:nvSpPr>
          <p:cNvPr id="4" name="Content Placeholder 3">
            <a:extLst>
              <a:ext uri="{FF2B5EF4-FFF2-40B4-BE49-F238E27FC236}">
                <a16:creationId xmlns:a16="http://schemas.microsoft.com/office/drawing/2014/main" id="{EAF3A24E-93D8-4339-9D1C-B6F8566E7788}"/>
              </a:ext>
            </a:extLst>
          </p:cNvPr>
          <p:cNvSpPr>
            <a:spLocks noGrp="1"/>
          </p:cNvSpPr>
          <p:nvPr>
            <p:ph sz="half" idx="2"/>
          </p:nvPr>
        </p:nvSpPr>
        <p:spPr>
          <a:xfrm>
            <a:off x="4380855" y="1412489"/>
            <a:ext cx="3427283" cy="4363844"/>
          </a:xfrm>
        </p:spPr>
        <p:txBody>
          <a:bodyPr>
            <a:normAutofit/>
          </a:bodyPr>
          <a:lstStyle/>
          <a:p>
            <a:r>
              <a:rPr lang="en-GB" sz="2000"/>
              <a:t>Sources of Information, resources, relevant organisations and their gatekeepers where necessary to the information or access to sites.</a:t>
            </a:r>
          </a:p>
        </p:txBody>
      </p:sp>
      <p:cxnSp>
        <p:nvCxnSpPr>
          <p:cNvPr id="18"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4">
            <a:extLst>
              <a:ext uri="{FF2B5EF4-FFF2-40B4-BE49-F238E27FC236}">
                <a16:creationId xmlns:a16="http://schemas.microsoft.com/office/drawing/2014/main" id="{7A0FDEAA-EFB0-4701-9FDA-8304C997074A}"/>
              </a:ext>
            </a:extLst>
          </p:cNvPr>
          <p:cNvGraphicFramePr>
            <a:graphicFrameLocks/>
          </p:cNvGraphicFramePr>
          <p:nvPr>
            <p:extLst>
              <p:ext uri="{D42A27DB-BD31-4B8C-83A1-F6EECF244321}">
                <p14:modId xmlns:p14="http://schemas.microsoft.com/office/powerpoint/2010/main" val="2437512295"/>
              </p:ext>
            </p:extLst>
          </p:nvPr>
        </p:nvGraphicFramePr>
        <p:xfrm>
          <a:off x="7808138" y="1520621"/>
          <a:ext cx="4594973" cy="3816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04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D2B931-B99C-44A9-9B3B-DC717026E776}"/>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Why</a:t>
            </a:r>
            <a:endParaRPr lang="en-GB" sz="4000">
              <a:solidFill>
                <a:srgbClr val="FFFFFF"/>
              </a:solidFill>
            </a:endParaRPr>
          </a:p>
        </p:txBody>
      </p:sp>
      <p:sp>
        <p:nvSpPr>
          <p:cNvPr id="3" name="Content Placeholder 2">
            <a:extLst>
              <a:ext uri="{FF2B5EF4-FFF2-40B4-BE49-F238E27FC236}">
                <a16:creationId xmlns:a16="http://schemas.microsoft.com/office/drawing/2014/main" id="{FD12E1E6-933A-44E7-9A29-65941D2BB440}"/>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a:cs typeface="Calibri"/>
              </a:rPr>
              <a:t>Why is this something I want to study</a:t>
            </a:r>
          </a:p>
          <a:p>
            <a:r>
              <a:rPr lang="en-GB" sz="2000">
                <a:cs typeface="Calibri"/>
              </a:rPr>
              <a:t>What has drawn me to it</a:t>
            </a:r>
          </a:p>
          <a:p>
            <a:r>
              <a:rPr lang="en-GB" sz="2000">
                <a:cs typeface="Calibri"/>
              </a:rPr>
              <a:t>Why is it important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8CA6FBE-7E52-4C13-A59E-874420574508}"/>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2000">
                <a:cs typeface="Calibri"/>
              </a:rPr>
              <a:t>It is something that I find interesting</a:t>
            </a:r>
          </a:p>
          <a:p>
            <a:r>
              <a:rPr lang="en-GB" sz="2000">
                <a:cs typeface="Calibri"/>
              </a:rPr>
              <a:t>The UK has a long and strong military history and the remains of military planes is one facet of this.</a:t>
            </a:r>
          </a:p>
          <a:p>
            <a:r>
              <a:rPr lang="en-GB" sz="2000">
                <a:cs typeface="Calibri"/>
              </a:rPr>
              <a:t>It is important to see and represent how the country respects the cost of war (Human, material etc)</a:t>
            </a:r>
          </a:p>
        </p:txBody>
      </p:sp>
    </p:spTree>
    <p:extLst>
      <p:ext uri="{BB962C8B-B14F-4D97-AF65-F5344CB8AC3E}">
        <p14:creationId xmlns:p14="http://schemas.microsoft.com/office/powerpoint/2010/main" val="3022433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DB78AA-DC70-408C-8C00-2270C17C2812}"/>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Where</a:t>
            </a:r>
            <a:endParaRPr lang="en-GB" sz="4000">
              <a:solidFill>
                <a:srgbClr val="FFFFFF"/>
              </a:solidFill>
            </a:endParaRPr>
          </a:p>
        </p:txBody>
      </p:sp>
      <p:sp>
        <p:nvSpPr>
          <p:cNvPr id="3" name="Content Placeholder 2">
            <a:extLst>
              <a:ext uri="{FF2B5EF4-FFF2-40B4-BE49-F238E27FC236}">
                <a16:creationId xmlns:a16="http://schemas.microsoft.com/office/drawing/2014/main" id="{73A93AE8-C036-485D-952B-D78395F33F05}"/>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a:cs typeface="Calibri"/>
              </a:rPr>
              <a:t>Where does this take place</a:t>
            </a:r>
          </a:p>
          <a:p>
            <a:r>
              <a:rPr lang="en-GB" sz="2000">
                <a:cs typeface="Calibri"/>
              </a:rPr>
              <a:t>Where are the sites (country county location etc)</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D80D1DC-38E6-4606-9C65-A063EF65A134}"/>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2000" dirty="0">
                <a:cs typeface="Calibri"/>
              </a:rPr>
              <a:t>I want to focus on crash sites in Wales</a:t>
            </a:r>
          </a:p>
          <a:p>
            <a:r>
              <a:rPr lang="en-GB" sz="2000" dirty="0">
                <a:cs typeface="Calibri"/>
              </a:rPr>
              <a:t>Such as in the Brecon Beacons, Snowdonia and the Black Mountains</a:t>
            </a:r>
          </a:p>
          <a:p>
            <a:r>
              <a:rPr lang="en-GB" sz="2000" dirty="0">
                <a:cs typeface="Calibri"/>
              </a:rPr>
              <a:t>I will also be looking at other countries such as England, Ireland and Scotland where relevant.</a:t>
            </a:r>
          </a:p>
          <a:p>
            <a:r>
              <a:rPr lang="en-GB" sz="2000" dirty="0">
                <a:cs typeface="Calibri"/>
              </a:rPr>
              <a:t>I would like to reflexively look at sites in other countries such as France and Germany.</a:t>
            </a:r>
          </a:p>
        </p:txBody>
      </p:sp>
    </p:spTree>
    <p:extLst>
      <p:ext uri="{BB962C8B-B14F-4D97-AF65-F5344CB8AC3E}">
        <p14:creationId xmlns:p14="http://schemas.microsoft.com/office/powerpoint/2010/main" val="87969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F0AAD9-8578-4982-93CF-7305E0D24DDC}"/>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Where (Countryfile Edition)</a:t>
            </a:r>
          </a:p>
        </p:txBody>
      </p:sp>
      <p:sp>
        <p:nvSpPr>
          <p:cNvPr id="3" name="Content Placeholder 2">
            <a:extLst>
              <a:ext uri="{FF2B5EF4-FFF2-40B4-BE49-F238E27FC236}">
                <a16:creationId xmlns:a16="http://schemas.microsoft.com/office/drawing/2014/main" id="{FA1F04A7-C8CD-4223-B4FD-199412ED163B}"/>
              </a:ext>
            </a:extLst>
          </p:cNvPr>
          <p:cNvSpPr>
            <a:spLocks noGrp="1"/>
          </p:cNvSpPr>
          <p:nvPr>
            <p:ph sz="half" idx="1"/>
          </p:nvPr>
        </p:nvSpPr>
        <p:spPr>
          <a:xfrm>
            <a:off x="4380855" y="1412489"/>
            <a:ext cx="3427283" cy="4363844"/>
          </a:xfrm>
        </p:spPr>
        <p:txBody>
          <a:bodyPr>
            <a:normAutofit lnSpcReduction="10000"/>
          </a:bodyPr>
          <a:lstStyle/>
          <a:p>
            <a:r>
              <a:rPr lang="en-GB" sz="2000" dirty="0"/>
              <a:t>Something I want to address in my dissertation is the attitudes towards sites as I feel it relates to how they are treated in all stages (Crash = admitted to the archaeological record, dig and discovery, preservation and longevity)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6E1292A-6541-46CD-9682-5731E9E6E765}"/>
              </a:ext>
            </a:extLst>
          </p:cNvPr>
          <p:cNvSpPr>
            <a:spLocks noGrp="1"/>
          </p:cNvSpPr>
          <p:nvPr>
            <p:ph sz="half" idx="2"/>
          </p:nvPr>
        </p:nvSpPr>
        <p:spPr>
          <a:xfrm>
            <a:off x="8451604" y="1412489"/>
            <a:ext cx="3197701" cy="4363844"/>
          </a:xfrm>
        </p:spPr>
        <p:txBody>
          <a:bodyPr>
            <a:normAutofit lnSpcReduction="10000"/>
          </a:bodyPr>
          <a:lstStyle/>
          <a:p>
            <a:r>
              <a:rPr lang="en-GB" sz="2000" dirty="0"/>
              <a:t>This is important because the sites in question are open to the public and it would be all to easy for a small amount of interference to disrupt the state pf preservation.</a:t>
            </a:r>
          </a:p>
          <a:p>
            <a:r>
              <a:rPr lang="en-GB" sz="2000" dirty="0"/>
              <a:t>Countryfile of TV. Magazine and online fame has an article advising on the best sites to visit while hiking, even though they are sites where people died they are like little more than a lonely tourist attraction.</a:t>
            </a:r>
          </a:p>
        </p:txBody>
      </p:sp>
      <p:pic>
        <p:nvPicPr>
          <p:cNvPr id="4098" name="Picture 2" descr="crashed-plane-a2b258e">
            <a:extLst>
              <a:ext uri="{FF2B5EF4-FFF2-40B4-BE49-F238E27FC236}">
                <a16:creationId xmlns:a16="http://schemas.microsoft.com/office/drawing/2014/main" id="{84E92527-E356-46B7-BDA5-0033936C12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0945" y="4197246"/>
            <a:ext cx="3397193" cy="226296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1D72C26-C106-4BCD-A743-D7CBA800C97B}"/>
              </a:ext>
            </a:extLst>
          </p:cNvPr>
          <p:cNvSpPr txBox="1"/>
          <p:nvPr/>
        </p:nvSpPr>
        <p:spPr>
          <a:xfrm>
            <a:off x="4410945" y="6460215"/>
            <a:ext cx="5763237" cy="153888"/>
          </a:xfrm>
          <a:prstGeom prst="rect">
            <a:avLst/>
          </a:prstGeom>
          <a:noFill/>
        </p:spPr>
        <p:txBody>
          <a:bodyPr wrap="square" rtlCol="0">
            <a:spAutoFit/>
          </a:bodyPr>
          <a:lstStyle/>
          <a:p>
            <a:r>
              <a:rPr lang="en-GB" sz="400" dirty="0"/>
              <a:t>Image Above, Crash site Source: </a:t>
            </a:r>
            <a:r>
              <a:rPr lang="en-US" sz="400" dirty="0"/>
              <a:t>Countryfile accessed on 10.12.19 at: </a:t>
            </a:r>
            <a:r>
              <a:rPr lang="en-GB" sz="400" dirty="0">
                <a:hlinkClick r:id="rId3"/>
              </a:rPr>
              <a:t>https://www.countryfile.com/go-outdoors/days-out/day-out-brecon-beacons-wales-crash-sites-of-the-beacons/</a:t>
            </a:r>
            <a:endParaRPr lang="en-GB" sz="400" dirty="0"/>
          </a:p>
        </p:txBody>
      </p:sp>
    </p:spTree>
    <p:extLst>
      <p:ext uri="{BB962C8B-B14F-4D97-AF65-F5344CB8AC3E}">
        <p14:creationId xmlns:p14="http://schemas.microsoft.com/office/powerpoint/2010/main" val="1716804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5D47EE-7B11-4CF4-83CD-78C2D88AC95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When</a:t>
            </a:r>
            <a:endParaRPr lang="en-GB" sz="4000">
              <a:solidFill>
                <a:srgbClr val="FFFFFF"/>
              </a:solidFill>
            </a:endParaRPr>
          </a:p>
        </p:txBody>
      </p:sp>
      <p:sp>
        <p:nvSpPr>
          <p:cNvPr id="3" name="Content Placeholder 2">
            <a:extLst>
              <a:ext uri="{FF2B5EF4-FFF2-40B4-BE49-F238E27FC236}">
                <a16:creationId xmlns:a16="http://schemas.microsoft.com/office/drawing/2014/main" id="{AF287BD6-5462-443D-913F-582592E54FAD}"/>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a:cs typeface="Calibri"/>
              </a:rPr>
              <a:t>When did I start looking at sites</a:t>
            </a:r>
          </a:p>
          <a:p>
            <a:r>
              <a:rPr lang="en-GB" sz="2000">
                <a:cs typeface="Calibri"/>
              </a:rPr>
              <a:t>When are the sites from (WW2)</a:t>
            </a:r>
          </a:p>
          <a:p>
            <a:r>
              <a:rPr lang="en-GB" sz="2000">
                <a:cs typeface="Calibri"/>
              </a:rPr>
              <a:t>When were the sites discovered?</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EDE557D-A8A7-4E2A-A5FB-39045E59BDEB}"/>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2000">
                <a:cs typeface="Calibri"/>
              </a:rPr>
              <a:t>I started my research in October</a:t>
            </a:r>
            <a:endParaRPr lang="en-US" sz="2000"/>
          </a:p>
          <a:p>
            <a:r>
              <a:rPr lang="en-GB" sz="2000">
                <a:cs typeface="Calibri"/>
              </a:rPr>
              <a:t>I have started a spreadsheet of sites that I think may be relevant to help me keep track of sources etc.</a:t>
            </a:r>
          </a:p>
          <a:p>
            <a:r>
              <a:rPr lang="en-GB" sz="2000">
                <a:cs typeface="Calibri"/>
              </a:rPr>
              <a:t>I want to focus on sites related to WW2</a:t>
            </a:r>
          </a:p>
          <a:p>
            <a:r>
              <a:rPr lang="en-GB" sz="2000">
                <a:cs typeface="Calibri"/>
              </a:rPr>
              <a:t>I might want to reflexively look at when sites were discovered Vs. How they were treated.</a:t>
            </a:r>
          </a:p>
        </p:txBody>
      </p:sp>
    </p:spTree>
    <p:extLst>
      <p:ext uri="{BB962C8B-B14F-4D97-AF65-F5344CB8AC3E}">
        <p14:creationId xmlns:p14="http://schemas.microsoft.com/office/powerpoint/2010/main" val="2726973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29634B-6715-4E14-9190-647A23A3997E}"/>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How</a:t>
            </a:r>
          </a:p>
        </p:txBody>
      </p:sp>
      <p:sp>
        <p:nvSpPr>
          <p:cNvPr id="3" name="Content Placeholder 2">
            <a:extLst>
              <a:ext uri="{FF2B5EF4-FFF2-40B4-BE49-F238E27FC236}">
                <a16:creationId xmlns:a16="http://schemas.microsoft.com/office/drawing/2014/main" id="{0A0EBD59-4AEF-4036-A173-421DB33AFFF7}"/>
              </a:ext>
            </a:extLst>
          </p:cNvPr>
          <p:cNvSpPr>
            <a:spLocks noGrp="1"/>
          </p:cNvSpPr>
          <p:nvPr>
            <p:ph sz="half" idx="1"/>
          </p:nvPr>
        </p:nvSpPr>
        <p:spPr>
          <a:xfrm>
            <a:off x="4380855" y="1412489"/>
            <a:ext cx="3427283" cy="4363844"/>
          </a:xfrm>
        </p:spPr>
        <p:txBody>
          <a:bodyPr>
            <a:normAutofit/>
          </a:bodyPr>
          <a:lstStyle/>
          <a:p>
            <a:r>
              <a:rPr lang="en-GB" dirty="0"/>
              <a:t>How am I going to do this?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7B74452-E63F-43F6-AAE5-04AD8213A419}"/>
              </a:ext>
            </a:extLst>
          </p:cNvPr>
          <p:cNvSpPr>
            <a:spLocks noGrp="1"/>
          </p:cNvSpPr>
          <p:nvPr>
            <p:ph sz="half" idx="2"/>
          </p:nvPr>
        </p:nvSpPr>
        <p:spPr>
          <a:xfrm>
            <a:off x="8451604" y="1412489"/>
            <a:ext cx="3197701" cy="4363844"/>
          </a:xfrm>
        </p:spPr>
        <p:txBody>
          <a:bodyPr>
            <a:normAutofit/>
          </a:bodyPr>
          <a:lstStyle/>
          <a:p>
            <a:r>
              <a:rPr lang="en-GB" sz="2000" dirty="0"/>
              <a:t>I am going to look at a variety of sources of information</a:t>
            </a:r>
          </a:p>
          <a:p>
            <a:r>
              <a:rPr lang="en-GB" sz="2000" dirty="0"/>
              <a:t>I am going to compile a spreadsheet of crash sites so I can understand by quantity such things as location, cause, status, origin and so forth.</a:t>
            </a:r>
          </a:p>
        </p:txBody>
      </p:sp>
    </p:spTree>
    <p:extLst>
      <p:ext uri="{BB962C8B-B14F-4D97-AF65-F5344CB8AC3E}">
        <p14:creationId xmlns:p14="http://schemas.microsoft.com/office/powerpoint/2010/main" val="3376247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P-38 Lightning plane on the seabed">
            <a:extLst>
              <a:ext uri="{FF2B5EF4-FFF2-40B4-BE49-F238E27FC236}">
                <a16:creationId xmlns:a16="http://schemas.microsoft.com/office/drawing/2014/main" id="{9F72A0C6-C4C7-4673-BCF6-D9273154A9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F2024D4-AF90-4781-A45D-698C146DA425}"/>
              </a:ext>
            </a:extLst>
          </p:cNvPr>
          <p:cNvSpPr>
            <a:spLocks noGrp="1"/>
          </p:cNvSpPr>
          <p:nvPr>
            <p:ph type="title"/>
          </p:nvPr>
        </p:nvSpPr>
        <p:spPr>
          <a:xfrm>
            <a:off x="709448" y="1913950"/>
            <a:ext cx="4204137" cy="1342754"/>
          </a:xfrm>
        </p:spPr>
        <p:txBody>
          <a:bodyPr>
            <a:normAutofit/>
          </a:bodyPr>
          <a:lstStyle/>
          <a:p>
            <a:pPr algn="ctr"/>
            <a:r>
              <a:rPr lang="en-GB" sz="2800"/>
              <a:t>Case Study: An example of the kind of sites I want to better understand.</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51153D1B-D6A6-4A48-98CA-23D1A061FE52}"/>
              </a:ext>
            </a:extLst>
          </p:cNvPr>
          <p:cNvSpPr>
            <a:spLocks noGrp="1"/>
          </p:cNvSpPr>
          <p:nvPr>
            <p:ph idx="1"/>
          </p:nvPr>
        </p:nvSpPr>
        <p:spPr>
          <a:xfrm>
            <a:off x="525516" y="3417573"/>
            <a:ext cx="4593021" cy="2619839"/>
          </a:xfrm>
        </p:spPr>
        <p:txBody>
          <a:bodyPr anchor="ctr">
            <a:normAutofit lnSpcReduction="10000"/>
          </a:bodyPr>
          <a:lstStyle/>
          <a:p>
            <a:pPr marL="0" indent="0" fontAlgn="base">
              <a:buNone/>
            </a:pPr>
            <a:endParaRPr lang="en-GB" sz="1800" dirty="0"/>
          </a:p>
          <a:p>
            <a:r>
              <a:rPr lang="en-GB" sz="1800" dirty="0"/>
              <a:t>Pictured is the Harlech crash site</a:t>
            </a:r>
          </a:p>
          <a:p>
            <a:r>
              <a:rPr lang="en-GB" sz="1800" dirty="0"/>
              <a:t>Crashed during a training exercise</a:t>
            </a:r>
          </a:p>
          <a:p>
            <a:r>
              <a:rPr lang="en-GB" sz="1800" dirty="0"/>
              <a:t>Referred to as the best preserved crash site in UK</a:t>
            </a:r>
          </a:p>
          <a:p>
            <a:r>
              <a:rPr lang="en-GB" sz="1800" dirty="0"/>
              <a:t>Recently given protected status by </a:t>
            </a:r>
            <a:r>
              <a:rPr lang="en-GB" sz="1800" dirty="0" err="1"/>
              <a:t>Cadw</a:t>
            </a:r>
            <a:endParaRPr lang="en-GB" sz="1800" dirty="0"/>
          </a:p>
          <a:p>
            <a:r>
              <a:rPr lang="en-GB" sz="1800" dirty="0"/>
              <a:t>First site of this nature to be given this protection</a:t>
            </a:r>
          </a:p>
        </p:txBody>
      </p:sp>
      <p:sp>
        <p:nvSpPr>
          <p:cNvPr id="7" name="TextBox 6">
            <a:extLst>
              <a:ext uri="{FF2B5EF4-FFF2-40B4-BE49-F238E27FC236}">
                <a16:creationId xmlns:a16="http://schemas.microsoft.com/office/drawing/2014/main" id="{540501C4-0E43-407E-87A0-E13B5AF45621}"/>
              </a:ext>
            </a:extLst>
          </p:cNvPr>
          <p:cNvSpPr txBox="1"/>
          <p:nvPr/>
        </p:nvSpPr>
        <p:spPr>
          <a:xfrm>
            <a:off x="5738070" y="6596390"/>
            <a:ext cx="5763237" cy="338554"/>
          </a:xfrm>
          <a:prstGeom prst="rect">
            <a:avLst/>
          </a:prstGeom>
          <a:noFill/>
        </p:spPr>
        <p:txBody>
          <a:bodyPr wrap="square" rtlCol="0">
            <a:spAutoFit/>
          </a:bodyPr>
          <a:lstStyle/>
          <a:p>
            <a:r>
              <a:rPr lang="en-GB" sz="800" dirty="0"/>
              <a:t>Source: </a:t>
            </a:r>
            <a:r>
              <a:rPr lang="en-US" sz="800" dirty="0"/>
              <a:t>Image copyright </a:t>
            </a:r>
            <a:r>
              <a:rPr lang="en-US" sz="800" cap="all" dirty="0"/>
              <a:t>J MEARMAN/BANGOR UNIVERSITY, accessed on 10.12.19 at: </a:t>
            </a:r>
            <a:r>
              <a:rPr lang="en-GB" sz="800" dirty="0">
                <a:hlinkClick r:id="rId3"/>
              </a:rPr>
              <a:t>https://www.bbc.co.uk/news/uk-wales-50375275</a:t>
            </a:r>
            <a:endParaRPr lang="en-GB" sz="800" dirty="0"/>
          </a:p>
        </p:txBody>
      </p:sp>
    </p:spTree>
    <p:extLst>
      <p:ext uri="{BB962C8B-B14F-4D97-AF65-F5344CB8AC3E}">
        <p14:creationId xmlns:p14="http://schemas.microsoft.com/office/powerpoint/2010/main" val="3462963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28EF0B-7DF8-4D35-B58B-807BCF06E560}"/>
              </a:ext>
            </a:extLst>
          </p:cNvPr>
          <p:cNvSpPr>
            <a:spLocks noGrp="1"/>
          </p:cNvSpPr>
          <p:nvPr>
            <p:ph type="title"/>
          </p:nvPr>
        </p:nvSpPr>
        <p:spPr>
          <a:xfrm>
            <a:off x="838200" y="1412488"/>
            <a:ext cx="2899189" cy="4363844"/>
          </a:xfrm>
        </p:spPr>
        <p:txBody>
          <a:bodyPr anchor="t">
            <a:normAutofit/>
          </a:bodyPr>
          <a:lstStyle/>
          <a:p>
            <a:r>
              <a:rPr lang="en-GB" sz="4000" dirty="0">
                <a:solidFill>
                  <a:srgbClr val="FFFFFF"/>
                </a:solidFill>
                <a:cs typeface="Calibri Light"/>
              </a:rPr>
              <a:t>Examples of Literary Sources</a:t>
            </a:r>
            <a:endParaRPr lang="en-GB" sz="4000" dirty="0">
              <a:solidFill>
                <a:srgbClr val="FFFFFF"/>
              </a:solidFill>
            </a:endParaRPr>
          </a:p>
        </p:txBody>
      </p:sp>
      <p:sp>
        <p:nvSpPr>
          <p:cNvPr id="3" name="Content Placeholder 2">
            <a:extLst>
              <a:ext uri="{FF2B5EF4-FFF2-40B4-BE49-F238E27FC236}">
                <a16:creationId xmlns:a16="http://schemas.microsoft.com/office/drawing/2014/main" id="{5E9BC462-1759-4514-AB8E-A450FE9671B9}"/>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dirty="0"/>
              <a:t>Earl, D. (1995). </a:t>
            </a:r>
            <a:r>
              <a:rPr lang="en-GB" sz="2000" i="1" dirty="0"/>
              <a:t>Hell On High Ground: A Guide to Aircraft Crash Sites in the UK and Ireland</a:t>
            </a:r>
            <a:r>
              <a:rPr lang="en-GB" sz="2000" dirty="0"/>
              <a:t>. 1st ed. Shrewsbury: </a:t>
            </a:r>
            <a:r>
              <a:rPr lang="en-GB" sz="2000" dirty="0" err="1"/>
              <a:t>Airlife</a:t>
            </a:r>
            <a:r>
              <a:rPr lang="en-GB" sz="2000" dirty="0"/>
              <a:t> Publishing. :</a:t>
            </a:r>
          </a:p>
          <a:p>
            <a:r>
              <a:rPr lang="en-GB" sz="2000" dirty="0"/>
              <a:t>Lists off some crash sites (may not be up date). Seems to be published by a special interest publisher and by an author whose body of work is on topic.</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5DC8079-2B08-4A5D-9967-4B7B9A8DAD6F}"/>
              </a:ext>
            </a:extLst>
          </p:cNvPr>
          <p:cNvSpPr>
            <a:spLocks noGrp="1"/>
          </p:cNvSpPr>
          <p:nvPr>
            <p:ph sz="half" idx="2"/>
          </p:nvPr>
        </p:nvSpPr>
        <p:spPr>
          <a:xfrm>
            <a:off x="8451604" y="1412489"/>
            <a:ext cx="3197701" cy="4363844"/>
          </a:xfrm>
        </p:spPr>
        <p:txBody>
          <a:bodyPr>
            <a:normAutofit/>
          </a:bodyPr>
          <a:lstStyle/>
          <a:p>
            <a:r>
              <a:rPr lang="en-GB" dirty="0"/>
              <a:t>Hill, T. (1996). </a:t>
            </a:r>
            <a:r>
              <a:rPr lang="en-GB" i="1" dirty="0"/>
              <a:t>Down in Wales 2</a:t>
            </a:r>
            <a:r>
              <a:rPr lang="en-GB" dirty="0"/>
              <a:t>. Capel </a:t>
            </a:r>
            <a:r>
              <a:rPr lang="en-GB" dirty="0" err="1"/>
              <a:t>Garmon</a:t>
            </a:r>
            <a:r>
              <a:rPr lang="en-GB" dirty="0"/>
              <a:t>: </a:t>
            </a:r>
            <a:r>
              <a:rPr lang="en-GB" dirty="0" err="1"/>
              <a:t>Gwasg</a:t>
            </a:r>
            <a:r>
              <a:rPr lang="en-GB" dirty="0"/>
              <a:t> </a:t>
            </a:r>
            <a:r>
              <a:rPr lang="en-GB" dirty="0" err="1"/>
              <a:t>Carreg</a:t>
            </a:r>
            <a:r>
              <a:rPr lang="en-GB" dirty="0"/>
              <a:t> </a:t>
            </a:r>
            <a:r>
              <a:rPr lang="en-GB" dirty="0" err="1"/>
              <a:t>Gwalch</a:t>
            </a:r>
            <a:r>
              <a:rPr lang="en-GB" dirty="0"/>
              <a:t>.</a:t>
            </a:r>
          </a:p>
          <a:p>
            <a:endParaRPr lang="en-GB" sz="2000" dirty="0"/>
          </a:p>
        </p:txBody>
      </p:sp>
    </p:spTree>
    <p:extLst>
      <p:ext uri="{BB962C8B-B14F-4D97-AF65-F5344CB8AC3E}">
        <p14:creationId xmlns:p14="http://schemas.microsoft.com/office/powerpoint/2010/main" val="856195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88BABB-FC86-4A7D-AC3D-60F9F3F6299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cs typeface="Calibri Light"/>
              </a:rPr>
              <a:t>Initial Findings and things of note</a:t>
            </a:r>
            <a:endParaRPr lang="en-GB" sz="4000">
              <a:solidFill>
                <a:srgbClr val="FFFFFF"/>
              </a:solidFill>
            </a:endParaRPr>
          </a:p>
        </p:txBody>
      </p:sp>
      <p:sp>
        <p:nvSpPr>
          <p:cNvPr id="3" name="Content Placeholder 2">
            <a:extLst>
              <a:ext uri="{FF2B5EF4-FFF2-40B4-BE49-F238E27FC236}">
                <a16:creationId xmlns:a16="http://schemas.microsoft.com/office/drawing/2014/main" id="{7758FDEF-76D2-4BBB-8C4E-211E3B8BA5DB}"/>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GB" sz="2000">
                <a:cs typeface="Calibri"/>
              </a:rPr>
              <a:t>So far tentative findings include:</a:t>
            </a:r>
          </a:p>
          <a:p>
            <a:r>
              <a:rPr lang="en-GB" sz="2000">
                <a:cs typeface="Calibri"/>
              </a:rPr>
              <a:t>Sites generally were discovered right away (as crashes were visuallised)</a:t>
            </a:r>
          </a:p>
          <a:p>
            <a:r>
              <a:rPr lang="en-GB" sz="2000">
                <a:cs typeface="Calibri"/>
              </a:rPr>
              <a:t>However, ones taking place in mountains were not subject to this as there were less chance that the crash was witnessed.</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A3E3AB5-CBCB-4912-B2DE-B5904670EA67}"/>
              </a:ext>
            </a:extLst>
          </p:cNvPr>
          <p:cNvSpPr>
            <a:spLocks noGrp="1"/>
          </p:cNvSpPr>
          <p:nvPr>
            <p:ph sz="half" idx="2"/>
          </p:nvPr>
        </p:nvSpPr>
        <p:spPr>
          <a:xfrm>
            <a:off x="8451604" y="1412489"/>
            <a:ext cx="3197701" cy="4363844"/>
          </a:xfrm>
        </p:spPr>
        <p:txBody>
          <a:bodyPr>
            <a:normAutofit/>
          </a:bodyPr>
          <a:lstStyle/>
          <a:p>
            <a:r>
              <a:rPr lang="en-GB" sz="2000"/>
              <a:t>Some sites are offered protected status and some sites (those in parks or areas of note for their natural beauty) are even referred to or treated as tourist attractions – being noted on websites under things to do or see.</a:t>
            </a:r>
          </a:p>
        </p:txBody>
      </p:sp>
    </p:spTree>
    <p:extLst>
      <p:ext uri="{BB962C8B-B14F-4D97-AF65-F5344CB8AC3E}">
        <p14:creationId xmlns:p14="http://schemas.microsoft.com/office/powerpoint/2010/main" val="10299520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919</Words>
  <Application>Microsoft Office PowerPoint</Application>
  <PresentationFormat>Widescreen</PresentationFormat>
  <Paragraphs>74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[Working Title: Looking at the Preservation and Treatment of WW2 Crash Sites]</vt:lpstr>
      <vt:lpstr>What</vt:lpstr>
      <vt:lpstr>What? Part 2.</vt:lpstr>
      <vt:lpstr>Who</vt:lpstr>
      <vt:lpstr>Who Part 2.</vt:lpstr>
      <vt:lpstr>Why</vt:lpstr>
      <vt:lpstr>Where</vt:lpstr>
      <vt:lpstr>Where (Countryfile Edition)</vt:lpstr>
      <vt:lpstr>When</vt:lpstr>
      <vt:lpstr>How</vt:lpstr>
      <vt:lpstr>Case Study: An example of the kind of sites I want to better understand.</vt:lpstr>
      <vt:lpstr>Examples of Literary Sources</vt:lpstr>
      <vt:lpstr>Initial Findings and things of note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Title: Looking at the Preservation and Treatment of WW2 Crash Sites]</dc:title>
  <dc:creator>Adam price</dc:creator>
  <cp:lastModifiedBy>Adam price</cp:lastModifiedBy>
  <cp:revision>3</cp:revision>
  <dcterms:created xsi:type="dcterms:W3CDTF">2019-12-11T13:24:50Z</dcterms:created>
  <dcterms:modified xsi:type="dcterms:W3CDTF">2019-12-12T02:18:53Z</dcterms:modified>
</cp:coreProperties>
</file>