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61" r:id="rId6"/>
  </p:sldMasterIdLst>
  <p:notesMasterIdLst>
    <p:notesMasterId r:id="rId27"/>
  </p:notesMasterIdLst>
  <p:sldIdLst>
    <p:sldId id="719" r:id="rId7"/>
    <p:sldId id="775" r:id="rId8"/>
    <p:sldId id="258" r:id="rId9"/>
    <p:sldId id="259" r:id="rId10"/>
    <p:sldId id="260" r:id="rId11"/>
    <p:sldId id="261" r:id="rId12"/>
    <p:sldId id="262" r:id="rId13"/>
    <p:sldId id="264" r:id="rId14"/>
    <p:sldId id="267" r:id="rId15"/>
    <p:sldId id="265" r:id="rId16"/>
    <p:sldId id="266" r:id="rId17"/>
    <p:sldId id="263" r:id="rId18"/>
    <p:sldId id="776" r:id="rId19"/>
    <p:sldId id="777" r:id="rId20"/>
    <p:sldId id="778" r:id="rId21"/>
    <p:sldId id="779" r:id="rId22"/>
    <p:sldId id="780" r:id="rId23"/>
    <p:sldId id="268" r:id="rId24"/>
    <p:sldId id="774" r:id="rId25"/>
    <p:sldId id="732" r:id="rId26"/>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a:srgbClr val="172C51"/>
    <a:srgbClr val="000000"/>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31" autoAdjust="0"/>
    <p:restoredTop sz="88630" autoAdjust="0"/>
  </p:normalViewPr>
  <p:slideViewPr>
    <p:cSldViewPr snapToGrid="0">
      <p:cViewPr varScale="1">
        <p:scale>
          <a:sx n="83" d="100"/>
          <a:sy n="83" d="100"/>
        </p:scale>
        <p:origin x="586" y="274"/>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77" d="100"/>
          <a:sy n="77" d="100"/>
        </p:scale>
        <p:origin x="2730" y="63"/>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tags" Target="tags/tag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3FBC77E1-FE42-4F9E-B4B2-3759F3328945}"/>
    <pc:docChg chg="custSel modSld sldOrd">
      <pc:chgData name="Stalin Jacob Wilson Packia Dhas" userId="050d7d71-3621-4503-95e8-1c9a9d962492" providerId="ADAL" clId="{3FBC77E1-FE42-4F9E-B4B2-3759F3328945}" dt="2026-07-13T06:57:44.831" v="174" actId="122"/>
      <pc:docMkLst>
        <pc:docMk/>
      </pc:docMkLst>
      <pc:sldChg chg="modSp mod">
        <pc:chgData name="Stalin Jacob Wilson Packia Dhas" userId="050d7d71-3621-4503-95e8-1c9a9d962492" providerId="ADAL" clId="{3FBC77E1-FE42-4F9E-B4B2-3759F3328945}" dt="2026-07-13T06:57:44.831" v="174" actId="122"/>
        <pc:sldMkLst>
          <pc:docMk/>
          <pc:sldMk cId="646158180" sldId="774"/>
        </pc:sldMkLst>
        <pc:spChg chg="mod">
          <ac:chgData name="Stalin Jacob Wilson Packia Dhas" userId="050d7d71-3621-4503-95e8-1c9a9d962492" providerId="ADAL" clId="{3FBC77E1-FE42-4F9E-B4B2-3759F3328945}" dt="2026-07-13T06:57:44.831" v="174" actId="122"/>
          <ac:spMkLst>
            <pc:docMk/>
            <pc:sldMk cId="646158180" sldId="774"/>
            <ac:spMk id="8" creationId="{AD998BBB-5DA1-4F0C-9A5C-BA0F9C454DA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13/07/2026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a:t>
            </a:fld>
            <a:endParaRPr lang="en-GB"/>
          </a:p>
        </p:txBody>
      </p:sp>
    </p:spTree>
    <p:extLst>
      <p:ext uri="{BB962C8B-B14F-4D97-AF65-F5344CB8AC3E}">
        <p14:creationId xmlns:p14="http://schemas.microsoft.com/office/powerpoint/2010/main" val="2339301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3</a:t>
            </a:fld>
            <a:endParaRPr lang="en-GB"/>
          </a:p>
        </p:txBody>
      </p:sp>
    </p:spTree>
    <p:extLst>
      <p:ext uri="{BB962C8B-B14F-4D97-AF65-F5344CB8AC3E}">
        <p14:creationId xmlns:p14="http://schemas.microsoft.com/office/powerpoint/2010/main" val="34292091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4</a:t>
            </a:fld>
            <a:endParaRPr lang="en-GB"/>
          </a:p>
        </p:txBody>
      </p:sp>
    </p:spTree>
    <p:extLst>
      <p:ext uri="{BB962C8B-B14F-4D97-AF65-F5344CB8AC3E}">
        <p14:creationId xmlns:p14="http://schemas.microsoft.com/office/powerpoint/2010/main" val="39498322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5</a:t>
            </a:fld>
            <a:endParaRPr lang="en-GB"/>
          </a:p>
        </p:txBody>
      </p:sp>
    </p:spTree>
    <p:extLst>
      <p:ext uri="{BB962C8B-B14F-4D97-AF65-F5344CB8AC3E}">
        <p14:creationId xmlns:p14="http://schemas.microsoft.com/office/powerpoint/2010/main" val="9980015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6</a:t>
            </a:fld>
            <a:endParaRPr lang="en-GB"/>
          </a:p>
        </p:txBody>
      </p:sp>
    </p:spTree>
    <p:extLst>
      <p:ext uri="{BB962C8B-B14F-4D97-AF65-F5344CB8AC3E}">
        <p14:creationId xmlns:p14="http://schemas.microsoft.com/office/powerpoint/2010/main" val="24411087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7</a:t>
            </a:fld>
            <a:endParaRPr lang="en-GB"/>
          </a:p>
        </p:txBody>
      </p:sp>
    </p:spTree>
    <p:extLst>
      <p:ext uri="{BB962C8B-B14F-4D97-AF65-F5344CB8AC3E}">
        <p14:creationId xmlns:p14="http://schemas.microsoft.com/office/powerpoint/2010/main" val="21658446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8</a:t>
            </a:fld>
            <a:endParaRPr lang="en-GB"/>
          </a:p>
        </p:txBody>
      </p:sp>
    </p:spTree>
    <p:extLst>
      <p:ext uri="{BB962C8B-B14F-4D97-AF65-F5344CB8AC3E}">
        <p14:creationId xmlns:p14="http://schemas.microsoft.com/office/powerpoint/2010/main" val="20888942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9</a:t>
            </a:fld>
            <a:endParaRPr lang="en-GB"/>
          </a:p>
        </p:txBody>
      </p:sp>
    </p:spTree>
    <p:extLst>
      <p:ext uri="{BB962C8B-B14F-4D97-AF65-F5344CB8AC3E}">
        <p14:creationId xmlns:p14="http://schemas.microsoft.com/office/powerpoint/2010/main" val="14709175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12</a:t>
            </a:fld>
            <a:endParaRPr lang="en-GB"/>
          </a:p>
        </p:txBody>
      </p:sp>
    </p:spTree>
    <p:extLst>
      <p:ext uri="{BB962C8B-B14F-4D97-AF65-F5344CB8AC3E}">
        <p14:creationId xmlns:p14="http://schemas.microsoft.com/office/powerpoint/2010/main" val="32010544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1990279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3.png"/><Relationship Id="rId5" Type="http://schemas.openxmlformats.org/officeDocument/2006/relationships/theme" Target="../theme/theme3.xml"/><Relationship Id="rId4"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6"/>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91"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hyperlink" Target="https://www.ciras.org.uk/" TargetMode="External"/><Relationship Id="rId2" Type="http://schemas.openxmlformats.org/officeDocument/2006/relationships/hyperlink" Target="https://www.thepwi.org/code-of-professional-conduct/" TargetMode="External"/><Relationship Id="rId1" Type="http://schemas.openxmlformats.org/officeDocument/2006/relationships/slideLayout" Target="../slideLayouts/slideLayout5.xml"/><Relationship Id="rId5" Type="http://schemas.openxmlformats.org/officeDocument/2006/relationships/hyperlink" Target="https://www.linkedin.com/pulse/electronics-engineering-paving-path-sustainable-future-vijit-singh" TargetMode="External"/><Relationship Id="rId4" Type="http://schemas.openxmlformats.org/officeDocument/2006/relationships/hyperlink" Target="https://www.educba.com/whistleblower-policy/"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a:extLst>
              <a:ext uri="{FF2B5EF4-FFF2-40B4-BE49-F238E27FC236}">
                <a16:creationId xmlns:a16="http://schemas.microsoft.com/office/drawing/2014/main" id="{32FAECD2-AEF9-E0BD-7C77-6008C9287772}"/>
              </a:ext>
            </a:extLst>
          </p:cNvPr>
          <p:cNvSpPr txBox="1">
            <a:spLocks/>
          </p:cNvSpPr>
          <p:nvPr/>
        </p:nvSpPr>
        <p:spPr>
          <a:xfrm>
            <a:off x="1604989" y="1585237"/>
            <a:ext cx="8747686"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6000" b="1" dirty="0">
                <a:latin typeface="Book Antiqua" panose="02040602050305030304" pitchFamily="18" charset="0"/>
                <a:ea typeface="Cambria" panose="02040503050406030204" pitchFamily="18" charset="0"/>
                <a:cs typeface="Arial"/>
              </a:rPr>
              <a:t>Code of Professional </a:t>
            </a:r>
          </a:p>
          <a:p>
            <a:pPr algn="ctr"/>
            <a:r>
              <a:rPr lang="en-GB" sz="6000" b="1" dirty="0">
                <a:latin typeface="Book Antiqua" panose="02040602050305030304" pitchFamily="18" charset="0"/>
                <a:ea typeface="Cambria" panose="02040503050406030204" pitchFamily="18" charset="0"/>
                <a:cs typeface="Arial"/>
              </a:rPr>
              <a:t>Conduct</a:t>
            </a:r>
          </a:p>
        </p:txBody>
      </p:sp>
      <p:sp>
        <p:nvSpPr>
          <p:cNvPr id="7" name="Content Placeholder 1">
            <a:extLst>
              <a:ext uri="{FF2B5EF4-FFF2-40B4-BE49-F238E27FC236}">
                <a16:creationId xmlns:a16="http://schemas.microsoft.com/office/drawing/2014/main" id="{E822A2C5-03E7-9C76-CF81-917ED8B3D5DA}"/>
              </a:ext>
            </a:extLst>
          </p:cNvPr>
          <p:cNvSpPr txBox="1">
            <a:spLocks/>
          </p:cNvSpPr>
          <p:nvPr/>
        </p:nvSpPr>
        <p:spPr>
          <a:xfrm>
            <a:off x="8355531" y="508204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1000" b="1" dirty="0">
              <a:latin typeface="Cambria" panose="02040503050406030204" pitchFamily="18" charset="0"/>
              <a:ea typeface="Cambria" panose="02040503050406030204" pitchFamily="18" charset="0"/>
            </a:endParaRPr>
          </a:p>
        </p:txBody>
      </p:sp>
      <p:sp>
        <p:nvSpPr>
          <p:cNvPr id="4" name="Subtitle 2">
            <a:extLst>
              <a:ext uri="{FF2B5EF4-FFF2-40B4-BE49-F238E27FC236}">
                <a16:creationId xmlns:a16="http://schemas.microsoft.com/office/drawing/2014/main" id="{4EDC96A1-420D-4C44-87AC-6B4A0EC95920}"/>
              </a:ext>
            </a:extLst>
          </p:cNvPr>
          <p:cNvSpPr txBox="1">
            <a:spLocks/>
          </p:cNvSpPr>
          <p:nvPr/>
        </p:nvSpPr>
        <p:spPr>
          <a:xfrm>
            <a:off x="2315603" y="3873043"/>
            <a:ext cx="8534400" cy="1752600"/>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200"/>
              </a:spcAft>
              <a:defRPr sz="2200">
                <a:latin typeface="Book Antiqua"/>
              </a:defRPr>
            </a:pPr>
            <a:r>
              <a:rPr lang="en-GB" sz="2200" dirty="0">
                <a:latin typeface="Book Antiqua"/>
              </a:rPr>
              <a:t>Ethical Principles and Professional Standards in Engineering</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Aft>
                <a:spcPts val="200"/>
              </a:spcAft>
              <a:defRPr sz="2200" b="1">
                <a:latin typeface="Book Antiqua"/>
              </a:defRPr>
            </a:pPr>
            <a:r>
              <a:rPr lang="en-GB" sz="2600" dirty="0"/>
              <a:t>Code of Professional Conduct</a:t>
            </a:r>
            <a:endParaRPr sz="2600" dirty="0"/>
          </a:p>
        </p:txBody>
      </p:sp>
      <p:sp>
        <p:nvSpPr>
          <p:cNvPr id="3" name="Content Placeholder 2"/>
          <p:cNvSpPr>
            <a:spLocks noGrp="1"/>
          </p:cNvSpPr>
          <p:nvPr>
            <p:ph idx="1"/>
          </p:nvPr>
        </p:nvSpPr>
        <p:spPr>
          <a:xfrm>
            <a:off x="643157" y="2418542"/>
            <a:ext cx="10972800" cy="3917032"/>
          </a:xfrm>
        </p:spPr>
        <p:txBody>
          <a:bodyPr/>
          <a:lstStyle/>
          <a:p>
            <a:pPr marL="0" indent="0">
              <a:lnSpc>
                <a:spcPct val="200000"/>
              </a:lnSpc>
              <a:spcAft>
                <a:spcPts val="200"/>
              </a:spcAft>
              <a:buNone/>
              <a:defRPr sz="2200">
                <a:latin typeface="Book Antiqua"/>
              </a:defRPr>
            </a:pPr>
            <a:r>
              <a:rPr lang="en-GB" sz="2200" dirty="0"/>
              <a:t>A </a:t>
            </a:r>
            <a:r>
              <a:rPr lang="en-GB" sz="2200" b="1" dirty="0"/>
              <a:t>code of professional conduct</a:t>
            </a:r>
            <a:r>
              <a:rPr lang="en-GB" sz="2200" dirty="0"/>
              <a:t> is a set of rules, principles, and ethical standards that guide how a person should behave in their profession.</a:t>
            </a:r>
            <a:endParaRPr lang="en-GB" dirty="0"/>
          </a:p>
          <a:p>
            <a:pPr>
              <a:lnSpc>
                <a:spcPct val="200000"/>
              </a:lnSpc>
              <a:spcAft>
                <a:spcPts val="200"/>
              </a:spcAft>
              <a:defRPr sz="2200">
                <a:latin typeface="Book Antiqua"/>
              </a:defRPr>
            </a:pPr>
            <a:r>
              <a:rPr dirty="0"/>
              <a:t>Applies to all Institution members</a:t>
            </a:r>
          </a:p>
          <a:p>
            <a:pPr>
              <a:lnSpc>
                <a:spcPct val="200000"/>
              </a:lnSpc>
              <a:spcAft>
                <a:spcPts val="200"/>
              </a:spcAft>
              <a:defRPr sz="2200">
                <a:latin typeface="Book Antiqua"/>
              </a:defRPr>
            </a:pPr>
            <a:r>
              <a:rPr dirty="0"/>
              <a:t>Based on UK Engineering Ethical Principles</a:t>
            </a:r>
          </a:p>
          <a:p>
            <a:pPr>
              <a:lnSpc>
                <a:spcPct val="200000"/>
              </a:lnSpc>
              <a:spcAft>
                <a:spcPts val="200"/>
              </a:spcAft>
              <a:defRPr sz="2200">
                <a:latin typeface="Book Antiqua"/>
              </a:defRPr>
            </a:pPr>
            <a:r>
              <a:rPr dirty="0"/>
              <a:t>Applies to all levels (apprentices, students, professionals)</a:t>
            </a:r>
          </a:p>
        </p:txBody>
      </p:sp>
      <p:sp>
        <p:nvSpPr>
          <p:cNvPr id="4" name="Title 1">
            <a:extLst>
              <a:ext uri="{FF2B5EF4-FFF2-40B4-BE49-F238E27FC236}">
                <a16:creationId xmlns:a16="http://schemas.microsoft.com/office/drawing/2014/main" id="{91F40F6A-95DC-45C9-BB52-970BCC144485}"/>
              </a:ext>
            </a:extLst>
          </p:cNvPr>
          <p:cNvSpPr txBox="1">
            <a:spLocks/>
          </p:cNvSpPr>
          <p:nvPr/>
        </p:nvSpPr>
        <p:spPr>
          <a:xfrm>
            <a:off x="3270368" y="16576"/>
            <a:ext cx="541381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Code of Professional Conduct</a:t>
            </a:r>
          </a:p>
        </p:txBody>
      </p:sp>
      <p:sp>
        <p:nvSpPr>
          <p:cNvPr id="5" name="TextBox 4">
            <a:extLst>
              <a:ext uri="{FF2B5EF4-FFF2-40B4-BE49-F238E27FC236}">
                <a16:creationId xmlns:a16="http://schemas.microsoft.com/office/drawing/2014/main" id="{F97FBF60-E9A2-45E4-81FB-4E9A19A90DE8}"/>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pic>
        <p:nvPicPr>
          <p:cNvPr id="7" name="Picture 6" descr="A close-up of people shaking hands&#10;&#10;Description automatically generated">
            <a:extLst>
              <a:ext uri="{FF2B5EF4-FFF2-40B4-BE49-F238E27FC236}">
                <a16:creationId xmlns:a16="http://schemas.microsoft.com/office/drawing/2014/main" id="{9CBC9EC0-FA07-438D-B108-B81EC2D23839}"/>
              </a:ext>
            </a:extLst>
          </p:cNvPr>
          <p:cNvPicPr>
            <a:picLocks noChangeAspect="1"/>
          </p:cNvPicPr>
          <p:nvPr/>
        </p:nvPicPr>
        <p:blipFill>
          <a:blip r:embed="rId3">
            <a:alphaModFix amt="20000"/>
          </a:blip>
          <a:stretch>
            <a:fillRect/>
          </a:stretch>
        </p:blipFill>
        <p:spPr>
          <a:xfrm>
            <a:off x="312655" y="1240472"/>
            <a:ext cx="11320583" cy="5426017"/>
          </a:xfrm>
          <a:prstGeom prst="rect">
            <a:avLst/>
          </a:prstGeom>
        </p:spPr>
      </p:pic>
    </p:spTree>
    <p:extLst>
      <p:ext uri="{BB962C8B-B14F-4D97-AF65-F5344CB8AC3E}">
        <p14:creationId xmlns:p14="http://schemas.microsoft.com/office/powerpoint/2010/main" val="132287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457" y="1089033"/>
            <a:ext cx="11594969" cy="1325563"/>
          </a:xfrm>
        </p:spPr>
        <p:txBody>
          <a:bodyPr>
            <a:normAutofit/>
          </a:bodyPr>
          <a:lstStyle/>
          <a:p>
            <a:pPr>
              <a:spcAft>
                <a:spcPts val="200"/>
              </a:spcAft>
              <a:defRPr sz="2200" b="1">
                <a:latin typeface="Book Antiqua"/>
              </a:defRPr>
            </a:pPr>
            <a:r>
              <a:rPr sz="2600" dirty="0"/>
              <a:t>Ethical Principles</a:t>
            </a:r>
          </a:p>
        </p:txBody>
      </p:sp>
      <p:sp>
        <p:nvSpPr>
          <p:cNvPr id="3" name="Content Placeholder 2"/>
          <p:cNvSpPr>
            <a:spLocks noGrp="1"/>
          </p:cNvSpPr>
          <p:nvPr>
            <p:ph idx="1"/>
          </p:nvPr>
        </p:nvSpPr>
        <p:spPr>
          <a:xfrm>
            <a:off x="498574" y="2044657"/>
            <a:ext cx="10972800" cy="3917032"/>
          </a:xfrm>
        </p:spPr>
        <p:txBody>
          <a:bodyPr>
            <a:normAutofit lnSpcReduction="10000"/>
          </a:bodyPr>
          <a:lstStyle/>
          <a:p>
            <a:pPr marL="0" indent="0">
              <a:lnSpc>
                <a:spcPct val="200000"/>
              </a:lnSpc>
              <a:spcAft>
                <a:spcPts val="200"/>
              </a:spcAft>
              <a:buNone/>
              <a:defRPr sz="2200">
                <a:latin typeface="Book Antiqua"/>
              </a:defRPr>
            </a:pPr>
            <a:r>
              <a:rPr lang="en-GB" sz="2900" dirty="0"/>
              <a:t>Ethical principles are the basic </a:t>
            </a:r>
            <a:r>
              <a:rPr lang="en-GB" sz="2900" b="1" dirty="0"/>
              <a:t>moral rules or values </a:t>
            </a:r>
            <a:r>
              <a:rPr lang="en-GB" sz="2900" dirty="0"/>
              <a:t>that guide people to act in a right, fair, and responsible way.</a:t>
            </a:r>
          </a:p>
          <a:p>
            <a:pPr marL="0" indent="0">
              <a:lnSpc>
                <a:spcPct val="120000"/>
              </a:lnSpc>
              <a:spcAft>
                <a:spcPts val="200"/>
              </a:spcAft>
              <a:buNone/>
              <a:defRPr sz="2200">
                <a:latin typeface="Book Antiqua"/>
              </a:defRPr>
            </a:pPr>
            <a:r>
              <a:rPr dirty="0"/>
              <a:t>1. Honesty &amp; Integrity</a:t>
            </a:r>
          </a:p>
          <a:p>
            <a:pPr marL="0" indent="0">
              <a:lnSpc>
                <a:spcPct val="120000"/>
              </a:lnSpc>
              <a:spcAft>
                <a:spcPts val="200"/>
              </a:spcAft>
              <a:buNone/>
              <a:defRPr sz="2200">
                <a:latin typeface="Book Antiqua"/>
              </a:defRPr>
            </a:pPr>
            <a:r>
              <a:rPr dirty="0"/>
              <a:t>2. Respect for Life, Law, and the Public good</a:t>
            </a:r>
          </a:p>
          <a:p>
            <a:pPr marL="0" indent="0">
              <a:lnSpc>
                <a:spcPct val="120000"/>
              </a:lnSpc>
              <a:spcAft>
                <a:spcPts val="200"/>
              </a:spcAft>
              <a:buNone/>
              <a:defRPr sz="2200">
                <a:latin typeface="Book Antiqua"/>
              </a:defRPr>
            </a:pPr>
            <a:r>
              <a:rPr dirty="0"/>
              <a:t>3. Accuracy &amp; Rigor</a:t>
            </a:r>
          </a:p>
          <a:p>
            <a:pPr marL="0" indent="0">
              <a:lnSpc>
                <a:spcPct val="120000"/>
              </a:lnSpc>
              <a:spcAft>
                <a:spcPts val="200"/>
              </a:spcAft>
              <a:buNone/>
              <a:defRPr sz="2200">
                <a:latin typeface="Book Antiqua"/>
              </a:defRPr>
            </a:pPr>
            <a:r>
              <a:rPr dirty="0"/>
              <a:t>4. Leadership &amp; Communication</a:t>
            </a:r>
            <a:endParaRPr lang="en-GB" dirty="0"/>
          </a:p>
        </p:txBody>
      </p:sp>
      <p:sp>
        <p:nvSpPr>
          <p:cNvPr id="4" name="Title 1">
            <a:extLst>
              <a:ext uri="{FF2B5EF4-FFF2-40B4-BE49-F238E27FC236}">
                <a16:creationId xmlns:a16="http://schemas.microsoft.com/office/drawing/2014/main" id="{12CADF20-002E-4D90-AB11-9E02F17D6F23}"/>
              </a:ext>
            </a:extLst>
          </p:cNvPr>
          <p:cNvSpPr txBox="1">
            <a:spLocks/>
          </p:cNvSpPr>
          <p:nvPr/>
        </p:nvSpPr>
        <p:spPr>
          <a:xfrm>
            <a:off x="3270368" y="16576"/>
            <a:ext cx="570642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Code of Professional Conduct</a:t>
            </a:r>
          </a:p>
        </p:txBody>
      </p:sp>
      <p:sp>
        <p:nvSpPr>
          <p:cNvPr id="5" name="TextBox 4">
            <a:extLst>
              <a:ext uri="{FF2B5EF4-FFF2-40B4-BE49-F238E27FC236}">
                <a16:creationId xmlns:a16="http://schemas.microsoft.com/office/drawing/2014/main" id="{EB34A803-4526-45F1-AEFC-ECCBDBD92CE8}"/>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pic>
        <p:nvPicPr>
          <p:cNvPr id="7" name="Picture 6" descr="A signpost with different colored signs&#10;&#10;Description automatically generated">
            <a:extLst>
              <a:ext uri="{FF2B5EF4-FFF2-40B4-BE49-F238E27FC236}">
                <a16:creationId xmlns:a16="http://schemas.microsoft.com/office/drawing/2014/main" id="{F113E185-3D2C-414A-849C-D95A83E8F238}"/>
              </a:ext>
            </a:extLst>
          </p:cNvPr>
          <p:cNvPicPr>
            <a:picLocks noChangeAspect="1"/>
          </p:cNvPicPr>
          <p:nvPr/>
        </p:nvPicPr>
        <p:blipFill>
          <a:blip r:embed="rId3"/>
          <a:stretch>
            <a:fillRect/>
          </a:stretch>
        </p:blipFill>
        <p:spPr>
          <a:xfrm>
            <a:off x="8577074" y="3114667"/>
            <a:ext cx="3314700" cy="265747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90" y="1082259"/>
            <a:ext cx="11594969" cy="1325563"/>
          </a:xfrm>
        </p:spPr>
        <p:txBody>
          <a:bodyPr>
            <a:normAutofit/>
          </a:bodyPr>
          <a:lstStyle/>
          <a:p>
            <a:pPr>
              <a:spcAft>
                <a:spcPts val="200"/>
              </a:spcAft>
              <a:defRPr sz="2200" b="1">
                <a:latin typeface="Book Antiqua"/>
              </a:defRPr>
            </a:pPr>
            <a:r>
              <a:rPr lang="en-GB" sz="2600" dirty="0"/>
              <a:t>1. </a:t>
            </a:r>
            <a:r>
              <a:rPr sz="2600" dirty="0"/>
              <a:t>Honesty &amp; Integrity</a:t>
            </a:r>
          </a:p>
        </p:txBody>
      </p:sp>
      <p:sp>
        <p:nvSpPr>
          <p:cNvPr id="3" name="Content Placeholder 2"/>
          <p:cNvSpPr>
            <a:spLocks noGrp="1"/>
          </p:cNvSpPr>
          <p:nvPr>
            <p:ph idx="1"/>
          </p:nvPr>
        </p:nvSpPr>
        <p:spPr>
          <a:xfrm>
            <a:off x="433494" y="2178187"/>
            <a:ext cx="7504853" cy="3917032"/>
          </a:xfrm>
        </p:spPr>
        <p:txBody>
          <a:bodyPr/>
          <a:lstStyle/>
          <a:p>
            <a:pPr>
              <a:lnSpc>
                <a:spcPct val="200000"/>
              </a:lnSpc>
              <a:spcAft>
                <a:spcPts val="200"/>
              </a:spcAft>
              <a:defRPr sz="2200">
                <a:latin typeface="Book Antiqua"/>
              </a:defRPr>
            </a:pPr>
            <a:r>
              <a:rPr dirty="0"/>
              <a:t>Act in a reliable and trustworthy manner</a:t>
            </a:r>
          </a:p>
          <a:p>
            <a:pPr>
              <a:lnSpc>
                <a:spcPct val="200000"/>
              </a:lnSpc>
              <a:spcAft>
                <a:spcPts val="200"/>
              </a:spcAft>
              <a:defRPr sz="2200">
                <a:latin typeface="Book Antiqua"/>
              </a:defRPr>
            </a:pPr>
            <a:r>
              <a:rPr dirty="0"/>
              <a:t>Respect privacy, confidentiality, and conflicts of interest</a:t>
            </a:r>
          </a:p>
          <a:p>
            <a:pPr>
              <a:lnSpc>
                <a:spcPct val="200000"/>
              </a:lnSpc>
              <a:spcAft>
                <a:spcPts val="200"/>
              </a:spcAft>
              <a:defRPr sz="2200">
                <a:latin typeface="Book Antiqua"/>
              </a:defRPr>
            </a:pPr>
            <a:r>
              <a:rPr dirty="0"/>
              <a:t>Avoid deception, bribery, and corruption</a:t>
            </a:r>
          </a:p>
        </p:txBody>
      </p:sp>
      <p:sp>
        <p:nvSpPr>
          <p:cNvPr id="4" name="Title 1">
            <a:extLst>
              <a:ext uri="{FF2B5EF4-FFF2-40B4-BE49-F238E27FC236}">
                <a16:creationId xmlns:a16="http://schemas.microsoft.com/office/drawing/2014/main" id="{F7FA111F-0098-4130-95B5-C0CE928D8411}"/>
              </a:ext>
            </a:extLst>
          </p:cNvPr>
          <p:cNvSpPr txBox="1">
            <a:spLocks/>
          </p:cNvSpPr>
          <p:nvPr/>
        </p:nvSpPr>
        <p:spPr>
          <a:xfrm>
            <a:off x="3270368" y="16576"/>
            <a:ext cx="5852731"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Code of Professional Conduct</a:t>
            </a:r>
          </a:p>
        </p:txBody>
      </p:sp>
      <p:sp>
        <p:nvSpPr>
          <p:cNvPr id="5" name="TextBox 4">
            <a:extLst>
              <a:ext uri="{FF2B5EF4-FFF2-40B4-BE49-F238E27FC236}">
                <a16:creationId xmlns:a16="http://schemas.microsoft.com/office/drawing/2014/main" id="{BD1C8464-0D4E-4D05-9239-8B558FC0875F}"/>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pic>
        <p:nvPicPr>
          <p:cNvPr id="7" name="Picture 6" descr="A group of people wearing hard hats and vests&#10;&#10;Description automatically generated">
            <a:extLst>
              <a:ext uri="{FF2B5EF4-FFF2-40B4-BE49-F238E27FC236}">
                <a16:creationId xmlns:a16="http://schemas.microsoft.com/office/drawing/2014/main" id="{1F6EE345-CFA4-443A-BDCA-E0E21F65B30E}"/>
              </a:ext>
            </a:extLst>
          </p:cNvPr>
          <p:cNvPicPr>
            <a:picLocks noChangeAspect="1"/>
          </p:cNvPicPr>
          <p:nvPr/>
        </p:nvPicPr>
        <p:blipFill>
          <a:blip r:embed="rId3"/>
          <a:stretch>
            <a:fillRect/>
          </a:stretch>
        </p:blipFill>
        <p:spPr>
          <a:xfrm>
            <a:off x="7939583" y="2296727"/>
            <a:ext cx="3818923" cy="276632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121" y="1557867"/>
            <a:ext cx="11594969" cy="1325563"/>
          </a:xfrm>
        </p:spPr>
        <p:txBody>
          <a:bodyPr>
            <a:normAutofit/>
          </a:bodyPr>
          <a:lstStyle/>
          <a:p>
            <a:pPr>
              <a:spcAft>
                <a:spcPts val="200"/>
              </a:spcAft>
              <a:defRPr sz="2200" b="1">
                <a:latin typeface="Book Antiqua"/>
              </a:defRPr>
            </a:pPr>
            <a:r>
              <a:rPr lang="en-GB" sz="2600" dirty="0"/>
              <a:t>2. </a:t>
            </a:r>
            <a:r>
              <a:rPr sz="2600" dirty="0"/>
              <a:t>Respect for Life, Law &amp; Public Good</a:t>
            </a:r>
          </a:p>
        </p:txBody>
      </p:sp>
      <p:sp>
        <p:nvSpPr>
          <p:cNvPr id="3" name="Content Placeholder 2"/>
          <p:cNvSpPr>
            <a:spLocks noGrp="1"/>
          </p:cNvSpPr>
          <p:nvPr>
            <p:ph idx="1"/>
          </p:nvPr>
        </p:nvSpPr>
        <p:spPr>
          <a:xfrm>
            <a:off x="370206" y="2677540"/>
            <a:ext cx="10972800" cy="3917032"/>
          </a:xfrm>
        </p:spPr>
        <p:txBody>
          <a:bodyPr/>
          <a:lstStyle/>
          <a:p>
            <a:pPr>
              <a:lnSpc>
                <a:spcPct val="200000"/>
              </a:lnSpc>
              <a:spcAft>
                <a:spcPts val="200"/>
              </a:spcAft>
              <a:defRPr sz="2200">
                <a:latin typeface="Book Antiqua"/>
              </a:defRPr>
            </a:pPr>
            <a:r>
              <a:rPr dirty="0"/>
              <a:t>Follow laws and regulations</a:t>
            </a:r>
          </a:p>
          <a:p>
            <a:pPr>
              <a:lnSpc>
                <a:spcPct val="200000"/>
              </a:lnSpc>
              <a:spcAft>
                <a:spcPts val="200"/>
              </a:spcAft>
              <a:defRPr sz="2200">
                <a:latin typeface="Book Antiqua"/>
              </a:defRPr>
            </a:pPr>
            <a:r>
              <a:rPr dirty="0" err="1"/>
              <a:t>Prioriti</a:t>
            </a:r>
            <a:r>
              <a:rPr lang="en-GB" dirty="0"/>
              <a:t>s</a:t>
            </a:r>
            <a:r>
              <a:rPr dirty="0"/>
              <a:t>e health, safety, and security</a:t>
            </a:r>
          </a:p>
          <a:p>
            <a:pPr>
              <a:lnSpc>
                <a:spcPct val="200000"/>
              </a:lnSpc>
              <a:spcAft>
                <a:spcPts val="200"/>
              </a:spcAft>
              <a:defRPr sz="2200">
                <a:latin typeface="Book Antiqua"/>
              </a:defRPr>
            </a:pPr>
            <a:r>
              <a:rPr dirty="0"/>
              <a:t>Promote sustainability and environmental responsibility</a:t>
            </a:r>
          </a:p>
        </p:txBody>
      </p:sp>
      <p:sp>
        <p:nvSpPr>
          <p:cNvPr id="4" name="Title 1">
            <a:extLst>
              <a:ext uri="{FF2B5EF4-FFF2-40B4-BE49-F238E27FC236}">
                <a16:creationId xmlns:a16="http://schemas.microsoft.com/office/drawing/2014/main" id="{BD6B4A0A-FA25-496B-A8C2-3413D45265C5}"/>
              </a:ext>
            </a:extLst>
          </p:cNvPr>
          <p:cNvSpPr txBox="1">
            <a:spLocks/>
          </p:cNvSpPr>
          <p:nvPr/>
        </p:nvSpPr>
        <p:spPr>
          <a:xfrm>
            <a:off x="1105992" y="36099"/>
            <a:ext cx="9126213"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000" b="1" dirty="0">
                <a:solidFill>
                  <a:schemeClr val="bg1"/>
                </a:solidFill>
                <a:latin typeface="Book Antiqua" panose="02040602050305030304" pitchFamily="18" charset="0"/>
                <a:ea typeface="Cambria" panose="02040503050406030204" pitchFamily="18" charset="0"/>
              </a:rPr>
              <a:t>Code of Professional Conduct</a:t>
            </a:r>
          </a:p>
        </p:txBody>
      </p:sp>
      <p:sp>
        <p:nvSpPr>
          <p:cNvPr id="5" name="TextBox 4">
            <a:extLst>
              <a:ext uri="{FF2B5EF4-FFF2-40B4-BE49-F238E27FC236}">
                <a16:creationId xmlns:a16="http://schemas.microsoft.com/office/drawing/2014/main" id="{C9FDAA72-AFD5-4990-8AB4-94BA9C7825C9}"/>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pic>
        <p:nvPicPr>
          <p:cNvPr id="7" name="Picture 6" descr="A tree on a computer chip&#10;&#10;Description automatically generated">
            <a:extLst>
              <a:ext uri="{FF2B5EF4-FFF2-40B4-BE49-F238E27FC236}">
                <a16:creationId xmlns:a16="http://schemas.microsoft.com/office/drawing/2014/main" id="{9970ED61-229D-4461-A726-924DA2F0DE60}"/>
              </a:ext>
            </a:extLst>
          </p:cNvPr>
          <p:cNvPicPr>
            <a:picLocks noChangeAspect="1"/>
          </p:cNvPicPr>
          <p:nvPr/>
        </p:nvPicPr>
        <p:blipFill>
          <a:blip r:embed="rId3"/>
          <a:stretch>
            <a:fillRect/>
          </a:stretch>
        </p:blipFill>
        <p:spPr>
          <a:xfrm>
            <a:off x="7488521" y="1557867"/>
            <a:ext cx="4333273" cy="2438188"/>
          </a:xfrm>
          <a:prstGeom prst="rect">
            <a:avLst/>
          </a:prstGeom>
        </p:spPr>
      </p:pic>
      <p:sp>
        <p:nvSpPr>
          <p:cNvPr id="8" name="TextBox 7">
            <a:extLst>
              <a:ext uri="{FF2B5EF4-FFF2-40B4-BE49-F238E27FC236}">
                <a16:creationId xmlns:a16="http://schemas.microsoft.com/office/drawing/2014/main" id="{B61EC452-D50B-4405-87B9-4C2B588A3823}"/>
              </a:ext>
            </a:extLst>
          </p:cNvPr>
          <p:cNvSpPr txBox="1"/>
          <p:nvPr/>
        </p:nvSpPr>
        <p:spPr>
          <a:xfrm>
            <a:off x="8631554" y="3996055"/>
            <a:ext cx="684107" cy="369332"/>
          </a:xfrm>
          <a:prstGeom prst="rect">
            <a:avLst/>
          </a:prstGeom>
          <a:noFill/>
        </p:spPr>
        <p:txBody>
          <a:bodyPr wrap="square" rtlCol="0">
            <a:spAutoFit/>
          </a:bodyPr>
          <a:lstStyle/>
          <a:p>
            <a:r>
              <a:rPr lang="en-GB" dirty="0"/>
              <a:t>[4]</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633" y="1277809"/>
            <a:ext cx="11594969" cy="1325563"/>
          </a:xfrm>
        </p:spPr>
        <p:txBody>
          <a:bodyPr>
            <a:normAutofit/>
          </a:bodyPr>
          <a:lstStyle/>
          <a:p>
            <a:pPr>
              <a:spcAft>
                <a:spcPts val="200"/>
              </a:spcAft>
              <a:defRPr sz="2200" b="1">
                <a:latin typeface="Book Antiqua"/>
              </a:defRPr>
            </a:pPr>
            <a:r>
              <a:rPr lang="en-GB" sz="2600" dirty="0"/>
              <a:t>3. </a:t>
            </a:r>
            <a:r>
              <a:rPr sz="2600" dirty="0"/>
              <a:t>Accuracy &amp; Rigor</a:t>
            </a:r>
          </a:p>
        </p:txBody>
      </p:sp>
      <p:sp>
        <p:nvSpPr>
          <p:cNvPr id="3" name="Content Placeholder 2"/>
          <p:cNvSpPr>
            <a:spLocks noGrp="1"/>
          </p:cNvSpPr>
          <p:nvPr>
            <p:ph idx="1"/>
          </p:nvPr>
        </p:nvSpPr>
        <p:spPr>
          <a:xfrm>
            <a:off x="1165012" y="2539041"/>
            <a:ext cx="10972800" cy="3917032"/>
          </a:xfrm>
        </p:spPr>
        <p:txBody>
          <a:bodyPr/>
          <a:lstStyle/>
          <a:p>
            <a:pPr>
              <a:lnSpc>
                <a:spcPct val="200000"/>
              </a:lnSpc>
              <a:spcAft>
                <a:spcPts val="200"/>
              </a:spcAft>
              <a:defRPr sz="2200">
                <a:latin typeface="Book Antiqua"/>
              </a:defRPr>
            </a:pPr>
            <a:r>
              <a:rPr dirty="0"/>
              <a:t>Act with care, competence, and up-to-date knowledge</a:t>
            </a:r>
          </a:p>
          <a:p>
            <a:pPr>
              <a:lnSpc>
                <a:spcPct val="200000"/>
              </a:lnSpc>
              <a:spcAft>
                <a:spcPts val="200"/>
              </a:spcAft>
              <a:defRPr sz="2200">
                <a:latin typeface="Book Antiqua"/>
              </a:defRPr>
            </a:pPr>
            <a:r>
              <a:rPr dirty="0"/>
              <a:t>Ensure honest, objective, and evidence-based work</a:t>
            </a:r>
          </a:p>
          <a:p>
            <a:pPr>
              <a:lnSpc>
                <a:spcPct val="200000"/>
              </a:lnSpc>
              <a:spcAft>
                <a:spcPts val="200"/>
              </a:spcAft>
              <a:defRPr sz="2200">
                <a:latin typeface="Book Antiqua"/>
              </a:defRPr>
            </a:pPr>
            <a:r>
              <a:rPr dirty="0"/>
              <a:t>Identify and manage risks properly</a:t>
            </a:r>
          </a:p>
        </p:txBody>
      </p:sp>
      <p:sp>
        <p:nvSpPr>
          <p:cNvPr id="4" name="Title 1">
            <a:extLst>
              <a:ext uri="{FF2B5EF4-FFF2-40B4-BE49-F238E27FC236}">
                <a16:creationId xmlns:a16="http://schemas.microsoft.com/office/drawing/2014/main" id="{075CAFDC-8AAE-4050-92DB-7CEE5D4278A6}"/>
              </a:ext>
            </a:extLst>
          </p:cNvPr>
          <p:cNvSpPr txBox="1">
            <a:spLocks/>
          </p:cNvSpPr>
          <p:nvPr/>
        </p:nvSpPr>
        <p:spPr>
          <a:xfrm>
            <a:off x="90645" y="99909"/>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000" b="1" dirty="0">
                <a:solidFill>
                  <a:schemeClr val="bg1"/>
                </a:solidFill>
                <a:latin typeface="Book Antiqua" panose="02040602050305030304" pitchFamily="18" charset="0"/>
                <a:ea typeface="Cambria" panose="02040503050406030204" pitchFamily="18" charset="0"/>
              </a:rPr>
              <a:t>Code of Professional Conduct</a:t>
            </a:r>
          </a:p>
        </p:txBody>
      </p:sp>
      <p:sp>
        <p:nvSpPr>
          <p:cNvPr id="5" name="TextBox 4">
            <a:extLst>
              <a:ext uri="{FF2B5EF4-FFF2-40B4-BE49-F238E27FC236}">
                <a16:creationId xmlns:a16="http://schemas.microsoft.com/office/drawing/2014/main" id="{DCB4C7CE-D602-4691-8508-F4930E3AE99E}"/>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pic>
        <p:nvPicPr>
          <p:cNvPr id="7" name="Picture 6" descr="A blue and orange symbol with a dart and a target&#10;&#10;Description automatically generated">
            <a:extLst>
              <a:ext uri="{FF2B5EF4-FFF2-40B4-BE49-F238E27FC236}">
                <a16:creationId xmlns:a16="http://schemas.microsoft.com/office/drawing/2014/main" id="{B010EE4A-E74E-4A91-B1CB-B2341CEA81EE}"/>
              </a:ext>
            </a:extLst>
          </p:cNvPr>
          <p:cNvPicPr>
            <a:picLocks noChangeAspect="1"/>
          </p:cNvPicPr>
          <p:nvPr/>
        </p:nvPicPr>
        <p:blipFill>
          <a:blip r:embed="rId3"/>
          <a:stretch>
            <a:fillRect/>
          </a:stretch>
        </p:blipFill>
        <p:spPr>
          <a:xfrm>
            <a:off x="9835307" y="1159239"/>
            <a:ext cx="1809203" cy="2622033"/>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830" y="1168839"/>
            <a:ext cx="11594969" cy="1325563"/>
          </a:xfrm>
        </p:spPr>
        <p:txBody>
          <a:bodyPr>
            <a:normAutofit/>
          </a:bodyPr>
          <a:lstStyle/>
          <a:p>
            <a:pPr>
              <a:spcAft>
                <a:spcPts val="200"/>
              </a:spcAft>
              <a:defRPr sz="2200" b="1">
                <a:latin typeface="Book Antiqua"/>
              </a:defRPr>
            </a:pPr>
            <a:r>
              <a:rPr lang="en-GB" sz="2600" dirty="0"/>
              <a:t>4. </a:t>
            </a:r>
            <a:r>
              <a:rPr sz="2600" dirty="0"/>
              <a:t>Leadership &amp; Communication</a:t>
            </a:r>
          </a:p>
        </p:txBody>
      </p:sp>
      <p:sp>
        <p:nvSpPr>
          <p:cNvPr id="3" name="Content Placeholder 2"/>
          <p:cNvSpPr>
            <a:spLocks noGrp="1"/>
          </p:cNvSpPr>
          <p:nvPr>
            <p:ph idx="1"/>
          </p:nvPr>
        </p:nvSpPr>
        <p:spPr>
          <a:xfrm>
            <a:off x="910278" y="2208903"/>
            <a:ext cx="10972800" cy="3917032"/>
          </a:xfrm>
        </p:spPr>
        <p:txBody>
          <a:bodyPr/>
          <a:lstStyle/>
          <a:p>
            <a:pPr>
              <a:lnSpc>
                <a:spcPct val="200000"/>
              </a:lnSpc>
              <a:spcAft>
                <a:spcPts val="200"/>
              </a:spcAft>
              <a:defRPr sz="2200">
                <a:latin typeface="Book Antiqua"/>
              </a:defRPr>
            </a:pPr>
            <a:r>
              <a:rPr dirty="0"/>
              <a:t>Promote diversity, inclusion, and ethical leadership</a:t>
            </a:r>
          </a:p>
          <a:p>
            <a:pPr>
              <a:lnSpc>
                <a:spcPct val="200000"/>
              </a:lnSpc>
              <a:spcAft>
                <a:spcPts val="200"/>
              </a:spcAft>
              <a:defRPr sz="2200">
                <a:latin typeface="Book Antiqua"/>
              </a:defRPr>
            </a:pPr>
            <a:r>
              <a:rPr dirty="0"/>
              <a:t>Communicate honestly in professional statements</a:t>
            </a:r>
          </a:p>
          <a:p>
            <a:pPr>
              <a:lnSpc>
                <a:spcPct val="200000"/>
              </a:lnSpc>
              <a:spcAft>
                <a:spcPts val="200"/>
              </a:spcAft>
              <a:defRPr sz="2200">
                <a:latin typeface="Book Antiqua"/>
              </a:defRPr>
            </a:pPr>
            <a:r>
              <a:rPr dirty="0"/>
              <a:t>Challenge unethical policies or misleading information</a:t>
            </a:r>
          </a:p>
        </p:txBody>
      </p:sp>
      <p:sp>
        <p:nvSpPr>
          <p:cNvPr id="4" name="Title 1">
            <a:extLst>
              <a:ext uri="{FF2B5EF4-FFF2-40B4-BE49-F238E27FC236}">
                <a16:creationId xmlns:a16="http://schemas.microsoft.com/office/drawing/2014/main" id="{F302FB55-1D8A-4D47-84D6-7C0C1F79C59A}"/>
              </a:ext>
            </a:extLst>
          </p:cNvPr>
          <p:cNvSpPr txBox="1">
            <a:spLocks/>
          </p:cNvSpPr>
          <p:nvPr/>
        </p:nvSpPr>
        <p:spPr>
          <a:xfrm>
            <a:off x="1341732" y="55490"/>
            <a:ext cx="909864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000" b="1" dirty="0">
                <a:solidFill>
                  <a:schemeClr val="bg1"/>
                </a:solidFill>
                <a:latin typeface="Book Antiqua" panose="02040602050305030304" pitchFamily="18" charset="0"/>
                <a:ea typeface="Cambria" panose="02040503050406030204" pitchFamily="18" charset="0"/>
              </a:rPr>
              <a:t>Code of Professional Conduct</a:t>
            </a:r>
          </a:p>
        </p:txBody>
      </p:sp>
      <p:sp>
        <p:nvSpPr>
          <p:cNvPr id="5" name="TextBox 4">
            <a:extLst>
              <a:ext uri="{FF2B5EF4-FFF2-40B4-BE49-F238E27FC236}">
                <a16:creationId xmlns:a16="http://schemas.microsoft.com/office/drawing/2014/main" id="{18D0A6D0-EE12-44BC-B6B4-2F783E46D17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90" y="1122899"/>
            <a:ext cx="11594969" cy="1325563"/>
          </a:xfrm>
        </p:spPr>
        <p:txBody>
          <a:bodyPr>
            <a:normAutofit/>
          </a:bodyPr>
          <a:lstStyle/>
          <a:p>
            <a:pPr>
              <a:spcAft>
                <a:spcPts val="200"/>
              </a:spcAft>
              <a:defRPr sz="2200" b="1">
                <a:latin typeface="Book Antiqua"/>
              </a:defRPr>
            </a:pPr>
            <a:r>
              <a:rPr sz="2600" dirty="0"/>
              <a:t>Handling Conflicts &amp; Concerns</a:t>
            </a:r>
          </a:p>
        </p:txBody>
      </p:sp>
      <p:sp>
        <p:nvSpPr>
          <p:cNvPr id="3" name="Content Placeholder 2"/>
          <p:cNvSpPr>
            <a:spLocks noGrp="1"/>
          </p:cNvSpPr>
          <p:nvPr>
            <p:ph idx="1"/>
          </p:nvPr>
        </p:nvSpPr>
        <p:spPr>
          <a:xfrm>
            <a:off x="440267" y="2311401"/>
            <a:ext cx="10972800" cy="3917032"/>
          </a:xfrm>
        </p:spPr>
        <p:txBody>
          <a:bodyPr/>
          <a:lstStyle/>
          <a:p>
            <a:pPr>
              <a:lnSpc>
                <a:spcPct val="200000"/>
              </a:lnSpc>
              <a:spcAft>
                <a:spcPts val="200"/>
              </a:spcAft>
              <a:defRPr sz="2200">
                <a:latin typeface="Book Antiqua"/>
              </a:defRPr>
            </a:pPr>
            <a:r>
              <a:rPr dirty="0"/>
              <a:t>Whistleblowing &amp; Reporting Misconduct</a:t>
            </a:r>
          </a:p>
          <a:p>
            <a:pPr marL="0" indent="0">
              <a:lnSpc>
                <a:spcPct val="200000"/>
              </a:lnSpc>
              <a:spcAft>
                <a:spcPts val="200"/>
              </a:spcAft>
              <a:buNone/>
              <a:defRPr sz="2200">
                <a:latin typeface="Book Antiqua"/>
              </a:defRPr>
            </a:pPr>
            <a:r>
              <a:rPr lang="en-GB" dirty="0"/>
              <a:t>	</a:t>
            </a:r>
            <a:r>
              <a:rPr dirty="0"/>
              <a:t>- Raise concerns internally first</a:t>
            </a:r>
          </a:p>
          <a:p>
            <a:pPr marL="0" indent="0">
              <a:lnSpc>
                <a:spcPct val="200000"/>
              </a:lnSpc>
              <a:spcAft>
                <a:spcPts val="200"/>
              </a:spcAft>
              <a:buNone/>
              <a:defRPr sz="2200">
                <a:latin typeface="Book Antiqua"/>
              </a:defRPr>
            </a:pPr>
            <a:r>
              <a:rPr lang="en-GB" dirty="0"/>
              <a:t>	</a:t>
            </a:r>
            <a:r>
              <a:rPr dirty="0"/>
              <a:t>- Use CIRAS (Confidential Incident Reporting) if necessary</a:t>
            </a:r>
          </a:p>
          <a:p>
            <a:pPr>
              <a:lnSpc>
                <a:spcPct val="200000"/>
              </a:lnSpc>
              <a:spcAft>
                <a:spcPts val="200"/>
              </a:spcAft>
              <a:defRPr sz="2200">
                <a:latin typeface="Book Antiqua"/>
              </a:defRPr>
            </a:pPr>
            <a:r>
              <a:rPr dirty="0"/>
              <a:t>Manage Conflicts of Interest Transparently</a:t>
            </a:r>
          </a:p>
        </p:txBody>
      </p:sp>
      <p:sp>
        <p:nvSpPr>
          <p:cNvPr id="4" name="Title 1">
            <a:extLst>
              <a:ext uri="{FF2B5EF4-FFF2-40B4-BE49-F238E27FC236}">
                <a16:creationId xmlns:a16="http://schemas.microsoft.com/office/drawing/2014/main" id="{7A5E36C0-A69D-4AC3-AC31-E00D4580D33F}"/>
              </a:ext>
            </a:extLst>
          </p:cNvPr>
          <p:cNvSpPr txBox="1">
            <a:spLocks/>
          </p:cNvSpPr>
          <p:nvPr/>
        </p:nvSpPr>
        <p:spPr>
          <a:xfrm>
            <a:off x="321976" y="1838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000" b="1" dirty="0">
                <a:solidFill>
                  <a:schemeClr val="bg1"/>
                </a:solidFill>
                <a:latin typeface="Book Antiqua" panose="02040602050305030304" pitchFamily="18" charset="0"/>
                <a:ea typeface="Cambria" panose="02040503050406030204" pitchFamily="18" charset="0"/>
              </a:rPr>
              <a:t>Code of Professional Conduct</a:t>
            </a:r>
          </a:p>
        </p:txBody>
      </p:sp>
      <p:sp>
        <p:nvSpPr>
          <p:cNvPr id="5" name="TextBox 4">
            <a:extLst>
              <a:ext uri="{FF2B5EF4-FFF2-40B4-BE49-F238E27FC236}">
                <a16:creationId xmlns:a16="http://schemas.microsoft.com/office/drawing/2014/main" id="{AC2578B4-6F80-4612-9FE9-B1A791D4DED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pic>
        <p:nvPicPr>
          <p:cNvPr id="7" name="Picture 6" descr="A diagram of a whistle blower policy&#10;&#10;Description automatically generated">
            <a:extLst>
              <a:ext uri="{FF2B5EF4-FFF2-40B4-BE49-F238E27FC236}">
                <a16:creationId xmlns:a16="http://schemas.microsoft.com/office/drawing/2014/main" id="{2BC7AC16-0A82-4467-B606-46AF931B4295}"/>
              </a:ext>
            </a:extLst>
          </p:cNvPr>
          <p:cNvPicPr>
            <a:picLocks noChangeAspect="1"/>
          </p:cNvPicPr>
          <p:nvPr/>
        </p:nvPicPr>
        <p:blipFill>
          <a:blip r:embed="rId3"/>
          <a:stretch>
            <a:fillRect/>
          </a:stretch>
        </p:blipFill>
        <p:spPr>
          <a:xfrm>
            <a:off x="6797085" y="1210932"/>
            <a:ext cx="5072939" cy="2811073"/>
          </a:xfrm>
          <a:prstGeom prst="rect">
            <a:avLst/>
          </a:prstGeom>
        </p:spPr>
      </p:pic>
      <p:sp>
        <p:nvSpPr>
          <p:cNvPr id="8" name="TextBox 7">
            <a:extLst>
              <a:ext uri="{FF2B5EF4-FFF2-40B4-BE49-F238E27FC236}">
                <a16:creationId xmlns:a16="http://schemas.microsoft.com/office/drawing/2014/main" id="{9C3469E6-EA8C-4695-9732-8725D7E0FF5E}"/>
              </a:ext>
            </a:extLst>
          </p:cNvPr>
          <p:cNvSpPr txBox="1"/>
          <p:nvPr/>
        </p:nvSpPr>
        <p:spPr>
          <a:xfrm>
            <a:off x="9333554" y="3969115"/>
            <a:ext cx="780575" cy="369332"/>
          </a:xfrm>
          <a:prstGeom prst="rect">
            <a:avLst/>
          </a:prstGeom>
          <a:noFill/>
        </p:spPr>
        <p:txBody>
          <a:bodyPr wrap="square" rtlCol="0">
            <a:spAutoFit/>
          </a:bodyPr>
          <a:lstStyle/>
          <a:p>
            <a:r>
              <a:rPr lang="en-GB" dirty="0"/>
              <a:t>[3]</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817" y="1075486"/>
            <a:ext cx="11594969" cy="1325563"/>
          </a:xfrm>
        </p:spPr>
        <p:txBody>
          <a:bodyPr>
            <a:normAutofit/>
          </a:bodyPr>
          <a:lstStyle/>
          <a:p>
            <a:pPr>
              <a:spcAft>
                <a:spcPts val="200"/>
              </a:spcAft>
              <a:defRPr sz="2200" b="1">
                <a:latin typeface="Book Antiqua"/>
              </a:defRPr>
            </a:pPr>
            <a:r>
              <a:rPr sz="2600" dirty="0"/>
              <a:t>Confidential Safety Reporting &amp; CIRAS</a:t>
            </a:r>
          </a:p>
        </p:txBody>
      </p:sp>
      <p:sp>
        <p:nvSpPr>
          <p:cNvPr id="3" name="Content Placeholder 2"/>
          <p:cNvSpPr>
            <a:spLocks noGrp="1"/>
          </p:cNvSpPr>
          <p:nvPr>
            <p:ph idx="1"/>
          </p:nvPr>
        </p:nvSpPr>
        <p:spPr>
          <a:xfrm>
            <a:off x="831968" y="2175934"/>
            <a:ext cx="10972800" cy="3917032"/>
          </a:xfrm>
        </p:spPr>
        <p:txBody>
          <a:bodyPr/>
          <a:lstStyle/>
          <a:p>
            <a:pPr>
              <a:lnSpc>
                <a:spcPct val="200000"/>
              </a:lnSpc>
              <a:spcAft>
                <a:spcPts val="200"/>
              </a:spcAft>
              <a:defRPr sz="2200">
                <a:latin typeface="Book Antiqua"/>
              </a:defRPr>
            </a:pPr>
            <a:r>
              <a:rPr dirty="0"/>
              <a:t>Importance of reporting safety concerns</a:t>
            </a:r>
          </a:p>
          <a:p>
            <a:pPr>
              <a:lnSpc>
                <a:spcPct val="200000"/>
              </a:lnSpc>
              <a:spcAft>
                <a:spcPts val="200"/>
              </a:spcAft>
              <a:defRPr sz="2200">
                <a:latin typeface="Book Antiqua"/>
              </a:defRPr>
            </a:pPr>
            <a:r>
              <a:rPr dirty="0"/>
              <a:t>Examples of engineering disasters (e.g., Grenfell Tower, 737 Max crashes)</a:t>
            </a:r>
          </a:p>
          <a:p>
            <a:pPr>
              <a:lnSpc>
                <a:spcPct val="200000"/>
              </a:lnSpc>
              <a:spcAft>
                <a:spcPts val="200"/>
              </a:spcAft>
              <a:defRPr sz="2200">
                <a:latin typeface="Book Antiqua"/>
              </a:defRPr>
            </a:pPr>
            <a:r>
              <a:rPr dirty="0"/>
              <a:t>How CIRAS ensures confidentiality &amp; whistleblower protection</a:t>
            </a:r>
          </a:p>
        </p:txBody>
      </p:sp>
      <p:sp>
        <p:nvSpPr>
          <p:cNvPr id="4" name="Title 1">
            <a:extLst>
              <a:ext uri="{FF2B5EF4-FFF2-40B4-BE49-F238E27FC236}">
                <a16:creationId xmlns:a16="http://schemas.microsoft.com/office/drawing/2014/main" id="{25E863E5-3309-42D3-A1B5-9568C8E1F5A0}"/>
              </a:ext>
            </a:extLst>
          </p:cNvPr>
          <p:cNvSpPr txBox="1">
            <a:spLocks/>
          </p:cNvSpPr>
          <p:nvPr/>
        </p:nvSpPr>
        <p:spPr>
          <a:xfrm>
            <a:off x="439863" y="-38564"/>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000" b="1" dirty="0">
                <a:solidFill>
                  <a:schemeClr val="bg1"/>
                </a:solidFill>
                <a:latin typeface="Book Antiqua" panose="02040602050305030304" pitchFamily="18" charset="0"/>
                <a:ea typeface="Cambria" panose="02040503050406030204" pitchFamily="18" charset="0"/>
              </a:rPr>
              <a:t>Code of Professional Conduct</a:t>
            </a:r>
          </a:p>
        </p:txBody>
      </p:sp>
      <p:sp>
        <p:nvSpPr>
          <p:cNvPr id="5" name="TextBox 4">
            <a:extLst>
              <a:ext uri="{FF2B5EF4-FFF2-40B4-BE49-F238E27FC236}">
                <a16:creationId xmlns:a16="http://schemas.microsoft.com/office/drawing/2014/main" id="{CEB475ED-AE28-4C0D-9AAC-1AE231C68CC3}"/>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77" y="1133217"/>
            <a:ext cx="11594969" cy="1325563"/>
          </a:xfrm>
        </p:spPr>
        <p:txBody>
          <a:bodyPr>
            <a:normAutofit/>
          </a:bodyPr>
          <a:lstStyle/>
          <a:p>
            <a:pPr>
              <a:spcAft>
                <a:spcPts val="200"/>
              </a:spcAft>
              <a:defRPr sz="2200" b="1">
                <a:latin typeface="Book Antiqua"/>
              </a:defRPr>
            </a:pPr>
            <a:r>
              <a:rPr sz="2600" dirty="0"/>
              <a:t>Maintaining Professional Competence</a:t>
            </a:r>
          </a:p>
        </p:txBody>
      </p:sp>
      <p:sp>
        <p:nvSpPr>
          <p:cNvPr id="3" name="Content Placeholder 2"/>
          <p:cNvSpPr>
            <a:spLocks noGrp="1"/>
          </p:cNvSpPr>
          <p:nvPr>
            <p:ph idx="1"/>
          </p:nvPr>
        </p:nvSpPr>
        <p:spPr>
          <a:xfrm>
            <a:off x="917543" y="2412103"/>
            <a:ext cx="10972800" cy="3917032"/>
          </a:xfrm>
        </p:spPr>
        <p:txBody>
          <a:bodyPr/>
          <a:lstStyle/>
          <a:p>
            <a:pPr>
              <a:lnSpc>
                <a:spcPct val="200000"/>
              </a:lnSpc>
              <a:spcAft>
                <a:spcPts val="200"/>
              </a:spcAft>
              <a:defRPr sz="2200">
                <a:latin typeface="Book Antiqua"/>
              </a:defRPr>
            </a:pPr>
            <a:r>
              <a:rPr dirty="0"/>
              <a:t>Continuing Professional Development (CPD) is mandatory</a:t>
            </a:r>
          </a:p>
          <a:p>
            <a:pPr>
              <a:lnSpc>
                <a:spcPct val="200000"/>
              </a:lnSpc>
              <a:spcAft>
                <a:spcPts val="200"/>
              </a:spcAft>
              <a:defRPr sz="2200">
                <a:latin typeface="Book Antiqua"/>
              </a:defRPr>
            </a:pPr>
            <a:r>
              <a:rPr dirty="0"/>
              <a:t>Annual submission for registered engineers</a:t>
            </a:r>
          </a:p>
          <a:p>
            <a:pPr>
              <a:lnSpc>
                <a:spcPct val="200000"/>
              </a:lnSpc>
              <a:spcAft>
                <a:spcPts val="200"/>
              </a:spcAft>
              <a:defRPr sz="2200">
                <a:latin typeface="Book Antiqua"/>
              </a:defRPr>
            </a:pPr>
            <a:r>
              <a:rPr dirty="0"/>
              <a:t>Failure to comply may lead to removal from the Engineering Council’s Register</a:t>
            </a:r>
          </a:p>
        </p:txBody>
      </p:sp>
      <p:sp>
        <p:nvSpPr>
          <p:cNvPr id="4" name="Title 1">
            <a:extLst>
              <a:ext uri="{FF2B5EF4-FFF2-40B4-BE49-F238E27FC236}">
                <a16:creationId xmlns:a16="http://schemas.microsoft.com/office/drawing/2014/main" id="{A99DFD15-FF24-4377-9641-EE2BD8F202AA}"/>
              </a:ext>
            </a:extLst>
          </p:cNvPr>
          <p:cNvSpPr txBox="1">
            <a:spLocks/>
          </p:cNvSpPr>
          <p:nvPr/>
        </p:nvSpPr>
        <p:spPr>
          <a:xfrm>
            <a:off x="715562" y="53336"/>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000" b="1" dirty="0">
                <a:solidFill>
                  <a:schemeClr val="bg1"/>
                </a:solidFill>
                <a:latin typeface="Book Antiqua" panose="02040602050305030304" pitchFamily="18" charset="0"/>
                <a:ea typeface="Cambria" panose="02040503050406030204" pitchFamily="18" charset="0"/>
              </a:rPr>
              <a:t>Code of Professional Conduct</a:t>
            </a:r>
          </a:p>
        </p:txBody>
      </p:sp>
      <p:sp>
        <p:nvSpPr>
          <p:cNvPr id="5" name="TextBox 4">
            <a:extLst>
              <a:ext uri="{FF2B5EF4-FFF2-40B4-BE49-F238E27FC236}">
                <a16:creationId xmlns:a16="http://schemas.microsoft.com/office/drawing/2014/main" id="{15E37824-4289-4C08-BBB6-5C379725ECD1}"/>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368" y="1170895"/>
            <a:ext cx="11594969" cy="1325563"/>
          </a:xfrm>
        </p:spPr>
        <p:txBody>
          <a:bodyPr>
            <a:normAutofit/>
          </a:bodyPr>
          <a:lstStyle/>
          <a:p>
            <a:pPr>
              <a:spcAft>
                <a:spcPts val="200"/>
              </a:spcAft>
              <a:defRPr sz="2200" b="1">
                <a:latin typeface="Book Antiqua"/>
              </a:defRPr>
            </a:pPr>
            <a:r>
              <a:rPr sz="2600" dirty="0"/>
              <a:t>Disciplinary Actions</a:t>
            </a:r>
          </a:p>
        </p:txBody>
      </p:sp>
      <p:sp>
        <p:nvSpPr>
          <p:cNvPr id="3" name="Content Placeholder 2"/>
          <p:cNvSpPr>
            <a:spLocks noGrp="1"/>
          </p:cNvSpPr>
          <p:nvPr>
            <p:ph idx="1"/>
          </p:nvPr>
        </p:nvSpPr>
        <p:spPr>
          <a:xfrm>
            <a:off x="1066800" y="2496458"/>
            <a:ext cx="10972800" cy="3917032"/>
          </a:xfrm>
        </p:spPr>
        <p:txBody>
          <a:bodyPr/>
          <a:lstStyle/>
          <a:p>
            <a:pPr>
              <a:lnSpc>
                <a:spcPct val="200000"/>
              </a:lnSpc>
              <a:spcAft>
                <a:spcPts val="200"/>
              </a:spcAft>
              <a:defRPr sz="2200">
                <a:latin typeface="Book Antiqua"/>
              </a:defRPr>
            </a:pPr>
            <a:r>
              <a:rPr dirty="0"/>
              <a:t>Non-compliance leads to disciplinary action</a:t>
            </a:r>
          </a:p>
          <a:p>
            <a:pPr>
              <a:lnSpc>
                <a:spcPct val="200000"/>
              </a:lnSpc>
              <a:spcAft>
                <a:spcPts val="200"/>
              </a:spcAft>
              <a:defRPr sz="2200">
                <a:latin typeface="Book Antiqua"/>
              </a:defRPr>
            </a:pPr>
            <a:r>
              <a:rPr dirty="0"/>
              <a:t>Members terminated from other professional bodies may also face consequences</a:t>
            </a:r>
          </a:p>
        </p:txBody>
      </p:sp>
      <p:sp>
        <p:nvSpPr>
          <p:cNvPr id="4" name="Title 1">
            <a:extLst>
              <a:ext uri="{FF2B5EF4-FFF2-40B4-BE49-F238E27FC236}">
                <a16:creationId xmlns:a16="http://schemas.microsoft.com/office/drawing/2014/main" id="{4D46592C-A0E2-418A-AD4B-0A5D97D52E73}"/>
              </a:ext>
            </a:extLst>
          </p:cNvPr>
          <p:cNvSpPr txBox="1">
            <a:spLocks/>
          </p:cNvSpPr>
          <p:nvPr/>
        </p:nvSpPr>
        <p:spPr>
          <a:xfrm>
            <a:off x="520883" y="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000" b="1" dirty="0">
                <a:solidFill>
                  <a:schemeClr val="bg1"/>
                </a:solidFill>
                <a:latin typeface="Book Antiqua" panose="02040602050305030304" pitchFamily="18" charset="0"/>
                <a:ea typeface="Cambria" panose="02040503050406030204" pitchFamily="18" charset="0"/>
              </a:rPr>
              <a:t>Code of Professional Conduct</a:t>
            </a:r>
          </a:p>
        </p:txBody>
      </p:sp>
      <p:sp>
        <p:nvSpPr>
          <p:cNvPr id="5" name="TextBox 4">
            <a:extLst>
              <a:ext uri="{FF2B5EF4-FFF2-40B4-BE49-F238E27FC236}">
                <a16:creationId xmlns:a16="http://schemas.microsoft.com/office/drawing/2014/main" id="{B538DA57-49B4-49EF-AA33-40A69E8889B2}"/>
              </a:ext>
            </a:extLst>
          </p:cNvPr>
          <p:cNvSpPr txBox="1"/>
          <p:nvPr/>
        </p:nvSpPr>
        <p:spPr>
          <a:xfrm>
            <a:off x="222368" y="6449300"/>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097" y="1061939"/>
            <a:ext cx="11594969" cy="1325563"/>
          </a:xfrm>
        </p:spPr>
        <p:txBody>
          <a:bodyPr>
            <a:normAutofit/>
          </a:bodyPr>
          <a:lstStyle/>
          <a:p>
            <a:pPr>
              <a:spcAft>
                <a:spcPts val="200"/>
              </a:spcAft>
              <a:defRPr sz="2200" b="1">
                <a:latin typeface="Book Antiqua"/>
              </a:defRPr>
            </a:pPr>
            <a:r>
              <a:rPr sz="2600" dirty="0"/>
              <a:t>Professional Conduct Rules</a:t>
            </a:r>
          </a:p>
        </p:txBody>
      </p:sp>
      <p:sp>
        <p:nvSpPr>
          <p:cNvPr id="3" name="Content Placeholder 2"/>
          <p:cNvSpPr>
            <a:spLocks noGrp="1"/>
          </p:cNvSpPr>
          <p:nvPr>
            <p:ph idx="1"/>
          </p:nvPr>
        </p:nvSpPr>
        <p:spPr>
          <a:xfrm>
            <a:off x="897223" y="2074334"/>
            <a:ext cx="10972800" cy="3917032"/>
          </a:xfrm>
        </p:spPr>
        <p:txBody>
          <a:bodyPr/>
          <a:lstStyle/>
          <a:p>
            <a:pPr>
              <a:lnSpc>
                <a:spcPct val="150000"/>
              </a:lnSpc>
              <a:spcAft>
                <a:spcPts val="200"/>
              </a:spcAft>
              <a:defRPr sz="2200">
                <a:latin typeface="Book Antiqua"/>
              </a:defRPr>
            </a:pPr>
            <a:r>
              <a:rPr dirty="0"/>
              <a:t>Comply with Institution Rules</a:t>
            </a:r>
          </a:p>
          <a:p>
            <a:pPr>
              <a:lnSpc>
                <a:spcPct val="150000"/>
              </a:lnSpc>
              <a:spcAft>
                <a:spcPts val="200"/>
              </a:spcAft>
              <a:defRPr sz="2200">
                <a:latin typeface="Book Antiqua"/>
              </a:defRPr>
            </a:pPr>
            <a:r>
              <a:rPr dirty="0"/>
              <a:t>Promote Engineering Awareness</a:t>
            </a:r>
          </a:p>
          <a:p>
            <a:pPr>
              <a:lnSpc>
                <a:spcPct val="150000"/>
              </a:lnSpc>
              <a:spcAft>
                <a:spcPts val="200"/>
              </a:spcAft>
              <a:defRPr sz="2200">
                <a:latin typeface="Book Antiqua"/>
              </a:defRPr>
            </a:pPr>
            <a:r>
              <a:rPr dirty="0"/>
              <a:t>Take responsibility for work &amp; ensure competency</a:t>
            </a:r>
          </a:p>
          <a:p>
            <a:pPr>
              <a:lnSpc>
                <a:spcPct val="150000"/>
              </a:lnSpc>
              <a:spcAft>
                <a:spcPts val="200"/>
              </a:spcAft>
              <a:defRPr sz="2200">
                <a:latin typeface="Book Antiqua"/>
              </a:defRPr>
            </a:pPr>
            <a:r>
              <a:rPr dirty="0"/>
              <a:t>Ensure public safety, sustainability, and security</a:t>
            </a:r>
          </a:p>
        </p:txBody>
      </p:sp>
      <p:sp>
        <p:nvSpPr>
          <p:cNvPr id="4" name="Title 1">
            <a:extLst>
              <a:ext uri="{FF2B5EF4-FFF2-40B4-BE49-F238E27FC236}">
                <a16:creationId xmlns:a16="http://schemas.microsoft.com/office/drawing/2014/main" id="{8F0BDEAE-D49E-4AC6-9FA4-DC983A0B98B3}"/>
              </a:ext>
            </a:extLst>
          </p:cNvPr>
          <p:cNvSpPr txBox="1">
            <a:spLocks/>
          </p:cNvSpPr>
          <p:nvPr/>
        </p:nvSpPr>
        <p:spPr>
          <a:xfrm>
            <a:off x="139097" y="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000" b="1" dirty="0">
                <a:solidFill>
                  <a:schemeClr val="bg1"/>
                </a:solidFill>
                <a:latin typeface="Book Antiqua" panose="02040602050305030304" pitchFamily="18" charset="0"/>
                <a:ea typeface="Cambria" panose="02040503050406030204" pitchFamily="18" charset="0"/>
              </a:rPr>
              <a:t>Code of Professional Conduct</a:t>
            </a:r>
          </a:p>
        </p:txBody>
      </p:sp>
      <p:sp>
        <p:nvSpPr>
          <p:cNvPr id="5" name="TextBox 4">
            <a:extLst>
              <a:ext uri="{FF2B5EF4-FFF2-40B4-BE49-F238E27FC236}">
                <a16:creationId xmlns:a16="http://schemas.microsoft.com/office/drawing/2014/main" id="{638D6DDA-1BAD-497E-9B02-E175E6B09AE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392" y="1041618"/>
            <a:ext cx="9589888" cy="1325563"/>
          </a:xfrm>
        </p:spPr>
        <p:txBody>
          <a:bodyPr>
            <a:normAutofit/>
          </a:bodyPr>
          <a:lstStyle/>
          <a:p>
            <a:pPr>
              <a:lnSpc>
                <a:spcPct val="150000"/>
              </a:lnSpc>
              <a:spcAft>
                <a:spcPts val="200"/>
              </a:spcAft>
              <a:defRPr sz="2200" b="1">
                <a:latin typeface="Book Antiqua"/>
              </a:defRPr>
            </a:pPr>
            <a:r>
              <a:rPr lang="en-GB" sz="2600" dirty="0"/>
              <a:t>Case Study : Ethical Engineering Practices in Electronics </a:t>
            </a:r>
            <a:br>
              <a:rPr lang="en-GB" sz="2600" dirty="0"/>
            </a:br>
            <a:r>
              <a:rPr lang="en-GB" sz="2600" dirty="0"/>
              <a:t>The Volkswagen Emissions Scandal</a:t>
            </a:r>
            <a:endParaRPr sz="2600" dirty="0"/>
          </a:p>
        </p:txBody>
      </p:sp>
      <p:sp>
        <p:nvSpPr>
          <p:cNvPr id="4" name="Title 1">
            <a:extLst>
              <a:ext uri="{FF2B5EF4-FFF2-40B4-BE49-F238E27FC236}">
                <a16:creationId xmlns:a16="http://schemas.microsoft.com/office/drawing/2014/main" id="{25E863E5-3309-42D3-A1B5-9568C8E1F5A0}"/>
              </a:ext>
            </a:extLst>
          </p:cNvPr>
          <p:cNvSpPr txBox="1">
            <a:spLocks/>
          </p:cNvSpPr>
          <p:nvPr/>
        </p:nvSpPr>
        <p:spPr>
          <a:xfrm>
            <a:off x="366344" y="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000" b="1" dirty="0">
                <a:solidFill>
                  <a:schemeClr val="bg1"/>
                </a:solidFill>
                <a:latin typeface="Book Antiqua" panose="02040602050305030304" pitchFamily="18" charset="0"/>
                <a:ea typeface="Cambria" panose="02040503050406030204" pitchFamily="18" charset="0"/>
              </a:rPr>
              <a:t>Code of Professional Conduct</a:t>
            </a:r>
          </a:p>
        </p:txBody>
      </p:sp>
      <p:sp>
        <p:nvSpPr>
          <p:cNvPr id="5" name="TextBox 4">
            <a:extLst>
              <a:ext uri="{FF2B5EF4-FFF2-40B4-BE49-F238E27FC236}">
                <a16:creationId xmlns:a16="http://schemas.microsoft.com/office/drawing/2014/main" id="{CEB475ED-AE28-4C0D-9AAC-1AE231C68CC3}"/>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
        <p:nvSpPr>
          <p:cNvPr id="7" name="Rectangle 6">
            <a:extLst>
              <a:ext uri="{FF2B5EF4-FFF2-40B4-BE49-F238E27FC236}">
                <a16:creationId xmlns:a16="http://schemas.microsoft.com/office/drawing/2014/main" id="{67727707-B047-4644-A7DB-EE5E96E8C292}"/>
              </a:ext>
            </a:extLst>
          </p:cNvPr>
          <p:cNvSpPr/>
          <p:nvPr/>
        </p:nvSpPr>
        <p:spPr>
          <a:xfrm>
            <a:off x="1146942" y="2535529"/>
            <a:ext cx="9898115" cy="3728819"/>
          </a:xfrm>
          <a:prstGeom prst="rect">
            <a:avLst/>
          </a:prstGeom>
          <a:noFill/>
          <a:ln w="76200" cap="sq" cmpd="thickThi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endParaRPr lang="en-GB" sz="2000" dirty="0">
              <a:solidFill>
                <a:schemeClr val="tx1"/>
              </a:solidFill>
              <a:latin typeface="Book Antiqua" panose="02040602050305030304" pitchFamily="18" charset="0"/>
            </a:endParaRPr>
          </a:p>
          <a:p>
            <a:pPr algn="just">
              <a:lnSpc>
                <a:spcPct val="150000"/>
              </a:lnSpc>
            </a:pPr>
            <a:r>
              <a:rPr lang="en-GB" sz="2000" dirty="0">
                <a:solidFill>
                  <a:schemeClr val="tx1"/>
                </a:solidFill>
                <a:latin typeface="Book Antiqua" panose="02040602050305030304" pitchFamily="18" charset="0"/>
              </a:rPr>
              <a:t>The Volkswagen (VW) emissions scandal, also known as ‘</a:t>
            </a:r>
            <a:r>
              <a:rPr lang="en-GB" sz="2000" dirty="0" err="1">
                <a:solidFill>
                  <a:schemeClr val="tx1"/>
                </a:solidFill>
                <a:latin typeface="Book Antiqua" panose="02040602050305030304" pitchFamily="18" charset="0"/>
              </a:rPr>
              <a:t>Dieselgate</a:t>
            </a:r>
            <a:r>
              <a:rPr lang="en-GB" sz="2000" dirty="0">
                <a:solidFill>
                  <a:schemeClr val="tx1"/>
                </a:solidFill>
                <a:latin typeface="Book Antiqua" panose="02040602050305030304" pitchFamily="18" charset="0"/>
              </a:rPr>
              <a:t>’, is a prominent case where ethical misconduct in electronics engineering led to severe consequences. In 2015, it was revealed that Volkswagen had intentionally programmed its diesel engines with software designed to cheat emissions tests. This case highlights the ethical dilemmas in electronics engineering, particularly in accuracy, honesty, integrity, and public safety—key components of the Code of Professional Conduct.</a:t>
            </a:r>
          </a:p>
          <a:p>
            <a:pPr algn="just">
              <a:lnSpc>
                <a:spcPct val="150000"/>
              </a:lnSpc>
            </a:pPr>
            <a:endParaRPr lang="en-GB" sz="2000" dirty="0">
              <a:solidFill>
                <a:schemeClr val="tx1"/>
              </a:solidFill>
              <a:latin typeface="Book Antiqua" panose="02040602050305030304" pitchFamily="18" charset="0"/>
            </a:endParaRPr>
          </a:p>
          <a:p>
            <a:pPr algn="ctr"/>
            <a:endParaRPr lang="en-GB" sz="2000" dirty="0">
              <a:solidFill>
                <a:schemeClr val="tx1"/>
              </a:solidFill>
              <a:latin typeface="Book Antiqua" panose="02040602050305030304" pitchFamily="18" charset="0"/>
            </a:endParaRPr>
          </a:p>
        </p:txBody>
      </p:sp>
    </p:spTree>
    <p:extLst>
      <p:ext uri="{BB962C8B-B14F-4D97-AF65-F5344CB8AC3E}">
        <p14:creationId xmlns:p14="http://schemas.microsoft.com/office/powerpoint/2010/main" val="2093696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16125"/>
            <a:ext cx="11472875" cy="1325563"/>
          </a:xfrm>
        </p:spPr>
        <p:txBody>
          <a:bodyPr>
            <a:normAutofit/>
          </a:bodyPr>
          <a:lstStyle/>
          <a:p>
            <a:pPr>
              <a:lnSpc>
                <a:spcPct val="150000"/>
              </a:lnSpc>
              <a:spcAft>
                <a:spcPts val="200"/>
              </a:spcAft>
              <a:defRPr sz="2200" b="1">
                <a:latin typeface="Book Antiqua"/>
              </a:defRPr>
            </a:pPr>
            <a:r>
              <a:rPr lang="en-GB" sz="2600" dirty="0"/>
              <a:t>Role of Electronics Engineering in the Scandal</a:t>
            </a:r>
            <a:br>
              <a:rPr lang="en-GB" sz="2600" dirty="0"/>
            </a:br>
            <a:endParaRPr sz="2600" dirty="0"/>
          </a:p>
        </p:txBody>
      </p:sp>
      <p:sp>
        <p:nvSpPr>
          <p:cNvPr id="4" name="Title 1">
            <a:extLst>
              <a:ext uri="{FF2B5EF4-FFF2-40B4-BE49-F238E27FC236}">
                <a16:creationId xmlns:a16="http://schemas.microsoft.com/office/drawing/2014/main" id="{25E863E5-3309-42D3-A1B5-9568C8E1F5A0}"/>
              </a:ext>
            </a:extLst>
          </p:cNvPr>
          <p:cNvSpPr txBox="1">
            <a:spLocks/>
          </p:cNvSpPr>
          <p:nvPr/>
        </p:nvSpPr>
        <p:spPr>
          <a:xfrm>
            <a:off x="520883" y="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000" b="1" dirty="0">
                <a:solidFill>
                  <a:schemeClr val="bg1"/>
                </a:solidFill>
                <a:latin typeface="Book Antiqua" panose="02040602050305030304" pitchFamily="18" charset="0"/>
                <a:ea typeface="Cambria" panose="02040503050406030204" pitchFamily="18" charset="0"/>
              </a:rPr>
              <a:t>Code of Professional Conduct</a:t>
            </a:r>
          </a:p>
        </p:txBody>
      </p:sp>
      <p:sp>
        <p:nvSpPr>
          <p:cNvPr id="5" name="TextBox 4">
            <a:extLst>
              <a:ext uri="{FF2B5EF4-FFF2-40B4-BE49-F238E27FC236}">
                <a16:creationId xmlns:a16="http://schemas.microsoft.com/office/drawing/2014/main" id="{CEB475ED-AE28-4C0D-9AAC-1AE231C68CC3}"/>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
        <p:nvSpPr>
          <p:cNvPr id="7" name="TextBox 6">
            <a:extLst>
              <a:ext uri="{FF2B5EF4-FFF2-40B4-BE49-F238E27FC236}">
                <a16:creationId xmlns:a16="http://schemas.microsoft.com/office/drawing/2014/main" id="{E44C6DBF-03E9-4A43-8753-3D762917C7F5}"/>
              </a:ext>
            </a:extLst>
          </p:cNvPr>
          <p:cNvSpPr txBox="1"/>
          <p:nvPr/>
        </p:nvSpPr>
        <p:spPr>
          <a:xfrm>
            <a:off x="352213" y="1716378"/>
            <a:ext cx="11331787" cy="4739695"/>
          </a:xfrm>
          <a:prstGeom prst="rect">
            <a:avLst/>
          </a:prstGeom>
          <a:noFill/>
        </p:spPr>
        <p:txBody>
          <a:bodyPr wrap="square" rtlCol="0">
            <a:spAutoFit/>
          </a:bodyPr>
          <a:lstStyle/>
          <a:p>
            <a:pPr marL="342900" indent="-342900" algn="just">
              <a:lnSpc>
                <a:spcPct val="200000"/>
              </a:lnSpc>
              <a:buFont typeface="Arial" panose="020B0604020202020204" pitchFamily="34" charset="0"/>
              <a:buChar char="•"/>
            </a:pPr>
            <a:r>
              <a:rPr lang="en-GB" sz="2200" b="1" dirty="0">
                <a:latin typeface="Book Antiqua" panose="02040602050305030304" pitchFamily="18" charset="0"/>
              </a:rPr>
              <a:t>Use of Defeat Devices: </a:t>
            </a:r>
            <a:r>
              <a:rPr lang="en-GB" sz="2200" dirty="0">
                <a:latin typeface="Book Antiqua" panose="02040602050305030304" pitchFamily="18" charset="0"/>
              </a:rPr>
              <a:t>VW installed electronic control units (ECUs) that detected when a car was undergoing emissions testing. The system then adjusted engine performance to reduce nitrogen oxide (NOx) emissions, ensuring compliance.</a:t>
            </a:r>
          </a:p>
          <a:p>
            <a:pPr marL="342900" indent="-342900" algn="just">
              <a:lnSpc>
                <a:spcPct val="200000"/>
              </a:lnSpc>
              <a:buFont typeface="Arial" panose="020B0604020202020204" pitchFamily="34" charset="0"/>
              <a:buChar char="•"/>
            </a:pPr>
            <a:r>
              <a:rPr lang="en-GB" sz="2200" b="1" dirty="0">
                <a:latin typeface="Book Antiqua" panose="02040602050305030304" pitchFamily="18" charset="0"/>
              </a:rPr>
              <a:t>Real-World Deception: </a:t>
            </a:r>
            <a:r>
              <a:rPr lang="en-GB" sz="2200" dirty="0">
                <a:latin typeface="Book Antiqua" panose="02040602050305030304" pitchFamily="18" charset="0"/>
              </a:rPr>
              <a:t>Under normal driving conditions, the cars emitted 40 times the legal limit of NOx pollutants.</a:t>
            </a:r>
          </a:p>
          <a:p>
            <a:pPr marL="342900" indent="-342900" algn="just">
              <a:lnSpc>
                <a:spcPct val="200000"/>
              </a:lnSpc>
              <a:buFont typeface="Arial" panose="020B0604020202020204" pitchFamily="34" charset="0"/>
              <a:buChar char="•"/>
            </a:pPr>
            <a:r>
              <a:rPr lang="en-GB" sz="2200" b="1" dirty="0">
                <a:latin typeface="Book Antiqua" panose="02040602050305030304" pitchFamily="18" charset="0"/>
              </a:rPr>
              <a:t>Software Engineering Ethics Violation: </a:t>
            </a:r>
            <a:r>
              <a:rPr lang="en-GB" sz="2200" dirty="0">
                <a:latin typeface="Book Antiqua" panose="02040602050305030304" pitchFamily="18" charset="0"/>
              </a:rPr>
              <a:t>Engineers and decision-makers prioritized corporate profit over public safety and environmental sustainability.</a:t>
            </a:r>
          </a:p>
        </p:txBody>
      </p:sp>
    </p:spTree>
    <p:extLst>
      <p:ext uri="{BB962C8B-B14F-4D97-AF65-F5344CB8AC3E}">
        <p14:creationId xmlns:p14="http://schemas.microsoft.com/office/powerpoint/2010/main" val="17714408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186" y="679357"/>
            <a:ext cx="11472875" cy="1325563"/>
          </a:xfrm>
        </p:spPr>
        <p:txBody>
          <a:bodyPr>
            <a:normAutofit/>
          </a:bodyPr>
          <a:lstStyle/>
          <a:p>
            <a:pPr>
              <a:lnSpc>
                <a:spcPct val="150000"/>
              </a:lnSpc>
              <a:spcAft>
                <a:spcPts val="200"/>
              </a:spcAft>
              <a:defRPr sz="2200" b="1">
                <a:latin typeface="Book Antiqua"/>
              </a:defRPr>
            </a:pPr>
            <a:r>
              <a:rPr lang="en-GB" sz="2600" dirty="0"/>
              <a:t>Ethical Violations (Related to the Code of Professional Conduct)</a:t>
            </a:r>
            <a:endParaRPr sz="2600" dirty="0"/>
          </a:p>
        </p:txBody>
      </p:sp>
      <p:sp>
        <p:nvSpPr>
          <p:cNvPr id="4" name="Title 1">
            <a:extLst>
              <a:ext uri="{FF2B5EF4-FFF2-40B4-BE49-F238E27FC236}">
                <a16:creationId xmlns:a16="http://schemas.microsoft.com/office/drawing/2014/main" id="{25E863E5-3309-42D3-A1B5-9568C8E1F5A0}"/>
              </a:ext>
            </a:extLst>
          </p:cNvPr>
          <p:cNvSpPr txBox="1">
            <a:spLocks/>
          </p:cNvSpPr>
          <p:nvPr/>
        </p:nvSpPr>
        <p:spPr>
          <a:xfrm>
            <a:off x="476623" y="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000" b="1" dirty="0">
                <a:solidFill>
                  <a:schemeClr val="bg1"/>
                </a:solidFill>
                <a:latin typeface="Book Antiqua" panose="02040602050305030304" pitchFamily="18" charset="0"/>
                <a:ea typeface="Cambria" panose="02040503050406030204" pitchFamily="18" charset="0"/>
              </a:rPr>
              <a:t>Code of Professional Conduct</a:t>
            </a:r>
          </a:p>
        </p:txBody>
      </p:sp>
      <p:sp>
        <p:nvSpPr>
          <p:cNvPr id="5" name="TextBox 4">
            <a:extLst>
              <a:ext uri="{FF2B5EF4-FFF2-40B4-BE49-F238E27FC236}">
                <a16:creationId xmlns:a16="http://schemas.microsoft.com/office/drawing/2014/main" id="{CEB475ED-AE28-4C0D-9AAC-1AE231C68CC3}"/>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
        <p:nvSpPr>
          <p:cNvPr id="7" name="TextBox 6">
            <a:extLst>
              <a:ext uri="{FF2B5EF4-FFF2-40B4-BE49-F238E27FC236}">
                <a16:creationId xmlns:a16="http://schemas.microsoft.com/office/drawing/2014/main" id="{E44C6DBF-03E9-4A43-8753-3D762917C7F5}"/>
              </a:ext>
            </a:extLst>
          </p:cNvPr>
          <p:cNvSpPr txBox="1"/>
          <p:nvPr/>
        </p:nvSpPr>
        <p:spPr>
          <a:xfrm>
            <a:off x="291829" y="1769178"/>
            <a:ext cx="11472875" cy="3972370"/>
          </a:xfrm>
          <a:prstGeom prst="rect">
            <a:avLst/>
          </a:prstGeom>
          <a:noFill/>
        </p:spPr>
        <p:txBody>
          <a:bodyPr wrap="square" rtlCol="0">
            <a:spAutoFit/>
          </a:bodyPr>
          <a:lstStyle/>
          <a:p>
            <a:pPr marL="457200" indent="-457200" algn="just">
              <a:lnSpc>
                <a:spcPct val="200000"/>
              </a:lnSpc>
              <a:buAutoNum type="arabicPeriod"/>
            </a:pPr>
            <a:r>
              <a:rPr lang="en-GB" sz="2150" b="1" dirty="0">
                <a:latin typeface="Book Antiqua" panose="02040602050305030304" pitchFamily="18" charset="0"/>
              </a:rPr>
              <a:t>Honesty &amp; Integrity:</a:t>
            </a:r>
          </a:p>
          <a:p>
            <a:pPr marL="800100" lvl="1" indent="-342900" algn="just">
              <a:lnSpc>
                <a:spcPct val="200000"/>
              </a:lnSpc>
              <a:buFont typeface="Arial" panose="020B0604020202020204" pitchFamily="34" charset="0"/>
              <a:buChar char="•"/>
            </a:pPr>
            <a:r>
              <a:rPr lang="en-GB" sz="2150" dirty="0">
                <a:latin typeface="Book Antiqua" panose="02040602050305030304" pitchFamily="18" charset="0"/>
              </a:rPr>
              <a:t>Engineers and executives failed to act transparently and misled regulatory authorities.</a:t>
            </a:r>
          </a:p>
          <a:p>
            <a:pPr marL="800100" lvl="1" indent="-342900" algn="just">
              <a:lnSpc>
                <a:spcPct val="200000"/>
              </a:lnSpc>
              <a:buFont typeface="Arial" panose="020B0604020202020204" pitchFamily="34" charset="0"/>
              <a:buChar char="•"/>
            </a:pPr>
            <a:r>
              <a:rPr lang="en-GB" sz="2150" dirty="0">
                <a:latin typeface="Book Antiqua" panose="02040602050305030304" pitchFamily="18" charset="0"/>
              </a:rPr>
              <a:t>There was deliberate deception in emissions reporting.</a:t>
            </a:r>
          </a:p>
          <a:p>
            <a:pPr algn="just">
              <a:lnSpc>
                <a:spcPct val="200000"/>
              </a:lnSpc>
            </a:pPr>
            <a:r>
              <a:rPr lang="en-GB" sz="2150" b="1" dirty="0">
                <a:latin typeface="Book Antiqua" panose="02040602050305030304" pitchFamily="18" charset="0"/>
              </a:rPr>
              <a:t>2. Respect for Life, Law, and Public Good: </a:t>
            </a:r>
          </a:p>
          <a:p>
            <a:pPr marL="800100" lvl="1" indent="-342900" algn="just">
              <a:lnSpc>
                <a:spcPct val="200000"/>
              </a:lnSpc>
              <a:buFont typeface="Arial" panose="020B0604020202020204" pitchFamily="34" charset="0"/>
              <a:buChar char="•"/>
            </a:pPr>
            <a:r>
              <a:rPr lang="en-GB" sz="2150" dirty="0">
                <a:latin typeface="Book Antiqua" panose="02040602050305030304" pitchFamily="18" charset="0"/>
              </a:rPr>
              <a:t>The excessive emissions contributed to air pollution, harming public health.</a:t>
            </a:r>
          </a:p>
          <a:p>
            <a:pPr marL="800100" lvl="1" indent="-342900" algn="just">
              <a:lnSpc>
                <a:spcPct val="200000"/>
              </a:lnSpc>
              <a:buFont typeface="Arial" panose="020B0604020202020204" pitchFamily="34" charset="0"/>
              <a:buChar char="•"/>
            </a:pPr>
            <a:r>
              <a:rPr lang="en-GB" sz="2150" dirty="0">
                <a:latin typeface="Book Antiqua" panose="02040602050305030304" pitchFamily="18" charset="0"/>
              </a:rPr>
              <a:t>Violation of environmental laws in multiple countries.</a:t>
            </a:r>
          </a:p>
        </p:txBody>
      </p:sp>
    </p:spTree>
    <p:extLst>
      <p:ext uri="{BB962C8B-B14F-4D97-AF65-F5344CB8AC3E}">
        <p14:creationId xmlns:p14="http://schemas.microsoft.com/office/powerpoint/2010/main" val="41886140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53374"/>
            <a:ext cx="11472875" cy="1325563"/>
          </a:xfrm>
        </p:spPr>
        <p:txBody>
          <a:bodyPr>
            <a:normAutofit/>
          </a:bodyPr>
          <a:lstStyle/>
          <a:p>
            <a:pPr>
              <a:lnSpc>
                <a:spcPct val="150000"/>
              </a:lnSpc>
              <a:spcAft>
                <a:spcPts val="200"/>
              </a:spcAft>
              <a:defRPr sz="2200" b="1">
                <a:latin typeface="Book Antiqua"/>
              </a:defRPr>
            </a:pPr>
            <a:r>
              <a:rPr lang="en-GB" sz="2600" dirty="0"/>
              <a:t>Ethical Violations (Related to the Code of Professional Conduct)</a:t>
            </a:r>
            <a:endParaRPr sz="2600" dirty="0"/>
          </a:p>
        </p:txBody>
      </p:sp>
      <p:sp>
        <p:nvSpPr>
          <p:cNvPr id="4" name="Title 1">
            <a:extLst>
              <a:ext uri="{FF2B5EF4-FFF2-40B4-BE49-F238E27FC236}">
                <a16:creationId xmlns:a16="http://schemas.microsoft.com/office/drawing/2014/main" id="{25E863E5-3309-42D3-A1B5-9568C8E1F5A0}"/>
              </a:ext>
            </a:extLst>
          </p:cNvPr>
          <p:cNvSpPr txBox="1">
            <a:spLocks/>
          </p:cNvSpPr>
          <p:nvPr/>
        </p:nvSpPr>
        <p:spPr>
          <a:xfrm>
            <a:off x="597031" y="90592"/>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000" b="1" dirty="0">
                <a:solidFill>
                  <a:schemeClr val="bg1"/>
                </a:solidFill>
                <a:latin typeface="Book Antiqua" panose="02040602050305030304" pitchFamily="18" charset="0"/>
                <a:ea typeface="Cambria" panose="02040503050406030204" pitchFamily="18" charset="0"/>
              </a:rPr>
              <a:t>Code of Professional Conduct</a:t>
            </a:r>
          </a:p>
        </p:txBody>
      </p:sp>
      <p:sp>
        <p:nvSpPr>
          <p:cNvPr id="5" name="TextBox 4">
            <a:extLst>
              <a:ext uri="{FF2B5EF4-FFF2-40B4-BE49-F238E27FC236}">
                <a16:creationId xmlns:a16="http://schemas.microsoft.com/office/drawing/2014/main" id="{CEB475ED-AE28-4C0D-9AAC-1AE231C68CC3}"/>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
        <p:nvSpPr>
          <p:cNvPr id="7" name="TextBox 6">
            <a:extLst>
              <a:ext uri="{FF2B5EF4-FFF2-40B4-BE49-F238E27FC236}">
                <a16:creationId xmlns:a16="http://schemas.microsoft.com/office/drawing/2014/main" id="{E44C6DBF-03E9-4A43-8753-3D762917C7F5}"/>
              </a:ext>
            </a:extLst>
          </p:cNvPr>
          <p:cNvSpPr txBox="1"/>
          <p:nvPr/>
        </p:nvSpPr>
        <p:spPr>
          <a:xfrm>
            <a:off x="359562" y="1708537"/>
            <a:ext cx="11472875" cy="4062587"/>
          </a:xfrm>
          <a:prstGeom prst="rect">
            <a:avLst/>
          </a:prstGeom>
          <a:noFill/>
        </p:spPr>
        <p:txBody>
          <a:bodyPr wrap="square" rtlCol="0">
            <a:spAutoFit/>
          </a:bodyPr>
          <a:lstStyle/>
          <a:p>
            <a:pPr algn="just">
              <a:lnSpc>
                <a:spcPct val="200000"/>
              </a:lnSpc>
            </a:pPr>
            <a:r>
              <a:rPr lang="en-GB" sz="2200" b="1" dirty="0">
                <a:latin typeface="Book Antiqua" panose="02040602050305030304" pitchFamily="18" charset="0"/>
              </a:rPr>
              <a:t>3. Accuracy &amp; Rigor:</a:t>
            </a:r>
          </a:p>
          <a:p>
            <a:pPr marL="800100" lvl="1" indent="-342900" algn="just">
              <a:lnSpc>
                <a:spcPct val="200000"/>
              </a:lnSpc>
              <a:buFont typeface="Arial" panose="020B0604020202020204" pitchFamily="34" charset="0"/>
              <a:buChar char="•"/>
            </a:pPr>
            <a:r>
              <a:rPr lang="en-GB" sz="2200" dirty="0">
                <a:latin typeface="Book Antiqua" panose="02040602050305030304" pitchFamily="18" charset="0"/>
              </a:rPr>
              <a:t>Engineers knowingly designed inaccurate testing methods.</a:t>
            </a:r>
          </a:p>
          <a:p>
            <a:pPr marL="800100" lvl="1" indent="-342900" algn="just">
              <a:lnSpc>
                <a:spcPct val="200000"/>
              </a:lnSpc>
              <a:buFont typeface="Arial" panose="020B0604020202020204" pitchFamily="34" charset="0"/>
              <a:buChar char="•"/>
            </a:pPr>
            <a:r>
              <a:rPr lang="en-GB" sz="2200" dirty="0">
                <a:latin typeface="Book Antiqua" panose="02040602050305030304" pitchFamily="18" charset="0"/>
              </a:rPr>
              <a:t>They did not provide objective and truthful engineering data.</a:t>
            </a:r>
          </a:p>
          <a:p>
            <a:pPr algn="just">
              <a:lnSpc>
                <a:spcPct val="200000"/>
              </a:lnSpc>
            </a:pPr>
            <a:r>
              <a:rPr lang="en-GB" sz="2200" b="1" dirty="0">
                <a:latin typeface="Book Antiqua" panose="02040602050305030304" pitchFamily="18" charset="0"/>
              </a:rPr>
              <a:t>4. Leadership &amp; Communication:</a:t>
            </a:r>
          </a:p>
          <a:p>
            <a:pPr marL="800100" lvl="1" indent="-342900" algn="just">
              <a:lnSpc>
                <a:spcPct val="200000"/>
              </a:lnSpc>
              <a:buFont typeface="Arial" panose="020B0604020202020204" pitchFamily="34" charset="0"/>
              <a:buChar char="•"/>
            </a:pPr>
            <a:r>
              <a:rPr lang="en-GB" sz="2200" dirty="0">
                <a:latin typeface="Book Antiqua" panose="02040602050305030304" pitchFamily="18" charset="0"/>
              </a:rPr>
              <a:t>VW executives dismissed concerns raised internally by engineers.</a:t>
            </a:r>
          </a:p>
          <a:p>
            <a:pPr marL="800100" lvl="1" indent="-342900" algn="just">
              <a:lnSpc>
                <a:spcPct val="200000"/>
              </a:lnSpc>
              <a:buFont typeface="Arial" panose="020B0604020202020204" pitchFamily="34" charset="0"/>
              <a:buChar char="•"/>
            </a:pPr>
            <a:r>
              <a:rPr lang="en-GB" sz="2200" dirty="0">
                <a:latin typeface="Book Antiqua" panose="02040602050305030304" pitchFamily="18" charset="0"/>
              </a:rPr>
              <a:t>Failure to report misconduct or whistle blow internally led to prolonged deception.</a:t>
            </a:r>
          </a:p>
        </p:txBody>
      </p:sp>
    </p:spTree>
    <p:extLst>
      <p:ext uri="{BB962C8B-B14F-4D97-AF65-F5344CB8AC3E}">
        <p14:creationId xmlns:p14="http://schemas.microsoft.com/office/powerpoint/2010/main" val="18930842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4" y="1051401"/>
            <a:ext cx="11472875" cy="1325563"/>
          </a:xfrm>
        </p:spPr>
        <p:txBody>
          <a:bodyPr>
            <a:normAutofit/>
          </a:bodyPr>
          <a:lstStyle/>
          <a:p>
            <a:pPr>
              <a:lnSpc>
                <a:spcPct val="150000"/>
              </a:lnSpc>
              <a:spcAft>
                <a:spcPts val="200"/>
              </a:spcAft>
              <a:defRPr sz="2200" b="1">
                <a:latin typeface="Book Antiqua"/>
              </a:defRPr>
            </a:pPr>
            <a:r>
              <a:rPr lang="en-GB" sz="2600" dirty="0"/>
              <a:t>Consequences of Ethical Breach</a:t>
            </a:r>
            <a:endParaRPr sz="2600" dirty="0"/>
          </a:p>
        </p:txBody>
      </p:sp>
      <p:sp>
        <p:nvSpPr>
          <p:cNvPr id="4" name="Title 1">
            <a:extLst>
              <a:ext uri="{FF2B5EF4-FFF2-40B4-BE49-F238E27FC236}">
                <a16:creationId xmlns:a16="http://schemas.microsoft.com/office/drawing/2014/main" id="{25E863E5-3309-42D3-A1B5-9568C8E1F5A0}"/>
              </a:ext>
            </a:extLst>
          </p:cNvPr>
          <p:cNvSpPr txBox="1">
            <a:spLocks/>
          </p:cNvSpPr>
          <p:nvPr/>
        </p:nvSpPr>
        <p:spPr>
          <a:xfrm>
            <a:off x="413661" y="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000" b="1" dirty="0">
                <a:solidFill>
                  <a:schemeClr val="bg1"/>
                </a:solidFill>
                <a:latin typeface="Book Antiqua" panose="02040602050305030304" pitchFamily="18" charset="0"/>
                <a:ea typeface="Cambria" panose="02040503050406030204" pitchFamily="18" charset="0"/>
              </a:rPr>
              <a:t>Code of Professional Conduct</a:t>
            </a:r>
          </a:p>
        </p:txBody>
      </p:sp>
      <p:sp>
        <p:nvSpPr>
          <p:cNvPr id="5" name="TextBox 4">
            <a:extLst>
              <a:ext uri="{FF2B5EF4-FFF2-40B4-BE49-F238E27FC236}">
                <a16:creationId xmlns:a16="http://schemas.microsoft.com/office/drawing/2014/main" id="{CEB475ED-AE28-4C0D-9AAC-1AE231C68CC3}"/>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
        <p:nvSpPr>
          <p:cNvPr id="7" name="TextBox 6">
            <a:extLst>
              <a:ext uri="{FF2B5EF4-FFF2-40B4-BE49-F238E27FC236}">
                <a16:creationId xmlns:a16="http://schemas.microsoft.com/office/drawing/2014/main" id="{E44C6DBF-03E9-4A43-8753-3D762917C7F5}"/>
              </a:ext>
            </a:extLst>
          </p:cNvPr>
          <p:cNvSpPr txBox="1"/>
          <p:nvPr/>
        </p:nvSpPr>
        <p:spPr>
          <a:xfrm>
            <a:off x="474709" y="2263950"/>
            <a:ext cx="11472875" cy="2708370"/>
          </a:xfrm>
          <a:prstGeom prst="rect">
            <a:avLst/>
          </a:prstGeom>
          <a:noFill/>
        </p:spPr>
        <p:txBody>
          <a:bodyPr wrap="square" rtlCol="0">
            <a:spAutoFit/>
          </a:bodyPr>
          <a:lstStyle/>
          <a:p>
            <a:pPr marL="800100" lvl="1" indent="-342900" algn="just">
              <a:lnSpc>
                <a:spcPct val="200000"/>
              </a:lnSpc>
              <a:buFont typeface="Arial" panose="020B0604020202020204" pitchFamily="34" charset="0"/>
              <a:buChar char="•"/>
            </a:pPr>
            <a:r>
              <a:rPr lang="en-GB" sz="2200" dirty="0">
                <a:latin typeface="Book Antiqua" panose="02040602050305030304" pitchFamily="18" charset="0"/>
              </a:rPr>
              <a:t>$30+ billion in fines and penalties.</a:t>
            </a:r>
          </a:p>
          <a:p>
            <a:pPr marL="800100" lvl="1" indent="-342900" algn="just">
              <a:lnSpc>
                <a:spcPct val="200000"/>
              </a:lnSpc>
              <a:buFont typeface="Arial" panose="020B0604020202020204" pitchFamily="34" charset="0"/>
              <a:buChar char="•"/>
            </a:pPr>
            <a:r>
              <a:rPr lang="en-GB" sz="2200" dirty="0">
                <a:latin typeface="Book Antiqua" panose="02040602050305030304" pitchFamily="18" charset="0"/>
              </a:rPr>
              <a:t>Public trust in Volkswagen and diesel technology declined.</a:t>
            </a:r>
          </a:p>
          <a:p>
            <a:pPr marL="800100" lvl="1" indent="-342900" algn="just">
              <a:lnSpc>
                <a:spcPct val="200000"/>
              </a:lnSpc>
              <a:buFont typeface="Arial" panose="020B0604020202020204" pitchFamily="34" charset="0"/>
              <a:buChar char="•"/>
            </a:pPr>
            <a:r>
              <a:rPr lang="en-GB" sz="2200" dirty="0">
                <a:latin typeface="Book Antiqua" panose="02040602050305030304" pitchFamily="18" charset="0"/>
              </a:rPr>
              <a:t>Key executives, including the CEO, were forced to resign.</a:t>
            </a:r>
          </a:p>
          <a:p>
            <a:pPr marL="800100" lvl="1" indent="-342900" algn="just">
              <a:lnSpc>
                <a:spcPct val="200000"/>
              </a:lnSpc>
              <a:buFont typeface="Arial" panose="020B0604020202020204" pitchFamily="34" charset="0"/>
              <a:buChar char="•"/>
            </a:pPr>
            <a:r>
              <a:rPr lang="en-GB" sz="2200" dirty="0">
                <a:latin typeface="Book Antiqua" panose="02040602050305030304" pitchFamily="18" charset="0"/>
              </a:rPr>
              <a:t>Some engineers and managers faced criminal charges.</a:t>
            </a:r>
          </a:p>
        </p:txBody>
      </p:sp>
    </p:spTree>
    <p:extLst>
      <p:ext uri="{BB962C8B-B14F-4D97-AF65-F5344CB8AC3E}">
        <p14:creationId xmlns:p14="http://schemas.microsoft.com/office/powerpoint/2010/main" val="1955848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368" y="1206445"/>
            <a:ext cx="11594969" cy="1325563"/>
          </a:xfrm>
        </p:spPr>
        <p:txBody>
          <a:bodyPr>
            <a:normAutofit/>
          </a:bodyPr>
          <a:lstStyle/>
          <a:p>
            <a:pPr>
              <a:spcAft>
                <a:spcPts val="200"/>
              </a:spcAft>
              <a:defRPr sz="2200" b="1">
                <a:latin typeface="Book Antiqua"/>
              </a:defRPr>
            </a:pPr>
            <a:r>
              <a:rPr sz="2600" dirty="0"/>
              <a:t>Conclusion</a:t>
            </a:r>
          </a:p>
        </p:txBody>
      </p:sp>
      <p:sp>
        <p:nvSpPr>
          <p:cNvPr id="3" name="Content Placeholder 2"/>
          <p:cNvSpPr>
            <a:spLocks noGrp="1"/>
          </p:cNvSpPr>
          <p:nvPr>
            <p:ph idx="1"/>
          </p:nvPr>
        </p:nvSpPr>
        <p:spPr>
          <a:xfrm>
            <a:off x="751840" y="2434915"/>
            <a:ext cx="10972800" cy="3917032"/>
          </a:xfrm>
        </p:spPr>
        <p:txBody>
          <a:bodyPr/>
          <a:lstStyle/>
          <a:p>
            <a:pPr>
              <a:lnSpc>
                <a:spcPct val="200000"/>
              </a:lnSpc>
              <a:spcAft>
                <a:spcPts val="200"/>
              </a:spcAft>
              <a:tabLst>
                <a:tab pos="4037013" algn="l"/>
              </a:tabLst>
              <a:defRPr sz="2200">
                <a:latin typeface="Book Antiqua"/>
              </a:defRPr>
            </a:pPr>
            <a:r>
              <a:rPr dirty="0"/>
              <a:t>Upholding professional conduct is critical for safety, integrity, and public trust</a:t>
            </a:r>
          </a:p>
          <a:p>
            <a:pPr>
              <a:lnSpc>
                <a:spcPct val="200000"/>
              </a:lnSpc>
              <a:spcAft>
                <a:spcPts val="200"/>
              </a:spcAft>
              <a:tabLst>
                <a:tab pos="4037013" algn="l"/>
              </a:tabLst>
              <a:defRPr sz="2200">
                <a:latin typeface="Book Antiqua"/>
              </a:defRPr>
            </a:pPr>
            <a:r>
              <a:rPr dirty="0"/>
              <a:t>Members must follow ethical guidelines &amp; report concerns responsibly</a:t>
            </a:r>
          </a:p>
          <a:p>
            <a:pPr>
              <a:lnSpc>
                <a:spcPct val="200000"/>
              </a:lnSpc>
              <a:spcAft>
                <a:spcPts val="200"/>
              </a:spcAft>
              <a:tabLst>
                <a:tab pos="4037013" algn="l"/>
              </a:tabLst>
              <a:defRPr sz="2200">
                <a:latin typeface="Book Antiqua"/>
              </a:defRPr>
            </a:pPr>
            <a:r>
              <a:rPr dirty="0"/>
              <a:t>Commitment to engineering excellence &amp; ethical leadership</a:t>
            </a:r>
          </a:p>
        </p:txBody>
      </p:sp>
      <p:sp>
        <p:nvSpPr>
          <p:cNvPr id="4" name="Title 1">
            <a:extLst>
              <a:ext uri="{FF2B5EF4-FFF2-40B4-BE49-F238E27FC236}">
                <a16:creationId xmlns:a16="http://schemas.microsoft.com/office/drawing/2014/main" id="{57121ABB-AC07-45AE-84C4-F75773586534}"/>
              </a:ext>
            </a:extLst>
          </p:cNvPr>
          <p:cNvSpPr txBox="1">
            <a:spLocks/>
          </p:cNvSpPr>
          <p:nvPr/>
        </p:nvSpPr>
        <p:spPr>
          <a:xfrm>
            <a:off x="3270368" y="16576"/>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a:solidFill>
                  <a:schemeClr val="bg1"/>
                </a:solidFill>
                <a:latin typeface="Book Antiqua" panose="02040602050305030304" pitchFamily="18" charset="0"/>
                <a:ea typeface="Cambria" panose="02040503050406030204" pitchFamily="18" charset="0"/>
              </a:rPr>
              <a:t>Code of Professional Conduct</a:t>
            </a:r>
            <a:endParaRPr lang="en-GB" sz="3000" b="1" dirty="0">
              <a:solidFill>
                <a:schemeClr val="bg1"/>
              </a:solidFill>
              <a:latin typeface="Book Antiqua" panose="02040602050305030304" pitchFamily="18" charset="0"/>
              <a:ea typeface="Cambria" panose="02040503050406030204" pitchFamily="18" charset="0"/>
            </a:endParaRPr>
          </a:p>
        </p:txBody>
      </p:sp>
      <p:sp>
        <p:nvSpPr>
          <p:cNvPr id="5" name="TextBox 4">
            <a:extLst>
              <a:ext uri="{FF2B5EF4-FFF2-40B4-BE49-F238E27FC236}">
                <a16:creationId xmlns:a16="http://schemas.microsoft.com/office/drawing/2014/main" id="{ACB71629-B039-4CEC-8FA0-87C29F120F9C}"/>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19</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8" y="975746"/>
            <a:ext cx="11332210" cy="5245218"/>
          </a:xfrm>
          <a:prstGeom prst="rect">
            <a:avLst/>
          </a:prstGeom>
          <a:noFill/>
        </p:spPr>
        <p:txBody>
          <a:bodyPr wrap="square">
            <a:spAutoFit/>
          </a:bodyPr>
          <a:lstStyle/>
          <a:p>
            <a:pPr>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Reference</a:t>
            </a:r>
            <a:endParaRPr lang="en-GB" sz="3000" dirty="0">
              <a:effectLst/>
              <a:latin typeface="Book Antiqua" panose="02040602050305030304" pitchFamily="18" charset="0"/>
              <a:ea typeface="Cambria" panose="02040503050406030204" pitchFamily="18" charset="0"/>
              <a:cs typeface="Arial" panose="020B0604020202020204" pitchFamily="34" charset="0"/>
            </a:endParaRPr>
          </a:p>
          <a:p>
            <a:pPr lvl="1">
              <a:lnSpc>
                <a:spcPct val="200000"/>
              </a:lnSpc>
              <a:spcAft>
                <a:spcPts val="1000"/>
              </a:spcAft>
            </a:pPr>
            <a:r>
              <a:rPr lang="en-GB" sz="1400" dirty="0">
                <a:effectLst/>
                <a:latin typeface="Book Antiqua" panose="02040602050305030304" pitchFamily="18" charset="0"/>
                <a:ea typeface="Cambria" panose="02040503050406030204" pitchFamily="18" charset="0"/>
                <a:cs typeface="Times New Roman" panose="02020603050405020304" pitchFamily="18" charset="0"/>
              </a:rPr>
              <a:t>[1] Institution Code of Professional Conduct Document. Available: </a:t>
            </a:r>
            <a:r>
              <a:rPr lang="en-GB" sz="1400" dirty="0">
                <a:effectLst/>
                <a:latin typeface="Book Antiqua" panose="02040602050305030304" pitchFamily="18" charset="0"/>
                <a:ea typeface="Cambria" panose="02040503050406030204" pitchFamily="18" charset="0"/>
                <a:cs typeface="Times New Roman" panose="02020603050405020304" pitchFamily="18" charset="0"/>
                <a:hlinkClick r:id="rId2"/>
              </a:rPr>
              <a:t>https://www.thepwi.org/code-of-professional-conduct/</a:t>
            </a:r>
            <a:endParaRPr lang="en-GB" sz="1400" dirty="0">
              <a:effectLst/>
              <a:latin typeface="Book Antiqua" panose="02040602050305030304" pitchFamily="18" charset="0"/>
              <a:ea typeface="Cambria" panose="02040503050406030204" pitchFamily="18" charset="0"/>
              <a:cs typeface="Times New Roman" panose="02020603050405020304" pitchFamily="18" charset="0"/>
            </a:endParaRPr>
          </a:p>
          <a:p>
            <a:pPr lvl="1">
              <a:lnSpc>
                <a:spcPct val="200000"/>
              </a:lnSpc>
              <a:spcAft>
                <a:spcPts val="1000"/>
              </a:spcAft>
            </a:pPr>
            <a:r>
              <a:rPr lang="en-GB" sz="1400" dirty="0">
                <a:effectLst/>
                <a:latin typeface="Book Antiqua" panose="02040602050305030304" pitchFamily="18" charset="0"/>
                <a:ea typeface="Cambria" panose="02040503050406030204" pitchFamily="18" charset="0"/>
                <a:cs typeface="Times New Roman" panose="02020603050405020304" pitchFamily="18" charset="0"/>
              </a:rPr>
              <a:t>[</a:t>
            </a:r>
            <a:r>
              <a:rPr lang="en-GB" sz="1400" dirty="0">
                <a:latin typeface="Book Antiqua" panose="02040602050305030304" pitchFamily="18" charset="0"/>
                <a:ea typeface="Cambria" panose="02040503050406030204" pitchFamily="18" charset="0"/>
                <a:cs typeface="Times New Roman" panose="02020603050405020304" pitchFamily="18" charset="0"/>
              </a:rPr>
              <a:t>2</a:t>
            </a:r>
            <a:r>
              <a:rPr lang="en-GB" sz="1400" dirty="0">
                <a:effectLst/>
                <a:latin typeface="Book Antiqua" panose="02040602050305030304" pitchFamily="18" charset="0"/>
                <a:ea typeface="Cambria" panose="02040503050406030204" pitchFamily="18" charset="0"/>
                <a:cs typeface="Times New Roman" panose="02020603050405020304" pitchFamily="18" charset="0"/>
              </a:rPr>
              <a:t>] CIRAS, "Confidential Incident Reporting and Analysis Service," [Online]. Available: </a:t>
            </a:r>
            <a:r>
              <a:rPr lang="en-GB" sz="1400" dirty="0">
                <a:effectLst/>
                <a:latin typeface="Book Antiqua" panose="02040602050305030304" pitchFamily="18" charset="0"/>
                <a:ea typeface="Cambria" panose="02040503050406030204" pitchFamily="18" charset="0"/>
                <a:cs typeface="Times New Roman" panose="02020603050405020304" pitchFamily="18" charset="0"/>
                <a:hlinkClick r:id="rId3"/>
              </a:rPr>
              <a:t>https://www.ciras.org.uk</a:t>
            </a:r>
            <a:r>
              <a:rPr lang="en-GB" sz="1400" dirty="0">
                <a:effectLst/>
                <a:latin typeface="Book Antiqua" panose="02040602050305030304" pitchFamily="18" charset="0"/>
                <a:ea typeface="Cambria" panose="02040503050406030204" pitchFamily="18" charset="0"/>
                <a:cs typeface="Times New Roman" panose="02020603050405020304" pitchFamily="18" charset="0"/>
              </a:rPr>
              <a:t>.</a:t>
            </a:r>
          </a:p>
          <a:p>
            <a:pPr lvl="1">
              <a:lnSpc>
                <a:spcPct val="200000"/>
              </a:lnSpc>
              <a:spcAft>
                <a:spcPts val="1000"/>
              </a:spcAft>
            </a:pPr>
            <a:r>
              <a:rPr lang="en-GB" sz="1400" dirty="0">
                <a:effectLst/>
                <a:latin typeface="Book Antiqua" panose="02040602050305030304" pitchFamily="18" charset="0"/>
                <a:ea typeface="Cambria" panose="02040503050406030204" pitchFamily="18" charset="0"/>
                <a:cs typeface="Times New Roman" panose="02020603050405020304" pitchFamily="18" charset="0"/>
              </a:rPr>
              <a:t>[3] EDUCBA, "</a:t>
            </a:r>
            <a:r>
              <a:rPr lang="en-GB" sz="1400" dirty="0" err="1">
                <a:effectLst/>
                <a:latin typeface="Book Antiqua" panose="02040602050305030304" pitchFamily="18" charset="0"/>
                <a:ea typeface="Cambria" panose="02040503050406030204" pitchFamily="18" charset="0"/>
                <a:cs typeface="Times New Roman" panose="02020603050405020304" pitchFamily="18" charset="0"/>
              </a:rPr>
              <a:t>Whistleblower</a:t>
            </a:r>
            <a:r>
              <a:rPr lang="en-GB" sz="1400" dirty="0">
                <a:effectLst/>
                <a:latin typeface="Book Antiqua" panose="02040602050305030304" pitchFamily="18" charset="0"/>
                <a:ea typeface="Cambria" panose="02040503050406030204" pitchFamily="18" charset="0"/>
                <a:cs typeface="Times New Roman" panose="02020603050405020304" pitchFamily="18" charset="0"/>
              </a:rPr>
              <a:t> Policy – Importance, Need, and How It Works," [Online]. Available: </a:t>
            </a:r>
            <a:r>
              <a:rPr lang="en-GB" sz="1400" dirty="0">
                <a:effectLst/>
                <a:latin typeface="Book Antiqua" panose="02040602050305030304" pitchFamily="18" charset="0"/>
                <a:ea typeface="Cambria" panose="02040503050406030204" pitchFamily="18" charset="0"/>
                <a:cs typeface="Times New Roman" panose="02020603050405020304" pitchFamily="18" charset="0"/>
                <a:hlinkClick r:id="rId4"/>
              </a:rPr>
              <a:t>https://www.educba.com/whistleblower-policy/</a:t>
            </a:r>
            <a:r>
              <a:rPr lang="en-GB" sz="1400" dirty="0">
                <a:effectLst/>
                <a:latin typeface="Book Antiqua" panose="02040602050305030304" pitchFamily="18" charset="0"/>
                <a:ea typeface="Cambria" panose="02040503050406030204" pitchFamily="18" charset="0"/>
                <a:cs typeface="Times New Roman" panose="02020603050405020304" pitchFamily="18" charset="0"/>
              </a:rPr>
              <a:t>.</a:t>
            </a:r>
          </a:p>
          <a:p>
            <a:pPr lvl="1">
              <a:lnSpc>
                <a:spcPct val="200000"/>
              </a:lnSpc>
              <a:spcAft>
                <a:spcPts val="1000"/>
              </a:spcAft>
            </a:pPr>
            <a:r>
              <a:rPr lang="en-GB" sz="1400" dirty="0">
                <a:latin typeface="Book Antiqua" panose="02040602050305030304" pitchFamily="18" charset="0"/>
                <a:ea typeface="Cambria" panose="02040503050406030204" pitchFamily="18" charset="0"/>
                <a:cs typeface="Times New Roman" panose="02020603050405020304" pitchFamily="18" charset="0"/>
              </a:rPr>
              <a:t>[4] V. Singh, "Electronics Engineering: Paving the Path to a Sustainable Future," LinkedIn, Feb. 2024. [Online]. Available: </a:t>
            </a:r>
            <a:r>
              <a:rPr lang="en-GB" sz="1400" dirty="0">
                <a:latin typeface="Book Antiqua" panose="02040602050305030304" pitchFamily="18" charset="0"/>
                <a:ea typeface="Cambria" panose="02040503050406030204" pitchFamily="18" charset="0"/>
                <a:cs typeface="Times New Roman" panose="02020603050405020304" pitchFamily="18" charset="0"/>
                <a:hlinkClick r:id="rId5"/>
              </a:rPr>
              <a:t>https://www.linkedin.com/pulse/electronics-engineering-paving-path-sustainable-future-vijit-singh</a:t>
            </a:r>
            <a:r>
              <a:rPr lang="en-GB" sz="1400" dirty="0">
                <a:latin typeface="Book Antiqua" panose="02040602050305030304" pitchFamily="18" charset="0"/>
                <a:ea typeface="Cambria" panose="02040503050406030204" pitchFamily="18" charset="0"/>
                <a:cs typeface="Times New Roman" panose="02020603050405020304" pitchFamily="18" charset="0"/>
              </a:rPr>
              <a:t>. </a:t>
            </a:r>
          </a:p>
          <a:p>
            <a:pPr lvl="1">
              <a:lnSpc>
                <a:spcPct val="200000"/>
              </a:lnSpc>
              <a:spcAft>
                <a:spcPts val="1000"/>
              </a:spcAft>
            </a:pPr>
            <a:r>
              <a:rPr lang="en-GB" sz="1400" dirty="0">
                <a:latin typeface="Book Antiqua" panose="02040602050305030304" pitchFamily="18" charset="0"/>
                <a:ea typeface="Cambria" panose="02040503050406030204" pitchFamily="18" charset="0"/>
                <a:cs typeface="Times New Roman" panose="02020603050405020304" pitchFamily="18" charset="0"/>
              </a:rPr>
              <a:t>[5] U.S. Department of Justice, "Volkswagen to spend up to $14.7 billion to settle allegations of cheating emissions tests and deceiving customers," Press Release, Oct. 25, 2016. [Online]. Available: https://www.justice.gov/archives/opa/pr/volkswagen-spend-147-billion-settle-allegations-cheating-emissions-tests-and-deceiving.</a:t>
            </a:r>
            <a:endParaRPr lang="en-GB" sz="1400" dirty="0">
              <a:effectLst/>
              <a:latin typeface="Book Antiqua" panose="02040602050305030304" pitchFamily="18" charset="0"/>
              <a:ea typeface="Cambria" panose="020405030504060302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AD998BBB-5DA1-4F0C-9A5C-BA0F9C454DAD}"/>
              </a:ext>
            </a:extLst>
          </p:cNvPr>
          <p:cNvSpPr txBox="1">
            <a:spLocks/>
          </p:cNvSpPr>
          <p:nvPr/>
        </p:nvSpPr>
        <p:spPr>
          <a:xfrm>
            <a:off x="36974" y="3543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000" b="1" dirty="0">
                <a:solidFill>
                  <a:schemeClr val="bg1"/>
                </a:solidFill>
                <a:latin typeface="Book Antiqua" panose="02040602050305030304" pitchFamily="18" charset="0"/>
                <a:ea typeface="Cambria" panose="02040503050406030204" pitchFamily="18" charset="0"/>
              </a:rPr>
              <a:t>Code of Professional Conduct</a:t>
            </a:r>
          </a:p>
        </p:txBody>
      </p:sp>
    </p:spTree>
    <p:extLst>
      <p:ext uri="{BB962C8B-B14F-4D97-AF65-F5344CB8AC3E}">
        <p14:creationId xmlns:p14="http://schemas.microsoft.com/office/powerpoint/2010/main" val="6461581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BD78D876-541D-6E52-A364-F2210992F446}"/>
              </a:ext>
            </a:extLst>
          </p:cNvPr>
          <p:cNvSpPr txBox="1">
            <a:spLocks/>
          </p:cNvSpPr>
          <p:nvPr/>
        </p:nvSpPr>
        <p:spPr>
          <a:xfrm>
            <a:off x="4866514" y="329896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500" b="1">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253737181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SLIDO_APP_VERSION" val="1.9.0.5012"/>
  <p:tag name="SLIDO_PRESENTATION_ID" val="00000000-0000-0000-0000-000000000000"/>
  <p:tag name="SLIDO_EVENT_UUID" val="eddce362-9253-4435-8b29-cc613f30b997"/>
  <p:tag name="SLIDO_EVENT_SECTION_UUID" val="8814b738-78d9-4566-ba18-34ed93458fba"/>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554</TotalTime>
  <Words>1089</Words>
  <Application>Microsoft Office PowerPoint</Application>
  <PresentationFormat>Widescreen</PresentationFormat>
  <Paragraphs>136</Paragraphs>
  <Slides>20</Slides>
  <Notes>9</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20</vt:i4>
      </vt:variant>
    </vt:vector>
  </HeadingPairs>
  <TitlesOfParts>
    <vt:vector size="28" baseType="lpstr">
      <vt:lpstr>Arial</vt:lpstr>
      <vt:lpstr>Book Antiqua</vt:lpstr>
      <vt:lpstr>Calibri</vt:lpstr>
      <vt:lpstr>Calibri Light</vt:lpstr>
      <vt:lpstr>Cambria</vt:lpstr>
      <vt:lpstr>UWTSD 200_Title Page</vt:lpstr>
      <vt:lpstr>UWTSD 200_Title Page 2</vt:lpstr>
      <vt:lpstr>UWTSD 200_Text 4</vt:lpstr>
      <vt:lpstr>PowerPoint Presentation</vt:lpstr>
      <vt:lpstr>Code of Professional Conduct</vt:lpstr>
      <vt:lpstr>Ethical Principles</vt:lpstr>
      <vt:lpstr>1. Honesty &amp; Integrity</vt:lpstr>
      <vt:lpstr>2. Respect for Life, Law &amp; Public Good</vt:lpstr>
      <vt:lpstr>3. Accuracy &amp; Rigor</vt:lpstr>
      <vt:lpstr>4. Leadership &amp; Communication</vt:lpstr>
      <vt:lpstr>Handling Conflicts &amp; Concerns</vt:lpstr>
      <vt:lpstr>Confidential Safety Reporting &amp; CIRAS</vt:lpstr>
      <vt:lpstr>Maintaining Professional Competence</vt:lpstr>
      <vt:lpstr>Disciplinary Actions</vt:lpstr>
      <vt:lpstr>Professional Conduct Rules</vt:lpstr>
      <vt:lpstr>Case Study : Ethical Engineering Practices in Electronics  The Volkswagen Emissions Scandal</vt:lpstr>
      <vt:lpstr>Role of Electronics Engineering in the Scandal </vt:lpstr>
      <vt:lpstr>Ethical Violations (Related to the Code of Professional Conduct)</vt:lpstr>
      <vt:lpstr>Ethical Violations (Related to the Code of Professional Conduct)</vt:lpstr>
      <vt:lpstr>Consequences of Ethical Breach</vt:lpstr>
      <vt:lpstr>Conclusion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6</cp:revision>
  <dcterms:created xsi:type="dcterms:W3CDTF">2021-03-09T15:35:42Z</dcterms:created>
  <dcterms:modified xsi:type="dcterms:W3CDTF">2026-07-13T06:57:46Z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SlidoAppVersion">
    <vt:lpwstr>1.9.0.5012</vt:lpwstr>
  </property>
</Properties>
</file>