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6"/>
  </p:sldMasterIdLst>
  <p:notesMasterIdLst>
    <p:notesMasterId r:id="rId39"/>
  </p:notesMasterIdLst>
  <p:handoutMasterIdLst>
    <p:handoutMasterId r:id="rId40"/>
  </p:handoutMasterIdLst>
  <p:sldIdLst>
    <p:sldId id="256" r:id="rId7"/>
    <p:sldId id="296" r:id="rId8"/>
    <p:sldId id="318" r:id="rId9"/>
    <p:sldId id="319" r:id="rId10"/>
    <p:sldId id="347" r:id="rId11"/>
    <p:sldId id="321" r:id="rId12"/>
    <p:sldId id="322" r:id="rId13"/>
    <p:sldId id="323" r:id="rId14"/>
    <p:sldId id="324" r:id="rId15"/>
    <p:sldId id="325" r:id="rId16"/>
    <p:sldId id="326" r:id="rId17"/>
    <p:sldId id="327" r:id="rId18"/>
    <p:sldId id="328" r:id="rId19"/>
    <p:sldId id="329" r:id="rId20"/>
    <p:sldId id="330" r:id="rId21"/>
    <p:sldId id="331" r:id="rId22"/>
    <p:sldId id="332" r:id="rId23"/>
    <p:sldId id="333" r:id="rId24"/>
    <p:sldId id="334" r:id="rId25"/>
    <p:sldId id="335" r:id="rId26"/>
    <p:sldId id="336" r:id="rId27"/>
    <p:sldId id="337" r:id="rId28"/>
    <p:sldId id="338" r:id="rId29"/>
    <p:sldId id="348" r:id="rId30"/>
    <p:sldId id="339" r:id="rId31"/>
    <p:sldId id="340" r:id="rId32"/>
    <p:sldId id="341" r:id="rId33"/>
    <p:sldId id="342" r:id="rId34"/>
    <p:sldId id="343" r:id="rId35"/>
    <p:sldId id="344" r:id="rId36"/>
    <p:sldId id="345" r:id="rId37"/>
    <p:sldId id="317" r:id="rId38"/>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emi Ademoye" initials="KA" lastIdx="0" clrIdx="0">
    <p:extLst>
      <p:ext uri="{19B8F6BF-5375-455C-9EA6-DF929625EA0E}">
        <p15:presenceInfo xmlns:p15="http://schemas.microsoft.com/office/powerpoint/2012/main" userId="S-1-5-21-809251214-2178901256-4152538893-2668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1BC6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068" autoAdjust="0"/>
  </p:normalViewPr>
  <p:slideViewPr>
    <p:cSldViewPr>
      <p:cViewPr varScale="1">
        <p:scale>
          <a:sx n="104" d="100"/>
          <a:sy n="104" d="100"/>
        </p:scale>
        <p:origin x="182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notesMaster" Target="notesMasters/notesMaster1.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presProps" Target="presProp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handoutMaster" Target="handoutMasters/handoutMaster1.xml"/><Relationship Id="rId45" Type="http://schemas.openxmlformats.org/officeDocument/2006/relationships/tableStyles" Target="tableStyles.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theme" Target="theme/theme1.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viewProps" Target="viewProps.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20" Type="http://schemas.openxmlformats.org/officeDocument/2006/relationships/slide" Target="slides/slide14.xml"/><Relationship Id="rId41"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89785" tIns="44892" rIns="89785" bIns="44892"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7680"/>
          </a:xfrm>
          <a:prstGeom prst="rect">
            <a:avLst/>
          </a:prstGeom>
        </p:spPr>
        <p:txBody>
          <a:bodyPr vert="horz" lIns="89785" tIns="44892" rIns="89785" bIns="44892" rtlCol="0"/>
          <a:lstStyle>
            <a:lvl1pPr algn="r">
              <a:defRPr sz="1200"/>
            </a:lvl1pPr>
          </a:lstStyle>
          <a:p>
            <a:fld id="{859A93B2-AC31-4CC8-8888-43B06E0E59AB}" type="datetimeFigureOut">
              <a:rPr lang="en-GB" smtClean="0"/>
              <a:t>20/11/2017</a:t>
            </a:fld>
            <a:endParaRPr lang="en-GB"/>
          </a:p>
        </p:txBody>
      </p:sp>
      <p:sp>
        <p:nvSpPr>
          <p:cNvPr id="4" name="Footer Placeholder 3"/>
          <p:cNvSpPr>
            <a:spLocks noGrp="1"/>
          </p:cNvSpPr>
          <p:nvPr>
            <p:ph type="ftr" sz="quarter" idx="2"/>
          </p:nvPr>
        </p:nvSpPr>
        <p:spPr>
          <a:xfrm>
            <a:off x="0" y="9264227"/>
            <a:ext cx="2889938" cy="487680"/>
          </a:xfrm>
          <a:prstGeom prst="rect">
            <a:avLst/>
          </a:prstGeom>
        </p:spPr>
        <p:txBody>
          <a:bodyPr vert="horz" lIns="89785" tIns="44892" rIns="89785" bIns="44892"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7"/>
            <a:ext cx="2889938" cy="487680"/>
          </a:xfrm>
          <a:prstGeom prst="rect">
            <a:avLst/>
          </a:prstGeom>
        </p:spPr>
        <p:txBody>
          <a:bodyPr vert="horz" lIns="89785" tIns="44892" rIns="89785" bIns="44892" rtlCol="0" anchor="b"/>
          <a:lstStyle>
            <a:lvl1pPr algn="r">
              <a:defRPr sz="1200"/>
            </a:lvl1pPr>
          </a:lstStyle>
          <a:p>
            <a:fld id="{E06CB166-AF45-45F0-8AC9-283301A83121}" type="slidenum">
              <a:rPr lang="en-GB" smtClean="0"/>
              <a:t>‹#›</a:t>
            </a:fld>
            <a:endParaRPr lang="en-GB"/>
          </a:p>
        </p:txBody>
      </p:sp>
    </p:spTree>
    <p:extLst>
      <p:ext uri="{BB962C8B-B14F-4D97-AF65-F5344CB8AC3E}">
        <p14:creationId xmlns:p14="http://schemas.microsoft.com/office/powerpoint/2010/main" val="23513855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89785" tIns="44892" rIns="89785" bIns="44892" rtlCol="0"/>
          <a:lstStyle>
            <a:lvl1pPr algn="l">
              <a:defRPr sz="1200"/>
            </a:lvl1pPr>
          </a:lstStyle>
          <a:p>
            <a:endParaRPr lang="en-GB"/>
          </a:p>
        </p:txBody>
      </p:sp>
      <p:sp>
        <p:nvSpPr>
          <p:cNvPr id="3" name="Date Placeholder 2"/>
          <p:cNvSpPr>
            <a:spLocks noGrp="1"/>
          </p:cNvSpPr>
          <p:nvPr>
            <p:ph type="dt" idx="1"/>
          </p:nvPr>
        </p:nvSpPr>
        <p:spPr>
          <a:xfrm>
            <a:off x="3777607" y="0"/>
            <a:ext cx="2889938" cy="487680"/>
          </a:xfrm>
          <a:prstGeom prst="rect">
            <a:avLst/>
          </a:prstGeom>
        </p:spPr>
        <p:txBody>
          <a:bodyPr vert="horz" lIns="89785" tIns="44892" rIns="89785" bIns="44892" rtlCol="0"/>
          <a:lstStyle>
            <a:lvl1pPr algn="r">
              <a:defRPr sz="1200"/>
            </a:lvl1pPr>
          </a:lstStyle>
          <a:p>
            <a:fld id="{5709BF45-866D-408B-BE41-63D4CBED4D11}" type="datetimeFigureOut">
              <a:rPr lang="en-US" smtClean="0"/>
              <a:pPr/>
              <a:t>11/20/2017</a:t>
            </a:fld>
            <a:endParaRPr lang="en-GB"/>
          </a:p>
        </p:txBody>
      </p:sp>
      <p:sp>
        <p:nvSpPr>
          <p:cNvPr id="4" name="Slide Image Placeholder 3"/>
          <p:cNvSpPr>
            <a:spLocks noGrp="1" noRot="1" noChangeAspect="1"/>
          </p:cNvSpPr>
          <p:nvPr>
            <p:ph type="sldImg" idx="2"/>
          </p:nvPr>
        </p:nvSpPr>
        <p:spPr>
          <a:xfrm>
            <a:off x="896938" y="731838"/>
            <a:ext cx="4875212" cy="3657600"/>
          </a:xfrm>
          <a:prstGeom prst="rect">
            <a:avLst/>
          </a:prstGeom>
          <a:noFill/>
          <a:ln w="12700">
            <a:solidFill>
              <a:prstClr val="black"/>
            </a:solidFill>
          </a:ln>
        </p:spPr>
        <p:txBody>
          <a:bodyPr vert="horz" lIns="89785" tIns="44892" rIns="89785" bIns="44892" rtlCol="0" anchor="ctr"/>
          <a:lstStyle/>
          <a:p>
            <a:endParaRPr lang="en-GB"/>
          </a:p>
        </p:txBody>
      </p:sp>
      <p:sp>
        <p:nvSpPr>
          <p:cNvPr id="5" name="Notes Placeholder 4"/>
          <p:cNvSpPr>
            <a:spLocks noGrp="1"/>
          </p:cNvSpPr>
          <p:nvPr>
            <p:ph type="body" sz="quarter" idx="3"/>
          </p:nvPr>
        </p:nvSpPr>
        <p:spPr>
          <a:xfrm>
            <a:off x="666909" y="4632960"/>
            <a:ext cx="5335270" cy="4389120"/>
          </a:xfrm>
          <a:prstGeom prst="rect">
            <a:avLst/>
          </a:prstGeom>
        </p:spPr>
        <p:txBody>
          <a:bodyPr vert="horz" lIns="89785" tIns="44892" rIns="89785" bIns="44892"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7"/>
            <a:ext cx="2889938" cy="487680"/>
          </a:xfrm>
          <a:prstGeom prst="rect">
            <a:avLst/>
          </a:prstGeom>
        </p:spPr>
        <p:txBody>
          <a:bodyPr vert="horz" lIns="89785" tIns="44892" rIns="89785" bIns="44892"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7"/>
            <a:ext cx="2889938" cy="487680"/>
          </a:xfrm>
          <a:prstGeom prst="rect">
            <a:avLst/>
          </a:prstGeom>
        </p:spPr>
        <p:txBody>
          <a:bodyPr vert="horz" lIns="89785" tIns="44892" rIns="89785" bIns="44892" rtlCol="0" anchor="b"/>
          <a:lstStyle>
            <a:lvl1pPr algn="r">
              <a:defRPr sz="1200"/>
            </a:lvl1pPr>
          </a:lstStyle>
          <a:p>
            <a:fld id="{C97F37A7-6CD5-480C-8A9C-8A14678CA55C}" type="slidenum">
              <a:rPr lang="en-GB" smtClean="0"/>
              <a:pPr/>
              <a:t>‹#›</a:t>
            </a:fld>
            <a:endParaRPr lang="en-GB"/>
          </a:p>
        </p:txBody>
      </p:sp>
    </p:spTree>
    <p:extLst>
      <p:ext uri="{BB962C8B-B14F-4D97-AF65-F5344CB8AC3E}">
        <p14:creationId xmlns:p14="http://schemas.microsoft.com/office/powerpoint/2010/main" val="21021626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7F37A7-6CD5-480C-8A9C-8A14678CA55C}" type="slidenum">
              <a:rPr lang="en-GB" smtClean="0"/>
              <a:pPr/>
              <a:t>1</a:t>
            </a:fld>
            <a:endParaRPr lang="en-GB"/>
          </a:p>
        </p:txBody>
      </p:sp>
    </p:spTree>
    <p:extLst>
      <p:ext uri="{BB962C8B-B14F-4D97-AF65-F5344CB8AC3E}">
        <p14:creationId xmlns:p14="http://schemas.microsoft.com/office/powerpoint/2010/main" val="30774404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See more:</a:t>
            </a:r>
          </a:p>
          <a:p>
            <a:pPr marL="171450" indent="-171450">
              <a:buFont typeface="Arial" panose="020B0604020202020204" pitchFamily="34" charset="0"/>
              <a:buChar char="•"/>
            </a:pPr>
            <a:r>
              <a:rPr lang="en-GB" dirty="0" smtClean="0"/>
              <a:t>https://www.w3schools.com/cssref/css3_pr_transition-timing-function.asp</a:t>
            </a:r>
          </a:p>
          <a:p>
            <a:pPr marL="171450" indent="-171450">
              <a:buFont typeface="Arial" panose="020B0604020202020204" pitchFamily="34" charset="0"/>
              <a:buChar char="•"/>
            </a:pPr>
            <a:r>
              <a:rPr lang="en-GB" dirty="0" smtClean="0"/>
              <a:t>https://www.w3schools.com/cssref/css3_pr_animation-timing-function.asp</a:t>
            </a:r>
            <a:endParaRPr lang="en-GB" dirty="0"/>
          </a:p>
        </p:txBody>
      </p:sp>
      <p:sp>
        <p:nvSpPr>
          <p:cNvPr id="4" name="Slide Number Placeholder 3"/>
          <p:cNvSpPr>
            <a:spLocks noGrp="1"/>
          </p:cNvSpPr>
          <p:nvPr>
            <p:ph type="sldNum" sz="quarter" idx="10"/>
          </p:nvPr>
        </p:nvSpPr>
        <p:spPr/>
        <p:txBody>
          <a:bodyPr/>
          <a:lstStyle/>
          <a:p>
            <a:fld id="{C97F37A7-6CD5-480C-8A9C-8A14678CA55C}" type="slidenum">
              <a:rPr lang="en-GB" smtClean="0"/>
              <a:pPr/>
              <a:t>24</a:t>
            </a:fld>
            <a:endParaRPr lang="en-GB"/>
          </a:p>
        </p:txBody>
      </p:sp>
    </p:spTree>
    <p:extLst>
      <p:ext uri="{BB962C8B-B14F-4D97-AF65-F5344CB8AC3E}">
        <p14:creationId xmlns:p14="http://schemas.microsoft.com/office/powerpoint/2010/main" val="413553775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a:t>Click to edit Master title style</a:t>
            </a:r>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EFD89C59-280D-43ED-8FC0-545418D6ECAE}" type="datetimeFigureOut">
              <a:rPr lang="en-US" smtClean="0"/>
              <a:pPr/>
              <a:t>11/20/2017</a:t>
            </a:fld>
            <a:endParaRPr lang="en-GB"/>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GB"/>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A6EA856F-7FCD-4AED-824B-82A47E56E707}" type="slidenum">
              <a:rPr lang="en-GB" smtClean="0"/>
              <a:pPr/>
              <a:t>‹#›</a:t>
            </a:fld>
            <a:endParaRPr lang="en-GB"/>
          </a:p>
        </p:txBody>
      </p:sp>
      <p:pic>
        <p:nvPicPr>
          <p:cNvPr id="4" name="Picture 3"/>
          <p:cNvPicPr>
            <a:picLocks noChangeAspect="1"/>
          </p:cNvPicPr>
          <p:nvPr userDrawn="1"/>
        </p:nvPicPr>
        <p:blipFill>
          <a:blip r:embed="rId2"/>
          <a:stretch>
            <a:fillRect/>
          </a:stretch>
        </p:blipFill>
        <p:spPr>
          <a:xfrm>
            <a:off x="108000" y="108000"/>
            <a:ext cx="2857500" cy="1000125"/>
          </a:xfrm>
          <a:prstGeom prst="rect">
            <a:avLst/>
          </a:prstGeom>
        </p:spPr>
      </p:pic>
      <p:pic>
        <p:nvPicPr>
          <p:cNvPr id="16" name="Picture 15"/>
          <p:cNvPicPr>
            <a:picLocks noChangeAspect="1"/>
          </p:cNvPicPr>
          <p:nvPr userDrawn="1"/>
        </p:nvPicPr>
        <p:blipFill>
          <a:blip r:embed="rId3"/>
          <a:stretch>
            <a:fillRect/>
          </a:stretch>
        </p:blipFill>
        <p:spPr>
          <a:xfrm>
            <a:off x="7596000" y="108000"/>
            <a:ext cx="1543050" cy="114300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dirty="0"/>
              <a:t>Click to edit Master title style</a:t>
            </a:r>
          </a:p>
        </p:txBody>
      </p:sp>
      <p:sp>
        <p:nvSpPr>
          <p:cNvPr id="4" name="Date Placeholder 3"/>
          <p:cNvSpPr>
            <a:spLocks noGrp="1"/>
          </p:cNvSpPr>
          <p:nvPr>
            <p:ph type="dt" sz="half" idx="10"/>
          </p:nvPr>
        </p:nvSpPr>
        <p:spPr/>
        <p:txBody>
          <a:bodyPr/>
          <a:lstStyle/>
          <a:p>
            <a:fld id="{EFD89C59-280D-43ED-8FC0-545418D6ECAE}" type="datetimeFigureOut">
              <a:rPr lang="en-US" smtClean="0"/>
              <a:pPr/>
              <a:t>11/20/2017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A6EA856F-7FCD-4AED-824B-82A47E56E707}" type="slidenum">
              <a:rPr lang="en-GB" smtClean="0"/>
              <a:pPr/>
              <a:t>‹#›</a:t>
            </a:fld>
            <a:endParaRPr lang="en-GB"/>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a:t>Click to edit Master title style</a:t>
            </a:r>
          </a:p>
        </p:txBody>
      </p:sp>
      <p:sp>
        <p:nvSpPr>
          <p:cNvPr id="12" name="Date Placeholder 11"/>
          <p:cNvSpPr>
            <a:spLocks noGrp="1"/>
          </p:cNvSpPr>
          <p:nvPr>
            <p:ph type="dt" sz="half" idx="10"/>
          </p:nvPr>
        </p:nvSpPr>
        <p:spPr/>
        <p:txBody>
          <a:bodyPr/>
          <a:lstStyle/>
          <a:p>
            <a:fld id="{EFD89C59-280D-43ED-8FC0-545418D6ECAE}" type="datetimeFigureOut">
              <a:rPr lang="en-US" smtClean="0"/>
              <a:pPr/>
              <a:t>11/20/2017</a:t>
            </a:fld>
            <a:endParaRPr lang="en-GB"/>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A6EA856F-7FCD-4AED-824B-82A47E56E707}" type="slidenum">
              <a:rPr lang="en-GB" smtClean="0"/>
              <a:pPr/>
              <a:t>‹#›</a:t>
            </a:fld>
            <a:endParaRPr lang="en-GB"/>
          </a:p>
        </p:txBody>
      </p:sp>
      <p:sp>
        <p:nvSpPr>
          <p:cNvPr id="14" name="Footer Placeholder 13"/>
          <p:cNvSpPr>
            <a:spLocks noGrp="1"/>
          </p:cNvSpPr>
          <p:nvPr>
            <p:ph type="ftr" sz="quarter" idx="12"/>
          </p:nvPr>
        </p:nvSpPr>
        <p:spPr/>
        <p:txBody>
          <a:bodyPr/>
          <a:lstStyle/>
          <a:p>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8" name="Date Placeholder 7"/>
          <p:cNvSpPr>
            <a:spLocks noGrp="1"/>
          </p:cNvSpPr>
          <p:nvPr>
            <p:ph type="dt" sz="half" idx="15"/>
          </p:nvPr>
        </p:nvSpPr>
        <p:spPr/>
        <p:txBody>
          <a:bodyPr rtlCol="0"/>
          <a:lstStyle/>
          <a:p>
            <a:fld id="{EFD89C59-280D-43ED-8FC0-545418D6ECAE}" type="datetimeFigureOut">
              <a:rPr lang="en-US" smtClean="0"/>
              <a:pPr/>
              <a:t>11/20/2017</a:t>
            </a:fld>
            <a:endParaRPr lang="en-GB"/>
          </a:p>
        </p:txBody>
      </p:sp>
      <p:sp>
        <p:nvSpPr>
          <p:cNvPr id="10" name="Slide Number Placeholder 9"/>
          <p:cNvSpPr>
            <a:spLocks noGrp="1"/>
          </p:cNvSpPr>
          <p:nvPr>
            <p:ph type="sldNum" sz="quarter" idx="16"/>
          </p:nvPr>
        </p:nvSpPr>
        <p:spPr/>
        <p:txBody>
          <a:bodyPr rtlCol="0"/>
          <a:lstStyle/>
          <a:p>
            <a:fld id="{A6EA856F-7FCD-4AED-824B-82A47E56E707}" type="slidenum">
              <a:rPr lang="en-GB" smtClean="0"/>
              <a:pPr/>
              <a:t>‹#›</a:t>
            </a:fld>
            <a:endParaRPr lang="en-GB"/>
          </a:p>
        </p:txBody>
      </p:sp>
      <p:sp>
        <p:nvSpPr>
          <p:cNvPr id="12" name="Footer Placeholder 11"/>
          <p:cNvSpPr>
            <a:spLocks noGrp="1"/>
          </p:cNvSpPr>
          <p:nvPr>
            <p:ph type="ftr" sz="quarter" idx="17"/>
          </p:nvPr>
        </p:nvSpPr>
        <p:spPr/>
        <p:txBody>
          <a:bodyPr rtlCol="0"/>
          <a:lstStyle/>
          <a:p>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a:t>Click to edit Master title style</a:t>
            </a:r>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0" name="Date Placeholder 9"/>
          <p:cNvSpPr>
            <a:spLocks noGrp="1"/>
          </p:cNvSpPr>
          <p:nvPr>
            <p:ph type="dt" sz="half" idx="15"/>
          </p:nvPr>
        </p:nvSpPr>
        <p:spPr/>
        <p:txBody>
          <a:bodyPr rtlCol="0"/>
          <a:lstStyle/>
          <a:p>
            <a:fld id="{EFD89C59-280D-43ED-8FC0-545418D6ECAE}" type="datetimeFigureOut">
              <a:rPr lang="en-US" smtClean="0"/>
              <a:pPr/>
              <a:t>11/20/2017</a:t>
            </a:fld>
            <a:endParaRPr lang="en-GB"/>
          </a:p>
        </p:txBody>
      </p:sp>
      <p:sp>
        <p:nvSpPr>
          <p:cNvPr id="12" name="Slide Number Placeholder 11"/>
          <p:cNvSpPr>
            <a:spLocks noGrp="1"/>
          </p:cNvSpPr>
          <p:nvPr>
            <p:ph type="sldNum" sz="quarter" idx="16"/>
          </p:nvPr>
        </p:nvSpPr>
        <p:spPr/>
        <p:txBody>
          <a:bodyPr rtlCol="0"/>
          <a:lstStyle/>
          <a:p>
            <a:fld id="{A6EA856F-7FCD-4AED-824B-82A47E56E707}" type="slidenum">
              <a:rPr lang="en-GB" smtClean="0"/>
              <a:pPr/>
              <a:t>‹#›</a:t>
            </a:fld>
            <a:endParaRPr lang="en-GB"/>
          </a:p>
        </p:txBody>
      </p:sp>
      <p:sp>
        <p:nvSpPr>
          <p:cNvPr id="14" name="Footer Placeholder 13"/>
          <p:cNvSpPr>
            <a:spLocks noGrp="1"/>
          </p:cNvSpPr>
          <p:nvPr>
            <p:ph type="ftr" sz="quarter" idx="17"/>
          </p:nvPr>
        </p:nvSpPr>
        <p:spPr/>
        <p:txBody>
          <a:bodyPr rtlCol="0"/>
          <a:lstStyle/>
          <a:p>
            <a:endParaRPr lang="en-GB"/>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EFD89C59-280D-43ED-8FC0-545418D6ECAE}" type="datetimeFigureOut">
              <a:rPr lang="en-US" smtClean="0"/>
              <a:pPr/>
              <a:t>11/20/2017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A6EA856F-7FCD-4AED-824B-82A47E56E707}"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FD89C59-280D-43ED-8FC0-545418D6ECAE}" type="datetimeFigureOut">
              <a:rPr lang="en-US" smtClean="0"/>
              <a:pPr/>
              <a:t>11/20/2017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A6EA856F-7FCD-4AED-824B-82A47E56E707}"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a:t>Click to edit Master title style</a:t>
            </a:r>
          </a:p>
        </p:txBody>
      </p:sp>
      <p:sp>
        <p:nvSpPr>
          <p:cNvPr id="5" name="Date Placeholder 4"/>
          <p:cNvSpPr>
            <a:spLocks noGrp="1"/>
          </p:cNvSpPr>
          <p:nvPr>
            <p:ph type="dt" sz="half" idx="10"/>
          </p:nvPr>
        </p:nvSpPr>
        <p:spPr/>
        <p:txBody>
          <a:bodyPr/>
          <a:lstStyle/>
          <a:p>
            <a:fld id="{EFD89C59-280D-43ED-8FC0-545418D6ECAE}" type="datetimeFigureOut">
              <a:rPr lang="en-US" smtClean="0"/>
              <a:pPr/>
              <a:t>11/20/2017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A6EA856F-7FCD-4AED-824B-82A47E56E707}" type="slidenum">
              <a:rPr lang="en-GB" smtClean="0"/>
              <a:pPr/>
              <a:t>‹#›</a:t>
            </a:fld>
            <a:endParaRPr lang="en-GB"/>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a:t>Click to edit Master title style</a:t>
            </a:r>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EFD89C59-280D-43ED-8FC0-545418D6ECAE}" type="datetimeFigureOut">
              <a:rPr lang="en-US" smtClean="0"/>
              <a:pPr/>
              <a:t>11/20/2017</a:t>
            </a:fld>
            <a:endParaRPr lang="en-GB"/>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A6EA856F-7FCD-4AED-824B-82A47E56E707}" type="slidenum">
              <a:rPr lang="en-GB" smtClean="0"/>
              <a:pPr/>
              <a:t>‹#›</a:t>
            </a:fld>
            <a:endParaRPr lang="en-GB"/>
          </a:p>
        </p:txBody>
      </p:sp>
      <p:sp>
        <p:nvSpPr>
          <p:cNvPr id="14" name="Footer Placeholder 13"/>
          <p:cNvSpPr>
            <a:spLocks noGrp="1"/>
          </p:cNvSpPr>
          <p:nvPr>
            <p:ph type="ftr" sz="quarter" idx="12"/>
          </p:nvPr>
        </p:nvSpPr>
        <p:spPr>
          <a:xfrm>
            <a:off x="1600200" y="6248206"/>
            <a:ext cx="4572000" cy="365125"/>
          </a:xfrm>
        </p:spPr>
        <p:txBody>
          <a:bodyPr rtlCol="0"/>
          <a:lstStyle/>
          <a:p>
            <a:endParaRPr lang="en-GB"/>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FD89C59-280D-43ED-8FC0-545418D6ECAE}" type="datetimeFigureOut">
              <a:rPr lang="en-US" smtClean="0"/>
              <a:pPr/>
              <a:t>11/20/2017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EA856F-7FCD-4AED-824B-82A47E56E707}"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EFD89C59-280D-43ED-8FC0-545418D6ECAE}" type="datetimeFigureOut">
              <a:rPr lang="en-US" smtClean="0"/>
              <a:pPr/>
              <a:t>11/20/2017</a:t>
            </a:fld>
            <a:endParaRPr lang="en-GB"/>
          </a:p>
        </p:txBody>
      </p:sp>
      <p:sp>
        <p:nvSpPr>
          <p:cNvPr id="5" name="Footer Placeholder 4"/>
          <p:cNvSpPr>
            <a:spLocks noGrp="1"/>
          </p:cNvSpPr>
          <p:nvPr>
            <p:ph type="ftr" sz="quarter" idx="11"/>
          </p:nvPr>
        </p:nvSpPr>
        <p:spPr>
          <a:xfrm>
            <a:off x="457201" y="6248207"/>
            <a:ext cx="5573483" cy="365125"/>
          </a:xfrm>
        </p:spPr>
        <p:txBody>
          <a:bodyPr/>
          <a:lstStyle/>
          <a:p>
            <a:endParaRPr lang="en-GB"/>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A6EA856F-7FCD-4AED-824B-82A47E56E707}"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dirty="0"/>
              <a:t>Click to edit Master title style</a:t>
            </a:r>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EFD89C59-280D-43ED-8FC0-545418D6ECAE}" type="datetimeFigureOut">
              <a:rPr lang="en-US" smtClean="0"/>
              <a:pPr/>
              <a:t>11/20/2017</a:t>
            </a:fld>
            <a:endParaRPr lang="en-GB"/>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GB" dirty="0"/>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A6EA856F-7FCD-4AED-824B-82A47E56E707}"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slideLayout" Target="../slideLayouts/slideLayout4.xml"/><Relationship Id="rId7" Type="http://schemas.openxmlformats.org/officeDocument/2006/relationships/image" Target="../media/image8.png"/><Relationship Id="rId2" Type="http://schemas.openxmlformats.org/officeDocument/2006/relationships/customXml" Target="../../customXml/item3.xml"/><Relationship Id="rId1" Type="http://schemas.openxmlformats.org/officeDocument/2006/relationships/customXml" Target="../../customXml/item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slideLayout" Target="../slideLayouts/slideLayout6.xml"/><Relationship Id="rId1" Type="http://schemas.openxmlformats.org/officeDocument/2006/relationships/customXml" Target="../../customXml/item4.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peterned.home.xs4all.nl/matrices/"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www.w3schools.com/cssref/css_animatable.asp"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www.w3schools.com/cssref/css_animatable.asp"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dirty="0"/>
              <a:t>More CSS</a:t>
            </a:r>
          </a:p>
        </p:txBody>
      </p:sp>
      <p:sp>
        <p:nvSpPr>
          <p:cNvPr id="3" name="Subtitle 2"/>
          <p:cNvSpPr>
            <a:spLocks noGrp="1"/>
          </p:cNvSpPr>
          <p:nvPr>
            <p:ph type="subTitle" idx="1"/>
          </p:nvPr>
        </p:nvSpPr>
        <p:spPr/>
        <p:txBody>
          <a:bodyPr>
            <a:normAutofit fontScale="77500" lnSpcReduction="20000"/>
          </a:bodyPr>
          <a:lstStyle/>
          <a:p>
            <a:r>
              <a:rPr lang="en-GB" dirty="0"/>
              <a:t>Lecture 5: Introduction to Web Development (IWD)</a:t>
            </a:r>
          </a:p>
          <a:p>
            <a:r>
              <a:rPr lang="en-GB" dirty="0"/>
              <a:t>Dr Kemi Ademoye</a:t>
            </a:r>
          </a:p>
        </p:txBody>
      </p:sp>
      <p:sp>
        <p:nvSpPr>
          <p:cNvPr id="5" name="Date Placeholder 4"/>
          <p:cNvSpPr>
            <a:spLocks noGrp="1"/>
          </p:cNvSpPr>
          <p:nvPr>
            <p:ph type="dt" sz="half" idx="10"/>
          </p:nvPr>
        </p:nvSpPr>
        <p:spPr/>
        <p:txBody>
          <a:bodyPr/>
          <a:lstStyle/>
          <a:p>
            <a:r>
              <a:rPr lang="en-US" dirty="0"/>
              <a:t>Week:</a:t>
            </a:r>
          </a:p>
          <a:p>
            <a:r>
              <a:rPr lang="en-US" dirty="0"/>
              <a:t>20-Nov-2017</a:t>
            </a:r>
            <a:endParaRPr lang="en-GB"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Today’s Lecture</a:t>
            </a:r>
          </a:p>
        </p:txBody>
      </p:sp>
      <p:sp>
        <p:nvSpPr>
          <p:cNvPr id="3" name="Content Placeholder 2"/>
          <p:cNvSpPr>
            <a:spLocks noGrp="1"/>
          </p:cNvSpPr>
          <p:nvPr>
            <p:ph sz="quarter" idx="1"/>
          </p:nvPr>
        </p:nvSpPr>
        <p:spPr/>
        <p:txBody>
          <a:bodyPr/>
          <a:lstStyle/>
          <a:p>
            <a:r>
              <a:rPr lang="en-GB" dirty="0"/>
              <a:t>CSS Positioning</a:t>
            </a:r>
          </a:p>
          <a:p>
            <a:r>
              <a:rPr lang="en-GB" dirty="0"/>
              <a:t>CSS Transformations</a:t>
            </a:r>
          </a:p>
          <a:p>
            <a:r>
              <a:rPr lang="en-GB" dirty="0"/>
              <a:t>CSS Transitions</a:t>
            </a:r>
          </a:p>
          <a:p>
            <a:r>
              <a:rPr lang="en-GB" dirty="0"/>
              <a:t>CSS Animations</a:t>
            </a:r>
          </a:p>
          <a:p>
            <a:endParaRPr lang="en-GB" dirty="0"/>
          </a:p>
        </p:txBody>
      </p:sp>
    </p:spTree>
    <p:extLst>
      <p:ext uri="{BB962C8B-B14F-4D97-AF65-F5344CB8AC3E}">
        <p14:creationId xmlns:p14="http://schemas.microsoft.com/office/powerpoint/2010/main" val="151075270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CSS Positioning</a:t>
            </a:r>
          </a:p>
        </p:txBody>
      </p:sp>
      <p:sp>
        <p:nvSpPr>
          <p:cNvPr id="3" name="Content Placeholder 2"/>
          <p:cNvSpPr>
            <a:spLocks noGrp="1"/>
          </p:cNvSpPr>
          <p:nvPr>
            <p:ph sz="quarter" idx="1"/>
          </p:nvPr>
        </p:nvSpPr>
        <p:spPr>
          <a:xfrm>
            <a:off x="612647" y="1600199"/>
            <a:ext cx="8286255" cy="5026843"/>
          </a:xfrm>
        </p:spPr>
        <p:txBody>
          <a:bodyPr>
            <a:normAutofit/>
          </a:bodyPr>
          <a:lstStyle/>
          <a:p>
            <a:r>
              <a:rPr lang="en-GB" dirty="0"/>
              <a:t>Enables you to position elements on the page.</a:t>
            </a:r>
          </a:p>
          <a:p>
            <a:r>
              <a:rPr lang="en-GB" dirty="0"/>
              <a:t>Can be tricky!</a:t>
            </a:r>
          </a:p>
          <a:p>
            <a:r>
              <a:rPr lang="en-GB" dirty="0"/>
              <a:t>But is useful for controlling the layout of a page.</a:t>
            </a:r>
          </a:p>
          <a:p>
            <a:r>
              <a:rPr lang="en-GB" dirty="0"/>
              <a:t>In CSS, there are four different positioning values:</a:t>
            </a:r>
          </a:p>
          <a:p>
            <a:pPr lvl="1"/>
            <a:r>
              <a:rPr lang="en-GB" b="1" dirty="0"/>
              <a:t>Static</a:t>
            </a:r>
            <a:r>
              <a:rPr lang="en-GB" dirty="0"/>
              <a:t>: all elements are positioned static by </a:t>
            </a:r>
            <a:r>
              <a:rPr lang="en-GB" b="1" dirty="0"/>
              <a:t>default</a:t>
            </a:r>
            <a:r>
              <a:rPr lang="en-GB" dirty="0"/>
              <a:t>.</a:t>
            </a:r>
          </a:p>
          <a:p>
            <a:pPr lvl="1"/>
            <a:r>
              <a:rPr lang="en-GB" b="1" dirty="0"/>
              <a:t>Relative</a:t>
            </a:r>
          </a:p>
          <a:p>
            <a:pPr lvl="1"/>
            <a:r>
              <a:rPr lang="en-GB" b="1" dirty="0"/>
              <a:t>Fixed</a:t>
            </a:r>
          </a:p>
          <a:p>
            <a:pPr lvl="1"/>
            <a:r>
              <a:rPr lang="en-GB" b="1" dirty="0"/>
              <a:t>Absolute</a:t>
            </a:r>
          </a:p>
        </p:txBody>
      </p:sp>
    </p:spTree>
    <p:extLst>
      <p:ext uri="{BB962C8B-B14F-4D97-AF65-F5344CB8AC3E}">
        <p14:creationId xmlns:p14="http://schemas.microsoft.com/office/powerpoint/2010/main" val="2956143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CSS Positioning Properties</a:t>
            </a:r>
          </a:p>
        </p:txBody>
      </p:sp>
      <p:sp>
        <p:nvSpPr>
          <p:cNvPr id="3" name="Content Placeholder 2"/>
          <p:cNvSpPr>
            <a:spLocks noGrp="1"/>
          </p:cNvSpPr>
          <p:nvPr>
            <p:ph sz="quarter" idx="1"/>
          </p:nvPr>
        </p:nvSpPr>
        <p:spPr>
          <a:xfrm>
            <a:off x="612648" y="1600199"/>
            <a:ext cx="8153400" cy="5257801"/>
          </a:xfrm>
        </p:spPr>
        <p:txBody>
          <a:bodyPr>
            <a:normAutofit fontScale="92500" lnSpcReduction="10000"/>
          </a:bodyPr>
          <a:lstStyle/>
          <a:p>
            <a:pPr marL="0" indent="0">
              <a:buNone/>
            </a:pPr>
            <a:r>
              <a:rPr lang="en-GB" dirty="0"/>
              <a:t>To position elements, you need the following CSS properties:</a:t>
            </a:r>
          </a:p>
          <a:p>
            <a:r>
              <a:rPr lang="en-GB" b="1" dirty="0"/>
              <a:t>Position</a:t>
            </a:r>
            <a:r>
              <a:rPr lang="en-GB" dirty="0"/>
              <a:t>: set to either relative, fixed or absolute (not required for static positioning).</a:t>
            </a:r>
          </a:p>
          <a:p>
            <a:r>
              <a:rPr lang="en-GB" b="1" dirty="0"/>
              <a:t>Top</a:t>
            </a:r>
            <a:r>
              <a:rPr lang="en-GB" dirty="0"/>
              <a:t> or </a:t>
            </a:r>
            <a:r>
              <a:rPr lang="en-GB" b="1" dirty="0"/>
              <a:t>Bottom</a:t>
            </a:r>
            <a:r>
              <a:rPr lang="en-GB" dirty="0"/>
              <a:t> and/or </a:t>
            </a:r>
            <a:r>
              <a:rPr lang="en-GB" b="1" dirty="0"/>
              <a:t>Left</a:t>
            </a:r>
            <a:r>
              <a:rPr lang="en-GB" dirty="0"/>
              <a:t> or </a:t>
            </a:r>
            <a:r>
              <a:rPr lang="en-GB" b="1" dirty="0"/>
              <a:t>Right</a:t>
            </a:r>
            <a:r>
              <a:rPr lang="en-GB" dirty="0"/>
              <a:t>: specifies the point where the element should be displayed in relation to one/more edges.</a:t>
            </a:r>
          </a:p>
          <a:p>
            <a:r>
              <a:rPr lang="en-GB" b="1" dirty="0"/>
              <a:t>Z-Index</a:t>
            </a:r>
            <a:r>
              <a:rPr lang="en-GB" dirty="0"/>
              <a:t>: (not always necessary)</a:t>
            </a:r>
          </a:p>
          <a:p>
            <a:pPr lvl="1"/>
            <a:r>
              <a:rPr lang="en-GB" dirty="0"/>
              <a:t>Positioned elements can overlap other elements!</a:t>
            </a:r>
          </a:p>
          <a:p>
            <a:pPr lvl="1"/>
            <a:r>
              <a:rPr lang="en-GB" dirty="0"/>
              <a:t>Use z-index to specify the stacking order (which element appears in front or behind).</a:t>
            </a:r>
          </a:p>
          <a:p>
            <a:pPr lvl="1"/>
            <a:r>
              <a:rPr lang="en-GB" dirty="0"/>
              <a:t>An element with a greater z-index is in front. The z-index value can be positive or negative.</a:t>
            </a:r>
          </a:p>
        </p:txBody>
      </p:sp>
    </p:spTree>
    <p:extLst>
      <p:ext uri="{BB962C8B-B14F-4D97-AF65-F5344CB8AC3E}">
        <p14:creationId xmlns:p14="http://schemas.microsoft.com/office/powerpoint/2010/main" val="4034966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Static Positioning</a:t>
            </a:r>
          </a:p>
        </p:txBody>
      </p:sp>
      <p:sp>
        <p:nvSpPr>
          <p:cNvPr id="3" name="Content Placeholder 2"/>
          <p:cNvSpPr>
            <a:spLocks noGrp="1"/>
          </p:cNvSpPr>
          <p:nvPr>
            <p:ph sz="quarter" idx="1"/>
          </p:nvPr>
        </p:nvSpPr>
        <p:spPr/>
        <p:txBody>
          <a:bodyPr/>
          <a:lstStyle/>
          <a:p>
            <a:r>
              <a:rPr lang="en-GB" dirty="0"/>
              <a:t>All elements are positioned static by default!</a:t>
            </a:r>
          </a:p>
          <a:p>
            <a:r>
              <a:rPr lang="en-GB" dirty="0"/>
              <a:t>The elements are not positioned in any special way.</a:t>
            </a:r>
          </a:p>
          <a:p>
            <a:r>
              <a:rPr lang="en-GB" dirty="0"/>
              <a:t>They are positioned according to the </a:t>
            </a:r>
            <a:r>
              <a:rPr lang="en-GB" b="1" dirty="0"/>
              <a:t>normal flow of the page</a:t>
            </a:r>
            <a:r>
              <a:rPr lang="en-GB" dirty="0"/>
              <a:t>.</a:t>
            </a:r>
          </a:p>
          <a:p>
            <a:endParaRPr lang="en-GB" dirty="0"/>
          </a:p>
          <a:p>
            <a:endParaRPr lang="en-GB" dirty="0"/>
          </a:p>
        </p:txBody>
      </p:sp>
    </p:spTree>
    <p:extLst>
      <p:ext uri="{BB962C8B-B14F-4D97-AF65-F5344CB8AC3E}">
        <p14:creationId xmlns:p14="http://schemas.microsoft.com/office/powerpoint/2010/main" val="1071759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Relative Positioning</a:t>
            </a:r>
          </a:p>
        </p:txBody>
      </p:sp>
      <p:sp>
        <p:nvSpPr>
          <p:cNvPr id="3" name="Content Placeholder 2"/>
          <p:cNvSpPr>
            <a:spLocks noGrp="1"/>
          </p:cNvSpPr>
          <p:nvPr>
            <p:ph sz="quarter" idx="1"/>
          </p:nvPr>
        </p:nvSpPr>
        <p:spPr>
          <a:xfrm>
            <a:off x="612648" y="1600200"/>
            <a:ext cx="8408804" cy="4495800"/>
          </a:xfrm>
        </p:spPr>
        <p:txBody>
          <a:bodyPr/>
          <a:lstStyle/>
          <a:p>
            <a:r>
              <a:rPr lang="en-GB" dirty="0"/>
              <a:t>An element is positioned </a:t>
            </a:r>
            <a:r>
              <a:rPr lang="en-GB" b="1" dirty="0"/>
              <a:t>relative</a:t>
            </a:r>
            <a:r>
              <a:rPr lang="en-GB" dirty="0"/>
              <a:t> (in connection) </a:t>
            </a:r>
            <a:r>
              <a:rPr lang="en-GB" b="1" dirty="0"/>
              <a:t>to its normal position</a:t>
            </a:r>
            <a:r>
              <a:rPr lang="en-GB" dirty="0"/>
              <a:t>.</a:t>
            </a:r>
          </a:p>
          <a:p>
            <a:r>
              <a:rPr lang="en-GB" dirty="0"/>
              <a:t>A relatively positioned element will cause it to be adjusted from its normal position.</a:t>
            </a:r>
          </a:p>
          <a:p>
            <a:r>
              <a:rPr lang="en-GB" dirty="0"/>
              <a:t>Other content will not replace the gap left by the positioned element.</a:t>
            </a:r>
          </a:p>
          <a:p>
            <a:pPr marL="0" indent="0">
              <a:buNone/>
            </a:pPr>
            <a:endParaRPr lang="en-GB" dirty="0"/>
          </a:p>
        </p:txBody>
      </p:sp>
    </p:spTree>
    <p:extLst>
      <p:ext uri="{BB962C8B-B14F-4D97-AF65-F5344CB8AC3E}">
        <p14:creationId xmlns:p14="http://schemas.microsoft.com/office/powerpoint/2010/main" val="4261683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CSS Positioning: Static and Relative</a:t>
            </a:r>
          </a:p>
        </p:txBody>
      </p:sp>
      <p:sp>
        <p:nvSpPr>
          <p:cNvPr id="4" name="Content Placeholder 3"/>
          <p:cNvSpPr>
            <a:spLocks noGrp="1"/>
          </p:cNvSpPr>
          <p:nvPr>
            <p:ph sz="quarter" idx="1"/>
          </p:nvPr>
        </p:nvSpPr>
        <p:spPr/>
        <p:txBody>
          <a:bodyPr>
            <a:normAutofit/>
          </a:bodyPr>
          <a:lstStyle/>
          <a:p>
            <a:pPr marL="0" indent="0">
              <a:buNone/>
            </a:pPr>
            <a:r>
              <a:rPr lang="en-GB" sz="2400" b="1" dirty="0"/>
              <a:t>Static Positioning</a:t>
            </a:r>
          </a:p>
          <a:p>
            <a:pPr marL="0" indent="0">
              <a:buNone/>
            </a:pPr>
            <a:r>
              <a:rPr lang="en-GB" sz="2400" dirty="0"/>
              <a:t>Default, the paragraphs are not positioned in any special way.</a:t>
            </a:r>
          </a:p>
          <a:p>
            <a:endParaRPr lang="en-GB" sz="2400" dirty="0"/>
          </a:p>
        </p:txBody>
      </p:sp>
      <p:sp>
        <p:nvSpPr>
          <p:cNvPr id="5" name="Content Placeholder 4"/>
          <p:cNvSpPr>
            <a:spLocks noGrp="1"/>
          </p:cNvSpPr>
          <p:nvPr>
            <p:ph sz="quarter" idx="2"/>
          </p:nvPr>
        </p:nvSpPr>
        <p:spPr/>
        <p:txBody>
          <a:bodyPr/>
          <a:lstStyle/>
          <a:p>
            <a:pPr marL="0" indent="0">
              <a:buNone/>
            </a:pPr>
            <a:r>
              <a:rPr lang="en-GB" sz="2400" b="1" dirty="0"/>
              <a:t>Relative Positioning</a:t>
            </a:r>
          </a:p>
          <a:p>
            <a:pPr marL="0" indent="0">
              <a:buNone/>
            </a:pPr>
            <a:r>
              <a:rPr lang="en-GB" sz="2400" dirty="0"/>
              <a:t>The 2</a:t>
            </a:r>
            <a:r>
              <a:rPr lang="en-GB" sz="2400" baseline="30000" dirty="0"/>
              <a:t>nd</a:t>
            </a:r>
            <a:r>
              <a:rPr lang="en-GB" sz="2400" dirty="0"/>
              <a:t> paragraph is </a:t>
            </a:r>
            <a:r>
              <a:rPr lang="en-GB" sz="2400" i="1" dirty="0"/>
              <a:t>positioned 10px left relative</a:t>
            </a:r>
            <a:r>
              <a:rPr lang="en-GB" sz="2400" dirty="0"/>
              <a:t> to its normal position.</a:t>
            </a:r>
          </a:p>
        </p:txBody>
      </p:sp>
      <p:sp>
        <p:nvSpPr>
          <p:cNvPr id="6" name="TextBox 5"/>
          <p:cNvSpPr txBox="1"/>
          <p:nvPr/>
        </p:nvSpPr>
        <p:spPr>
          <a:xfrm>
            <a:off x="683568" y="3242587"/>
            <a:ext cx="3672407" cy="3139321"/>
          </a:xfrm>
          <a:prstGeom prst="rect">
            <a:avLst/>
          </a:prstGeom>
          <a:solidFill>
            <a:schemeClr val="bg2"/>
          </a:solidFill>
          <a:ln>
            <a:solidFill>
              <a:schemeClr val="dk1"/>
            </a:solidFill>
          </a:ln>
        </p:spPr>
        <p:txBody>
          <a:bodyPr wrap="square" rtlCol="0">
            <a:spAutoFit/>
          </a:bodyPr>
          <a:lstStyle/>
          <a:p>
            <a:r>
              <a:rPr lang="en-GB" sz="1600" b="1" dirty="0" err="1"/>
              <a:t>Lorem</a:t>
            </a:r>
            <a:r>
              <a:rPr lang="en-GB" sz="1600" b="1" dirty="0"/>
              <a:t> </a:t>
            </a:r>
            <a:r>
              <a:rPr lang="en-GB" sz="1600" b="1" dirty="0" err="1"/>
              <a:t>Ipsum</a:t>
            </a:r>
            <a:endParaRPr lang="en-GB" sz="1600" b="1" dirty="0"/>
          </a:p>
          <a:p>
            <a:r>
              <a:rPr lang="en-GB" sz="1400" dirty="0" err="1"/>
              <a:t>Lorem</a:t>
            </a:r>
            <a:r>
              <a:rPr lang="en-GB" sz="1400" dirty="0"/>
              <a:t> </a:t>
            </a:r>
            <a:r>
              <a:rPr lang="en-GB" sz="1400" dirty="0" err="1"/>
              <a:t>ipsum</a:t>
            </a:r>
            <a:r>
              <a:rPr lang="en-GB" sz="1400" dirty="0"/>
              <a:t> </a:t>
            </a:r>
            <a:r>
              <a:rPr lang="en-GB" sz="1400" dirty="0" err="1"/>
              <a:t>dolor</a:t>
            </a:r>
            <a:r>
              <a:rPr lang="en-GB" sz="1400" dirty="0"/>
              <a:t> sit </a:t>
            </a:r>
            <a:r>
              <a:rPr lang="en-GB" sz="1400" dirty="0" err="1"/>
              <a:t>amet</a:t>
            </a:r>
            <a:r>
              <a:rPr lang="en-GB" sz="1400" dirty="0"/>
              <a:t>, </a:t>
            </a:r>
            <a:r>
              <a:rPr lang="en-GB" sz="1400" dirty="0" err="1"/>
              <a:t>consectetur</a:t>
            </a:r>
            <a:r>
              <a:rPr lang="en-GB" sz="1400" dirty="0"/>
              <a:t> </a:t>
            </a:r>
            <a:r>
              <a:rPr lang="en-GB" sz="1400" dirty="0" err="1"/>
              <a:t>adipiscing</a:t>
            </a:r>
            <a:r>
              <a:rPr lang="en-GB" sz="1400" dirty="0"/>
              <a:t> </a:t>
            </a:r>
            <a:r>
              <a:rPr lang="en-GB" sz="1400" dirty="0" err="1"/>
              <a:t>elit</a:t>
            </a:r>
            <a:r>
              <a:rPr lang="en-GB" sz="1400" dirty="0"/>
              <a:t>. Nam vitae </a:t>
            </a:r>
            <a:r>
              <a:rPr lang="en-GB" sz="1400" dirty="0" err="1"/>
              <a:t>rhoncus</a:t>
            </a:r>
            <a:r>
              <a:rPr lang="en-GB" sz="1400" dirty="0"/>
              <a:t> </a:t>
            </a:r>
            <a:r>
              <a:rPr lang="en-GB" sz="1400" dirty="0" err="1"/>
              <a:t>lorem</a:t>
            </a:r>
            <a:r>
              <a:rPr lang="en-GB" sz="1400" dirty="0"/>
              <a:t>, </a:t>
            </a:r>
            <a:r>
              <a:rPr lang="en-GB" sz="1400" dirty="0" err="1"/>
              <a:t>ut</a:t>
            </a:r>
            <a:r>
              <a:rPr lang="en-GB" sz="1400" dirty="0"/>
              <a:t> </a:t>
            </a:r>
            <a:r>
              <a:rPr lang="en-GB" sz="1400" dirty="0" err="1"/>
              <a:t>porta</a:t>
            </a:r>
            <a:r>
              <a:rPr lang="en-GB" sz="1400" dirty="0"/>
              <a:t> </a:t>
            </a:r>
            <a:r>
              <a:rPr lang="en-GB" sz="1400" dirty="0" err="1"/>
              <a:t>nunc</a:t>
            </a:r>
            <a:r>
              <a:rPr lang="en-GB" sz="1400" dirty="0"/>
              <a:t>. </a:t>
            </a:r>
          </a:p>
          <a:p>
            <a:endParaRPr lang="en-GB" sz="1400" dirty="0"/>
          </a:p>
          <a:p>
            <a:r>
              <a:rPr lang="en-GB" sz="1400" dirty="0" err="1"/>
              <a:t>Donec</a:t>
            </a:r>
            <a:r>
              <a:rPr lang="en-GB" sz="1400" dirty="0"/>
              <a:t> </a:t>
            </a:r>
            <a:r>
              <a:rPr lang="en-GB" sz="1400" dirty="0" err="1"/>
              <a:t>sed</a:t>
            </a:r>
            <a:r>
              <a:rPr lang="en-GB" sz="1400" dirty="0"/>
              <a:t> </a:t>
            </a:r>
            <a:r>
              <a:rPr lang="en-GB" sz="1400" dirty="0" err="1"/>
              <a:t>mollis</a:t>
            </a:r>
            <a:r>
              <a:rPr lang="en-GB" sz="1400" dirty="0"/>
              <a:t> quam, et </a:t>
            </a:r>
            <a:r>
              <a:rPr lang="en-GB" sz="1400" dirty="0" err="1"/>
              <a:t>imperdiet</a:t>
            </a:r>
            <a:r>
              <a:rPr lang="en-GB" sz="1400" dirty="0"/>
              <a:t> sem. </a:t>
            </a:r>
            <a:r>
              <a:rPr lang="en-GB" sz="1400" dirty="0" err="1"/>
              <a:t>Nullam</a:t>
            </a:r>
            <a:r>
              <a:rPr lang="en-GB" sz="1400" dirty="0"/>
              <a:t> </a:t>
            </a:r>
            <a:r>
              <a:rPr lang="en-GB" sz="1400" dirty="0" err="1"/>
              <a:t>laoreet</a:t>
            </a:r>
            <a:r>
              <a:rPr lang="en-GB" sz="1400" dirty="0"/>
              <a:t> </a:t>
            </a:r>
            <a:r>
              <a:rPr lang="en-GB" sz="1400" dirty="0" err="1"/>
              <a:t>purus</a:t>
            </a:r>
            <a:r>
              <a:rPr lang="en-GB" sz="1400" dirty="0"/>
              <a:t> in </a:t>
            </a:r>
            <a:r>
              <a:rPr lang="en-GB" sz="1400" dirty="0" err="1"/>
              <a:t>imperdiet</a:t>
            </a:r>
            <a:r>
              <a:rPr lang="en-GB" sz="1400" dirty="0"/>
              <a:t> </a:t>
            </a:r>
            <a:r>
              <a:rPr lang="en-GB" sz="1400" dirty="0" err="1"/>
              <a:t>sodales</a:t>
            </a:r>
            <a:r>
              <a:rPr lang="en-GB" sz="1400" dirty="0"/>
              <a:t>. In </a:t>
            </a:r>
            <a:r>
              <a:rPr lang="en-GB" sz="1400" dirty="0" err="1"/>
              <a:t>consectetur</a:t>
            </a:r>
            <a:r>
              <a:rPr lang="en-GB" sz="1400" dirty="0"/>
              <a:t> </a:t>
            </a:r>
            <a:r>
              <a:rPr lang="en-GB" sz="1400" dirty="0" err="1"/>
              <a:t>auctor</a:t>
            </a:r>
            <a:r>
              <a:rPr lang="en-GB" sz="1400" dirty="0"/>
              <a:t> </a:t>
            </a:r>
            <a:r>
              <a:rPr lang="en-GB" sz="1400" dirty="0" err="1"/>
              <a:t>velit</a:t>
            </a:r>
            <a:r>
              <a:rPr lang="en-GB" sz="1400" dirty="0"/>
              <a:t> </a:t>
            </a:r>
            <a:r>
              <a:rPr lang="en-GB" sz="1400" dirty="0" err="1"/>
              <a:t>porttitor</a:t>
            </a:r>
            <a:r>
              <a:rPr lang="en-GB" sz="1400" dirty="0"/>
              <a:t> </a:t>
            </a:r>
            <a:r>
              <a:rPr lang="en-GB" sz="1400" dirty="0" err="1"/>
              <a:t>dignissim</a:t>
            </a:r>
            <a:r>
              <a:rPr lang="en-GB" sz="1400" dirty="0"/>
              <a:t>. </a:t>
            </a:r>
            <a:r>
              <a:rPr lang="en-GB" sz="1400" dirty="0" err="1"/>
              <a:t>Aliquam</a:t>
            </a:r>
            <a:r>
              <a:rPr lang="en-GB" sz="1400" dirty="0"/>
              <a:t> </a:t>
            </a:r>
            <a:r>
              <a:rPr lang="en-GB" sz="1400" dirty="0" err="1"/>
              <a:t>porttitor</a:t>
            </a:r>
            <a:r>
              <a:rPr lang="en-GB" sz="1400" dirty="0"/>
              <a:t> </a:t>
            </a:r>
            <a:r>
              <a:rPr lang="en-GB" sz="1400" dirty="0" err="1"/>
              <a:t>lorem</a:t>
            </a:r>
            <a:r>
              <a:rPr lang="en-GB" sz="1400" dirty="0"/>
              <a:t> </a:t>
            </a:r>
            <a:r>
              <a:rPr lang="en-GB" sz="1400" dirty="0" err="1"/>
              <a:t>risus</a:t>
            </a:r>
            <a:r>
              <a:rPr lang="en-GB" sz="1400" dirty="0"/>
              <a:t>, sit </a:t>
            </a:r>
            <a:r>
              <a:rPr lang="en-GB" sz="1400" dirty="0" err="1"/>
              <a:t>amet</a:t>
            </a:r>
            <a:r>
              <a:rPr lang="en-GB" sz="1400" dirty="0"/>
              <a:t> </a:t>
            </a:r>
            <a:r>
              <a:rPr lang="en-GB" sz="1400" dirty="0" err="1"/>
              <a:t>molestie</a:t>
            </a:r>
            <a:r>
              <a:rPr lang="en-GB" sz="1400" dirty="0"/>
              <a:t> </a:t>
            </a:r>
            <a:r>
              <a:rPr lang="en-GB" sz="1400" dirty="0" err="1"/>
              <a:t>neque</a:t>
            </a:r>
            <a:r>
              <a:rPr lang="en-GB" sz="1400" dirty="0"/>
              <a:t> </a:t>
            </a:r>
            <a:r>
              <a:rPr lang="en-GB" sz="1400" dirty="0" err="1"/>
              <a:t>posuere</a:t>
            </a:r>
            <a:r>
              <a:rPr lang="en-GB" sz="1400" dirty="0"/>
              <a:t> </a:t>
            </a:r>
            <a:r>
              <a:rPr lang="en-GB" sz="1400" dirty="0" err="1"/>
              <a:t>ut.</a:t>
            </a:r>
            <a:endParaRPr lang="en-GB" sz="1400" dirty="0"/>
          </a:p>
          <a:p>
            <a:endParaRPr lang="en-GB" sz="1400" dirty="0"/>
          </a:p>
          <a:p>
            <a:r>
              <a:rPr lang="en-GB" sz="1400" dirty="0" err="1"/>
              <a:t>Pellentesque</a:t>
            </a:r>
            <a:r>
              <a:rPr lang="en-GB" sz="1400" dirty="0"/>
              <a:t> </a:t>
            </a:r>
            <a:r>
              <a:rPr lang="en-GB" sz="1400" dirty="0" err="1"/>
              <a:t>eu</a:t>
            </a:r>
            <a:r>
              <a:rPr lang="en-GB" sz="1400" dirty="0"/>
              <a:t> </a:t>
            </a:r>
            <a:r>
              <a:rPr lang="en-GB" sz="1400" dirty="0" err="1"/>
              <a:t>vehicula</a:t>
            </a:r>
            <a:r>
              <a:rPr lang="en-GB" sz="1400" dirty="0"/>
              <a:t> ante, in </a:t>
            </a:r>
            <a:r>
              <a:rPr lang="en-GB" sz="1400" dirty="0" err="1"/>
              <a:t>vestibulum</a:t>
            </a:r>
            <a:r>
              <a:rPr lang="en-GB" sz="1400" dirty="0"/>
              <a:t> </a:t>
            </a:r>
            <a:r>
              <a:rPr lang="en-GB" sz="1400" dirty="0" err="1"/>
              <a:t>eros</a:t>
            </a:r>
            <a:r>
              <a:rPr lang="en-GB" sz="1400" dirty="0"/>
              <a:t>. </a:t>
            </a:r>
            <a:r>
              <a:rPr lang="en-GB" sz="1400" dirty="0" err="1"/>
              <a:t>Aenean</a:t>
            </a:r>
            <a:r>
              <a:rPr lang="en-GB" sz="1400" dirty="0"/>
              <a:t> </a:t>
            </a:r>
            <a:r>
              <a:rPr lang="en-GB" sz="1400" dirty="0" err="1"/>
              <a:t>ut</a:t>
            </a:r>
            <a:r>
              <a:rPr lang="en-GB" sz="1400" dirty="0"/>
              <a:t> </a:t>
            </a:r>
            <a:r>
              <a:rPr lang="en-GB" sz="1400" dirty="0" err="1"/>
              <a:t>mauris</a:t>
            </a:r>
            <a:r>
              <a:rPr lang="en-GB" sz="1400" dirty="0"/>
              <a:t> vitae </a:t>
            </a:r>
            <a:r>
              <a:rPr lang="en-GB" sz="1400" dirty="0" err="1"/>
              <a:t>metus</a:t>
            </a:r>
            <a:r>
              <a:rPr lang="en-GB" sz="1400" dirty="0"/>
              <a:t> </a:t>
            </a:r>
            <a:r>
              <a:rPr lang="en-GB" sz="1400" dirty="0" err="1"/>
              <a:t>imperdiet</a:t>
            </a:r>
            <a:r>
              <a:rPr lang="en-GB" sz="1400" dirty="0"/>
              <a:t> </a:t>
            </a:r>
            <a:r>
              <a:rPr lang="en-GB" sz="1400" dirty="0" err="1"/>
              <a:t>sodales</a:t>
            </a:r>
            <a:r>
              <a:rPr lang="en-GB" sz="1400" dirty="0"/>
              <a:t> at et </a:t>
            </a:r>
            <a:r>
              <a:rPr lang="en-GB" sz="1400" dirty="0" err="1"/>
              <a:t>orci</a:t>
            </a:r>
            <a:r>
              <a:rPr lang="en-GB" sz="1400" dirty="0"/>
              <a:t>. </a:t>
            </a:r>
          </a:p>
        </p:txBody>
      </p:sp>
      <p:sp>
        <p:nvSpPr>
          <p:cNvPr id="7" name="TextBox 6"/>
          <p:cNvSpPr txBox="1"/>
          <p:nvPr/>
        </p:nvSpPr>
        <p:spPr>
          <a:xfrm>
            <a:off x="4788023" y="3242587"/>
            <a:ext cx="3672407" cy="3354765"/>
          </a:xfrm>
          <a:prstGeom prst="rect">
            <a:avLst/>
          </a:prstGeom>
          <a:solidFill>
            <a:schemeClr val="bg2"/>
          </a:solidFill>
          <a:ln>
            <a:solidFill>
              <a:schemeClr val="dk1"/>
            </a:solidFill>
          </a:ln>
        </p:spPr>
        <p:txBody>
          <a:bodyPr wrap="square" rtlCol="0">
            <a:spAutoFit/>
          </a:bodyPr>
          <a:lstStyle/>
          <a:p>
            <a:r>
              <a:rPr lang="en-GB" sz="1600" b="1" dirty="0" err="1"/>
              <a:t>Lorem</a:t>
            </a:r>
            <a:r>
              <a:rPr lang="en-GB" sz="1600" b="1" dirty="0"/>
              <a:t> </a:t>
            </a:r>
            <a:r>
              <a:rPr lang="en-GB" sz="1600" b="1" dirty="0" err="1"/>
              <a:t>Ipsum</a:t>
            </a:r>
            <a:endParaRPr lang="en-GB" sz="1600" b="1" dirty="0"/>
          </a:p>
          <a:p>
            <a:r>
              <a:rPr lang="en-GB" sz="1400" dirty="0" err="1"/>
              <a:t>Lorem</a:t>
            </a:r>
            <a:r>
              <a:rPr lang="en-GB" sz="1400" dirty="0"/>
              <a:t> </a:t>
            </a:r>
            <a:r>
              <a:rPr lang="en-GB" sz="1400" dirty="0" err="1"/>
              <a:t>ipsum</a:t>
            </a:r>
            <a:r>
              <a:rPr lang="en-GB" sz="1400" dirty="0"/>
              <a:t> </a:t>
            </a:r>
            <a:r>
              <a:rPr lang="en-GB" sz="1400" dirty="0" err="1"/>
              <a:t>dolor</a:t>
            </a:r>
            <a:r>
              <a:rPr lang="en-GB" sz="1400" dirty="0"/>
              <a:t> sit </a:t>
            </a:r>
            <a:r>
              <a:rPr lang="en-GB" sz="1400" dirty="0" err="1"/>
              <a:t>amet</a:t>
            </a:r>
            <a:r>
              <a:rPr lang="en-GB" sz="1400" dirty="0"/>
              <a:t>, </a:t>
            </a:r>
            <a:r>
              <a:rPr lang="en-GB" sz="1400" dirty="0" err="1"/>
              <a:t>consectetur</a:t>
            </a:r>
            <a:r>
              <a:rPr lang="en-GB" sz="1400" dirty="0"/>
              <a:t> </a:t>
            </a:r>
            <a:r>
              <a:rPr lang="en-GB" sz="1400" dirty="0" err="1"/>
              <a:t>adipiscing</a:t>
            </a:r>
            <a:r>
              <a:rPr lang="en-GB" sz="1400" dirty="0"/>
              <a:t> </a:t>
            </a:r>
            <a:r>
              <a:rPr lang="en-GB" sz="1400" dirty="0" err="1"/>
              <a:t>elit</a:t>
            </a:r>
            <a:r>
              <a:rPr lang="en-GB" sz="1400" dirty="0"/>
              <a:t>. Nam vitae </a:t>
            </a:r>
            <a:r>
              <a:rPr lang="en-GB" sz="1400" dirty="0" err="1"/>
              <a:t>rhoncus</a:t>
            </a:r>
            <a:r>
              <a:rPr lang="en-GB" sz="1400" dirty="0"/>
              <a:t> </a:t>
            </a:r>
            <a:r>
              <a:rPr lang="en-GB" sz="1400" dirty="0" err="1"/>
              <a:t>lorem</a:t>
            </a:r>
            <a:r>
              <a:rPr lang="en-GB" sz="1400" dirty="0"/>
              <a:t>, </a:t>
            </a:r>
            <a:r>
              <a:rPr lang="en-GB" sz="1400" dirty="0" err="1"/>
              <a:t>ut</a:t>
            </a:r>
            <a:r>
              <a:rPr lang="en-GB" sz="1400" dirty="0"/>
              <a:t> </a:t>
            </a:r>
            <a:r>
              <a:rPr lang="en-GB" sz="1400" dirty="0" err="1"/>
              <a:t>porta</a:t>
            </a:r>
            <a:r>
              <a:rPr lang="en-GB" sz="1400" dirty="0"/>
              <a:t> </a:t>
            </a:r>
            <a:r>
              <a:rPr lang="en-GB" sz="1400" dirty="0" err="1"/>
              <a:t>nunc</a:t>
            </a:r>
            <a:r>
              <a:rPr lang="en-GB" sz="1400" dirty="0"/>
              <a:t>. </a:t>
            </a:r>
          </a:p>
          <a:p>
            <a:endParaRPr lang="en-GB" sz="1400" dirty="0"/>
          </a:p>
          <a:p>
            <a:pPr lvl="1"/>
            <a:r>
              <a:rPr lang="en-GB" sz="1400" dirty="0" err="1"/>
              <a:t>Donec</a:t>
            </a:r>
            <a:r>
              <a:rPr lang="en-GB" sz="1400" dirty="0"/>
              <a:t> </a:t>
            </a:r>
            <a:r>
              <a:rPr lang="en-GB" sz="1400" dirty="0" err="1"/>
              <a:t>sed</a:t>
            </a:r>
            <a:r>
              <a:rPr lang="en-GB" sz="1400" dirty="0"/>
              <a:t> </a:t>
            </a:r>
            <a:r>
              <a:rPr lang="en-GB" sz="1400" dirty="0" err="1"/>
              <a:t>mollis</a:t>
            </a:r>
            <a:r>
              <a:rPr lang="en-GB" sz="1400" dirty="0"/>
              <a:t> quam, et </a:t>
            </a:r>
            <a:r>
              <a:rPr lang="en-GB" sz="1400" dirty="0" err="1"/>
              <a:t>imperdiet</a:t>
            </a:r>
            <a:r>
              <a:rPr lang="en-GB" sz="1400" dirty="0"/>
              <a:t> sem. </a:t>
            </a:r>
            <a:r>
              <a:rPr lang="en-GB" sz="1400" dirty="0" err="1"/>
              <a:t>Nullam</a:t>
            </a:r>
            <a:r>
              <a:rPr lang="en-GB" sz="1400" dirty="0"/>
              <a:t> </a:t>
            </a:r>
            <a:r>
              <a:rPr lang="en-GB" sz="1400" dirty="0" err="1"/>
              <a:t>laoreet</a:t>
            </a:r>
            <a:r>
              <a:rPr lang="en-GB" sz="1400" dirty="0"/>
              <a:t> </a:t>
            </a:r>
            <a:r>
              <a:rPr lang="en-GB" sz="1400" dirty="0" err="1"/>
              <a:t>purus</a:t>
            </a:r>
            <a:r>
              <a:rPr lang="en-GB" sz="1400" dirty="0"/>
              <a:t> in </a:t>
            </a:r>
            <a:r>
              <a:rPr lang="en-GB" sz="1400" dirty="0" err="1"/>
              <a:t>imperdiet</a:t>
            </a:r>
            <a:r>
              <a:rPr lang="en-GB" sz="1400" dirty="0"/>
              <a:t> </a:t>
            </a:r>
            <a:r>
              <a:rPr lang="en-GB" sz="1400" dirty="0" err="1"/>
              <a:t>sodales</a:t>
            </a:r>
            <a:r>
              <a:rPr lang="en-GB" sz="1400" dirty="0"/>
              <a:t>. In </a:t>
            </a:r>
            <a:r>
              <a:rPr lang="en-GB" sz="1400" dirty="0" err="1"/>
              <a:t>consectetur</a:t>
            </a:r>
            <a:r>
              <a:rPr lang="en-GB" sz="1400" dirty="0"/>
              <a:t> </a:t>
            </a:r>
            <a:r>
              <a:rPr lang="en-GB" sz="1400" dirty="0" err="1"/>
              <a:t>auctor</a:t>
            </a:r>
            <a:r>
              <a:rPr lang="en-GB" sz="1400" dirty="0"/>
              <a:t> </a:t>
            </a:r>
            <a:r>
              <a:rPr lang="en-GB" sz="1400" dirty="0" err="1"/>
              <a:t>velit</a:t>
            </a:r>
            <a:r>
              <a:rPr lang="en-GB" sz="1400" dirty="0"/>
              <a:t> </a:t>
            </a:r>
            <a:r>
              <a:rPr lang="en-GB" sz="1400" dirty="0" err="1"/>
              <a:t>porttitor</a:t>
            </a:r>
            <a:r>
              <a:rPr lang="en-GB" sz="1400" dirty="0"/>
              <a:t> </a:t>
            </a:r>
            <a:r>
              <a:rPr lang="en-GB" sz="1400" dirty="0" err="1"/>
              <a:t>dignissim</a:t>
            </a:r>
            <a:r>
              <a:rPr lang="en-GB" sz="1400" dirty="0"/>
              <a:t>. </a:t>
            </a:r>
            <a:r>
              <a:rPr lang="en-GB" sz="1400" dirty="0" err="1"/>
              <a:t>Aliquam</a:t>
            </a:r>
            <a:r>
              <a:rPr lang="en-GB" sz="1400" dirty="0"/>
              <a:t> </a:t>
            </a:r>
            <a:r>
              <a:rPr lang="en-GB" sz="1400" dirty="0" err="1"/>
              <a:t>porttitor</a:t>
            </a:r>
            <a:r>
              <a:rPr lang="en-GB" sz="1400" dirty="0"/>
              <a:t> </a:t>
            </a:r>
            <a:r>
              <a:rPr lang="en-GB" sz="1400" dirty="0" err="1"/>
              <a:t>lorem</a:t>
            </a:r>
            <a:r>
              <a:rPr lang="en-GB" sz="1400" dirty="0"/>
              <a:t> </a:t>
            </a:r>
            <a:r>
              <a:rPr lang="en-GB" sz="1400" dirty="0" err="1"/>
              <a:t>risus</a:t>
            </a:r>
            <a:r>
              <a:rPr lang="en-GB" sz="1400" dirty="0"/>
              <a:t>, sit </a:t>
            </a:r>
            <a:r>
              <a:rPr lang="en-GB" sz="1400" dirty="0" err="1"/>
              <a:t>amet</a:t>
            </a:r>
            <a:r>
              <a:rPr lang="en-GB" sz="1400" dirty="0"/>
              <a:t> </a:t>
            </a:r>
            <a:r>
              <a:rPr lang="en-GB" sz="1400" dirty="0" err="1"/>
              <a:t>molestie</a:t>
            </a:r>
            <a:r>
              <a:rPr lang="en-GB" sz="1400" dirty="0"/>
              <a:t> </a:t>
            </a:r>
            <a:r>
              <a:rPr lang="en-GB" sz="1400" dirty="0" err="1"/>
              <a:t>neque</a:t>
            </a:r>
            <a:r>
              <a:rPr lang="en-GB" sz="1400" dirty="0"/>
              <a:t> </a:t>
            </a:r>
            <a:r>
              <a:rPr lang="en-GB" sz="1400" dirty="0" err="1"/>
              <a:t>posuere</a:t>
            </a:r>
            <a:r>
              <a:rPr lang="en-GB" sz="1400" dirty="0"/>
              <a:t> </a:t>
            </a:r>
            <a:r>
              <a:rPr lang="en-GB" sz="1400" dirty="0" err="1"/>
              <a:t>ut.</a:t>
            </a:r>
            <a:endParaRPr lang="en-GB" sz="1400" dirty="0"/>
          </a:p>
          <a:p>
            <a:endParaRPr lang="en-GB" sz="1400" dirty="0"/>
          </a:p>
          <a:p>
            <a:r>
              <a:rPr lang="en-GB" sz="1400" dirty="0" err="1"/>
              <a:t>Pellentesque</a:t>
            </a:r>
            <a:r>
              <a:rPr lang="en-GB" sz="1400" dirty="0"/>
              <a:t> </a:t>
            </a:r>
            <a:r>
              <a:rPr lang="en-GB" sz="1400" dirty="0" err="1"/>
              <a:t>eu</a:t>
            </a:r>
            <a:r>
              <a:rPr lang="en-GB" sz="1400" dirty="0"/>
              <a:t> </a:t>
            </a:r>
            <a:r>
              <a:rPr lang="en-GB" sz="1400" dirty="0" err="1"/>
              <a:t>vehicula</a:t>
            </a:r>
            <a:r>
              <a:rPr lang="en-GB" sz="1400" dirty="0"/>
              <a:t> ante, in </a:t>
            </a:r>
            <a:r>
              <a:rPr lang="en-GB" sz="1400" dirty="0" err="1"/>
              <a:t>vestibulum</a:t>
            </a:r>
            <a:r>
              <a:rPr lang="en-GB" sz="1400" dirty="0"/>
              <a:t> </a:t>
            </a:r>
            <a:r>
              <a:rPr lang="en-GB" sz="1400" dirty="0" err="1"/>
              <a:t>eros</a:t>
            </a:r>
            <a:r>
              <a:rPr lang="en-GB" sz="1400" dirty="0"/>
              <a:t>. </a:t>
            </a:r>
            <a:r>
              <a:rPr lang="en-GB" sz="1400" dirty="0" err="1"/>
              <a:t>Aenean</a:t>
            </a:r>
            <a:r>
              <a:rPr lang="en-GB" sz="1400" dirty="0"/>
              <a:t> </a:t>
            </a:r>
            <a:r>
              <a:rPr lang="en-GB" sz="1400" dirty="0" err="1"/>
              <a:t>ut</a:t>
            </a:r>
            <a:r>
              <a:rPr lang="en-GB" sz="1400" dirty="0"/>
              <a:t> </a:t>
            </a:r>
            <a:r>
              <a:rPr lang="en-GB" sz="1400" dirty="0" err="1"/>
              <a:t>mauris</a:t>
            </a:r>
            <a:r>
              <a:rPr lang="en-GB" sz="1400" dirty="0"/>
              <a:t> vitae </a:t>
            </a:r>
            <a:r>
              <a:rPr lang="en-GB" sz="1400" dirty="0" err="1"/>
              <a:t>metus</a:t>
            </a:r>
            <a:r>
              <a:rPr lang="en-GB" sz="1400" dirty="0"/>
              <a:t> </a:t>
            </a:r>
            <a:r>
              <a:rPr lang="en-GB" sz="1400" dirty="0" err="1"/>
              <a:t>imperdiet</a:t>
            </a:r>
            <a:r>
              <a:rPr lang="en-GB" sz="1400" dirty="0"/>
              <a:t> </a:t>
            </a:r>
            <a:r>
              <a:rPr lang="en-GB" sz="1400" dirty="0" err="1"/>
              <a:t>sodales</a:t>
            </a:r>
            <a:r>
              <a:rPr lang="en-GB" sz="1400" dirty="0"/>
              <a:t> at et </a:t>
            </a:r>
            <a:r>
              <a:rPr lang="en-GB" sz="1400" dirty="0" err="1"/>
              <a:t>orci</a:t>
            </a:r>
            <a:r>
              <a:rPr lang="en-GB" sz="1400" dirty="0"/>
              <a:t>. </a:t>
            </a:r>
          </a:p>
        </p:txBody>
      </p:sp>
    </p:spTree>
    <p:extLst>
      <p:ext uri="{BB962C8B-B14F-4D97-AF65-F5344CB8AC3E}">
        <p14:creationId xmlns:p14="http://schemas.microsoft.com/office/powerpoint/2010/main" val="26931643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a:t>Fixed Positioning</a:t>
            </a:r>
          </a:p>
        </p:txBody>
      </p:sp>
      <p:sp>
        <p:nvSpPr>
          <p:cNvPr id="6" name="Content Placeholder 5"/>
          <p:cNvSpPr>
            <a:spLocks noGrp="1"/>
          </p:cNvSpPr>
          <p:nvPr>
            <p:ph sz="quarter" idx="1"/>
          </p:nvPr>
        </p:nvSpPr>
        <p:spPr/>
        <p:txBody>
          <a:bodyPr/>
          <a:lstStyle/>
          <a:p>
            <a:r>
              <a:rPr lang="en-GB" dirty="0"/>
              <a:t>Elements are </a:t>
            </a:r>
            <a:r>
              <a:rPr lang="en-GB" b="1" dirty="0"/>
              <a:t>fixed to a position</a:t>
            </a:r>
            <a:r>
              <a:rPr lang="en-GB" dirty="0"/>
              <a:t> within the browser display area – the viewport.</a:t>
            </a:r>
          </a:p>
          <a:p>
            <a:r>
              <a:rPr lang="en-GB" dirty="0"/>
              <a:t>The elements </a:t>
            </a:r>
            <a:r>
              <a:rPr lang="en-GB" b="1" i="1" dirty="0"/>
              <a:t>stay in the same place</a:t>
            </a:r>
            <a:r>
              <a:rPr lang="en-GB" dirty="0"/>
              <a:t> even if the page is scrolled.</a:t>
            </a:r>
          </a:p>
          <a:p>
            <a:r>
              <a:rPr lang="en-GB" dirty="0"/>
              <a:t>Fixed elements do not leave gaps where they would have normally been located.</a:t>
            </a:r>
          </a:p>
          <a:p>
            <a:r>
              <a:rPr lang="en-GB" dirty="0"/>
              <a:t>They are useful, for example, to fix elements to the top, bottom, left or right or centre of the page.</a:t>
            </a:r>
          </a:p>
        </p:txBody>
      </p:sp>
    </p:spTree>
    <p:extLst>
      <p:ext uri="{BB962C8B-B14F-4D97-AF65-F5344CB8AC3E}">
        <p14:creationId xmlns:p14="http://schemas.microsoft.com/office/powerpoint/2010/main" val="3154360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Absolute Positioning</a:t>
            </a:r>
          </a:p>
        </p:txBody>
      </p:sp>
      <p:sp>
        <p:nvSpPr>
          <p:cNvPr id="3" name="Content Placeholder 2"/>
          <p:cNvSpPr>
            <a:spLocks noGrp="1"/>
          </p:cNvSpPr>
          <p:nvPr>
            <p:ph sz="quarter" idx="1"/>
          </p:nvPr>
        </p:nvSpPr>
        <p:spPr/>
        <p:txBody>
          <a:bodyPr/>
          <a:lstStyle/>
          <a:p>
            <a:r>
              <a:rPr lang="en-GB" dirty="0"/>
              <a:t>An element is positioned </a:t>
            </a:r>
            <a:r>
              <a:rPr lang="en-GB" b="1" dirty="0"/>
              <a:t>relative to its </a:t>
            </a:r>
            <a:r>
              <a:rPr lang="en-GB" b="1" i="1" dirty="0"/>
              <a:t>nearest ancestor element that has been positioned</a:t>
            </a:r>
            <a:r>
              <a:rPr lang="en-GB" dirty="0"/>
              <a:t>.</a:t>
            </a:r>
          </a:p>
          <a:p>
            <a:pPr marL="365760" lvl="1" indent="0">
              <a:buNone/>
            </a:pPr>
            <a:r>
              <a:rPr lang="en-GB" dirty="0"/>
              <a:t>The ancestor must have a position value other than static!</a:t>
            </a:r>
          </a:p>
          <a:p>
            <a:r>
              <a:rPr lang="en-GB" dirty="0"/>
              <a:t>If there is no ancestor that has been positioned, the element is positioned relative to the document body and moves as the page scrolls.</a:t>
            </a:r>
          </a:p>
          <a:p>
            <a:endParaRPr lang="en-GB" dirty="0"/>
          </a:p>
        </p:txBody>
      </p:sp>
    </p:spTree>
    <p:extLst>
      <p:ext uri="{BB962C8B-B14F-4D97-AF65-F5344CB8AC3E}">
        <p14:creationId xmlns:p14="http://schemas.microsoft.com/office/powerpoint/2010/main" val="3704790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CSS Positioning: Fixed and Absolute</a:t>
            </a:r>
          </a:p>
        </p:txBody>
      </p:sp>
      <p:sp>
        <p:nvSpPr>
          <p:cNvPr id="4" name="Content Placeholder 3"/>
          <p:cNvSpPr>
            <a:spLocks noGrp="1"/>
          </p:cNvSpPr>
          <p:nvPr>
            <p:ph sz="quarter" idx="1"/>
          </p:nvPr>
        </p:nvSpPr>
        <p:spPr/>
        <p:txBody>
          <a:bodyPr>
            <a:normAutofit/>
          </a:bodyPr>
          <a:lstStyle/>
          <a:p>
            <a:pPr marL="0" indent="0">
              <a:buNone/>
            </a:pPr>
            <a:r>
              <a:rPr lang="en-GB" sz="2400" b="1" dirty="0"/>
              <a:t>Fixed Positioning</a:t>
            </a:r>
          </a:p>
          <a:p>
            <a:pPr marL="0" indent="0">
              <a:buNone/>
            </a:pPr>
            <a:r>
              <a:rPr lang="en-GB" sz="2400" dirty="0"/>
              <a:t>The element is fixed to the centre of the browser display area.</a:t>
            </a:r>
          </a:p>
        </p:txBody>
      </p:sp>
      <p:sp>
        <p:nvSpPr>
          <p:cNvPr id="5" name="Content Placeholder 4"/>
          <p:cNvSpPr>
            <a:spLocks noGrp="1"/>
          </p:cNvSpPr>
          <p:nvPr>
            <p:ph sz="quarter" idx="2"/>
          </p:nvPr>
        </p:nvSpPr>
        <p:spPr/>
        <p:txBody>
          <a:bodyPr/>
          <a:lstStyle/>
          <a:p>
            <a:pPr marL="0" indent="0">
              <a:buNone/>
            </a:pPr>
            <a:r>
              <a:rPr lang="en-GB" sz="2400" b="1" dirty="0"/>
              <a:t>Absolute Positioning</a:t>
            </a:r>
          </a:p>
          <a:p>
            <a:pPr marL="0" indent="0">
              <a:buNone/>
            </a:pPr>
            <a:r>
              <a:rPr lang="en-GB" sz="2000" dirty="0"/>
              <a:t>The element is positioned absolutely, i.e. relative to the 2</a:t>
            </a:r>
            <a:r>
              <a:rPr lang="en-GB" sz="2000" baseline="30000" dirty="0"/>
              <a:t>nd</a:t>
            </a:r>
            <a:r>
              <a:rPr lang="en-GB" sz="2000" dirty="0"/>
              <a:t> paragraph, which is positioned relatively</a:t>
            </a:r>
            <a:r>
              <a:rPr lang="en-GB" sz="2400" dirty="0"/>
              <a:t>.</a:t>
            </a:r>
          </a:p>
        </p:txBody>
      </p:sp>
      <p:grpSp>
        <p:nvGrpSpPr>
          <p:cNvPr id="8" name="WebBrowser"/>
          <p:cNvGrpSpPr/>
          <p:nvPr>
            <p:custDataLst>
              <p:custData r:id="rId1"/>
            </p:custDataLst>
          </p:nvPr>
        </p:nvGrpSpPr>
        <p:grpSpPr>
          <a:xfrm>
            <a:off x="611560" y="3369827"/>
            <a:ext cx="3816424" cy="3402941"/>
            <a:chOff x="0" y="-1"/>
            <a:chExt cx="9144001" cy="6858000"/>
          </a:xfrm>
        </p:grpSpPr>
        <p:sp>
          <p:nvSpPr>
            <p:cNvPr id="9" name="Background"/>
            <p:cNvSpPr/>
            <p:nvPr/>
          </p:nvSpPr>
          <p:spPr>
            <a:xfrm>
              <a:off x="0" y="-1"/>
              <a:ext cx="9144001" cy="6858000"/>
            </a:xfrm>
            <a:prstGeom prst="rect">
              <a:avLst/>
            </a:prstGeom>
            <a:solidFill>
              <a:srgbClr val="FFFFFF">
                <a:lumMod val="65000"/>
              </a:srgbClr>
            </a:solidFill>
            <a:ln w="3175" cap="flat" cmpd="sng" algn="ctr">
              <a:solidFill>
                <a:srgbClr val="000000">
                  <a:lumMod val="50000"/>
                  <a:lumOff val="50000"/>
                </a:srgbClr>
              </a:solidFill>
              <a:prstDash val="solid"/>
            </a:ln>
            <a:effectLst/>
          </p:spPr>
          <p:txBody>
            <a:bodyPr rtlCol="0" anchor="ctr"/>
            <a:lstStyle/>
            <a:p>
              <a:pPr algn="ctr"/>
              <a:endParaRPr lang="en-US" sz="1050" kern="0" dirty="0">
                <a:solidFill>
                  <a:prstClr val="white"/>
                </a:solidFill>
                <a:latin typeface="Segoe UI"/>
              </a:endParaRPr>
            </a:p>
          </p:txBody>
        </p:sp>
        <p:sp>
          <p:nvSpPr>
            <p:cNvPr id="10" name="WindowTitle"/>
            <p:cNvSpPr txBox="1"/>
            <p:nvPr/>
          </p:nvSpPr>
          <p:spPr>
            <a:xfrm>
              <a:off x="22515" y="22341"/>
              <a:ext cx="1176028" cy="230832"/>
            </a:xfrm>
            <a:prstGeom prst="rect">
              <a:avLst/>
            </a:prstGeom>
            <a:noFill/>
          </p:spPr>
          <p:txBody>
            <a:bodyPr wrap="none" lIns="91440" tIns="18288" rIns="91440" bIns="27432" rtlCol="0" anchor="ctr" anchorCtr="0">
              <a:spAutoFit/>
            </a:bodyPr>
            <a:lstStyle/>
            <a:p>
              <a:r>
                <a:rPr lang="en-US" sz="1200" dirty="0">
                  <a:solidFill>
                    <a:prstClr val="white"/>
                  </a:solidFill>
                  <a:latin typeface="Segoe UI" pitchFamily="34" charset="0"/>
                  <a:ea typeface="Segoe UI" pitchFamily="34" charset="0"/>
                  <a:cs typeface="Segoe UI" pitchFamily="34" charset="0"/>
                </a:rPr>
                <a:t>Web page title</a:t>
              </a:r>
            </a:p>
          </p:txBody>
        </p:sp>
        <p:grpSp>
          <p:nvGrpSpPr>
            <p:cNvPr id="11" name="Group 10"/>
            <p:cNvGrpSpPr/>
            <p:nvPr/>
          </p:nvGrpSpPr>
          <p:grpSpPr>
            <a:xfrm>
              <a:off x="81598" y="286385"/>
              <a:ext cx="320040" cy="316520"/>
              <a:chOff x="72073" y="221749"/>
              <a:chExt cx="320040" cy="316520"/>
            </a:xfrm>
          </p:grpSpPr>
          <p:sp>
            <p:nvSpPr>
              <p:cNvPr id="35" name="Oval 34"/>
              <p:cNvSpPr/>
              <p:nvPr/>
            </p:nvSpPr>
            <p:spPr>
              <a:xfrm>
                <a:off x="72073" y="221749"/>
                <a:ext cx="320040" cy="316520"/>
              </a:xfrm>
              <a:prstGeom prst="ellipse">
                <a:avLst/>
              </a:prstGeom>
              <a:gradFill flip="none" rotWithShape="1">
                <a:gsLst>
                  <a:gs pos="91000">
                    <a:srgbClr val="FFFFFF">
                      <a:lumMod val="85000"/>
                    </a:srgbClr>
                  </a:gs>
                  <a:gs pos="36000">
                    <a:srgbClr val="FFFFFF">
                      <a:lumMod val="95000"/>
                    </a:srgbClr>
                  </a:gs>
                  <a:gs pos="100000">
                    <a:srgbClr val="FFFFFF">
                      <a:lumMod val="95000"/>
                    </a:srgbClr>
                  </a:gs>
                </a:gsLst>
                <a:lin ang="5400000" scaled="0"/>
                <a:tileRect/>
              </a:gradFill>
              <a:ln w="3175">
                <a:solidFill>
                  <a:srgbClr val="000000">
                    <a:lumMod val="50000"/>
                    <a:lumOff val="50000"/>
                  </a:srgbClr>
                </a:solidFill>
              </a:ln>
              <a:effectLst/>
            </p:spPr>
            <p:style>
              <a:lnRef idx="2">
                <a:srgbClr val="4F81BD">
                  <a:shade val="50000"/>
                </a:srgbClr>
              </a:lnRef>
              <a:fillRef idx="1">
                <a:srgbClr val="4F81BD"/>
              </a:fillRef>
              <a:effectRef idx="0">
                <a:srgbClr val="4F81BD"/>
              </a:effectRef>
              <a:fontRef idx="minor">
                <a:srgbClr val="000000"/>
              </a:fontRef>
            </p:style>
            <p:txBody>
              <a:bodyPr rtlCol="0" anchor="ctr"/>
              <a:lstStyle/>
              <a:p>
                <a:pPr algn="ctr"/>
                <a:endParaRPr lang="en-US" sz="1050" u="sng">
                  <a:solidFill>
                    <a:prstClr val="white"/>
                  </a:solidFill>
                </a:endParaRPr>
              </a:p>
            </p:txBody>
          </p:sp>
          <p:sp>
            <p:nvSpPr>
              <p:cNvPr id="36" name="Left Arrow 35"/>
              <p:cNvSpPr/>
              <p:nvPr/>
            </p:nvSpPr>
            <p:spPr>
              <a:xfrm>
                <a:off x="109358" y="275511"/>
                <a:ext cx="223134" cy="208997"/>
              </a:xfrm>
              <a:prstGeom prst="leftArrow">
                <a:avLst/>
              </a:prstGeom>
              <a:solidFill>
                <a:sysClr val="window" lastClr="FFFFFF"/>
              </a:solidFill>
              <a:ln w="3175" cap="flat" cmpd="sng" algn="ctr">
                <a:solidFill>
                  <a:sysClr val="windowText" lastClr="000000">
                    <a:lumMod val="75000"/>
                    <a:lumOff val="25000"/>
                  </a:sysClr>
                </a:solidFill>
                <a:prstDash val="solid"/>
              </a:ln>
              <a:effectLst/>
            </p:spPr>
            <p:txBody>
              <a:bodyPr rtlCol="0" anchor="ctr"/>
              <a:lstStyle/>
              <a:p>
                <a:pPr algn="ctr"/>
                <a:endParaRPr lang="en-US" sz="1050" kern="0">
                  <a:solidFill>
                    <a:prstClr val="white"/>
                  </a:solidFill>
                  <a:latin typeface="Segoe UI"/>
                </a:endParaRPr>
              </a:p>
            </p:txBody>
          </p:sp>
        </p:grpSp>
        <p:grpSp>
          <p:nvGrpSpPr>
            <p:cNvPr id="12" name="Group 11"/>
            <p:cNvGrpSpPr/>
            <p:nvPr/>
          </p:nvGrpSpPr>
          <p:grpSpPr>
            <a:xfrm>
              <a:off x="453671" y="286384"/>
              <a:ext cx="320040" cy="316520"/>
              <a:chOff x="444146" y="221748"/>
              <a:chExt cx="320040" cy="316520"/>
            </a:xfrm>
          </p:grpSpPr>
          <p:sp>
            <p:nvSpPr>
              <p:cNvPr id="33" name="Oval 32"/>
              <p:cNvSpPr/>
              <p:nvPr/>
            </p:nvSpPr>
            <p:spPr>
              <a:xfrm>
                <a:off x="444146" y="221748"/>
                <a:ext cx="320040" cy="316520"/>
              </a:xfrm>
              <a:prstGeom prst="ellipse">
                <a:avLst/>
              </a:prstGeom>
              <a:gradFill flip="none" rotWithShape="1">
                <a:gsLst>
                  <a:gs pos="91000">
                    <a:srgbClr val="FFFFFF">
                      <a:lumMod val="85000"/>
                    </a:srgbClr>
                  </a:gs>
                  <a:gs pos="36000">
                    <a:srgbClr val="FFFFFF">
                      <a:lumMod val="95000"/>
                    </a:srgbClr>
                  </a:gs>
                  <a:gs pos="100000">
                    <a:srgbClr val="FFFFFF">
                      <a:lumMod val="95000"/>
                    </a:srgbClr>
                  </a:gs>
                </a:gsLst>
                <a:lin ang="5400000" scaled="0"/>
                <a:tileRect/>
              </a:gradFill>
              <a:ln w="3175">
                <a:solidFill>
                  <a:srgbClr val="000000">
                    <a:lumMod val="50000"/>
                    <a:lumOff val="50000"/>
                  </a:srgbClr>
                </a:solidFill>
              </a:ln>
              <a:effectLst/>
            </p:spPr>
            <p:style>
              <a:lnRef idx="2">
                <a:srgbClr val="4F81BD">
                  <a:shade val="50000"/>
                </a:srgbClr>
              </a:lnRef>
              <a:fillRef idx="1">
                <a:srgbClr val="4F81BD"/>
              </a:fillRef>
              <a:effectRef idx="0">
                <a:srgbClr val="4F81BD"/>
              </a:effectRef>
              <a:fontRef idx="minor">
                <a:srgbClr val="000000"/>
              </a:fontRef>
            </p:style>
            <p:txBody>
              <a:bodyPr rtlCol="0" anchor="ctr"/>
              <a:lstStyle/>
              <a:p>
                <a:pPr algn="ctr"/>
                <a:endParaRPr lang="en-US" sz="1050" u="sng">
                  <a:solidFill>
                    <a:prstClr val="white"/>
                  </a:solidFill>
                </a:endParaRPr>
              </a:p>
            </p:txBody>
          </p:sp>
          <p:sp>
            <p:nvSpPr>
              <p:cNvPr id="34" name="Right Arrow 33"/>
              <p:cNvSpPr/>
              <p:nvPr/>
            </p:nvSpPr>
            <p:spPr>
              <a:xfrm>
                <a:off x="481249" y="275509"/>
                <a:ext cx="257146" cy="208999"/>
              </a:xfrm>
              <a:prstGeom prst="rightArrow">
                <a:avLst/>
              </a:prstGeom>
              <a:solidFill>
                <a:sysClr val="window" lastClr="FFFFFF"/>
              </a:solidFill>
              <a:ln w="3175" cap="flat" cmpd="sng" algn="ctr">
                <a:solidFill>
                  <a:sysClr val="windowText" lastClr="000000">
                    <a:lumMod val="75000"/>
                    <a:lumOff val="25000"/>
                  </a:sysClr>
                </a:solidFill>
                <a:prstDash val="solid"/>
              </a:ln>
              <a:effectLst/>
            </p:spPr>
            <p:txBody>
              <a:bodyPr rtlCol="0" anchor="ctr"/>
              <a:lstStyle/>
              <a:p>
                <a:pPr algn="ctr"/>
                <a:endParaRPr lang="en-US" sz="1050" kern="0">
                  <a:solidFill>
                    <a:prstClr val="white"/>
                  </a:solidFill>
                  <a:latin typeface="Segoe UI"/>
                </a:endParaRPr>
              </a:p>
            </p:txBody>
          </p:sp>
        </p:grpSp>
        <p:grpSp>
          <p:nvGrpSpPr>
            <p:cNvPr id="13" name="Minimize - Maximize - Close"/>
            <p:cNvGrpSpPr/>
            <p:nvPr/>
          </p:nvGrpSpPr>
          <p:grpSpPr>
            <a:xfrm>
              <a:off x="8632311" y="92599"/>
              <a:ext cx="384527" cy="78032"/>
              <a:chOff x="9347642" y="131588"/>
              <a:chExt cx="384527" cy="78032"/>
            </a:xfrm>
          </p:grpSpPr>
          <p:cxnSp>
            <p:nvCxnSpPr>
              <p:cNvPr id="28" name="Line"/>
              <p:cNvCxnSpPr/>
              <p:nvPr/>
            </p:nvCxnSpPr>
            <p:spPr>
              <a:xfrm>
                <a:off x="9661396" y="131588"/>
                <a:ext cx="70773" cy="76200"/>
              </a:xfrm>
              <a:prstGeom prst="line">
                <a:avLst/>
              </a:prstGeom>
              <a:ln w="12700">
                <a:solidFill>
                  <a:srgbClr val="FFFFFF"/>
                </a:solidFill>
              </a:ln>
            </p:spPr>
            <p:style>
              <a:lnRef idx="1">
                <a:srgbClr val="4F81BD"/>
              </a:lnRef>
              <a:fillRef idx="0">
                <a:srgbClr val="4F81BD"/>
              </a:fillRef>
              <a:effectRef idx="0">
                <a:srgbClr val="4F81BD"/>
              </a:effectRef>
              <a:fontRef idx="minor">
                <a:srgbClr val="000000"/>
              </a:fontRef>
            </p:style>
          </p:cxnSp>
          <p:cxnSp>
            <p:nvCxnSpPr>
              <p:cNvPr id="29" name="Line"/>
              <p:cNvCxnSpPr/>
              <p:nvPr/>
            </p:nvCxnSpPr>
            <p:spPr>
              <a:xfrm flipH="1">
                <a:off x="9661395" y="131588"/>
                <a:ext cx="70773" cy="76200"/>
              </a:xfrm>
              <a:prstGeom prst="line">
                <a:avLst/>
              </a:prstGeom>
              <a:ln w="12700">
                <a:solidFill>
                  <a:srgbClr val="FFFFFF"/>
                </a:solidFill>
              </a:ln>
            </p:spPr>
            <p:style>
              <a:lnRef idx="1">
                <a:srgbClr val="4F81BD"/>
              </a:lnRef>
              <a:fillRef idx="0">
                <a:srgbClr val="4F81BD"/>
              </a:fillRef>
              <a:effectRef idx="0">
                <a:srgbClr val="4F81BD"/>
              </a:effectRef>
              <a:fontRef idx="minor">
                <a:srgbClr val="000000"/>
              </a:fontRef>
            </p:style>
          </p:cxnSp>
          <p:sp>
            <p:nvSpPr>
              <p:cNvPr id="30" name="Line"/>
              <p:cNvSpPr/>
              <p:nvPr/>
            </p:nvSpPr>
            <p:spPr>
              <a:xfrm rot="10800000" flipV="1">
                <a:off x="9499472" y="143255"/>
                <a:ext cx="91440" cy="9144"/>
              </a:xfrm>
              <a:prstGeom prst="rect">
                <a:avLst/>
              </a:prstGeom>
              <a:solidFill>
                <a:srgbClr val="919191"/>
              </a:solidFill>
              <a:ln w="3175">
                <a:solidFill>
                  <a:srgbClr val="FFFFFF"/>
                </a:solidFill>
              </a:ln>
            </p:spPr>
            <p:style>
              <a:lnRef idx="2">
                <a:srgbClr val="4F81BD">
                  <a:shade val="50000"/>
                </a:srgbClr>
              </a:lnRef>
              <a:fillRef idx="1001">
                <a:srgbClr val="000000"/>
              </a:fillRef>
              <a:effectRef idx="0">
                <a:srgbClr val="4F81BD"/>
              </a:effectRef>
              <a:fontRef idx="minor">
                <a:srgbClr val="000000"/>
              </a:fontRef>
            </p:style>
            <p:txBody>
              <a:bodyPr rtlCol="0" anchor="ctr"/>
              <a:lstStyle/>
              <a:p>
                <a:pPr algn="ctr"/>
                <a:endParaRPr lang="en-US" sz="1050" dirty="0">
                  <a:solidFill>
                    <a:prstClr val="white"/>
                  </a:solidFill>
                </a:endParaRPr>
              </a:p>
            </p:txBody>
          </p:sp>
          <p:sp>
            <p:nvSpPr>
              <p:cNvPr id="31" name="Line"/>
              <p:cNvSpPr/>
              <p:nvPr/>
            </p:nvSpPr>
            <p:spPr>
              <a:xfrm rot="10800000" flipV="1">
                <a:off x="9498658" y="135261"/>
                <a:ext cx="91440" cy="72527"/>
              </a:xfrm>
              <a:prstGeom prst="rect">
                <a:avLst/>
              </a:prstGeom>
              <a:noFill/>
              <a:ln w="12700">
                <a:solidFill>
                  <a:srgbClr val="FFFFFF"/>
                </a:solidFill>
              </a:ln>
            </p:spPr>
            <p:style>
              <a:lnRef idx="2">
                <a:srgbClr val="4F81BD">
                  <a:shade val="50000"/>
                </a:srgbClr>
              </a:lnRef>
              <a:fillRef idx="1001">
                <a:srgbClr val="000000"/>
              </a:fillRef>
              <a:effectRef idx="0">
                <a:srgbClr val="4F81BD"/>
              </a:effectRef>
              <a:fontRef idx="minor">
                <a:srgbClr val="000000"/>
              </a:fontRef>
            </p:style>
            <p:txBody>
              <a:bodyPr rtlCol="0" anchor="ctr"/>
              <a:lstStyle/>
              <a:p>
                <a:pPr algn="ctr"/>
                <a:endParaRPr lang="en-US" sz="1050" dirty="0">
                  <a:solidFill>
                    <a:prstClr val="white"/>
                  </a:solidFill>
                </a:endParaRPr>
              </a:p>
            </p:txBody>
          </p:sp>
          <p:sp>
            <p:nvSpPr>
              <p:cNvPr id="32" name="Line"/>
              <p:cNvSpPr/>
              <p:nvPr/>
            </p:nvSpPr>
            <p:spPr>
              <a:xfrm rot="10800000" flipV="1">
                <a:off x="9347642" y="200476"/>
                <a:ext cx="91440" cy="9144"/>
              </a:xfrm>
              <a:prstGeom prst="rect">
                <a:avLst/>
              </a:prstGeom>
              <a:solidFill>
                <a:srgbClr val="919191"/>
              </a:solidFill>
              <a:ln w="3175">
                <a:solidFill>
                  <a:srgbClr val="FFFFFF"/>
                </a:solidFill>
              </a:ln>
            </p:spPr>
            <p:style>
              <a:lnRef idx="2">
                <a:srgbClr val="4F81BD">
                  <a:shade val="50000"/>
                </a:srgbClr>
              </a:lnRef>
              <a:fillRef idx="1001">
                <a:srgbClr val="000000"/>
              </a:fillRef>
              <a:effectRef idx="0">
                <a:srgbClr val="4F81BD"/>
              </a:effectRef>
              <a:fontRef idx="minor">
                <a:srgbClr val="000000"/>
              </a:fontRef>
            </p:style>
            <p:txBody>
              <a:bodyPr rtlCol="0" anchor="ctr"/>
              <a:lstStyle/>
              <a:p>
                <a:pPr algn="ctr"/>
                <a:endParaRPr lang="en-US" sz="1050" dirty="0">
                  <a:solidFill>
                    <a:prstClr val="white"/>
                  </a:solidFill>
                </a:endParaRPr>
              </a:p>
            </p:txBody>
          </p:sp>
        </p:grpSp>
        <p:sp>
          <p:nvSpPr>
            <p:cNvPr id="14" name="WebPageBody"/>
            <p:cNvSpPr/>
            <p:nvPr/>
          </p:nvSpPr>
          <p:spPr>
            <a:xfrm>
              <a:off x="76200" y="685159"/>
              <a:ext cx="8991600" cy="6066801"/>
            </a:xfrm>
            <a:prstGeom prst="rect">
              <a:avLst/>
            </a:prstGeom>
            <a:solidFill>
              <a:sysClr val="window" lastClr="FFFFFF"/>
            </a:solidFill>
            <a:ln w="3175" cap="flat" cmpd="sng" algn="ctr">
              <a:solidFill>
                <a:srgbClr val="000000">
                  <a:lumMod val="50000"/>
                  <a:lumOff val="50000"/>
                </a:srgbClr>
              </a:solidFill>
              <a:prstDash val="solid"/>
            </a:ln>
            <a:effectLst/>
          </p:spPr>
          <p:txBody>
            <a:bodyPr rtlCol="0" anchor="ctr"/>
            <a:lstStyle/>
            <a:p>
              <a:pPr algn="ctr"/>
              <a:endParaRPr lang="en-US" sz="1050" kern="0">
                <a:solidFill>
                  <a:prstClr val="white"/>
                </a:solidFill>
                <a:latin typeface="Segoe UI"/>
              </a:endParaRPr>
            </a:p>
          </p:txBody>
        </p:sp>
        <p:grpSp>
          <p:nvGrpSpPr>
            <p:cNvPr id="15" name="Group 14"/>
            <p:cNvGrpSpPr/>
            <p:nvPr/>
          </p:nvGrpSpPr>
          <p:grpSpPr>
            <a:xfrm>
              <a:off x="8386335" y="360579"/>
              <a:ext cx="640645" cy="183940"/>
              <a:chOff x="8303527" y="360579"/>
              <a:chExt cx="640645" cy="183940"/>
            </a:xfrm>
          </p:grpSpPr>
          <p:pic>
            <p:nvPicPr>
              <p:cNvPr id="25" name="Picture 2" descr="C:\Users\t-dantay\Documents\Placeholders\home.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03527" y="361109"/>
                <a:ext cx="185783" cy="182880"/>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 descr="C:\Users\t-dantay\Documents\Placeholders\setting.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13480" r="35484"/>
              <a:stretch/>
            </p:blipFill>
            <p:spPr bwMode="auto">
              <a:xfrm>
                <a:off x="8761292" y="360579"/>
                <a:ext cx="182880" cy="183940"/>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 descr="C:\Users\t-dantay\Documents\Placeholders\star.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529364" y="361109"/>
                <a:ext cx="191874" cy="18288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6" name="Group 15"/>
            <p:cNvGrpSpPr/>
            <p:nvPr/>
          </p:nvGrpSpPr>
          <p:grpSpPr>
            <a:xfrm>
              <a:off x="923925" y="340846"/>
              <a:ext cx="7142930" cy="228600"/>
              <a:chOff x="923925" y="340846"/>
              <a:chExt cx="7142930" cy="228600"/>
            </a:xfrm>
          </p:grpSpPr>
          <p:sp>
            <p:nvSpPr>
              <p:cNvPr id="17" name="UrlBar"/>
              <p:cNvSpPr/>
              <p:nvPr/>
            </p:nvSpPr>
            <p:spPr>
              <a:xfrm>
                <a:off x="923925" y="340846"/>
                <a:ext cx="7142930" cy="228600"/>
              </a:xfrm>
              <a:prstGeom prst="rect">
                <a:avLst/>
              </a:prstGeom>
              <a:solidFill>
                <a:sysClr val="window" lastClr="FFFFFF"/>
              </a:solidFill>
              <a:ln w="3175" cap="flat" cmpd="sng" algn="ctr">
                <a:solidFill>
                  <a:srgbClr val="000000">
                    <a:lumMod val="50000"/>
                    <a:lumOff val="50000"/>
                  </a:srgbClr>
                </a:solidFill>
                <a:prstDash val="solid"/>
              </a:ln>
              <a:effectLst/>
            </p:spPr>
            <p:txBody>
              <a:bodyPr rtlCol="0" anchor="ctr"/>
              <a:lstStyle/>
              <a:p>
                <a:r>
                  <a:rPr lang="en-US" sz="1200" kern="0" dirty="0">
                    <a:solidFill>
                      <a:prstClr val="black">
                        <a:lumMod val="75000"/>
                        <a:lumOff val="25000"/>
                      </a:prstClr>
                    </a:solidFill>
                    <a:latin typeface="Segoe UI"/>
                  </a:rPr>
                  <a:t>http://www.url.com</a:t>
                </a:r>
              </a:p>
            </p:txBody>
          </p:sp>
          <p:grpSp>
            <p:nvGrpSpPr>
              <p:cNvPr id="18" name="Group 17"/>
              <p:cNvGrpSpPr/>
              <p:nvPr/>
            </p:nvGrpSpPr>
            <p:grpSpPr>
              <a:xfrm>
                <a:off x="7260350" y="363706"/>
                <a:ext cx="744325" cy="182880"/>
                <a:chOff x="7260350" y="363706"/>
                <a:chExt cx="744325" cy="182880"/>
              </a:xfrm>
            </p:grpSpPr>
            <p:pic>
              <p:nvPicPr>
                <p:cNvPr id="19" name="Search" descr="C:\Users\t-dantay\Documents\Placeholders\search.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7260350" y="363706"/>
                  <a:ext cx="182880" cy="182880"/>
                </a:xfrm>
                <a:prstGeom prst="rect">
                  <a:avLst/>
                </a:prstGeom>
                <a:noFill/>
                <a:extLst>
                  <a:ext uri="{909E8E84-426E-40DD-AFC4-6F175D3DCCD1}">
                    <a14:hiddenFill xmlns:a14="http://schemas.microsoft.com/office/drawing/2010/main">
                      <a:solidFill>
                        <a:srgbClr val="FFFFFF"/>
                      </a:solidFill>
                    </a14:hiddenFill>
                  </a:ext>
                </a:extLst>
              </p:spPr>
            </p:pic>
            <p:pic>
              <p:nvPicPr>
                <p:cNvPr id="20" name="Refresh" descr="C:\Users\t-dantay\Documents\First24\arrowrepeat1.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644400" y="363706"/>
                  <a:ext cx="182880" cy="182880"/>
                </a:xfrm>
                <a:prstGeom prst="rect">
                  <a:avLst/>
                </a:prstGeom>
                <a:noFill/>
                <a:extLst>
                  <a:ext uri="{909E8E84-426E-40DD-AFC4-6F175D3DCCD1}">
                    <a14:hiddenFill xmlns:a14="http://schemas.microsoft.com/office/drawing/2010/main">
                      <a:solidFill>
                        <a:srgbClr val="FFFFFF"/>
                      </a:solidFill>
                    </a14:hiddenFill>
                  </a:ext>
                </a:extLst>
              </p:spPr>
            </p:pic>
            <p:pic>
              <p:nvPicPr>
                <p:cNvPr id="21" name="Drop Down" descr="C:\Users\t-dantay\Documents\First24\arrowsimple1.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5400000">
                  <a:off x="7476150" y="409426"/>
                  <a:ext cx="91440" cy="91440"/>
                </a:xfrm>
                <a:prstGeom prst="rect">
                  <a:avLst/>
                </a:prstGeom>
                <a:noFill/>
                <a:extLst>
                  <a:ext uri="{909E8E84-426E-40DD-AFC4-6F175D3DCCD1}">
                    <a14:hiddenFill xmlns:a14="http://schemas.microsoft.com/office/drawing/2010/main">
                      <a:solidFill>
                        <a:srgbClr val="FFFFFF"/>
                      </a:solidFill>
                    </a14:hiddenFill>
                  </a:ext>
                </a:extLst>
              </p:spPr>
            </p:pic>
            <p:grpSp>
              <p:nvGrpSpPr>
                <p:cNvPr id="22" name="X"/>
                <p:cNvGrpSpPr/>
                <p:nvPr/>
              </p:nvGrpSpPr>
              <p:grpSpPr>
                <a:xfrm>
                  <a:off x="7913235" y="409426"/>
                  <a:ext cx="91440" cy="91440"/>
                  <a:chOff x="4687215" y="1739180"/>
                  <a:chExt cx="91440" cy="91440"/>
                </a:xfrm>
              </p:grpSpPr>
              <p:cxnSp>
                <p:nvCxnSpPr>
                  <p:cNvPr id="23" name="Straight Connector 22"/>
                  <p:cNvCxnSpPr/>
                  <p:nvPr/>
                </p:nvCxnSpPr>
                <p:spPr>
                  <a:xfrm flipV="1">
                    <a:off x="4687215" y="1739180"/>
                    <a:ext cx="91440" cy="91440"/>
                  </a:xfrm>
                  <a:prstGeom prst="line">
                    <a:avLst/>
                  </a:prstGeom>
                  <a:ln w="28575">
                    <a:solidFill>
                      <a:srgbClr val="FFFFFF">
                        <a:lumMod val="50000"/>
                      </a:srgbClr>
                    </a:solidFill>
                  </a:ln>
                </p:spPr>
                <p:style>
                  <a:lnRef idx="1">
                    <a:srgbClr val="FFFFFF"/>
                  </a:lnRef>
                  <a:fillRef idx="0">
                    <a:srgbClr val="FFFFFF"/>
                  </a:fillRef>
                  <a:effectRef idx="0">
                    <a:srgbClr val="FFFFFF"/>
                  </a:effectRef>
                  <a:fontRef idx="minor">
                    <a:srgbClr val="000000"/>
                  </a:fontRef>
                </p:style>
              </p:cxnSp>
              <p:cxnSp>
                <p:nvCxnSpPr>
                  <p:cNvPr id="24" name="Straight Connector 23"/>
                  <p:cNvCxnSpPr/>
                  <p:nvPr/>
                </p:nvCxnSpPr>
                <p:spPr>
                  <a:xfrm>
                    <a:off x="4687215" y="1739180"/>
                    <a:ext cx="91440" cy="91440"/>
                  </a:xfrm>
                  <a:prstGeom prst="line">
                    <a:avLst/>
                  </a:prstGeom>
                  <a:ln w="28575">
                    <a:solidFill>
                      <a:srgbClr val="FFFFFF">
                        <a:lumMod val="50000"/>
                      </a:srgbClr>
                    </a:solidFill>
                  </a:ln>
                </p:spPr>
                <p:style>
                  <a:lnRef idx="1">
                    <a:srgbClr val="FFFFFF"/>
                  </a:lnRef>
                  <a:fillRef idx="0">
                    <a:srgbClr val="FFFFFF"/>
                  </a:fillRef>
                  <a:effectRef idx="0">
                    <a:srgbClr val="FFFFFF"/>
                  </a:effectRef>
                  <a:fontRef idx="minor">
                    <a:srgbClr val="000000"/>
                  </a:fontRef>
                </p:style>
              </p:cxnSp>
            </p:grpSp>
          </p:grpSp>
        </p:grpSp>
      </p:grpSp>
      <p:sp>
        <p:nvSpPr>
          <p:cNvPr id="6" name="TextBox 5"/>
          <p:cNvSpPr txBox="1"/>
          <p:nvPr/>
        </p:nvSpPr>
        <p:spPr>
          <a:xfrm>
            <a:off x="683568" y="3773593"/>
            <a:ext cx="3672407" cy="2893100"/>
          </a:xfrm>
          <a:prstGeom prst="rect">
            <a:avLst/>
          </a:prstGeom>
          <a:solidFill>
            <a:schemeClr val="accent1">
              <a:lumMod val="20000"/>
              <a:lumOff val="80000"/>
            </a:schemeClr>
          </a:solidFill>
          <a:ln>
            <a:solidFill>
              <a:schemeClr val="dk1"/>
            </a:solidFill>
          </a:ln>
        </p:spPr>
        <p:txBody>
          <a:bodyPr wrap="square" rtlCol="0">
            <a:spAutoFit/>
          </a:bodyPr>
          <a:lstStyle/>
          <a:p>
            <a:r>
              <a:rPr lang="en-GB" sz="1400" dirty="0" err="1"/>
              <a:t>Lorem</a:t>
            </a:r>
            <a:r>
              <a:rPr lang="en-GB" sz="1400" dirty="0"/>
              <a:t> </a:t>
            </a:r>
            <a:r>
              <a:rPr lang="en-GB" sz="1400" dirty="0" err="1"/>
              <a:t>ipsum</a:t>
            </a:r>
            <a:r>
              <a:rPr lang="en-GB" sz="1400" dirty="0"/>
              <a:t> </a:t>
            </a:r>
            <a:r>
              <a:rPr lang="en-GB" sz="1400" dirty="0" err="1"/>
              <a:t>dolor</a:t>
            </a:r>
            <a:r>
              <a:rPr lang="en-GB" sz="1400" dirty="0"/>
              <a:t> sit </a:t>
            </a:r>
            <a:r>
              <a:rPr lang="en-GB" sz="1400" dirty="0" err="1"/>
              <a:t>amet</a:t>
            </a:r>
            <a:r>
              <a:rPr lang="en-GB" sz="1400" dirty="0"/>
              <a:t>, </a:t>
            </a:r>
            <a:r>
              <a:rPr lang="en-GB" sz="1400" dirty="0" err="1"/>
              <a:t>consectetur</a:t>
            </a:r>
            <a:r>
              <a:rPr lang="en-GB" sz="1400" dirty="0"/>
              <a:t> </a:t>
            </a:r>
            <a:r>
              <a:rPr lang="en-GB" sz="1400" dirty="0" err="1"/>
              <a:t>adipiscing</a:t>
            </a:r>
            <a:r>
              <a:rPr lang="en-GB" sz="1400" dirty="0"/>
              <a:t> </a:t>
            </a:r>
            <a:r>
              <a:rPr lang="en-GB" sz="1400" dirty="0" err="1"/>
              <a:t>elit</a:t>
            </a:r>
            <a:r>
              <a:rPr lang="en-GB" sz="1400" dirty="0"/>
              <a:t>. Nam vitae </a:t>
            </a:r>
            <a:r>
              <a:rPr lang="en-GB" sz="1400" dirty="0" err="1"/>
              <a:t>rhoncus</a:t>
            </a:r>
            <a:r>
              <a:rPr lang="en-GB" sz="1400" dirty="0"/>
              <a:t> </a:t>
            </a:r>
            <a:r>
              <a:rPr lang="en-GB" sz="1400" dirty="0" err="1"/>
              <a:t>lorem</a:t>
            </a:r>
            <a:r>
              <a:rPr lang="en-GB" sz="1400" dirty="0"/>
              <a:t>, </a:t>
            </a:r>
            <a:r>
              <a:rPr lang="en-GB" sz="1400" dirty="0" err="1"/>
              <a:t>ut</a:t>
            </a:r>
            <a:r>
              <a:rPr lang="en-GB" sz="1400" dirty="0"/>
              <a:t> </a:t>
            </a:r>
            <a:r>
              <a:rPr lang="en-GB" sz="1400" dirty="0" err="1"/>
              <a:t>porta</a:t>
            </a:r>
            <a:r>
              <a:rPr lang="en-GB" sz="1400" dirty="0"/>
              <a:t> </a:t>
            </a:r>
            <a:r>
              <a:rPr lang="en-GB" sz="1400" dirty="0" err="1"/>
              <a:t>nunc</a:t>
            </a:r>
            <a:r>
              <a:rPr lang="en-GB" sz="1400" dirty="0"/>
              <a:t>. </a:t>
            </a:r>
          </a:p>
          <a:p>
            <a:endParaRPr lang="en-GB" sz="1400" dirty="0"/>
          </a:p>
          <a:p>
            <a:r>
              <a:rPr lang="en-GB" sz="1400" dirty="0" err="1"/>
              <a:t>Donec</a:t>
            </a:r>
            <a:r>
              <a:rPr lang="en-GB" sz="1400" dirty="0"/>
              <a:t> </a:t>
            </a:r>
            <a:r>
              <a:rPr lang="en-GB" sz="1400" dirty="0" err="1"/>
              <a:t>sed</a:t>
            </a:r>
            <a:r>
              <a:rPr lang="en-GB" sz="1400" dirty="0"/>
              <a:t> </a:t>
            </a:r>
            <a:r>
              <a:rPr lang="en-GB" sz="1400" dirty="0" err="1"/>
              <a:t>mollis</a:t>
            </a:r>
            <a:r>
              <a:rPr lang="en-GB" sz="1400" dirty="0"/>
              <a:t> quam, et </a:t>
            </a:r>
            <a:r>
              <a:rPr lang="en-GB" sz="1400" dirty="0" err="1"/>
              <a:t>imperdiet</a:t>
            </a:r>
            <a:r>
              <a:rPr lang="en-GB" sz="1400" dirty="0"/>
              <a:t> sem. </a:t>
            </a:r>
            <a:r>
              <a:rPr lang="en-GB" sz="1400" dirty="0" err="1"/>
              <a:t>Nullam</a:t>
            </a:r>
            <a:r>
              <a:rPr lang="en-GB" sz="1400" dirty="0"/>
              <a:t> </a:t>
            </a:r>
            <a:r>
              <a:rPr lang="en-GB" sz="1400" dirty="0" err="1"/>
              <a:t>laoreet</a:t>
            </a:r>
            <a:r>
              <a:rPr lang="en-GB" sz="1400" dirty="0"/>
              <a:t> </a:t>
            </a:r>
            <a:r>
              <a:rPr lang="en-GB" sz="1400" dirty="0" err="1"/>
              <a:t>purus</a:t>
            </a:r>
            <a:r>
              <a:rPr lang="en-GB" sz="1400" dirty="0"/>
              <a:t> in </a:t>
            </a:r>
            <a:r>
              <a:rPr lang="en-GB" sz="1400" dirty="0" err="1"/>
              <a:t>imperdiet</a:t>
            </a:r>
            <a:r>
              <a:rPr lang="en-GB" sz="1400" dirty="0"/>
              <a:t> </a:t>
            </a:r>
            <a:r>
              <a:rPr lang="en-GB" sz="1400" dirty="0" err="1"/>
              <a:t>sodales</a:t>
            </a:r>
            <a:r>
              <a:rPr lang="en-GB" sz="1400" dirty="0"/>
              <a:t>. In </a:t>
            </a:r>
            <a:r>
              <a:rPr lang="en-GB" sz="1400" dirty="0" err="1"/>
              <a:t>consectetur</a:t>
            </a:r>
            <a:r>
              <a:rPr lang="en-GB" sz="1400" dirty="0"/>
              <a:t> </a:t>
            </a:r>
            <a:r>
              <a:rPr lang="en-GB" sz="1400" dirty="0" err="1"/>
              <a:t>auctor</a:t>
            </a:r>
            <a:r>
              <a:rPr lang="en-GB" sz="1400" dirty="0"/>
              <a:t> </a:t>
            </a:r>
            <a:r>
              <a:rPr lang="en-GB" sz="1400" dirty="0" err="1"/>
              <a:t>velit</a:t>
            </a:r>
            <a:r>
              <a:rPr lang="en-GB" sz="1400" dirty="0"/>
              <a:t> </a:t>
            </a:r>
            <a:r>
              <a:rPr lang="en-GB" sz="1400" dirty="0" err="1"/>
              <a:t>porttitor</a:t>
            </a:r>
            <a:r>
              <a:rPr lang="en-GB" sz="1400" dirty="0"/>
              <a:t> </a:t>
            </a:r>
            <a:r>
              <a:rPr lang="en-GB" sz="1400" dirty="0" err="1"/>
              <a:t>dignissim</a:t>
            </a:r>
            <a:r>
              <a:rPr lang="en-GB" sz="1400" dirty="0"/>
              <a:t>. </a:t>
            </a:r>
            <a:r>
              <a:rPr lang="en-GB" sz="1400" dirty="0" err="1"/>
              <a:t>Aliquam</a:t>
            </a:r>
            <a:r>
              <a:rPr lang="en-GB" sz="1400" dirty="0"/>
              <a:t> </a:t>
            </a:r>
            <a:r>
              <a:rPr lang="en-GB" sz="1400" dirty="0" err="1"/>
              <a:t>porttitor</a:t>
            </a:r>
            <a:r>
              <a:rPr lang="en-GB" sz="1400" dirty="0"/>
              <a:t> </a:t>
            </a:r>
            <a:r>
              <a:rPr lang="en-GB" sz="1400" dirty="0" err="1"/>
              <a:t>lorem</a:t>
            </a:r>
            <a:r>
              <a:rPr lang="en-GB" sz="1400" dirty="0"/>
              <a:t> </a:t>
            </a:r>
            <a:r>
              <a:rPr lang="en-GB" sz="1400" dirty="0" err="1"/>
              <a:t>risus</a:t>
            </a:r>
            <a:r>
              <a:rPr lang="en-GB" sz="1400" dirty="0"/>
              <a:t>, sit </a:t>
            </a:r>
            <a:r>
              <a:rPr lang="en-GB" sz="1400" dirty="0" err="1"/>
              <a:t>amet</a:t>
            </a:r>
            <a:r>
              <a:rPr lang="en-GB" sz="1400" dirty="0"/>
              <a:t> </a:t>
            </a:r>
            <a:r>
              <a:rPr lang="en-GB" sz="1400" dirty="0" err="1"/>
              <a:t>molestie</a:t>
            </a:r>
            <a:r>
              <a:rPr lang="en-GB" sz="1400" dirty="0"/>
              <a:t> </a:t>
            </a:r>
            <a:r>
              <a:rPr lang="en-GB" sz="1400" dirty="0" err="1"/>
              <a:t>neque</a:t>
            </a:r>
            <a:r>
              <a:rPr lang="en-GB" sz="1400" dirty="0"/>
              <a:t> </a:t>
            </a:r>
            <a:r>
              <a:rPr lang="en-GB" sz="1400" dirty="0" err="1"/>
              <a:t>posuere</a:t>
            </a:r>
            <a:r>
              <a:rPr lang="en-GB" sz="1400" dirty="0"/>
              <a:t> </a:t>
            </a:r>
            <a:r>
              <a:rPr lang="en-GB" sz="1400" dirty="0" err="1"/>
              <a:t>ut.</a:t>
            </a:r>
            <a:endParaRPr lang="en-GB" sz="1400" dirty="0"/>
          </a:p>
          <a:p>
            <a:endParaRPr lang="en-GB" sz="1400" dirty="0"/>
          </a:p>
          <a:p>
            <a:r>
              <a:rPr lang="en-GB" sz="1400" dirty="0" err="1"/>
              <a:t>Pellentesque</a:t>
            </a:r>
            <a:r>
              <a:rPr lang="en-GB" sz="1400" dirty="0"/>
              <a:t> </a:t>
            </a:r>
            <a:r>
              <a:rPr lang="en-GB" sz="1400" dirty="0" err="1"/>
              <a:t>eu</a:t>
            </a:r>
            <a:r>
              <a:rPr lang="en-GB" sz="1400" dirty="0"/>
              <a:t> </a:t>
            </a:r>
            <a:r>
              <a:rPr lang="en-GB" sz="1400" dirty="0" err="1"/>
              <a:t>vehicula</a:t>
            </a:r>
            <a:r>
              <a:rPr lang="en-GB" sz="1400" dirty="0"/>
              <a:t> ante, in </a:t>
            </a:r>
            <a:r>
              <a:rPr lang="en-GB" sz="1400" dirty="0" err="1"/>
              <a:t>vestibulum</a:t>
            </a:r>
            <a:r>
              <a:rPr lang="en-GB" sz="1400" dirty="0"/>
              <a:t> </a:t>
            </a:r>
            <a:r>
              <a:rPr lang="en-GB" sz="1400" dirty="0" err="1"/>
              <a:t>eros</a:t>
            </a:r>
            <a:r>
              <a:rPr lang="en-GB" sz="1400" dirty="0"/>
              <a:t>. </a:t>
            </a:r>
            <a:r>
              <a:rPr lang="en-GB" sz="1400" dirty="0" err="1"/>
              <a:t>Aenean</a:t>
            </a:r>
            <a:r>
              <a:rPr lang="en-GB" sz="1400" dirty="0"/>
              <a:t> </a:t>
            </a:r>
            <a:r>
              <a:rPr lang="en-GB" sz="1400" dirty="0" err="1"/>
              <a:t>ut</a:t>
            </a:r>
            <a:r>
              <a:rPr lang="en-GB" sz="1400" dirty="0"/>
              <a:t> </a:t>
            </a:r>
            <a:r>
              <a:rPr lang="en-GB" sz="1400" dirty="0" err="1"/>
              <a:t>mauris</a:t>
            </a:r>
            <a:r>
              <a:rPr lang="en-GB" sz="1400" dirty="0"/>
              <a:t> vitae </a:t>
            </a:r>
            <a:r>
              <a:rPr lang="en-GB" sz="1400" dirty="0" err="1"/>
              <a:t>metus</a:t>
            </a:r>
            <a:r>
              <a:rPr lang="en-GB" sz="1400" dirty="0"/>
              <a:t> </a:t>
            </a:r>
            <a:r>
              <a:rPr lang="en-GB" sz="1400" dirty="0" err="1"/>
              <a:t>imperdiet</a:t>
            </a:r>
            <a:r>
              <a:rPr lang="en-GB" sz="1400" dirty="0"/>
              <a:t> </a:t>
            </a:r>
            <a:r>
              <a:rPr lang="en-GB" sz="1400" dirty="0" err="1"/>
              <a:t>sodales</a:t>
            </a:r>
            <a:r>
              <a:rPr lang="en-GB" sz="1400" dirty="0"/>
              <a:t> at et </a:t>
            </a:r>
            <a:r>
              <a:rPr lang="en-GB" sz="1400" dirty="0" err="1"/>
              <a:t>orci</a:t>
            </a:r>
            <a:r>
              <a:rPr lang="en-GB" sz="1400" dirty="0"/>
              <a:t>. </a:t>
            </a:r>
          </a:p>
        </p:txBody>
      </p:sp>
      <p:grpSp>
        <p:nvGrpSpPr>
          <p:cNvPr id="40" name="WebBrowser"/>
          <p:cNvGrpSpPr/>
          <p:nvPr>
            <p:custDataLst>
              <p:custData r:id="rId2"/>
            </p:custDataLst>
          </p:nvPr>
        </p:nvGrpSpPr>
        <p:grpSpPr>
          <a:xfrm>
            <a:off x="4932040" y="3369827"/>
            <a:ext cx="3816424" cy="3402941"/>
            <a:chOff x="0" y="-1"/>
            <a:chExt cx="9144001" cy="6858000"/>
          </a:xfrm>
        </p:grpSpPr>
        <p:sp>
          <p:nvSpPr>
            <p:cNvPr id="41" name="Background"/>
            <p:cNvSpPr/>
            <p:nvPr/>
          </p:nvSpPr>
          <p:spPr>
            <a:xfrm>
              <a:off x="0" y="-1"/>
              <a:ext cx="9144001" cy="6858000"/>
            </a:xfrm>
            <a:prstGeom prst="rect">
              <a:avLst/>
            </a:prstGeom>
            <a:solidFill>
              <a:srgbClr val="FFFFFF">
                <a:lumMod val="65000"/>
              </a:srgbClr>
            </a:solidFill>
            <a:ln w="3175" cap="flat" cmpd="sng" algn="ctr">
              <a:solidFill>
                <a:srgbClr val="000000">
                  <a:lumMod val="50000"/>
                  <a:lumOff val="50000"/>
                </a:srgbClr>
              </a:solidFill>
              <a:prstDash val="solid"/>
            </a:ln>
            <a:effectLst/>
          </p:spPr>
          <p:txBody>
            <a:bodyPr rtlCol="0" anchor="ctr"/>
            <a:lstStyle/>
            <a:p>
              <a:pPr algn="ctr"/>
              <a:endParaRPr lang="en-US" sz="1050" kern="0" dirty="0">
                <a:solidFill>
                  <a:prstClr val="white"/>
                </a:solidFill>
                <a:latin typeface="Segoe UI"/>
              </a:endParaRPr>
            </a:p>
          </p:txBody>
        </p:sp>
        <p:sp>
          <p:nvSpPr>
            <p:cNvPr id="42" name="WindowTitle"/>
            <p:cNvSpPr txBox="1"/>
            <p:nvPr/>
          </p:nvSpPr>
          <p:spPr>
            <a:xfrm>
              <a:off x="22515" y="22341"/>
              <a:ext cx="1176028" cy="230832"/>
            </a:xfrm>
            <a:prstGeom prst="rect">
              <a:avLst/>
            </a:prstGeom>
            <a:noFill/>
          </p:spPr>
          <p:txBody>
            <a:bodyPr wrap="none" lIns="91440" tIns="18288" rIns="91440" bIns="27432" rtlCol="0" anchor="ctr" anchorCtr="0">
              <a:spAutoFit/>
            </a:bodyPr>
            <a:lstStyle/>
            <a:p>
              <a:r>
                <a:rPr lang="en-US" sz="1200" dirty="0">
                  <a:solidFill>
                    <a:prstClr val="white"/>
                  </a:solidFill>
                  <a:latin typeface="Segoe UI" pitchFamily="34" charset="0"/>
                  <a:ea typeface="Segoe UI" pitchFamily="34" charset="0"/>
                  <a:cs typeface="Segoe UI" pitchFamily="34" charset="0"/>
                </a:rPr>
                <a:t>Web page title</a:t>
              </a:r>
            </a:p>
          </p:txBody>
        </p:sp>
        <p:grpSp>
          <p:nvGrpSpPr>
            <p:cNvPr id="43" name="Group 42"/>
            <p:cNvGrpSpPr/>
            <p:nvPr/>
          </p:nvGrpSpPr>
          <p:grpSpPr>
            <a:xfrm>
              <a:off x="81598" y="286385"/>
              <a:ext cx="320040" cy="316520"/>
              <a:chOff x="72073" y="221749"/>
              <a:chExt cx="320040" cy="316520"/>
            </a:xfrm>
          </p:grpSpPr>
          <p:sp>
            <p:nvSpPr>
              <p:cNvPr id="67" name="Oval 66"/>
              <p:cNvSpPr/>
              <p:nvPr/>
            </p:nvSpPr>
            <p:spPr>
              <a:xfrm>
                <a:off x="72073" y="221749"/>
                <a:ext cx="320040" cy="316520"/>
              </a:xfrm>
              <a:prstGeom prst="ellipse">
                <a:avLst/>
              </a:prstGeom>
              <a:gradFill flip="none" rotWithShape="1">
                <a:gsLst>
                  <a:gs pos="91000">
                    <a:srgbClr val="FFFFFF">
                      <a:lumMod val="85000"/>
                    </a:srgbClr>
                  </a:gs>
                  <a:gs pos="36000">
                    <a:srgbClr val="FFFFFF">
                      <a:lumMod val="95000"/>
                    </a:srgbClr>
                  </a:gs>
                  <a:gs pos="100000">
                    <a:srgbClr val="FFFFFF">
                      <a:lumMod val="95000"/>
                    </a:srgbClr>
                  </a:gs>
                </a:gsLst>
                <a:lin ang="5400000" scaled="0"/>
                <a:tileRect/>
              </a:gradFill>
              <a:ln w="3175">
                <a:solidFill>
                  <a:srgbClr val="000000">
                    <a:lumMod val="50000"/>
                    <a:lumOff val="50000"/>
                  </a:srgbClr>
                </a:solidFill>
              </a:ln>
              <a:effectLst/>
            </p:spPr>
            <p:style>
              <a:lnRef idx="2">
                <a:srgbClr val="4F81BD">
                  <a:shade val="50000"/>
                </a:srgbClr>
              </a:lnRef>
              <a:fillRef idx="1">
                <a:srgbClr val="4F81BD"/>
              </a:fillRef>
              <a:effectRef idx="0">
                <a:srgbClr val="4F81BD"/>
              </a:effectRef>
              <a:fontRef idx="minor">
                <a:srgbClr val="000000"/>
              </a:fontRef>
            </p:style>
            <p:txBody>
              <a:bodyPr rtlCol="0" anchor="ctr"/>
              <a:lstStyle/>
              <a:p>
                <a:pPr algn="ctr"/>
                <a:endParaRPr lang="en-US" sz="1050" u="sng">
                  <a:solidFill>
                    <a:prstClr val="white"/>
                  </a:solidFill>
                </a:endParaRPr>
              </a:p>
            </p:txBody>
          </p:sp>
          <p:sp>
            <p:nvSpPr>
              <p:cNvPr id="68" name="Left Arrow 67"/>
              <p:cNvSpPr/>
              <p:nvPr/>
            </p:nvSpPr>
            <p:spPr>
              <a:xfrm>
                <a:off x="109358" y="275511"/>
                <a:ext cx="223134" cy="208997"/>
              </a:xfrm>
              <a:prstGeom prst="leftArrow">
                <a:avLst/>
              </a:prstGeom>
              <a:solidFill>
                <a:sysClr val="window" lastClr="FFFFFF"/>
              </a:solidFill>
              <a:ln w="3175" cap="flat" cmpd="sng" algn="ctr">
                <a:solidFill>
                  <a:sysClr val="windowText" lastClr="000000">
                    <a:lumMod val="75000"/>
                    <a:lumOff val="25000"/>
                  </a:sysClr>
                </a:solidFill>
                <a:prstDash val="solid"/>
              </a:ln>
              <a:effectLst/>
            </p:spPr>
            <p:txBody>
              <a:bodyPr rtlCol="0" anchor="ctr"/>
              <a:lstStyle/>
              <a:p>
                <a:pPr algn="ctr"/>
                <a:endParaRPr lang="en-US" sz="1050" kern="0">
                  <a:solidFill>
                    <a:prstClr val="white"/>
                  </a:solidFill>
                  <a:latin typeface="Segoe UI"/>
                </a:endParaRPr>
              </a:p>
            </p:txBody>
          </p:sp>
        </p:grpSp>
        <p:grpSp>
          <p:nvGrpSpPr>
            <p:cNvPr id="44" name="Group 43"/>
            <p:cNvGrpSpPr/>
            <p:nvPr/>
          </p:nvGrpSpPr>
          <p:grpSpPr>
            <a:xfrm>
              <a:off x="453671" y="286384"/>
              <a:ext cx="320040" cy="316520"/>
              <a:chOff x="444146" y="221748"/>
              <a:chExt cx="320040" cy="316520"/>
            </a:xfrm>
          </p:grpSpPr>
          <p:sp>
            <p:nvSpPr>
              <p:cNvPr id="65" name="Oval 64"/>
              <p:cNvSpPr/>
              <p:nvPr/>
            </p:nvSpPr>
            <p:spPr>
              <a:xfrm>
                <a:off x="444146" y="221748"/>
                <a:ext cx="320040" cy="316520"/>
              </a:xfrm>
              <a:prstGeom prst="ellipse">
                <a:avLst/>
              </a:prstGeom>
              <a:gradFill flip="none" rotWithShape="1">
                <a:gsLst>
                  <a:gs pos="91000">
                    <a:srgbClr val="FFFFFF">
                      <a:lumMod val="85000"/>
                    </a:srgbClr>
                  </a:gs>
                  <a:gs pos="36000">
                    <a:srgbClr val="FFFFFF">
                      <a:lumMod val="95000"/>
                    </a:srgbClr>
                  </a:gs>
                  <a:gs pos="100000">
                    <a:srgbClr val="FFFFFF">
                      <a:lumMod val="95000"/>
                    </a:srgbClr>
                  </a:gs>
                </a:gsLst>
                <a:lin ang="5400000" scaled="0"/>
                <a:tileRect/>
              </a:gradFill>
              <a:ln w="3175">
                <a:solidFill>
                  <a:srgbClr val="000000">
                    <a:lumMod val="50000"/>
                    <a:lumOff val="50000"/>
                  </a:srgbClr>
                </a:solidFill>
              </a:ln>
              <a:effectLst/>
            </p:spPr>
            <p:style>
              <a:lnRef idx="2">
                <a:srgbClr val="4F81BD">
                  <a:shade val="50000"/>
                </a:srgbClr>
              </a:lnRef>
              <a:fillRef idx="1">
                <a:srgbClr val="4F81BD"/>
              </a:fillRef>
              <a:effectRef idx="0">
                <a:srgbClr val="4F81BD"/>
              </a:effectRef>
              <a:fontRef idx="minor">
                <a:srgbClr val="000000"/>
              </a:fontRef>
            </p:style>
            <p:txBody>
              <a:bodyPr rtlCol="0" anchor="ctr"/>
              <a:lstStyle/>
              <a:p>
                <a:pPr algn="ctr"/>
                <a:endParaRPr lang="en-US" sz="1050" u="sng">
                  <a:solidFill>
                    <a:prstClr val="white"/>
                  </a:solidFill>
                </a:endParaRPr>
              </a:p>
            </p:txBody>
          </p:sp>
          <p:sp>
            <p:nvSpPr>
              <p:cNvPr id="66" name="Right Arrow 65"/>
              <p:cNvSpPr/>
              <p:nvPr/>
            </p:nvSpPr>
            <p:spPr>
              <a:xfrm>
                <a:off x="481249" y="275509"/>
                <a:ext cx="257146" cy="208999"/>
              </a:xfrm>
              <a:prstGeom prst="rightArrow">
                <a:avLst/>
              </a:prstGeom>
              <a:solidFill>
                <a:sysClr val="window" lastClr="FFFFFF"/>
              </a:solidFill>
              <a:ln w="3175" cap="flat" cmpd="sng" algn="ctr">
                <a:solidFill>
                  <a:sysClr val="windowText" lastClr="000000">
                    <a:lumMod val="75000"/>
                    <a:lumOff val="25000"/>
                  </a:sysClr>
                </a:solidFill>
                <a:prstDash val="solid"/>
              </a:ln>
              <a:effectLst/>
            </p:spPr>
            <p:txBody>
              <a:bodyPr rtlCol="0" anchor="ctr"/>
              <a:lstStyle/>
              <a:p>
                <a:pPr algn="ctr"/>
                <a:endParaRPr lang="en-US" sz="1050" kern="0">
                  <a:solidFill>
                    <a:prstClr val="white"/>
                  </a:solidFill>
                  <a:latin typeface="Segoe UI"/>
                </a:endParaRPr>
              </a:p>
            </p:txBody>
          </p:sp>
        </p:grpSp>
        <p:grpSp>
          <p:nvGrpSpPr>
            <p:cNvPr id="45" name="Minimize - Maximize - Close"/>
            <p:cNvGrpSpPr/>
            <p:nvPr/>
          </p:nvGrpSpPr>
          <p:grpSpPr>
            <a:xfrm>
              <a:off x="8632311" y="92599"/>
              <a:ext cx="384527" cy="78032"/>
              <a:chOff x="9347642" y="131588"/>
              <a:chExt cx="384527" cy="78032"/>
            </a:xfrm>
          </p:grpSpPr>
          <p:cxnSp>
            <p:nvCxnSpPr>
              <p:cNvPr id="60" name="Line"/>
              <p:cNvCxnSpPr/>
              <p:nvPr/>
            </p:nvCxnSpPr>
            <p:spPr>
              <a:xfrm>
                <a:off x="9661396" y="131588"/>
                <a:ext cx="70773" cy="76200"/>
              </a:xfrm>
              <a:prstGeom prst="line">
                <a:avLst/>
              </a:prstGeom>
              <a:ln w="12700">
                <a:solidFill>
                  <a:srgbClr val="FFFFFF"/>
                </a:solidFill>
              </a:ln>
            </p:spPr>
            <p:style>
              <a:lnRef idx="1">
                <a:srgbClr val="4F81BD"/>
              </a:lnRef>
              <a:fillRef idx="0">
                <a:srgbClr val="4F81BD"/>
              </a:fillRef>
              <a:effectRef idx="0">
                <a:srgbClr val="4F81BD"/>
              </a:effectRef>
              <a:fontRef idx="minor">
                <a:srgbClr val="000000"/>
              </a:fontRef>
            </p:style>
          </p:cxnSp>
          <p:cxnSp>
            <p:nvCxnSpPr>
              <p:cNvPr id="61" name="Line"/>
              <p:cNvCxnSpPr/>
              <p:nvPr/>
            </p:nvCxnSpPr>
            <p:spPr>
              <a:xfrm flipH="1">
                <a:off x="9661395" y="131588"/>
                <a:ext cx="70773" cy="76200"/>
              </a:xfrm>
              <a:prstGeom prst="line">
                <a:avLst/>
              </a:prstGeom>
              <a:ln w="12700">
                <a:solidFill>
                  <a:srgbClr val="FFFFFF"/>
                </a:solidFill>
              </a:ln>
            </p:spPr>
            <p:style>
              <a:lnRef idx="1">
                <a:srgbClr val="4F81BD"/>
              </a:lnRef>
              <a:fillRef idx="0">
                <a:srgbClr val="4F81BD"/>
              </a:fillRef>
              <a:effectRef idx="0">
                <a:srgbClr val="4F81BD"/>
              </a:effectRef>
              <a:fontRef idx="minor">
                <a:srgbClr val="000000"/>
              </a:fontRef>
            </p:style>
          </p:cxnSp>
          <p:sp>
            <p:nvSpPr>
              <p:cNvPr id="62" name="Line"/>
              <p:cNvSpPr/>
              <p:nvPr/>
            </p:nvSpPr>
            <p:spPr>
              <a:xfrm rot="10800000" flipV="1">
                <a:off x="9499472" y="143255"/>
                <a:ext cx="91440" cy="9144"/>
              </a:xfrm>
              <a:prstGeom prst="rect">
                <a:avLst/>
              </a:prstGeom>
              <a:solidFill>
                <a:srgbClr val="919191"/>
              </a:solidFill>
              <a:ln w="3175">
                <a:solidFill>
                  <a:srgbClr val="FFFFFF"/>
                </a:solidFill>
              </a:ln>
            </p:spPr>
            <p:style>
              <a:lnRef idx="2">
                <a:srgbClr val="4F81BD">
                  <a:shade val="50000"/>
                </a:srgbClr>
              </a:lnRef>
              <a:fillRef idx="1001">
                <a:srgbClr val="000000"/>
              </a:fillRef>
              <a:effectRef idx="0">
                <a:srgbClr val="4F81BD"/>
              </a:effectRef>
              <a:fontRef idx="minor">
                <a:srgbClr val="000000"/>
              </a:fontRef>
            </p:style>
            <p:txBody>
              <a:bodyPr rtlCol="0" anchor="ctr"/>
              <a:lstStyle/>
              <a:p>
                <a:pPr algn="ctr"/>
                <a:endParaRPr lang="en-US" sz="1050" dirty="0">
                  <a:solidFill>
                    <a:prstClr val="white"/>
                  </a:solidFill>
                </a:endParaRPr>
              </a:p>
            </p:txBody>
          </p:sp>
          <p:sp>
            <p:nvSpPr>
              <p:cNvPr id="63" name="Line"/>
              <p:cNvSpPr/>
              <p:nvPr/>
            </p:nvSpPr>
            <p:spPr>
              <a:xfrm rot="10800000" flipV="1">
                <a:off x="9498658" y="135261"/>
                <a:ext cx="91440" cy="72527"/>
              </a:xfrm>
              <a:prstGeom prst="rect">
                <a:avLst/>
              </a:prstGeom>
              <a:noFill/>
              <a:ln w="12700">
                <a:solidFill>
                  <a:srgbClr val="FFFFFF"/>
                </a:solidFill>
              </a:ln>
            </p:spPr>
            <p:style>
              <a:lnRef idx="2">
                <a:srgbClr val="4F81BD">
                  <a:shade val="50000"/>
                </a:srgbClr>
              </a:lnRef>
              <a:fillRef idx="1001">
                <a:srgbClr val="000000"/>
              </a:fillRef>
              <a:effectRef idx="0">
                <a:srgbClr val="4F81BD"/>
              </a:effectRef>
              <a:fontRef idx="minor">
                <a:srgbClr val="000000"/>
              </a:fontRef>
            </p:style>
            <p:txBody>
              <a:bodyPr rtlCol="0" anchor="ctr"/>
              <a:lstStyle/>
              <a:p>
                <a:pPr algn="ctr"/>
                <a:endParaRPr lang="en-US" sz="1050" dirty="0">
                  <a:solidFill>
                    <a:prstClr val="white"/>
                  </a:solidFill>
                </a:endParaRPr>
              </a:p>
            </p:txBody>
          </p:sp>
          <p:sp>
            <p:nvSpPr>
              <p:cNvPr id="64" name="Line"/>
              <p:cNvSpPr/>
              <p:nvPr/>
            </p:nvSpPr>
            <p:spPr>
              <a:xfrm rot="10800000" flipV="1">
                <a:off x="9347642" y="200476"/>
                <a:ext cx="91440" cy="9144"/>
              </a:xfrm>
              <a:prstGeom prst="rect">
                <a:avLst/>
              </a:prstGeom>
              <a:solidFill>
                <a:srgbClr val="919191"/>
              </a:solidFill>
              <a:ln w="3175">
                <a:solidFill>
                  <a:srgbClr val="FFFFFF"/>
                </a:solidFill>
              </a:ln>
            </p:spPr>
            <p:style>
              <a:lnRef idx="2">
                <a:srgbClr val="4F81BD">
                  <a:shade val="50000"/>
                </a:srgbClr>
              </a:lnRef>
              <a:fillRef idx="1001">
                <a:srgbClr val="000000"/>
              </a:fillRef>
              <a:effectRef idx="0">
                <a:srgbClr val="4F81BD"/>
              </a:effectRef>
              <a:fontRef idx="minor">
                <a:srgbClr val="000000"/>
              </a:fontRef>
            </p:style>
            <p:txBody>
              <a:bodyPr rtlCol="0" anchor="ctr"/>
              <a:lstStyle/>
              <a:p>
                <a:pPr algn="ctr"/>
                <a:endParaRPr lang="en-US" sz="1050" dirty="0">
                  <a:solidFill>
                    <a:prstClr val="white"/>
                  </a:solidFill>
                </a:endParaRPr>
              </a:p>
            </p:txBody>
          </p:sp>
        </p:grpSp>
        <p:sp>
          <p:nvSpPr>
            <p:cNvPr id="46" name="WebPageBody"/>
            <p:cNvSpPr/>
            <p:nvPr/>
          </p:nvSpPr>
          <p:spPr>
            <a:xfrm>
              <a:off x="76200" y="685159"/>
              <a:ext cx="8991600" cy="6066801"/>
            </a:xfrm>
            <a:prstGeom prst="rect">
              <a:avLst/>
            </a:prstGeom>
            <a:solidFill>
              <a:sysClr val="window" lastClr="FFFFFF"/>
            </a:solidFill>
            <a:ln w="3175" cap="flat" cmpd="sng" algn="ctr">
              <a:solidFill>
                <a:srgbClr val="000000">
                  <a:lumMod val="50000"/>
                  <a:lumOff val="50000"/>
                </a:srgbClr>
              </a:solidFill>
              <a:prstDash val="solid"/>
            </a:ln>
            <a:effectLst/>
          </p:spPr>
          <p:txBody>
            <a:bodyPr rtlCol="0" anchor="ctr"/>
            <a:lstStyle/>
            <a:p>
              <a:pPr algn="ctr"/>
              <a:endParaRPr lang="en-US" sz="1050" kern="0">
                <a:solidFill>
                  <a:prstClr val="white"/>
                </a:solidFill>
                <a:latin typeface="Segoe UI"/>
              </a:endParaRPr>
            </a:p>
          </p:txBody>
        </p:sp>
        <p:grpSp>
          <p:nvGrpSpPr>
            <p:cNvPr id="47" name="Group 46"/>
            <p:cNvGrpSpPr/>
            <p:nvPr/>
          </p:nvGrpSpPr>
          <p:grpSpPr>
            <a:xfrm>
              <a:off x="8386335" y="360579"/>
              <a:ext cx="640645" cy="183940"/>
              <a:chOff x="8303527" y="360579"/>
              <a:chExt cx="640645" cy="183940"/>
            </a:xfrm>
          </p:grpSpPr>
          <p:pic>
            <p:nvPicPr>
              <p:cNvPr id="57" name="Picture 2" descr="C:\Users\t-dantay\Documents\Placeholders\home.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03527" y="361109"/>
                <a:ext cx="185783" cy="182880"/>
              </a:xfrm>
              <a:prstGeom prst="rect">
                <a:avLst/>
              </a:prstGeom>
              <a:noFill/>
              <a:extLst>
                <a:ext uri="{909E8E84-426E-40DD-AFC4-6F175D3DCCD1}">
                  <a14:hiddenFill xmlns:a14="http://schemas.microsoft.com/office/drawing/2010/main">
                    <a:solidFill>
                      <a:srgbClr val="FFFFFF"/>
                    </a:solidFill>
                  </a14:hiddenFill>
                </a:ext>
              </a:extLst>
            </p:spPr>
          </p:pic>
          <p:pic>
            <p:nvPicPr>
              <p:cNvPr id="58" name="Picture 2" descr="C:\Users\t-dantay\Documents\Placeholders\setting.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13480" r="35484"/>
              <a:stretch/>
            </p:blipFill>
            <p:spPr bwMode="auto">
              <a:xfrm>
                <a:off x="8761292" y="360579"/>
                <a:ext cx="182880" cy="183940"/>
              </a:xfrm>
              <a:prstGeom prst="rect">
                <a:avLst/>
              </a:prstGeom>
              <a:noFill/>
              <a:extLst>
                <a:ext uri="{909E8E84-426E-40DD-AFC4-6F175D3DCCD1}">
                  <a14:hiddenFill xmlns:a14="http://schemas.microsoft.com/office/drawing/2010/main">
                    <a:solidFill>
                      <a:srgbClr val="FFFFFF"/>
                    </a:solidFill>
                  </a14:hiddenFill>
                </a:ext>
              </a:extLst>
            </p:spPr>
          </p:pic>
          <p:pic>
            <p:nvPicPr>
              <p:cNvPr id="59" name="Picture 2" descr="C:\Users\t-dantay\Documents\Placeholders\star.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529364" y="361109"/>
                <a:ext cx="191874" cy="18288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48" name="Group 47"/>
            <p:cNvGrpSpPr/>
            <p:nvPr/>
          </p:nvGrpSpPr>
          <p:grpSpPr>
            <a:xfrm>
              <a:off x="923925" y="340846"/>
              <a:ext cx="7142930" cy="228600"/>
              <a:chOff x="923925" y="340846"/>
              <a:chExt cx="7142930" cy="228600"/>
            </a:xfrm>
          </p:grpSpPr>
          <p:sp>
            <p:nvSpPr>
              <p:cNvPr id="49" name="UrlBar"/>
              <p:cNvSpPr/>
              <p:nvPr/>
            </p:nvSpPr>
            <p:spPr>
              <a:xfrm>
                <a:off x="923925" y="340846"/>
                <a:ext cx="7142930" cy="228600"/>
              </a:xfrm>
              <a:prstGeom prst="rect">
                <a:avLst/>
              </a:prstGeom>
              <a:solidFill>
                <a:sysClr val="window" lastClr="FFFFFF"/>
              </a:solidFill>
              <a:ln w="3175" cap="flat" cmpd="sng" algn="ctr">
                <a:solidFill>
                  <a:srgbClr val="000000">
                    <a:lumMod val="50000"/>
                    <a:lumOff val="50000"/>
                  </a:srgbClr>
                </a:solidFill>
                <a:prstDash val="solid"/>
              </a:ln>
              <a:effectLst/>
            </p:spPr>
            <p:txBody>
              <a:bodyPr rtlCol="0" anchor="ctr"/>
              <a:lstStyle/>
              <a:p>
                <a:r>
                  <a:rPr lang="en-US" sz="1200" kern="0" dirty="0">
                    <a:solidFill>
                      <a:prstClr val="black">
                        <a:lumMod val="75000"/>
                        <a:lumOff val="25000"/>
                      </a:prstClr>
                    </a:solidFill>
                    <a:latin typeface="Segoe UI"/>
                  </a:rPr>
                  <a:t>http://www.url.com</a:t>
                </a:r>
              </a:p>
            </p:txBody>
          </p:sp>
          <p:grpSp>
            <p:nvGrpSpPr>
              <p:cNvPr id="50" name="Group 49"/>
              <p:cNvGrpSpPr/>
              <p:nvPr/>
            </p:nvGrpSpPr>
            <p:grpSpPr>
              <a:xfrm>
                <a:off x="7260350" y="363706"/>
                <a:ext cx="744325" cy="182880"/>
                <a:chOff x="7260350" y="363706"/>
                <a:chExt cx="744325" cy="182880"/>
              </a:xfrm>
            </p:grpSpPr>
            <p:pic>
              <p:nvPicPr>
                <p:cNvPr id="51" name="Search" descr="C:\Users\t-dantay\Documents\Placeholders\search.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7260350" y="363706"/>
                  <a:ext cx="182880" cy="182880"/>
                </a:xfrm>
                <a:prstGeom prst="rect">
                  <a:avLst/>
                </a:prstGeom>
                <a:noFill/>
                <a:extLst>
                  <a:ext uri="{909E8E84-426E-40DD-AFC4-6F175D3DCCD1}">
                    <a14:hiddenFill xmlns:a14="http://schemas.microsoft.com/office/drawing/2010/main">
                      <a:solidFill>
                        <a:srgbClr val="FFFFFF"/>
                      </a:solidFill>
                    </a14:hiddenFill>
                  </a:ext>
                </a:extLst>
              </p:spPr>
            </p:pic>
            <p:pic>
              <p:nvPicPr>
                <p:cNvPr id="52" name="Refresh" descr="C:\Users\t-dantay\Documents\First24\arrowrepeat1.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644400" y="363706"/>
                  <a:ext cx="182880" cy="182880"/>
                </a:xfrm>
                <a:prstGeom prst="rect">
                  <a:avLst/>
                </a:prstGeom>
                <a:noFill/>
                <a:extLst>
                  <a:ext uri="{909E8E84-426E-40DD-AFC4-6F175D3DCCD1}">
                    <a14:hiddenFill xmlns:a14="http://schemas.microsoft.com/office/drawing/2010/main">
                      <a:solidFill>
                        <a:srgbClr val="FFFFFF"/>
                      </a:solidFill>
                    </a14:hiddenFill>
                  </a:ext>
                </a:extLst>
              </p:spPr>
            </p:pic>
            <p:pic>
              <p:nvPicPr>
                <p:cNvPr id="53" name="Drop Down" descr="C:\Users\t-dantay\Documents\First24\arrowsimple1.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5400000">
                  <a:off x="7476150" y="409426"/>
                  <a:ext cx="91440" cy="91440"/>
                </a:xfrm>
                <a:prstGeom prst="rect">
                  <a:avLst/>
                </a:prstGeom>
                <a:noFill/>
                <a:extLst>
                  <a:ext uri="{909E8E84-426E-40DD-AFC4-6F175D3DCCD1}">
                    <a14:hiddenFill xmlns:a14="http://schemas.microsoft.com/office/drawing/2010/main">
                      <a:solidFill>
                        <a:srgbClr val="FFFFFF"/>
                      </a:solidFill>
                    </a14:hiddenFill>
                  </a:ext>
                </a:extLst>
              </p:spPr>
            </p:pic>
            <p:grpSp>
              <p:nvGrpSpPr>
                <p:cNvPr id="54" name="X"/>
                <p:cNvGrpSpPr/>
                <p:nvPr/>
              </p:nvGrpSpPr>
              <p:grpSpPr>
                <a:xfrm>
                  <a:off x="7913235" y="409426"/>
                  <a:ext cx="91440" cy="91440"/>
                  <a:chOff x="4687215" y="1739180"/>
                  <a:chExt cx="91440" cy="91440"/>
                </a:xfrm>
              </p:grpSpPr>
              <p:cxnSp>
                <p:nvCxnSpPr>
                  <p:cNvPr id="55" name="Straight Connector 54"/>
                  <p:cNvCxnSpPr/>
                  <p:nvPr/>
                </p:nvCxnSpPr>
                <p:spPr>
                  <a:xfrm flipV="1">
                    <a:off x="4687215" y="1739180"/>
                    <a:ext cx="91440" cy="91440"/>
                  </a:xfrm>
                  <a:prstGeom prst="line">
                    <a:avLst/>
                  </a:prstGeom>
                  <a:ln w="28575">
                    <a:solidFill>
                      <a:srgbClr val="FFFFFF">
                        <a:lumMod val="50000"/>
                      </a:srgbClr>
                    </a:solidFill>
                  </a:ln>
                </p:spPr>
                <p:style>
                  <a:lnRef idx="1">
                    <a:srgbClr val="FFFFFF"/>
                  </a:lnRef>
                  <a:fillRef idx="0">
                    <a:srgbClr val="FFFFFF"/>
                  </a:fillRef>
                  <a:effectRef idx="0">
                    <a:srgbClr val="FFFFFF"/>
                  </a:effectRef>
                  <a:fontRef idx="minor">
                    <a:srgbClr val="000000"/>
                  </a:fontRef>
                </p:style>
              </p:cxnSp>
              <p:cxnSp>
                <p:nvCxnSpPr>
                  <p:cNvPr id="56" name="Straight Connector 55"/>
                  <p:cNvCxnSpPr/>
                  <p:nvPr/>
                </p:nvCxnSpPr>
                <p:spPr>
                  <a:xfrm>
                    <a:off x="4687215" y="1739180"/>
                    <a:ext cx="91440" cy="91440"/>
                  </a:xfrm>
                  <a:prstGeom prst="line">
                    <a:avLst/>
                  </a:prstGeom>
                  <a:ln w="28575">
                    <a:solidFill>
                      <a:srgbClr val="FFFFFF">
                        <a:lumMod val="50000"/>
                      </a:srgbClr>
                    </a:solidFill>
                  </a:ln>
                </p:spPr>
                <p:style>
                  <a:lnRef idx="1">
                    <a:srgbClr val="FFFFFF"/>
                  </a:lnRef>
                  <a:fillRef idx="0">
                    <a:srgbClr val="FFFFFF"/>
                  </a:fillRef>
                  <a:effectRef idx="0">
                    <a:srgbClr val="FFFFFF"/>
                  </a:effectRef>
                  <a:fontRef idx="minor">
                    <a:srgbClr val="000000"/>
                  </a:fontRef>
                </p:style>
              </p:cxnSp>
            </p:grpSp>
          </p:grpSp>
        </p:grpSp>
      </p:grpSp>
      <p:sp>
        <p:nvSpPr>
          <p:cNvPr id="7" name="TextBox 6"/>
          <p:cNvSpPr txBox="1"/>
          <p:nvPr/>
        </p:nvSpPr>
        <p:spPr>
          <a:xfrm>
            <a:off x="5004049" y="3693489"/>
            <a:ext cx="3672407" cy="2893100"/>
          </a:xfrm>
          <a:prstGeom prst="rect">
            <a:avLst/>
          </a:prstGeom>
          <a:solidFill>
            <a:schemeClr val="accent1">
              <a:lumMod val="20000"/>
              <a:lumOff val="80000"/>
            </a:schemeClr>
          </a:solidFill>
          <a:ln>
            <a:solidFill>
              <a:schemeClr val="dk1"/>
            </a:solidFill>
          </a:ln>
        </p:spPr>
        <p:txBody>
          <a:bodyPr wrap="square" rtlCol="0">
            <a:spAutoFit/>
          </a:bodyPr>
          <a:lstStyle/>
          <a:p>
            <a:r>
              <a:rPr lang="en-GB" sz="1400" dirty="0" err="1"/>
              <a:t>Lorem</a:t>
            </a:r>
            <a:r>
              <a:rPr lang="en-GB" sz="1400" dirty="0"/>
              <a:t> </a:t>
            </a:r>
            <a:r>
              <a:rPr lang="en-GB" sz="1400" dirty="0" err="1"/>
              <a:t>ipsum</a:t>
            </a:r>
            <a:r>
              <a:rPr lang="en-GB" sz="1400" dirty="0"/>
              <a:t> </a:t>
            </a:r>
            <a:r>
              <a:rPr lang="en-GB" sz="1400" dirty="0" err="1"/>
              <a:t>dolor</a:t>
            </a:r>
            <a:r>
              <a:rPr lang="en-GB" sz="1400" dirty="0"/>
              <a:t> sit </a:t>
            </a:r>
            <a:r>
              <a:rPr lang="en-GB" sz="1400" dirty="0" err="1"/>
              <a:t>amet</a:t>
            </a:r>
            <a:r>
              <a:rPr lang="en-GB" sz="1400" dirty="0"/>
              <a:t>, </a:t>
            </a:r>
            <a:r>
              <a:rPr lang="en-GB" sz="1400" dirty="0" err="1"/>
              <a:t>consectetur</a:t>
            </a:r>
            <a:r>
              <a:rPr lang="en-GB" sz="1400" dirty="0"/>
              <a:t> </a:t>
            </a:r>
            <a:r>
              <a:rPr lang="en-GB" sz="1400" dirty="0" err="1"/>
              <a:t>adipiscing</a:t>
            </a:r>
            <a:r>
              <a:rPr lang="en-GB" sz="1400" dirty="0"/>
              <a:t> </a:t>
            </a:r>
            <a:r>
              <a:rPr lang="en-GB" sz="1400" dirty="0" err="1"/>
              <a:t>elit</a:t>
            </a:r>
            <a:r>
              <a:rPr lang="en-GB" sz="1400" dirty="0"/>
              <a:t>. Nam vitae </a:t>
            </a:r>
            <a:r>
              <a:rPr lang="en-GB" sz="1400" dirty="0" err="1"/>
              <a:t>rhoncus</a:t>
            </a:r>
            <a:r>
              <a:rPr lang="en-GB" sz="1400" dirty="0"/>
              <a:t> </a:t>
            </a:r>
            <a:r>
              <a:rPr lang="en-GB" sz="1400" dirty="0" err="1"/>
              <a:t>lorem</a:t>
            </a:r>
            <a:r>
              <a:rPr lang="en-GB" sz="1400" dirty="0"/>
              <a:t>, </a:t>
            </a:r>
            <a:r>
              <a:rPr lang="en-GB" sz="1400" dirty="0" err="1"/>
              <a:t>ut</a:t>
            </a:r>
            <a:r>
              <a:rPr lang="en-GB" sz="1400" dirty="0"/>
              <a:t> </a:t>
            </a:r>
            <a:r>
              <a:rPr lang="en-GB" sz="1400" dirty="0" err="1"/>
              <a:t>porta</a:t>
            </a:r>
            <a:r>
              <a:rPr lang="en-GB" sz="1400" dirty="0"/>
              <a:t> </a:t>
            </a:r>
            <a:r>
              <a:rPr lang="en-GB" sz="1400" dirty="0" err="1"/>
              <a:t>nunc</a:t>
            </a:r>
            <a:r>
              <a:rPr lang="en-GB" sz="1400" dirty="0"/>
              <a:t>. </a:t>
            </a:r>
          </a:p>
          <a:p>
            <a:endParaRPr lang="en-GB" sz="1400" dirty="0"/>
          </a:p>
          <a:p>
            <a:r>
              <a:rPr lang="en-GB" sz="1400" dirty="0" err="1"/>
              <a:t>Donec</a:t>
            </a:r>
            <a:r>
              <a:rPr lang="en-GB" sz="1400" dirty="0"/>
              <a:t> </a:t>
            </a:r>
            <a:r>
              <a:rPr lang="en-GB" sz="1400" dirty="0" err="1"/>
              <a:t>sed</a:t>
            </a:r>
            <a:r>
              <a:rPr lang="en-GB" sz="1400" dirty="0"/>
              <a:t> </a:t>
            </a:r>
            <a:r>
              <a:rPr lang="en-GB" sz="1400" dirty="0" err="1"/>
              <a:t>mollis</a:t>
            </a:r>
            <a:r>
              <a:rPr lang="en-GB" sz="1400" dirty="0"/>
              <a:t> quam, et </a:t>
            </a:r>
            <a:r>
              <a:rPr lang="en-GB" sz="1400" dirty="0" err="1"/>
              <a:t>imperdiet</a:t>
            </a:r>
            <a:r>
              <a:rPr lang="en-GB" sz="1400" dirty="0"/>
              <a:t> sem. </a:t>
            </a:r>
            <a:r>
              <a:rPr lang="en-GB" sz="1400" dirty="0" err="1"/>
              <a:t>Nullam</a:t>
            </a:r>
            <a:r>
              <a:rPr lang="en-GB" sz="1400" dirty="0"/>
              <a:t> </a:t>
            </a:r>
            <a:r>
              <a:rPr lang="en-GB" sz="1400" dirty="0" err="1"/>
              <a:t>laoreet</a:t>
            </a:r>
            <a:r>
              <a:rPr lang="en-GB" sz="1400" dirty="0"/>
              <a:t> </a:t>
            </a:r>
            <a:r>
              <a:rPr lang="en-GB" sz="1400" dirty="0" err="1"/>
              <a:t>purus</a:t>
            </a:r>
            <a:r>
              <a:rPr lang="en-GB" sz="1400" dirty="0"/>
              <a:t> in </a:t>
            </a:r>
            <a:r>
              <a:rPr lang="en-GB" sz="1400" dirty="0" err="1"/>
              <a:t>imperdiet</a:t>
            </a:r>
            <a:r>
              <a:rPr lang="en-GB" sz="1400" dirty="0"/>
              <a:t> </a:t>
            </a:r>
            <a:r>
              <a:rPr lang="en-GB" sz="1400" dirty="0" err="1"/>
              <a:t>sodales</a:t>
            </a:r>
            <a:r>
              <a:rPr lang="en-GB" sz="1400" dirty="0"/>
              <a:t>. In </a:t>
            </a:r>
            <a:r>
              <a:rPr lang="en-GB" sz="1400" dirty="0" err="1"/>
              <a:t>consectetur</a:t>
            </a:r>
            <a:r>
              <a:rPr lang="en-GB" sz="1400" dirty="0"/>
              <a:t> </a:t>
            </a:r>
            <a:r>
              <a:rPr lang="en-GB" sz="1400" dirty="0" err="1"/>
              <a:t>auctor</a:t>
            </a:r>
            <a:r>
              <a:rPr lang="en-GB" sz="1400" dirty="0"/>
              <a:t> </a:t>
            </a:r>
            <a:r>
              <a:rPr lang="en-GB" sz="1400" dirty="0" err="1"/>
              <a:t>velit</a:t>
            </a:r>
            <a:r>
              <a:rPr lang="en-GB" sz="1400" dirty="0"/>
              <a:t> </a:t>
            </a:r>
            <a:r>
              <a:rPr lang="en-GB" sz="1400" dirty="0" err="1"/>
              <a:t>porttitor</a:t>
            </a:r>
            <a:r>
              <a:rPr lang="en-GB" sz="1400" dirty="0"/>
              <a:t> </a:t>
            </a:r>
            <a:r>
              <a:rPr lang="en-GB" sz="1400" dirty="0" err="1"/>
              <a:t>dignissim</a:t>
            </a:r>
            <a:r>
              <a:rPr lang="en-GB" sz="1400" dirty="0"/>
              <a:t>. </a:t>
            </a:r>
            <a:r>
              <a:rPr lang="en-GB" sz="1400" dirty="0" err="1"/>
              <a:t>Aliquam</a:t>
            </a:r>
            <a:r>
              <a:rPr lang="en-GB" sz="1400" dirty="0"/>
              <a:t> </a:t>
            </a:r>
            <a:r>
              <a:rPr lang="en-GB" sz="1400" dirty="0" err="1"/>
              <a:t>porttitor</a:t>
            </a:r>
            <a:r>
              <a:rPr lang="en-GB" sz="1400" dirty="0"/>
              <a:t> </a:t>
            </a:r>
            <a:r>
              <a:rPr lang="en-GB" sz="1400" dirty="0" err="1"/>
              <a:t>lorem</a:t>
            </a:r>
            <a:r>
              <a:rPr lang="en-GB" sz="1400" dirty="0"/>
              <a:t> </a:t>
            </a:r>
            <a:r>
              <a:rPr lang="en-GB" sz="1400" dirty="0" err="1"/>
              <a:t>risus</a:t>
            </a:r>
            <a:r>
              <a:rPr lang="en-GB" sz="1400" dirty="0"/>
              <a:t>, sit </a:t>
            </a:r>
            <a:r>
              <a:rPr lang="en-GB" sz="1400" dirty="0" err="1"/>
              <a:t>amet</a:t>
            </a:r>
            <a:r>
              <a:rPr lang="en-GB" sz="1400" dirty="0"/>
              <a:t> </a:t>
            </a:r>
            <a:r>
              <a:rPr lang="en-GB" sz="1400" dirty="0" err="1"/>
              <a:t>molestie</a:t>
            </a:r>
            <a:r>
              <a:rPr lang="en-GB" sz="1400" dirty="0"/>
              <a:t> </a:t>
            </a:r>
            <a:r>
              <a:rPr lang="en-GB" sz="1400" dirty="0" err="1"/>
              <a:t>neque</a:t>
            </a:r>
            <a:r>
              <a:rPr lang="en-GB" sz="1400" dirty="0"/>
              <a:t> </a:t>
            </a:r>
            <a:r>
              <a:rPr lang="en-GB" sz="1400" dirty="0" err="1"/>
              <a:t>posuere</a:t>
            </a:r>
            <a:r>
              <a:rPr lang="en-GB" sz="1400" dirty="0"/>
              <a:t> </a:t>
            </a:r>
            <a:r>
              <a:rPr lang="en-GB" sz="1400" dirty="0" err="1"/>
              <a:t>ut.</a:t>
            </a:r>
            <a:endParaRPr lang="en-GB" sz="1400" dirty="0"/>
          </a:p>
          <a:p>
            <a:endParaRPr lang="en-GB" sz="1400" dirty="0"/>
          </a:p>
          <a:p>
            <a:r>
              <a:rPr lang="en-GB" sz="1400" dirty="0" err="1"/>
              <a:t>Pellentesque</a:t>
            </a:r>
            <a:r>
              <a:rPr lang="en-GB" sz="1400" dirty="0"/>
              <a:t> </a:t>
            </a:r>
            <a:r>
              <a:rPr lang="en-GB" sz="1400" dirty="0" err="1"/>
              <a:t>eu</a:t>
            </a:r>
            <a:r>
              <a:rPr lang="en-GB" sz="1400" dirty="0"/>
              <a:t> </a:t>
            </a:r>
            <a:r>
              <a:rPr lang="en-GB" sz="1400" dirty="0" err="1"/>
              <a:t>vehicula</a:t>
            </a:r>
            <a:r>
              <a:rPr lang="en-GB" sz="1400" dirty="0"/>
              <a:t> ante, in </a:t>
            </a:r>
            <a:r>
              <a:rPr lang="en-GB" sz="1400" dirty="0" err="1"/>
              <a:t>vestibulum</a:t>
            </a:r>
            <a:r>
              <a:rPr lang="en-GB" sz="1400" dirty="0"/>
              <a:t> </a:t>
            </a:r>
            <a:r>
              <a:rPr lang="en-GB" sz="1400" dirty="0" err="1"/>
              <a:t>eros</a:t>
            </a:r>
            <a:r>
              <a:rPr lang="en-GB" sz="1400" dirty="0"/>
              <a:t>. </a:t>
            </a:r>
            <a:r>
              <a:rPr lang="en-GB" sz="1400" dirty="0" err="1"/>
              <a:t>Aenean</a:t>
            </a:r>
            <a:r>
              <a:rPr lang="en-GB" sz="1400" dirty="0"/>
              <a:t> </a:t>
            </a:r>
            <a:r>
              <a:rPr lang="en-GB" sz="1400" dirty="0" err="1"/>
              <a:t>ut</a:t>
            </a:r>
            <a:r>
              <a:rPr lang="en-GB" sz="1400" dirty="0"/>
              <a:t> </a:t>
            </a:r>
            <a:r>
              <a:rPr lang="en-GB" sz="1400" dirty="0" err="1"/>
              <a:t>mauris</a:t>
            </a:r>
            <a:r>
              <a:rPr lang="en-GB" sz="1400" dirty="0"/>
              <a:t> vitae </a:t>
            </a:r>
            <a:r>
              <a:rPr lang="en-GB" sz="1400" dirty="0" err="1"/>
              <a:t>metus</a:t>
            </a:r>
            <a:r>
              <a:rPr lang="en-GB" sz="1400" dirty="0"/>
              <a:t> </a:t>
            </a:r>
            <a:r>
              <a:rPr lang="en-GB" sz="1400" dirty="0" err="1"/>
              <a:t>imperdiet</a:t>
            </a:r>
            <a:r>
              <a:rPr lang="en-GB" sz="1400" dirty="0"/>
              <a:t> </a:t>
            </a:r>
            <a:r>
              <a:rPr lang="en-GB" sz="1400" dirty="0" err="1"/>
              <a:t>sodales</a:t>
            </a:r>
            <a:r>
              <a:rPr lang="en-GB" sz="1400" dirty="0"/>
              <a:t> at et </a:t>
            </a:r>
            <a:r>
              <a:rPr lang="en-GB" sz="1400" dirty="0" err="1"/>
              <a:t>orci</a:t>
            </a:r>
            <a:r>
              <a:rPr lang="en-GB" sz="1400" dirty="0"/>
              <a:t>. </a:t>
            </a:r>
          </a:p>
        </p:txBody>
      </p:sp>
      <p:sp>
        <p:nvSpPr>
          <p:cNvPr id="38" name="TextBox 37"/>
          <p:cNvSpPr txBox="1"/>
          <p:nvPr/>
        </p:nvSpPr>
        <p:spPr>
          <a:xfrm>
            <a:off x="1692643" y="4894957"/>
            <a:ext cx="1590307" cy="369332"/>
          </a:xfrm>
          <a:prstGeom prst="rect">
            <a:avLst/>
          </a:prstGeom>
          <a:solidFill>
            <a:schemeClr val="bg2">
              <a:lumMod val="50000"/>
            </a:schemeClr>
          </a:solidFill>
        </p:spPr>
        <p:txBody>
          <a:bodyPr wrap="none" rtlCol="0">
            <a:spAutoFit/>
          </a:bodyPr>
          <a:lstStyle/>
          <a:p>
            <a:r>
              <a:rPr lang="en-GB" b="1" dirty="0" err="1"/>
              <a:t>Lorem</a:t>
            </a:r>
            <a:r>
              <a:rPr lang="en-GB" b="1" dirty="0"/>
              <a:t> </a:t>
            </a:r>
            <a:r>
              <a:rPr lang="en-GB" b="1" dirty="0" err="1"/>
              <a:t>Ipsum</a:t>
            </a:r>
            <a:endParaRPr lang="en-GB" b="1" dirty="0"/>
          </a:p>
        </p:txBody>
      </p:sp>
      <p:sp>
        <p:nvSpPr>
          <p:cNvPr id="39" name="TextBox 38"/>
          <p:cNvSpPr txBox="1"/>
          <p:nvPr/>
        </p:nvSpPr>
        <p:spPr>
          <a:xfrm>
            <a:off x="7007962" y="5264289"/>
            <a:ext cx="1590307" cy="369332"/>
          </a:xfrm>
          <a:prstGeom prst="rect">
            <a:avLst/>
          </a:prstGeom>
          <a:solidFill>
            <a:schemeClr val="bg2">
              <a:lumMod val="50000"/>
            </a:schemeClr>
          </a:solidFill>
        </p:spPr>
        <p:txBody>
          <a:bodyPr wrap="none" rtlCol="0">
            <a:spAutoFit/>
          </a:bodyPr>
          <a:lstStyle/>
          <a:p>
            <a:r>
              <a:rPr lang="en-GB" b="1" dirty="0" err="1"/>
              <a:t>Lorem</a:t>
            </a:r>
            <a:r>
              <a:rPr lang="en-GB" b="1" dirty="0"/>
              <a:t> </a:t>
            </a:r>
            <a:r>
              <a:rPr lang="en-GB" b="1" dirty="0" err="1"/>
              <a:t>Ipsum</a:t>
            </a:r>
            <a:endParaRPr lang="en-GB" b="1" dirty="0"/>
          </a:p>
        </p:txBody>
      </p:sp>
    </p:spTree>
    <p:extLst>
      <p:ext uri="{BB962C8B-B14F-4D97-AF65-F5344CB8AC3E}">
        <p14:creationId xmlns:p14="http://schemas.microsoft.com/office/powerpoint/2010/main" val="100570272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Positioning</a:t>
            </a:r>
          </a:p>
        </p:txBody>
      </p:sp>
      <p:grpSp>
        <p:nvGrpSpPr>
          <p:cNvPr id="4" name="WebBrowser"/>
          <p:cNvGrpSpPr/>
          <p:nvPr>
            <p:custDataLst>
              <p:custData r:id="rId1"/>
            </p:custDataLst>
          </p:nvPr>
        </p:nvGrpSpPr>
        <p:grpSpPr>
          <a:xfrm>
            <a:off x="620956" y="1578734"/>
            <a:ext cx="8428776" cy="4529835"/>
            <a:chOff x="0" y="-1"/>
            <a:chExt cx="9144001" cy="6858000"/>
          </a:xfrm>
        </p:grpSpPr>
        <p:sp>
          <p:nvSpPr>
            <p:cNvPr id="5" name="Background"/>
            <p:cNvSpPr/>
            <p:nvPr/>
          </p:nvSpPr>
          <p:spPr>
            <a:xfrm>
              <a:off x="0" y="-1"/>
              <a:ext cx="9144001" cy="6858000"/>
            </a:xfrm>
            <a:prstGeom prst="rect">
              <a:avLst/>
            </a:prstGeom>
            <a:solidFill>
              <a:srgbClr val="FFFFFF">
                <a:lumMod val="65000"/>
              </a:srgbClr>
            </a:solidFill>
            <a:ln w="3175" cap="flat" cmpd="sng" algn="ctr">
              <a:solidFill>
                <a:srgbClr val="000000">
                  <a:lumMod val="50000"/>
                  <a:lumOff val="50000"/>
                </a:srgbClr>
              </a:solidFill>
              <a:prstDash val="solid"/>
            </a:ln>
            <a:effectLst/>
          </p:spPr>
          <p:txBody>
            <a:bodyPr rtlCol="0" anchor="ctr"/>
            <a:lstStyle/>
            <a:p>
              <a:pPr algn="ctr"/>
              <a:endParaRPr lang="en-US" sz="1050" kern="0" dirty="0">
                <a:solidFill>
                  <a:prstClr val="white"/>
                </a:solidFill>
                <a:latin typeface="Segoe UI"/>
              </a:endParaRPr>
            </a:p>
          </p:txBody>
        </p:sp>
        <p:sp>
          <p:nvSpPr>
            <p:cNvPr id="6" name="WindowTitle"/>
            <p:cNvSpPr txBox="1"/>
            <p:nvPr/>
          </p:nvSpPr>
          <p:spPr>
            <a:xfrm>
              <a:off x="22515" y="22341"/>
              <a:ext cx="1176028" cy="230832"/>
            </a:xfrm>
            <a:prstGeom prst="rect">
              <a:avLst/>
            </a:prstGeom>
            <a:noFill/>
          </p:spPr>
          <p:txBody>
            <a:bodyPr wrap="none" lIns="91440" tIns="18288" rIns="91440" bIns="27432" rtlCol="0" anchor="ctr" anchorCtr="0">
              <a:spAutoFit/>
            </a:bodyPr>
            <a:lstStyle/>
            <a:p>
              <a:r>
                <a:rPr lang="en-US" sz="1200" dirty="0">
                  <a:solidFill>
                    <a:prstClr val="white"/>
                  </a:solidFill>
                  <a:latin typeface="Segoe UI" pitchFamily="34" charset="0"/>
                  <a:ea typeface="Segoe UI" pitchFamily="34" charset="0"/>
                  <a:cs typeface="Segoe UI" pitchFamily="34" charset="0"/>
                </a:rPr>
                <a:t>Web page title</a:t>
              </a:r>
            </a:p>
          </p:txBody>
        </p:sp>
        <p:grpSp>
          <p:nvGrpSpPr>
            <p:cNvPr id="7" name="Group 6"/>
            <p:cNvGrpSpPr/>
            <p:nvPr/>
          </p:nvGrpSpPr>
          <p:grpSpPr>
            <a:xfrm>
              <a:off x="81598" y="286385"/>
              <a:ext cx="320040" cy="316520"/>
              <a:chOff x="72073" y="221749"/>
              <a:chExt cx="320040" cy="316520"/>
            </a:xfrm>
          </p:grpSpPr>
          <p:sp>
            <p:nvSpPr>
              <p:cNvPr id="31" name="Oval 30"/>
              <p:cNvSpPr/>
              <p:nvPr/>
            </p:nvSpPr>
            <p:spPr>
              <a:xfrm>
                <a:off x="72073" y="221749"/>
                <a:ext cx="320040" cy="316520"/>
              </a:xfrm>
              <a:prstGeom prst="ellipse">
                <a:avLst/>
              </a:prstGeom>
              <a:gradFill flip="none" rotWithShape="1">
                <a:gsLst>
                  <a:gs pos="91000">
                    <a:srgbClr val="FFFFFF">
                      <a:lumMod val="85000"/>
                    </a:srgbClr>
                  </a:gs>
                  <a:gs pos="36000">
                    <a:srgbClr val="FFFFFF">
                      <a:lumMod val="95000"/>
                    </a:srgbClr>
                  </a:gs>
                  <a:gs pos="100000">
                    <a:srgbClr val="FFFFFF">
                      <a:lumMod val="95000"/>
                    </a:srgbClr>
                  </a:gs>
                </a:gsLst>
                <a:lin ang="5400000" scaled="0"/>
                <a:tileRect/>
              </a:gradFill>
              <a:ln w="3175">
                <a:solidFill>
                  <a:srgbClr val="000000">
                    <a:lumMod val="50000"/>
                    <a:lumOff val="50000"/>
                  </a:srgbClr>
                </a:solidFill>
              </a:ln>
              <a:effectLst/>
            </p:spPr>
            <p:style>
              <a:lnRef idx="2">
                <a:srgbClr val="4F81BD">
                  <a:shade val="50000"/>
                </a:srgbClr>
              </a:lnRef>
              <a:fillRef idx="1">
                <a:srgbClr val="4F81BD"/>
              </a:fillRef>
              <a:effectRef idx="0">
                <a:srgbClr val="4F81BD"/>
              </a:effectRef>
              <a:fontRef idx="minor">
                <a:srgbClr val="000000"/>
              </a:fontRef>
            </p:style>
            <p:txBody>
              <a:bodyPr rtlCol="0" anchor="ctr"/>
              <a:lstStyle/>
              <a:p>
                <a:pPr algn="ctr"/>
                <a:endParaRPr lang="en-US" sz="1050" u="sng">
                  <a:solidFill>
                    <a:prstClr val="white"/>
                  </a:solidFill>
                </a:endParaRPr>
              </a:p>
            </p:txBody>
          </p:sp>
          <p:sp>
            <p:nvSpPr>
              <p:cNvPr id="32" name="Left Arrow 31"/>
              <p:cNvSpPr/>
              <p:nvPr/>
            </p:nvSpPr>
            <p:spPr>
              <a:xfrm>
                <a:off x="109358" y="275511"/>
                <a:ext cx="223134" cy="208997"/>
              </a:xfrm>
              <a:prstGeom prst="leftArrow">
                <a:avLst/>
              </a:prstGeom>
              <a:solidFill>
                <a:sysClr val="window" lastClr="FFFFFF"/>
              </a:solidFill>
              <a:ln w="3175" cap="flat" cmpd="sng" algn="ctr">
                <a:solidFill>
                  <a:sysClr val="windowText" lastClr="000000">
                    <a:lumMod val="75000"/>
                    <a:lumOff val="25000"/>
                  </a:sysClr>
                </a:solidFill>
                <a:prstDash val="solid"/>
              </a:ln>
              <a:effectLst/>
            </p:spPr>
            <p:txBody>
              <a:bodyPr rtlCol="0" anchor="ctr"/>
              <a:lstStyle/>
              <a:p>
                <a:pPr algn="ctr"/>
                <a:endParaRPr lang="en-US" sz="1050" kern="0">
                  <a:solidFill>
                    <a:prstClr val="white"/>
                  </a:solidFill>
                  <a:latin typeface="Segoe UI"/>
                </a:endParaRPr>
              </a:p>
            </p:txBody>
          </p:sp>
        </p:grpSp>
        <p:grpSp>
          <p:nvGrpSpPr>
            <p:cNvPr id="8" name="Group 7"/>
            <p:cNvGrpSpPr/>
            <p:nvPr/>
          </p:nvGrpSpPr>
          <p:grpSpPr>
            <a:xfrm>
              <a:off x="453671" y="286384"/>
              <a:ext cx="320040" cy="316520"/>
              <a:chOff x="444146" y="221748"/>
              <a:chExt cx="320040" cy="316520"/>
            </a:xfrm>
          </p:grpSpPr>
          <p:sp>
            <p:nvSpPr>
              <p:cNvPr id="29" name="Oval 28"/>
              <p:cNvSpPr/>
              <p:nvPr/>
            </p:nvSpPr>
            <p:spPr>
              <a:xfrm>
                <a:off x="444146" y="221748"/>
                <a:ext cx="320040" cy="316520"/>
              </a:xfrm>
              <a:prstGeom prst="ellipse">
                <a:avLst/>
              </a:prstGeom>
              <a:gradFill flip="none" rotWithShape="1">
                <a:gsLst>
                  <a:gs pos="91000">
                    <a:srgbClr val="FFFFFF">
                      <a:lumMod val="85000"/>
                    </a:srgbClr>
                  </a:gs>
                  <a:gs pos="36000">
                    <a:srgbClr val="FFFFFF">
                      <a:lumMod val="95000"/>
                    </a:srgbClr>
                  </a:gs>
                  <a:gs pos="100000">
                    <a:srgbClr val="FFFFFF">
                      <a:lumMod val="95000"/>
                    </a:srgbClr>
                  </a:gs>
                </a:gsLst>
                <a:lin ang="5400000" scaled="0"/>
                <a:tileRect/>
              </a:gradFill>
              <a:ln w="3175">
                <a:solidFill>
                  <a:srgbClr val="000000">
                    <a:lumMod val="50000"/>
                    <a:lumOff val="50000"/>
                  </a:srgbClr>
                </a:solidFill>
              </a:ln>
              <a:effectLst/>
            </p:spPr>
            <p:style>
              <a:lnRef idx="2">
                <a:srgbClr val="4F81BD">
                  <a:shade val="50000"/>
                </a:srgbClr>
              </a:lnRef>
              <a:fillRef idx="1">
                <a:srgbClr val="4F81BD"/>
              </a:fillRef>
              <a:effectRef idx="0">
                <a:srgbClr val="4F81BD"/>
              </a:effectRef>
              <a:fontRef idx="minor">
                <a:srgbClr val="000000"/>
              </a:fontRef>
            </p:style>
            <p:txBody>
              <a:bodyPr rtlCol="0" anchor="ctr"/>
              <a:lstStyle/>
              <a:p>
                <a:pPr algn="ctr"/>
                <a:endParaRPr lang="en-US" sz="1050" u="sng">
                  <a:solidFill>
                    <a:prstClr val="white"/>
                  </a:solidFill>
                </a:endParaRPr>
              </a:p>
            </p:txBody>
          </p:sp>
          <p:sp>
            <p:nvSpPr>
              <p:cNvPr id="30" name="Right Arrow 29"/>
              <p:cNvSpPr/>
              <p:nvPr/>
            </p:nvSpPr>
            <p:spPr>
              <a:xfrm>
                <a:off x="481249" y="275509"/>
                <a:ext cx="257146" cy="208999"/>
              </a:xfrm>
              <a:prstGeom prst="rightArrow">
                <a:avLst/>
              </a:prstGeom>
              <a:solidFill>
                <a:sysClr val="window" lastClr="FFFFFF"/>
              </a:solidFill>
              <a:ln w="3175" cap="flat" cmpd="sng" algn="ctr">
                <a:solidFill>
                  <a:sysClr val="windowText" lastClr="000000">
                    <a:lumMod val="75000"/>
                    <a:lumOff val="25000"/>
                  </a:sysClr>
                </a:solidFill>
                <a:prstDash val="solid"/>
              </a:ln>
              <a:effectLst/>
            </p:spPr>
            <p:txBody>
              <a:bodyPr rtlCol="0" anchor="ctr"/>
              <a:lstStyle/>
              <a:p>
                <a:pPr algn="ctr"/>
                <a:endParaRPr lang="en-US" sz="1050" kern="0">
                  <a:solidFill>
                    <a:prstClr val="white"/>
                  </a:solidFill>
                  <a:latin typeface="Segoe UI"/>
                </a:endParaRPr>
              </a:p>
            </p:txBody>
          </p:sp>
        </p:grpSp>
        <p:grpSp>
          <p:nvGrpSpPr>
            <p:cNvPr id="9" name="Minimize - Maximize - Close"/>
            <p:cNvGrpSpPr/>
            <p:nvPr/>
          </p:nvGrpSpPr>
          <p:grpSpPr>
            <a:xfrm>
              <a:off x="8632311" y="92599"/>
              <a:ext cx="384527" cy="78032"/>
              <a:chOff x="9347642" y="131588"/>
              <a:chExt cx="384527" cy="78032"/>
            </a:xfrm>
          </p:grpSpPr>
          <p:cxnSp>
            <p:nvCxnSpPr>
              <p:cNvPr id="24" name="Line"/>
              <p:cNvCxnSpPr/>
              <p:nvPr/>
            </p:nvCxnSpPr>
            <p:spPr>
              <a:xfrm>
                <a:off x="9661396" y="131588"/>
                <a:ext cx="70773" cy="76200"/>
              </a:xfrm>
              <a:prstGeom prst="line">
                <a:avLst/>
              </a:prstGeom>
              <a:ln w="12700">
                <a:solidFill>
                  <a:srgbClr val="FFFFFF"/>
                </a:solidFill>
              </a:ln>
            </p:spPr>
            <p:style>
              <a:lnRef idx="1">
                <a:srgbClr val="4F81BD"/>
              </a:lnRef>
              <a:fillRef idx="0">
                <a:srgbClr val="4F81BD"/>
              </a:fillRef>
              <a:effectRef idx="0">
                <a:srgbClr val="4F81BD"/>
              </a:effectRef>
              <a:fontRef idx="minor">
                <a:srgbClr val="000000"/>
              </a:fontRef>
            </p:style>
          </p:cxnSp>
          <p:cxnSp>
            <p:nvCxnSpPr>
              <p:cNvPr id="25" name="Line"/>
              <p:cNvCxnSpPr/>
              <p:nvPr/>
            </p:nvCxnSpPr>
            <p:spPr>
              <a:xfrm flipH="1">
                <a:off x="9661395" y="131588"/>
                <a:ext cx="70773" cy="76200"/>
              </a:xfrm>
              <a:prstGeom prst="line">
                <a:avLst/>
              </a:prstGeom>
              <a:ln w="12700">
                <a:solidFill>
                  <a:srgbClr val="FFFFFF"/>
                </a:solidFill>
              </a:ln>
            </p:spPr>
            <p:style>
              <a:lnRef idx="1">
                <a:srgbClr val="4F81BD"/>
              </a:lnRef>
              <a:fillRef idx="0">
                <a:srgbClr val="4F81BD"/>
              </a:fillRef>
              <a:effectRef idx="0">
                <a:srgbClr val="4F81BD"/>
              </a:effectRef>
              <a:fontRef idx="minor">
                <a:srgbClr val="000000"/>
              </a:fontRef>
            </p:style>
          </p:cxnSp>
          <p:sp>
            <p:nvSpPr>
              <p:cNvPr id="26" name="Line"/>
              <p:cNvSpPr/>
              <p:nvPr/>
            </p:nvSpPr>
            <p:spPr>
              <a:xfrm rot="10800000" flipV="1">
                <a:off x="9499472" y="143255"/>
                <a:ext cx="91440" cy="9144"/>
              </a:xfrm>
              <a:prstGeom prst="rect">
                <a:avLst/>
              </a:prstGeom>
              <a:solidFill>
                <a:srgbClr val="919191"/>
              </a:solidFill>
              <a:ln w="3175">
                <a:solidFill>
                  <a:srgbClr val="FFFFFF"/>
                </a:solidFill>
              </a:ln>
            </p:spPr>
            <p:style>
              <a:lnRef idx="2">
                <a:srgbClr val="4F81BD">
                  <a:shade val="50000"/>
                </a:srgbClr>
              </a:lnRef>
              <a:fillRef idx="1001">
                <a:srgbClr val="000000"/>
              </a:fillRef>
              <a:effectRef idx="0">
                <a:srgbClr val="4F81BD"/>
              </a:effectRef>
              <a:fontRef idx="minor">
                <a:srgbClr val="000000"/>
              </a:fontRef>
            </p:style>
            <p:txBody>
              <a:bodyPr rtlCol="0" anchor="ctr"/>
              <a:lstStyle/>
              <a:p>
                <a:pPr algn="ctr"/>
                <a:endParaRPr lang="en-US" sz="1050" dirty="0">
                  <a:solidFill>
                    <a:prstClr val="white"/>
                  </a:solidFill>
                </a:endParaRPr>
              </a:p>
            </p:txBody>
          </p:sp>
          <p:sp>
            <p:nvSpPr>
              <p:cNvPr id="27" name="Line"/>
              <p:cNvSpPr/>
              <p:nvPr/>
            </p:nvSpPr>
            <p:spPr>
              <a:xfrm rot="10800000" flipV="1">
                <a:off x="9498658" y="135261"/>
                <a:ext cx="91440" cy="72527"/>
              </a:xfrm>
              <a:prstGeom prst="rect">
                <a:avLst/>
              </a:prstGeom>
              <a:noFill/>
              <a:ln w="12700">
                <a:solidFill>
                  <a:srgbClr val="FFFFFF"/>
                </a:solidFill>
              </a:ln>
            </p:spPr>
            <p:style>
              <a:lnRef idx="2">
                <a:srgbClr val="4F81BD">
                  <a:shade val="50000"/>
                </a:srgbClr>
              </a:lnRef>
              <a:fillRef idx="1001">
                <a:srgbClr val="000000"/>
              </a:fillRef>
              <a:effectRef idx="0">
                <a:srgbClr val="4F81BD"/>
              </a:effectRef>
              <a:fontRef idx="minor">
                <a:srgbClr val="000000"/>
              </a:fontRef>
            </p:style>
            <p:txBody>
              <a:bodyPr rtlCol="0" anchor="ctr"/>
              <a:lstStyle/>
              <a:p>
                <a:pPr algn="ctr"/>
                <a:endParaRPr lang="en-US" sz="1050" dirty="0">
                  <a:solidFill>
                    <a:prstClr val="white"/>
                  </a:solidFill>
                </a:endParaRPr>
              </a:p>
            </p:txBody>
          </p:sp>
          <p:sp>
            <p:nvSpPr>
              <p:cNvPr id="28" name="Line"/>
              <p:cNvSpPr/>
              <p:nvPr/>
            </p:nvSpPr>
            <p:spPr>
              <a:xfrm rot="10800000" flipV="1">
                <a:off x="9347642" y="200476"/>
                <a:ext cx="91440" cy="9144"/>
              </a:xfrm>
              <a:prstGeom prst="rect">
                <a:avLst/>
              </a:prstGeom>
              <a:solidFill>
                <a:srgbClr val="919191"/>
              </a:solidFill>
              <a:ln w="3175">
                <a:solidFill>
                  <a:srgbClr val="FFFFFF"/>
                </a:solidFill>
              </a:ln>
            </p:spPr>
            <p:style>
              <a:lnRef idx="2">
                <a:srgbClr val="4F81BD">
                  <a:shade val="50000"/>
                </a:srgbClr>
              </a:lnRef>
              <a:fillRef idx="1001">
                <a:srgbClr val="000000"/>
              </a:fillRef>
              <a:effectRef idx="0">
                <a:srgbClr val="4F81BD"/>
              </a:effectRef>
              <a:fontRef idx="minor">
                <a:srgbClr val="000000"/>
              </a:fontRef>
            </p:style>
            <p:txBody>
              <a:bodyPr rtlCol="0" anchor="ctr"/>
              <a:lstStyle/>
              <a:p>
                <a:pPr algn="ctr"/>
                <a:endParaRPr lang="en-US" sz="1050" dirty="0">
                  <a:solidFill>
                    <a:prstClr val="white"/>
                  </a:solidFill>
                </a:endParaRPr>
              </a:p>
            </p:txBody>
          </p:sp>
        </p:grpSp>
        <p:sp>
          <p:nvSpPr>
            <p:cNvPr id="10" name="WebPageBody"/>
            <p:cNvSpPr/>
            <p:nvPr/>
          </p:nvSpPr>
          <p:spPr>
            <a:xfrm>
              <a:off x="76200" y="685159"/>
              <a:ext cx="8991600" cy="6066801"/>
            </a:xfrm>
            <a:prstGeom prst="rect">
              <a:avLst/>
            </a:prstGeom>
            <a:solidFill>
              <a:sysClr val="window" lastClr="FFFFFF"/>
            </a:solidFill>
            <a:ln w="3175" cap="flat" cmpd="sng" algn="ctr">
              <a:solidFill>
                <a:srgbClr val="000000">
                  <a:lumMod val="50000"/>
                  <a:lumOff val="50000"/>
                </a:srgbClr>
              </a:solidFill>
              <a:prstDash val="solid"/>
            </a:ln>
            <a:effectLst/>
          </p:spPr>
          <p:txBody>
            <a:bodyPr rtlCol="0" anchor="ctr"/>
            <a:lstStyle/>
            <a:p>
              <a:pPr algn="ctr"/>
              <a:endParaRPr lang="en-US" sz="1050" kern="0">
                <a:solidFill>
                  <a:prstClr val="white"/>
                </a:solidFill>
                <a:latin typeface="Segoe UI"/>
              </a:endParaRPr>
            </a:p>
          </p:txBody>
        </p:sp>
        <p:grpSp>
          <p:nvGrpSpPr>
            <p:cNvPr id="11" name="Group 10"/>
            <p:cNvGrpSpPr/>
            <p:nvPr/>
          </p:nvGrpSpPr>
          <p:grpSpPr>
            <a:xfrm>
              <a:off x="8386335" y="360579"/>
              <a:ext cx="640645" cy="183940"/>
              <a:chOff x="8303527" y="360579"/>
              <a:chExt cx="640645" cy="183940"/>
            </a:xfrm>
          </p:grpSpPr>
          <p:pic>
            <p:nvPicPr>
              <p:cNvPr id="21" name="Picture 2" descr="C:\Users\t-dantay\Documents\Placeholders\home.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03527" y="361109"/>
                <a:ext cx="185783" cy="182880"/>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C:\Users\t-dantay\Documents\Placeholders\setting.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3480" r="35484"/>
              <a:stretch/>
            </p:blipFill>
            <p:spPr bwMode="auto">
              <a:xfrm>
                <a:off x="8761292" y="360579"/>
                <a:ext cx="182880" cy="183940"/>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C:\Users\t-dantay\Documents\Placeholders\star.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529364" y="361109"/>
                <a:ext cx="191874" cy="18288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2" name="Group 11"/>
            <p:cNvGrpSpPr/>
            <p:nvPr/>
          </p:nvGrpSpPr>
          <p:grpSpPr>
            <a:xfrm>
              <a:off x="923925" y="340846"/>
              <a:ext cx="7142930" cy="228600"/>
              <a:chOff x="923925" y="340846"/>
              <a:chExt cx="7142930" cy="228600"/>
            </a:xfrm>
          </p:grpSpPr>
          <p:sp>
            <p:nvSpPr>
              <p:cNvPr id="13" name="UrlBar"/>
              <p:cNvSpPr/>
              <p:nvPr/>
            </p:nvSpPr>
            <p:spPr>
              <a:xfrm>
                <a:off x="923925" y="340846"/>
                <a:ext cx="7142930" cy="228600"/>
              </a:xfrm>
              <a:prstGeom prst="rect">
                <a:avLst/>
              </a:prstGeom>
              <a:solidFill>
                <a:sysClr val="window" lastClr="FFFFFF"/>
              </a:solidFill>
              <a:ln w="3175" cap="flat" cmpd="sng" algn="ctr">
                <a:solidFill>
                  <a:srgbClr val="000000">
                    <a:lumMod val="50000"/>
                    <a:lumOff val="50000"/>
                  </a:srgbClr>
                </a:solidFill>
                <a:prstDash val="solid"/>
              </a:ln>
              <a:effectLst/>
            </p:spPr>
            <p:txBody>
              <a:bodyPr rtlCol="0" anchor="ctr"/>
              <a:lstStyle/>
              <a:p>
                <a:r>
                  <a:rPr lang="en-US" sz="1200" kern="0" dirty="0">
                    <a:solidFill>
                      <a:prstClr val="black">
                        <a:lumMod val="75000"/>
                        <a:lumOff val="25000"/>
                      </a:prstClr>
                    </a:solidFill>
                    <a:latin typeface="Segoe UI"/>
                  </a:rPr>
                  <a:t>http://www.url.com</a:t>
                </a:r>
              </a:p>
            </p:txBody>
          </p:sp>
          <p:grpSp>
            <p:nvGrpSpPr>
              <p:cNvPr id="14" name="Group 13"/>
              <p:cNvGrpSpPr/>
              <p:nvPr/>
            </p:nvGrpSpPr>
            <p:grpSpPr>
              <a:xfrm>
                <a:off x="7260350" y="363706"/>
                <a:ext cx="744325" cy="182880"/>
                <a:chOff x="7260350" y="363706"/>
                <a:chExt cx="744325" cy="182880"/>
              </a:xfrm>
            </p:grpSpPr>
            <p:pic>
              <p:nvPicPr>
                <p:cNvPr id="15" name="Search" descr="C:\Users\t-dantay\Documents\Placeholders\search.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flipH="1">
                  <a:off x="7260350" y="363706"/>
                  <a:ext cx="182880" cy="182880"/>
                </a:xfrm>
                <a:prstGeom prst="rect">
                  <a:avLst/>
                </a:prstGeom>
                <a:noFill/>
                <a:extLst>
                  <a:ext uri="{909E8E84-426E-40DD-AFC4-6F175D3DCCD1}">
                    <a14:hiddenFill xmlns:a14="http://schemas.microsoft.com/office/drawing/2010/main">
                      <a:solidFill>
                        <a:srgbClr val="FFFFFF"/>
                      </a:solidFill>
                    </a14:hiddenFill>
                  </a:ext>
                </a:extLst>
              </p:spPr>
            </p:pic>
            <p:pic>
              <p:nvPicPr>
                <p:cNvPr id="16" name="Refresh" descr="C:\Users\t-dantay\Documents\First24\arrowrepeat1.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644400" y="363706"/>
                  <a:ext cx="182880" cy="182880"/>
                </a:xfrm>
                <a:prstGeom prst="rect">
                  <a:avLst/>
                </a:prstGeom>
                <a:noFill/>
                <a:extLst>
                  <a:ext uri="{909E8E84-426E-40DD-AFC4-6F175D3DCCD1}">
                    <a14:hiddenFill xmlns:a14="http://schemas.microsoft.com/office/drawing/2010/main">
                      <a:solidFill>
                        <a:srgbClr val="FFFFFF"/>
                      </a:solidFill>
                    </a14:hiddenFill>
                  </a:ext>
                </a:extLst>
              </p:spPr>
            </p:pic>
            <p:pic>
              <p:nvPicPr>
                <p:cNvPr id="17" name="Drop Down" descr="C:\Users\t-dantay\Documents\First24\arrowsimple1.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5400000">
                  <a:off x="7476150" y="409426"/>
                  <a:ext cx="91440" cy="91440"/>
                </a:xfrm>
                <a:prstGeom prst="rect">
                  <a:avLst/>
                </a:prstGeom>
                <a:noFill/>
                <a:extLst>
                  <a:ext uri="{909E8E84-426E-40DD-AFC4-6F175D3DCCD1}">
                    <a14:hiddenFill xmlns:a14="http://schemas.microsoft.com/office/drawing/2010/main">
                      <a:solidFill>
                        <a:srgbClr val="FFFFFF"/>
                      </a:solidFill>
                    </a14:hiddenFill>
                  </a:ext>
                </a:extLst>
              </p:spPr>
            </p:pic>
            <p:grpSp>
              <p:nvGrpSpPr>
                <p:cNvPr id="18" name="X"/>
                <p:cNvGrpSpPr/>
                <p:nvPr/>
              </p:nvGrpSpPr>
              <p:grpSpPr>
                <a:xfrm>
                  <a:off x="7913235" y="409426"/>
                  <a:ext cx="91440" cy="91440"/>
                  <a:chOff x="4687215" y="1739180"/>
                  <a:chExt cx="91440" cy="91440"/>
                </a:xfrm>
              </p:grpSpPr>
              <p:cxnSp>
                <p:nvCxnSpPr>
                  <p:cNvPr id="19" name="Straight Connector 18"/>
                  <p:cNvCxnSpPr/>
                  <p:nvPr/>
                </p:nvCxnSpPr>
                <p:spPr>
                  <a:xfrm flipV="1">
                    <a:off x="4687215" y="1739180"/>
                    <a:ext cx="91440" cy="91440"/>
                  </a:xfrm>
                  <a:prstGeom prst="line">
                    <a:avLst/>
                  </a:prstGeom>
                  <a:ln w="28575">
                    <a:solidFill>
                      <a:srgbClr val="FFFFFF">
                        <a:lumMod val="50000"/>
                      </a:srgbClr>
                    </a:solidFill>
                  </a:ln>
                </p:spPr>
                <p:style>
                  <a:lnRef idx="1">
                    <a:srgbClr val="FFFFFF"/>
                  </a:lnRef>
                  <a:fillRef idx="0">
                    <a:srgbClr val="FFFFFF"/>
                  </a:fillRef>
                  <a:effectRef idx="0">
                    <a:srgbClr val="FFFFFF"/>
                  </a:effectRef>
                  <a:fontRef idx="minor">
                    <a:srgbClr val="000000"/>
                  </a:fontRef>
                </p:style>
              </p:cxnSp>
              <p:cxnSp>
                <p:nvCxnSpPr>
                  <p:cNvPr id="20" name="Straight Connector 19"/>
                  <p:cNvCxnSpPr/>
                  <p:nvPr/>
                </p:nvCxnSpPr>
                <p:spPr>
                  <a:xfrm>
                    <a:off x="4687215" y="1739180"/>
                    <a:ext cx="91440" cy="91440"/>
                  </a:xfrm>
                  <a:prstGeom prst="line">
                    <a:avLst/>
                  </a:prstGeom>
                  <a:ln w="28575">
                    <a:solidFill>
                      <a:srgbClr val="FFFFFF">
                        <a:lumMod val="50000"/>
                      </a:srgbClr>
                    </a:solidFill>
                  </a:ln>
                </p:spPr>
                <p:style>
                  <a:lnRef idx="1">
                    <a:srgbClr val="FFFFFF"/>
                  </a:lnRef>
                  <a:fillRef idx="0">
                    <a:srgbClr val="FFFFFF"/>
                  </a:fillRef>
                  <a:effectRef idx="0">
                    <a:srgbClr val="FFFFFF"/>
                  </a:effectRef>
                  <a:fontRef idx="minor">
                    <a:srgbClr val="000000"/>
                  </a:fontRef>
                </p:style>
              </p:cxnSp>
            </p:grpSp>
          </p:grpSp>
        </p:grpSp>
      </p:grpSp>
      <p:sp>
        <p:nvSpPr>
          <p:cNvPr id="33" name="TextBox 32"/>
          <p:cNvSpPr txBox="1"/>
          <p:nvPr/>
        </p:nvSpPr>
        <p:spPr>
          <a:xfrm>
            <a:off x="4516578" y="5392198"/>
            <a:ext cx="4456588" cy="646331"/>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dirty="0"/>
              <a:t>The &lt;div&gt; element has a </a:t>
            </a:r>
            <a:r>
              <a:rPr lang="en-GB" b="1" dirty="0"/>
              <a:t>position: fixed</a:t>
            </a:r>
            <a:r>
              <a:rPr lang="en-GB" dirty="0"/>
              <a:t>; (Fixed to the bottom and right of the page.)</a:t>
            </a:r>
          </a:p>
        </p:txBody>
      </p:sp>
      <p:sp>
        <p:nvSpPr>
          <p:cNvPr id="34" name="TextBox 33"/>
          <p:cNvSpPr txBox="1"/>
          <p:nvPr/>
        </p:nvSpPr>
        <p:spPr>
          <a:xfrm>
            <a:off x="718050" y="2068340"/>
            <a:ext cx="8214464" cy="369332"/>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dirty="0"/>
              <a:t>This &lt;div&gt; element has </a:t>
            </a:r>
            <a:r>
              <a:rPr lang="en-GB" b="1" dirty="0"/>
              <a:t>position: static</a:t>
            </a:r>
            <a:r>
              <a:rPr lang="en-GB" dirty="0"/>
              <a:t>; (Normal flow of page). </a:t>
            </a:r>
          </a:p>
        </p:txBody>
      </p:sp>
      <p:sp>
        <p:nvSpPr>
          <p:cNvPr id="35" name="TextBox 34"/>
          <p:cNvSpPr txBox="1"/>
          <p:nvPr/>
        </p:nvSpPr>
        <p:spPr>
          <a:xfrm>
            <a:off x="999682" y="2673226"/>
            <a:ext cx="7947348" cy="369332"/>
          </a:xfrm>
          <a:prstGeom prst="rect">
            <a:avLst/>
          </a:prstGeom>
        </p:spPr>
        <p:style>
          <a:lnRef idx="2">
            <a:schemeClr val="accent2"/>
          </a:lnRef>
          <a:fillRef idx="1">
            <a:schemeClr val="lt1"/>
          </a:fillRef>
          <a:effectRef idx="0">
            <a:schemeClr val="accent2"/>
          </a:effectRef>
          <a:fontRef idx="minor">
            <a:schemeClr val="dk1"/>
          </a:fontRef>
        </p:style>
        <p:txBody>
          <a:bodyPr wrap="none" rtlCol="0">
            <a:noAutofit/>
          </a:bodyPr>
          <a:lstStyle/>
          <a:p>
            <a:r>
              <a:rPr lang="en-GB" dirty="0"/>
              <a:t>This &lt;div&gt; element has </a:t>
            </a:r>
            <a:r>
              <a:rPr lang="en-GB" b="1" dirty="0"/>
              <a:t>position: relative</a:t>
            </a:r>
            <a:r>
              <a:rPr lang="en-GB" dirty="0"/>
              <a:t>; (10px left from its normal position). </a:t>
            </a:r>
          </a:p>
        </p:txBody>
      </p:sp>
      <p:sp>
        <p:nvSpPr>
          <p:cNvPr id="37" name="TextBox 36"/>
          <p:cNvSpPr txBox="1"/>
          <p:nvPr/>
        </p:nvSpPr>
        <p:spPr>
          <a:xfrm>
            <a:off x="718050" y="3218433"/>
            <a:ext cx="7950364" cy="1391273"/>
          </a:xfrm>
          <a:prstGeom prst="rect">
            <a:avLst/>
          </a:prstGeom>
        </p:spPr>
        <p:style>
          <a:lnRef idx="2">
            <a:schemeClr val="accent2"/>
          </a:lnRef>
          <a:fillRef idx="1">
            <a:schemeClr val="lt1"/>
          </a:fillRef>
          <a:effectRef idx="0">
            <a:schemeClr val="accent2"/>
          </a:effectRef>
          <a:fontRef idx="minor">
            <a:schemeClr val="dk1"/>
          </a:fontRef>
        </p:style>
        <p:txBody>
          <a:bodyPr wrap="none" rtlCol="0">
            <a:noAutofit/>
          </a:bodyPr>
          <a:lstStyle/>
          <a:p>
            <a:r>
              <a:rPr lang="en-GB" dirty="0"/>
              <a:t>This &lt;div&gt; element has position: relative; (0px relative from its normal position). </a:t>
            </a:r>
          </a:p>
        </p:txBody>
      </p:sp>
      <p:sp>
        <p:nvSpPr>
          <p:cNvPr id="38" name="TextBox 37"/>
          <p:cNvSpPr txBox="1"/>
          <p:nvPr/>
        </p:nvSpPr>
        <p:spPr>
          <a:xfrm>
            <a:off x="4565508" y="3601637"/>
            <a:ext cx="4102906" cy="1174643"/>
          </a:xfrm>
          <a:prstGeom prst="rect">
            <a:avLst/>
          </a:prstGeom>
        </p:spPr>
        <p:style>
          <a:lnRef idx="2">
            <a:schemeClr val="accent2"/>
          </a:lnRef>
          <a:fillRef idx="1">
            <a:schemeClr val="lt1"/>
          </a:fillRef>
          <a:effectRef idx="0">
            <a:schemeClr val="accent2"/>
          </a:effectRef>
          <a:fontRef idx="minor">
            <a:schemeClr val="dk1"/>
          </a:fontRef>
        </p:style>
        <p:txBody>
          <a:bodyPr wrap="square" rtlCol="0">
            <a:noAutofit/>
          </a:bodyPr>
          <a:lstStyle/>
          <a:p>
            <a:r>
              <a:rPr lang="en-GB" dirty="0"/>
              <a:t>The &lt;div&gt; element has position: absolute;  (Relative to its ancestor – about 20px from the top and 0px from the right. Note how it also overlaps). </a:t>
            </a:r>
          </a:p>
        </p:txBody>
      </p:sp>
    </p:spTree>
    <p:extLst>
      <p:ext uri="{BB962C8B-B14F-4D97-AF65-F5344CB8AC3E}">
        <p14:creationId xmlns:p14="http://schemas.microsoft.com/office/powerpoint/2010/main" val="221587059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p:txBody>
          <a:bodyPr/>
          <a:lstStyle/>
          <a:p>
            <a:endParaRPr lang="en-GB" dirty="0"/>
          </a:p>
        </p:txBody>
      </p:sp>
      <p:sp>
        <p:nvSpPr>
          <p:cNvPr id="4" name="Title 3"/>
          <p:cNvSpPr>
            <a:spLocks noGrp="1"/>
          </p:cNvSpPr>
          <p:nvPr>
            <p:ph type="title"/>
          </p:nvPr>
        </p:nvSpPr>
        <p:spPr/>
        <p:txBody>
          <a:bodyPr>
            <a:normAutofit fontScale="90000"/>
          </a:bodyPr>
          <a:lstStyle/>
          <a:p>
            <a:r>
              <a:rPr lang="en-GB" dirty="0"/>
              <a:t>CSS Transformations, Transitions and Animations</a:t>
            </a:r>
          </a:p>
        </p:txBody>
      </p:sp>
    </p:spTree>
    <p:extLst>
      <p:ext uri="{BB962C8B-B14F-4D97-AF65-F5344CB8AC3E}">
        <p14:creationId xmlns:p14="http://schemas.microsoft.com/office/powerpoint/2010/main" val="42931587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CSS3 Transformations</a:t>
            </a:r>
          </a:p>
        </p:txBody>
      </p:sp>
      <p:sp>
        <p:nvSpPr>
          <p:cNvPr id="3" name="Content Placeholder 2"/>
          <p:cNvSpPr>
            <a:spLocks noGrp="1"/>
          </p:cNvSpPr>
          <p:nvPr>
            <p:ph sz="quarter" idx="1"/>
          </p:nvPr>
        </p:nvSpPr>
        <p:spPr>
          <a:xfrm>
            <a:off x="612648" y="1600199"/>
            <a:ext cx="8153400" cy="5178287"/>
          </a:xfrm>
        </p:spPr>
        <p:txBody>
          <a:bodyPr>
            <a:normAutofit/>
          </a:bodyPr>
          <a:lstStyle/>
          <a:p>
            <a:r>
              <a:rPr lang="en-GB" dirty="0"/>
              <a:t>Used to change the size, shape, position or rotation of an element.</a:t>
            </a:r>
          </a:p>
          <a:p>
            <a:r>
              <a:rPr lang="en-GB" dirty="0"/>
              <a:t>Elements are transformed in 2D or 3D space:</a:t>
            </a:r>
          </a:p>
          <a:p>
            <a:pPr lvl="1"/>
            <a:r>
              <a:rPr lang="en-GB" b="1" dirty="0"/>
              <a:t>scale()</a:t>
            </a:r>
            <a:r>
              <a:rPr lang="en-GB" dirty="0"/>
              <a:t>: changes the size, i.e. width, height or depth (3D).</a:t>
            </a:r>
          </a:p>
          <a:p>
            <a:pPr lvl="1"/>
            <a:r>
              <a:rPr lang="en-GB" b="1" dirty="0"/>
              <a:t>translate()</a:t>
            </a:r>
            <a:r>
              <a:rPr lang="en-GB" dirty="0"/>
              <a:t>: changes the position of an element along the X, Y or Z axes.</a:t>
            </a:r>
          </a:p>
          <a:p>
            <a:pPr lvl="1"/>
            <a:r>
              <a:rPr lang="en-GB" b="1" dirty="0"/>
              <a:t>rotate()</a:t>
            </a:r>
            <a:r>
              <a:rPr lang="en-GB" dirty="0"/>
              <a:t>: rotates an element clockwise (positive) or anti-clockwise(negative) at a degree.</a:t>
            </a:r>
          </a:p>
          <a:p>
            <a:pPr lvl="1"/>
            <a:r>
              <a:rPr lang="en-GB" b="1" dirty="0" err="1"/>
              <a:t>skewX</a:t>
            </a:r>
            <a:r>
              <a:rPr lang="en-GB" b="1" dirty="0"/>
              <a:t>()</a:t>
            </a:r>
            <a:r>
              <a:rPr lang="en-GB" dirty="0"/>
              <a:t> or </a:t>
            </a:r>
            <a:r>
              <a:rPr lang="en-GB" b="1" dirty="0" err="1"/>
              <a:t>skewY</a:t>
            </a:r>
            <a:r>
              <a:rPr lang="en-GB" b="1" dirty="0"/>
              <a:t>()</a:t>
            </a:r>
            <a:r>
              <a:rPr lang="en-GB" dirty="0"/>
              <a:t>: turns an element about the x or y axes (2D only).</a:t>
            </a:r>
          </a:p>
          <a:p>
            <a:endParaRPr lang="en-GB" dirty="0"/>
          </a:p>
        </p:txBody>
      </p:sp>
    </p:spTree>
    <p:extLst>
      <p:ext uri="{BB962C8B-B14F-4D97-AF65-F5344CB8AC3E}">
        <p14:creationId xmlns:p14="http://schemas.microsoft.com/office/powerpoint/2010/main" val="815890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Browser Coordinate System</a:t>
            </a:r>
          </a:p>
        </p:txBody>
      </p:sp>
      <p:sp>
        <p:nvSpPr>
          <p:cNvPr id="3" name="Content Placeholder 2"/>
          <p:cNvSpPr>
            <a:spLocks noGrp="1"/>
          </p:cNvSpPr>
          <p:nvPr>
            <p:ph sz="quarter" idx="1"/>
          </p:nvPr>
        </p:nvSpPr>
        <p:spPr/>
        <p:txBody>
          <a:bodyPr/>
          <a:lstStyle/>
          <a:p>
            <a:r>
              <a:rPr lang="en-GB" dirty="0"/>
              <a:t>Uses the right-handed rule, but with the y-axis inverted!</a:t>
            </a:r>
          </a:p>
          <a:p>
            <a:endParaRPr lang="en-GB" dirty="0"/>
          </a:p>
          <a:p>
            <a:endParaRPr lang="en-GB" dirty="0"/>
          </a:p>
          <a:p>
            <a:r>
              <a:rPr lang="en-GB" dirty="0"/>
              <a:t>Positive z-values will bring a 3D object closer to the viewer, negative values further away</a:t>
            </a:r>
          </a:p>
          <a:p>
            <a:r>
              <a:rPr lang="en-GB" dirty="0"/>
              <a:t>Rotations along the axes (x, y, z):</a:t>
            </a:r>
          </a:p>
          <a:p>
            <a:endParaRPr lang="en-GB" dirty="0"/>
          </a:p>
          <a:p>
            <a:pPr marL="0" indent="0">
              <a:buNone/>
            </a:pPr>
            <a:endParaRPr lang="en-GB" dirty="0"/>
          </a:p>
        </p:txBody>
      </p:sp>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28496" y="2067349"/>
            <a:ext cx="1753553" cy="1280160"/>
          </a:xfrm>
          <a:prstGeom prst="rect">
            <a:avLst/>
          </a:prstGeom>
        </p:spPr>
      </p:pic>
      <p:sp>
        <p:nvSpPr>
          <p:cNvPr id="11" name="TextBox 10"/>
          <p:cNvSpPr txBox="1"/>
          <p:nvPr/>
        </p:nvSpPr>
        <p:spPr>
          <a:xfrm>
            <a:off x="2347274" y="3412501"/>
            <a:ext cx="2419252" cy="369332"/>
          </a:xfrm>
          <a:prstGeom prst="rect">
            <a:avLst/>
          </a:prstGeom>
          <a:noFill/>
        </p:spPr>
        <p:txBody>
          <a:bodyPr wrap="none" rtlCol="0">
            <a:spAutoFit/>
          </a:bodyPr>
          <a:lstStyle/>
          <a:p>
            <a:r>
              <a:rPr lang="en-GB" dirty="0"/>
              <a:t>The right-hand 3d rule</a:t>
            </a:r>
          </a:p>
        </p:txBody>
      </p:sp>
      <p:sp>
        <p:nvSpPr>
          <p:cNvPr id="17" name="TextBox 16"/>
          <p:cNvSpPr txBox="1"/>
          <p:nvPr/>
        </p:nvSpPr>
        <p:spPr>
          <a:xfrm>
            <a:off x="5899050" y="3461749"/>
            <a:ext cx="3296031" cy="369332"/>
          </a:xfrm>
          <a:prstGeom prst="rect">
            <a:avLst/>
          </a:prstGeom>
          <a:noFill/>
        </p:spPr>
        <p:txBody>
          <a:bodyPr wrap="none" rtlCol="0">
            <a:spAutoFit/>
          </a:bodyPr>
          <a:lstStyle/>
          <a:p>
            <a:r>
              <a:rPr lang="en-GB" dirty="0"/>
              <a:t>The browser right-hand 3d rule</a:t>
            </a:r>
          </a:p>
        </p:txBody>
      </p:sp>
      <p:grpSp>
        <p:nvGrpSpPr>
          <p:cNvPr id="57" name="Group 56"/>
          <p:cNvGrpSpPr/>
          <p:nvPr/>
        </p:nvGrpSpPr>
        <p:grpSpPr>
          <a:xfrm>
            <a:off x="6301554" y="2010787"/>
            <a:ext cx="2128805" cy="1532343"/>
            <a:chOff x="6301554" y="2010787"/>
            <a:chExt cx="2128805" cy="1532343"/>
          </a:xfrm>
        </p:grpSpPr>
        <p:pic>
          <p:nvPicPr>
            <p:cNvPr id="10" name="Picture 9"/>
            <p:cNvPicPr>
              <a:picLocks noChangeAspect="1"/>
            </p:cNvPicPr>
            <p:nvPr/>
          </p:nvPicPr>
          <p:blipFill>
            <a:blip r:embed="rId3"/>
            <a:stretch>
              <a:fillRect/>
            </a:stretch>
          </p:blipFill>
          <p:spPr>
            <a:xfrm>
              <a:off x="6793519" y="2010787"/>
              <a:ext cx="1238250" cy="1143000"/>
            </a:xfrm>
            <a:prstGeom prst="rect">
              <a:avLst/>
            </a:prstGeom>
          </p:spPr>
        </p:pic>
        <p:grpSp>
          <p:nvGrpSpPr>
            <p:cNvPr id="56" name="Group 55"/>
            <p:cNvGrpSpPr/>
            <p:nvPr/>
          </p:nvGrpSpPr>
          <p:grpSpPr>
            <a:xfrm>
              <a:off x="6301554" y="2451482"/>
              <a:ext cx="2128805" cy="1091648"/>
              <a:chOff x="6301554" y="2451482"/>
              <a:chExt cx="2128805" cy="1091648"/>
            </a:xfrm>
          </p:grpSpPr>
          <p:grpSp>
            <p:nvGrpSpPr>
              <p:cNvPr id="55" name="Group 54"/>
              <p:cNvGrpSpPr/>
              <p:nvPr/>
            </p:nvGrpSpPr>
            <p:grpSpPr>
              <a:xfrm>
                <a:off x="6468427" y="2644625"/>
                <a:ext cx="1961932" cy="822875"/>
                <a:chOff x="6468427" y="2644625"/>
                <a:chExt cx="1961932" cy="822875"/>
              </a:xfrm>
            </p:grpSpPr>
            <p:cxnSp>
              <p:nvCxnSpPr>
                <p:cNvPr id="14" name="Straight Arrow Connector 13"/>
                <p:cNvCxnSpPr/>
                <p:nvPr/>
              </p:nvCxnSpPr>
              <p:spPr>
                <a:xfrm>
                  <a:off x="7408456" y="2644625"/>
                  <a:ext cx="0" cy="822875"/>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16" name="Straight Arrow Connector 15"/>
                <p:cNvCxnSpPr/>
                <p:nvPr/>
              </p:nvCxnSpPr>
              <p:spPr>
                <a:xfrm>
                  <a:off x="7406894" y="2648813"/>
                  <a:ext cx="1023465" cy="0"/>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18" name="Straight Arrow Connector 17"/>
                <p:cNvCxnSpPr/>
                <p:nvPr/>
              </p:nvCxnSpPr>
              <p:spPr>
                <a:xfrm flipH="1">
                  <a:off x="6468427" y="2648813"/>
                  <a:ext cx="934278" cy="428407"/>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grpSp>
          <p:sp>
            <p:nvSpPr>
              <p:cNvPr id="19" name="TextBox 18"/>
              <p:cNvSpPr txBox="1"/>
              <p:nvPr/>
            </p:nvSpPr>
            <p:spPr>
              <a:xfrm>
                <a:off x="7367952" y="3281520"/>
                <a:ext cx="333746" cy="261610"/>
              </a:xfrm>
              <a:prstGeom prst="rect">
                <a:avLst/>
              </a:prstGeom>
              <a:noFill/>
            </p:spPr>
            <p:txBody>
              <a:bodyPr wrap="none" rtlCol="0">
                <a:spAutoFit/>
              </a:bodyPr>
              <a:lstStyle/>
              <a:p>
                <a:r>
                  <a:rPr lang="en-GB" sz="1050" dirty="0"/>
                  <a:t>+y</a:t>
                </a:r>
              </a:p>
            </p:txBody>
          </p:sp>
          <p:sp>
            <p:nvSpPr>
              <p:cNvPr id="21" name="TextBox 20"/>
              <p:cNvSpPr txBox="1"/>
              <p:nvPr/>
            </p:nvSpPr>
            <p:spPr>
              <a:xfrm>
                <a:off x="6301554" y="2815610"/>
                <a:ext cx="320922" cy="253916"/>
              </a:xfrm>
              <a:prstGeom prst="rect">
                <a:avLst/>
              </a:prstGeom>
              <a:noFill/>
            </p:spPr>
            <p:txBody>
              <a:bodyPr wrap="none" rtlCol="0">
                <a:spAutoFit/>
              </a:bodyPr>
              <a:lstStyle/>
              <a:p>
                <a:r>
                  <a:rPr lang="en-GB" sz="1050" dirty="0"/>
                  <a:t>+z</a:t>
                </a:r>
              </a:p>
            </p:txBody>
          </p:sp>
          <p:sp>
            <p:nvSpPr>
              <p:cNvPr id="22" name="TextBox 21"/>
              <p:cNvSpPr txBox="1"/>
              <p:nvPr/>
            </p:nvSpPr>
            <p:spPr>
              <a:xfrm>
                <a:off x="8061176" y="2451482"/>
                <a:ext cx="333746" cy="261610"/>
              </a:xfrm>
              <a:prstGeom prst="rect">
                <a:avLst/>
              </a:prstGeom>
              <a:noFill/>
            </p:spPr>
            <p:txBody>
              <a:bodyPr wrap="none" rtlCol="0">
                <a:spAutoFit/>
              </a:bodyPr>
              <a:lstStyle/>
              <a:p>
                <a:r>
                  <a:rPr lang="en-GB" sz="1050" dirty="0"/>
                  <a:t>+x</a:t>
                </a:r>
              </a:p>
            </p:txBody>
          </p:sp>
        </p:grpSp>
      </p:grpSp>
      <p:grpSp>
        <p:nvGrpSpPr>
          <p:cNvPr id="54" name="Group 53"/>
          <p:cNvGrpSpPr/>
          <p:nvPr/>
        </p:nvGrpSpPr>
        <p:grpSpPr>
          <a:xfrm>
            <a:off x="1005986" y="5344954"/>
            <a:ext cx="1762800" cy="1063613"/>
            <a:chOff x="1005986" y="5344954"/>
            <a:chExt cx="1762800" cy="1063613"/>
          </a:xfrm>
        </p:grpSpPr>
        <p:sp>
          <p:nvSpPr>
            <p:cNvPr id="46" name="Arc 45"/>
            <p:cNvSpPr/>
            <p:nvPr/>
          </p:nvSpPr>
          <p:spPr>
            <a:xfrm flipH="1">
              <a:off x="1650159" y="5542916"/>
              <a:ext cx="424206" cy="758281"/>
            </a:xfrm>
            <a:prstGeom prst="arc">
              <a:avLst/>
            </a:prstGeom>
            <a:ln>
              <a:headEnd type="none" w="med" len="med"/>
              <a:tailEnd type="triangle" w="med" len="med"/>
            </a:ln>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p:grpSp>
          <p:nvGrpSpPr>
            <p:cNvPr id="47" name="Group 46"/>
            <p:cNvGrpSpPr/>
            <p:nvPr/>
          </p:nvGrpSpPr>
          <p:grpSpPr>
            <a:xfrm>
              <a:off x="1005986" y="5344954"/>
              <a:ext cx="1762800" cy="1063613"/>
              <a:chOff x="-2920746" y="4128941"/>
              <a:chExt cx="1762800" cy="1063613"/>
            </a:xfrm>
          </p:grpSpPr>
          <p:cxnSp>
            <p:nvCxnSpPr>
              <p:cNvPr id="48" name="Straight Arrow Connector 47"/>
              <p:cNvCxnSpPr/>
              <p:nvPr/>
            </p:nvCxnSpPr>
            <p:spPr>
              <a:xfrm>
                <a:off x="-1979629" y="4128941"/>
                <a:ext cx="0" cy="982742"/>
              </a:xfrm>
              <a:prstGeom prst="straightConnector1">
                <a:avLst/>
              </a:prstGeom>
              <a:ln w="12700">
                <a:headEnd type="none" w="med" len="med"/>
                <a:tailEnd type="triangle" w="med" len="med"/>
              </a:ln>
            </p:spPr>
            <p:style>
              <a:lnRef idx="1">
                <a:schemeClr val="dk1"/>
              </a:lnRef>
              <a:fillRef idx="0">
                <a:schemeClr val="dk1"/>
              </a:fillRef>
              <a:effectRef idx="0">
                <a:schemeClr val="dk1"/>
              </a:effectRef>
              <a:fontRef idx="minor">
                <a:schemeClr val="tx1"/>
              </a:fontRef>
            </p:style>
          </p:cxnSp>
          <p:cxnSp>
            <p:nvCxnSpPr>
              <p:cNvPr id="49" name="Straight Arrow Connector 48"/>
              <p:cNvCxnSpPr/>
              <p:nvPr/>
            </p:nvCxnSpPr>
            <p:spPr>
              <a:xfrm>
                <a:off x="-2655712" y="4537371"/>
                <a:ext cx="1477360" cy="0"/>
              </a:xfrm>
              <a:prstGeom prst="straightConnector1">
                <a:avLst/>
              </a:prstGeom>
              <a:ln w="12700">
                <a:headEnd type="none" w="med" len="med"/>
                <a:tailEnd type="triangle" w="med" len="med"/>
              </a:ln>
            </p:spPr>
            <p:style>
              <a:lnRef idx="1">
                <a:schemeClr val="dk1"/>
              </a:lnRef>
              <a:fillRef idx="0">
                <a:schemeClr val="dk1"/>
              </a:fillRef>
              <a:effectRef idx="0">
                <a:schemeClr val="dk1"/>
              </a:effectRef>
              <a:fontRef idx="minor">
                <a:schemeClr val="tx1"/>
              </a:fontRef>
            </p:style>
          </p:cxnSp>
          <p:cxnSp>
            <p:nvCxnSpPr>
              <p:cNvPr id="50" name="Straight Arrow Connector 49"/>
              <p:cNvCxnSpPr/>
              <p:nvPr/>
            </p:nvCxnSpPr>
            <p:spPr>
              <a:xfrm flipH="1">
                <a:off x="-2655712" y="4185501"/>
                <a:ext cx="1164020" cy="839418"/>
              </a:xfrm>
              <a:prstGeom prst="straightConnector1">
                <a:avLst/>
              </a:prstGeom>
              <a:ln w="12700">
                <a:headEnd type="none" w="med" len="med"/>
                <a:tailEnd type="triangle" w="med" len="med"/>
              </a:ln>
            </p:spPr>
            <p:style>
              <a:lnRef idx="1">
                <a:schemeClr val="dk1"/>
              </a:lnRef>
              <a:fillRef idx="0">
                <a:schemeClr val="dk1"/>
              </a:fillRef>
              <a:effectRef idx="0">
                <a:schemeClr val="dk1"/>
              </a:effectRef>
              <a:fontRef idx="minor">
                <a:schemeClr val="tx1"/>
              </a:fontRef>
            </p:style>
          </p:cxnSp>
          <p:sp>
            <p:nvSpPr>
              <p:cNvPr id="51" name="TextBox 50"/>
              <p:cNvSpPr txBox="1"/>
              <p:nvPr/>
            </p:nvSpPr>
            <p:spPr>
              <a:xfrm>
                <a:off x="-2017344" y="4930944"/>
                <a:ext cx="333746" cy="261610"/>
              </a:xfrm>
              <a:prstGeom prst="rect">
                <a:avLst/>
              </a:prstGeom>
              <a:noFill/>
            </p:spPr>
            <p:txBody>
              <a:bodyPr wrap="none" rtlCol="0">
                <a:spAutoFit/>
              </a:bodyPr>
              <a:lstStyle/>
              <a:p>
                <a:r>
                  <a:rPr lang="en-GB" sz="1100" dirty="0"/>
                  <a:t>+y</a:t>
                </a:r>
              </a:p>
            </p:txBody>
          </p:sp>
          <p:sp>
            <p:nvSpPr>
              <p:cNvPr id="52" name="TextBox 51"/>
              <p:cNvSpPr txBox="1"/>
              <p:nvPr/>
            </p:nvSpPr>
            <p:spPr>
              <a:xfrm>
                <a:off x="-1491692" y="4321613"/>
                <a:ext cx="333746" cy="261610"/>
              </a:xfrm>
              <a:prstGeom prst="rect">
                <a:avLst/>
              </a:prstGeom>
              <a:noFill/>
            </p:spPr>
            <p:txBody>
              <a:bodyPr wrap="none" rtlCol="0">
                <a:spAutoFit/>
              </a:bodyPr>
              <a:lstStyle/>
              <a:p>
                <a:r>
                  <a:rPr lang="en-GB" sz="1100" dirty="0"/>
                  <a:t>+x</a:t>
                </a:r>
              </a:p>
            </p:txBody>
          </p:sp>
          <p:sp>
            <p:nvSpPr>
              <p:cNvPr id="53" name="TextBox 52"/>
              <p:cNvSpPr txBox="1"/>
              <p:nvPr/>
            </p:nvSpPr>
            <p:spPr>
              <a:xfrm>
                <a:off x="-2920746" y="4849628"/>
                <a:ext cx="333746" cy="261610"/>
              </a:xfrm>
              <a:prstGeom prst="rect">
                <a:avLst/>
              </a:prstGeom>
              <a:noFill/>
            </p:spPr>
            <p:txBody>
              <a:bodyPr wrap="none" rtlCol="0">
                <a:spAutoFit/>
              </a:bodyPr>
              <a:lstStyle/>
              <a:p>
                <a:r>
                  <a:rPr lang="en-GB" sz="1100" dirty="0"/>
                  <a:t>+z</a:t>
                </a:r>
              </a:p>
            </p:txBody>
          </p:sp>
        </p:grpSp>
      </p:grpSp>
      <p:grpSp>
        <p:nvGrpSpPr>
          <p:cNvPr id="67" name="Group 66"/>
          <p:cNvGrpSpPr/>
          <p:nvPr/>
        </p:nvGrpSpPr>
        <p:grpSpPr>
          <a:xfrm>
            <a:off x="3623575" y="5304518"/>
            <a:ext cx="1762800" cy="1063613"/>
            <a:chOff x="3480054" y="5405540"/>
            <a:chExt cx="1762800" cy="1063613"/>
          </a:xfrm>
        </p:grpSpPr>
        <p:grpSp>
          <p:nvGrpSpPr>
            <p:cNvPr id="59" name="Group 58"/>
            <p:cNvGrpSpPr/>
            <p:nvPr/>
          </p:nvGrpSpPr>
          <p:grpSpPr>
            <a:xfrm>
              <a:off x="3480054" y="5405540"/>
              <a:ext cx="1762800" cy="1063613"/>
              <a:chOff x="-2920746" y="4128941"/>
              <a:chExt cx="1762800" cy="1063613"/>
            </a:xfrm>
          </p:grpSpPr>
          <p:cxnSp>
            <p:nvCxnSpPr>
              <p:cNvPr id="60" name="Straight Arrow Connector 59"/>
              <p:cNvCxnSpPr/>
              <p:nvPr/>
            </p:nvCxnSpPr>
            <p:spPr>
              <a:xfrm>
                <a:off x="-1979629" y="4128941"/>
                <a:ext cx="0" cy="982742"/>
              </a:xfrm>
              <a:prstGeom prst="straightConnector1">
                <a:avLst/>
              </a:prstGeom>
              <a:ln w="12700">
                <a:headEnd type="none" w="med" len="med"/>
                <a:tailEnd type="triangle" w="med" len="med"/>
              </a:ln>
            </p:spPr>
            <p:style>
              <a:lnRef idx="1">
                <a:schemeClr val="dk1"/>
              </a:lnRef>
              <a:fillRef idx="0">
                <a:schemeClr val="dk1"/>
              </a:fillRef>
              <a:effectRef idx="0">
                <a:schemeClr val="dk1"/>
              </a:effectRef>
              <a:fontRef idx="minor">
                <a:schemeClr val="tx1"/>
              </a:fontRef>
            </p:style>
          </p:cxnSp>
          <p:cxnSp>
            <p:nvCxnSpPr>
              <p:cNvPr id="61" name="Straight Arrow Connector 60"/>
              <p:cNvCxnSpPr/>
              <p:nvPr/>
            </p:nvCxnSpPr>
            <p:spPr>
              <a:xfrm>
                <a:off x="-2655712" y="4537371"/>
                <a:ext cx="1477360" cy="0"/>
              </a:xfrm>
              <a:prstGeom prst="straightConnector1">
                <a:avLst/>
              </a:prstGeom>
              <a:ln w="12700">
                <a:headEnd type="none" w="med" len="med"/>
                <a:tailEnd type="triangle" w="med" len="med"/>
              </a:ln>
            </p:spPr>
            <p:style>
              <a:lnRef idx="1">
                <a:schemeClr val="dk1"/>
              </a:lnRef>
              <a:fillRef idx="0">
                <a:schemeClr val="dk1"/>
              </a:fillRef>
              <a:effectRef idx="0">
                <a:schemeClr val="dk1"/>
              </a:effectRef>
              <a:fontRef idx="minor">
                <a:schemeClr val="tx1"/>
              </a:fontRef>
            </p:style>
          </p:cxnSp>
          <p:cxnSp>
            <p:nvCxnSpPr>
              <p:cNvPr id="62" name="Straight Arrow Connector 61"/>
              <p:cNvCxnSpPr/>
              <p:nvPr/>
            </p:nvCxnSpPr>
            <p:spPr>
              <a:xfrm flipH="1">
                <a:off x="-2655712" y="4185501"/>
                <a:ext cx="1164020" cy="839418"/>
              </a:xfrm>
              <a:prstGeom prst="straightConnector1">
                <a:avLst/>
              </a:prstGeom>
              <a:ln w="12700">
                <a:headEnd type="none" w="med" len="med"/>
                <a:tailEnd type="triangle" w="med" len="med"/>
              </a:ln>
            </p:spPr>
            <p:style>
              <a:lnRef idx="1">
                <a:schemeClr val="dk1"/>
              </a:lnRef>
              <a:fillRef idx="0">
                <a:schemeClr val="dk1"/>
              </a:fillRef>
              <a:effectRef idx="0">
                <a:schemeClr val="dk1"/>
              </a:effectRef>
              <a:fontRef idx="minor">
                <a:schemeClr val="tx1"/>
              </a:fontRef>
            </p:style>
          </p:cxnSp>
          <p:sp>
            <p:nvSpPr>
              <p:cNvPr id="63" name="TextBox 62"/>
              <p:cNvSpPr txBox="1"/>
              <p:nvPr/>
            </p:nvSpPr>
            <p:spPr>
              <a:xfrm>
                <a:off x="-2017344" y="4930944"/>
                <a:ext cx="333746" cy="261610"/>
              </a:xfrm>
              <a:prstGeom prst="rect">
                <a:avLst/>
              </a:prstGeom>
              <a:noFill/>
            </p:spPr>
            <p:txBody>
              <a:bodyPr wrap="none" rtlCol="0">
                <a:spAutoFit/>
              </a:bodyPr>
              <a:lstStyle/>
              <a:p>
                <a:r>
                  <a:rPr lang="en-GB" sz="1100" dirty="0"/>
                  <a:t>+y</a:t>
                </a:r>
              </a:p>
            </p:txBody>
          </p:sp>
          <p:sp>
            <p:nvSpPr>
              <p:cNvPr id="64" name="TextBox 63"/>
              <p:cNvSpPr txBox="1"/>
              <p:nvPr/>
            </p:nvSpPr>
            <p:spPr>
              <a:xfrm>
                <a:off x="-1491692" y="4321613"/>
                <a:ext cx="333746" cy="261610"/>
              </a:xfrm>
              <a:prstGeom prst="rect">
                <a:avLst/>
              </a:prstGeom>
              <a:noFill/>
            </p:spPr>
            <p:txBody>
              <a:bodyPr wrap="none" rtlCol="0">
                <a:spAutoFit/>
              </a:bodyPr>
              <a:lstStyle/>
              <a:p>
                <a:r>
                  <a:rPr lang="en-GB" sz="1100" dirty="0"/>
                  <a:t>+x</a:t>
                </a:r>
              </a:p>
            </p:txBody>
          </p:sp>
          <p:sp>
            <p:nvSpPr>
              <p:cNvPr id="65" name="TextBox 64"/>
              <p:cNvSpPr txBox="1"/>
              <p:nvPr/>
            </p:nvSpPr>
            <p:spPr>
              <a:xfrm>
                <a:off x="-2920746" y="4849628"/>
                <a:ext cx="333746" cy="261610"/>
              </a:xfrm>
              <a:prstGeom prst="rect">
                <a:avLst/>
              </a:prstGeom>
              <a:noFill/>
            </p:spPr>
            <p:txBody>
              <a:bodyPr wrap="none" rtlCol="0">
                <a:spAutoFit/>
              </a:bodyPr>
              <a:lstStyle/>
              <a:p>
                <a:r>
                  <a:rPr lang="en-GB" sz="1100" dirty="0"/>
                  <a:t>+z</a:t>
                </a:r>
              </a:p>
            </p:txBody>
          </p:sp>
        </p:grpSp>
        <p:sp>
          <p:nvSpPr>
            <p:cNvPr id="66" name="Arc 65"/>
            <p:cNvSpPr/>
            <p:nvPr/>
          </p:nvSpPr>
          <p:spPr>
            <a:xfrm rot="455023" flipV="1">
              <a:off x="3981625" y="5792754"/>
              <a:ext cx="671006" cy="353327"/>
            </a:xfrm>
            <a:prstGeom prst="arc">
              <a:avLst/>
            </a:prstGeom>
            <a:ln>
              <a:headEnd type="none" w="med" len="med"/>
              <a:tailEnd type="triangle" w="med" len="med"/>
            </a:ln>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p:grpSp>
      <p:grpSp>
        <p:nvGrpSpPr>
          <p:cNvPr id="77" name="Group 76"/>
          <p:cNvGrpSpPr/>
          <p:nvPr/>
        </p:nvGrpSpPr>
        <p:grpSpPr>
          <a:xfrm>
            <a:off x="6437126" y="5390249"/>
            <a:ext cx="1762800" cy="1063613"/>
            <a:chOff x="6314812" y="5401514"/>
            <a:chExt cx="1762800" cy="1063613"/>
          </a:xfrm>
        </p:grpSpPr>
        <p:grpSp>
          <p:nvGrpSpPr>
            <p:cNvPr id="69" name="Group 68"/>
            <p:cNvGrpSpPr/>
            <p:nvPr/>
          </p:nvGrpSpPr>
          <p:grpSpPr>
            <a:xfrm>
              <a:off x="6314812" y="5401514"/>
              <a:ext cx="1762800" cy="1063613"/>
              <a:chOff x="-2920746" y="4128941"/>
              <a:chExt cx="1762800" cy="1063613"/>
            </a:xfrm>
          </p:grpSpPr>
          <p:cxnSp>
            <p:nvCxnSpPr>
              <p:cNvPr id="70" name="Straight Arrow Connector 69"/>
              <p:cNvCxnSpPr/>
              <p:nvPr/>
            </p:nvCxnSpPr>
            <p:spPr>
              <a:xfrm>
                <a:off x="-1979629" y="4128941"/>
                <a:ext cx="0" cy="982742"/>
              </a:xfrm>
              <a:prstGeom prst="straightConnector1">
                <a:avLst/>
              </a:prstGeom>
              <a:ln w="12700">
                <a:headEnd type="none" w="med" len="med"/>
                <a:tailEnd type="triangle" w="med" len="med"/>
              </a:ln>
            </p:spPr>
            <p:style>
              <a:lnRef idx="1">
                <a:schemeClr val="dk1"/>
              </a:lnRef>
              <a:fillRef idx="0">
                <a:schemeClr val="dk1"/>
              </a:fillRef>
              <a:effectRef idx="0">
                <a:schemeClr val="dk1"/>
              </a:effectRef>
              <a:fontRef idx="minor">
                <a:schemeClr val="tx1"/>
              </a:fontRef>
            </p:style>
          </p:cxnSp>
          <p:cxnSp>
            <p:nvCxnSpPr>
              <p:cNvPr id="71" name="Straight Arrow Connector 70"/>
              <p:cNvCxnSpPr/>
              <p:nvPr/>
            </p:nvCxnSpPr>
            <p:spPr>
              <a:xfrm>
                <a:off x="-2655712" y="4537371"/>
                <a:ext cx="1477360" cy="0"/>
              </a:xfrm>
              <a:prstGeom prst="straightConnector1">
                <a:avLst/>
              </a:prstGeom>
              <a:ln w="12700">
                <a:headEnd type="none" w="med" len="med"/>
                <a:tailEnd type="triangle" w="med" len="med"/>
              </a:ln>
            </p:spPr>
            <p:style>
              <a:lnRef idx="1">
                <a:schemeClr val="dk1"/>
              </a:lnRef>
              <a:fillRef idx="0">
                <a:schemeClr val="dk1"/>
              </a:fillRef>
              <a:effectRef idx="0">
                <a:schemeClr val="dk1"/>
              </a:effectRef>
              <a:fontRef idx="minor">
                <a:schemeClr val="tx1"/>
              </a:fontRef>
            </p:style>
          </p:cxnSp>
          <p:cxnSp>
            <p:nvCxnSpPr>
              <p:cNvPr id="72" name="Straight Arrow Connector 71"/>
              <p:cNvCxnSpPr/>
              <p:nvPr/>
            </p:nvCxnSpPr>
            <p:spPr>
              <a:xfrm flipH="1">
                <a:off x="-2655712" y="4185501"/>
                <a:ext cx="1164020" cy="839418"/>
              </a:xfrm>
              <a:prstGeom prst="straightConnector1">
                <a:avLst/>
              </a:prstGeom>
              <a:ln w="12700">
                <a:headEnd type="none" w="med" len="med"/>
                <a:tailEnd type="triangle" w="med" len="med"/>
              </a:ln>
            </p:spPr>
            <p:style>
              <a:lnRef idx="1">
                <a:schemeClr val="dk1"/>
              </a:lnRef>
              <a:fillRef idx="0">
                <a:schemeClr val="dk1"/>
              </a:fillRef>
              <a:effectRef idx="0">
                <a:schemeClr val="dk1"/>
              </a:effectRef>
              <a:fontRef idx="minor">
                <a:schemeClr val="tx1"/>
              </a:fontRef>
            </p:style>
          </p:cxnSp>
          <p:sp>
            <p:nvSpPr>
              <p:cNvPr id="73" name="TextBox 72"/>
              <p:cNvSpPr txBox="1"/>
              <p:nvPr/>
            </p:nvSpPr>
            <p:spPr>
              <a:xfrm>
                <a:off x="-2017344" y="4930944"/>
                <a:ext cx="333746" cy="261610"/>
              </a:xfrm>
              <a:prstGeom prst="rect">
                <a:avLst/>
              </a:prstGeom>
              <a:noFill/>
            </p:spPr>
            <p:txBody>
              <a:bodyPr wrap="none" rtlCol="0">
                <a:spAutoFit/>
              </a:bodyPr>
              <a:lstStyle/>
              <a:p>
                <a:r>
                  <a:rPr lang="en-GB" sz="1100" dirty="0"/>
                  <a:t>+y</a:t>
                </a:r>
              </a:p>
            </p:txBody>
          </p:sp>
          <p:sp>
            <p:nvSpPr>
              <p:cNvPr id="74" name="TextBox 73"/>
              <p:cNvSpPr txBox="1"/>
              <p:nvPr/>
            </p:nvSpPr>
            <p:spPr>
              <a:xfrm>
                <a:off x="-1491692" y="4321613"/>
                <a:ext cx="333746" cy="261610"/>
              </a:xfrm>
              <a:prstGeom prst="rect">
                <a:avLst/>
              </a:prstGeom>
              <a:noFill/>
            </p:spPr>
            <p:txBody>
              <a:bodyPr wrap="none" rtlCol="0">
                <a:spAutoFit/>
              </a:bodyPr>
              <a:lstStyle/>
              <a:p>
                <a:r>
                  <a:rPr lang="en-GB" sz="1100" dirty="0"/>
                  <a:t>+x</a:t>
                </a:r>
              </a:p>
            </p:txBody>
          </p:sp>
          <p:sp>
            <p:nvSpPr>
              <p:cNvPr id="75" name="TextBox 74"/>
              <p:cNvSpPr txBox="1"/>
              <p:nvPr/>
            </p:nvSpPr>
            <p:spPr>
              <a:xfrm>
                <a:off x="-2920746" y="4849628"/>
                <a:ext cx="333746" cy="261610"/>
              </a:xfrm>
              <a:prstGeom prst="rect">
                <a:avLst/>
              </a:prstGeom>
              <a:noFill/>
            </p:spPr>
            <p:txBody>
              <a:bodyPr wrap="none" rtlCol="0">
                <a:spAutoFit/>
              </a:bodyPr>
              <a:lstStyle/>
              <a:p>
                <a:r>
                  <a:rPr lang="en-GB" sz="1100" dirty="0"/>
                  <a:t>+z</a:t>
                </a:r>
              </a:p>
            </p:txBody>
          </p:sp>
        </p:grpSp>
        <p:sp>
          <p:nvSpPr>
            <p:cNvPr id="76" name="Arc 75"/>
            <p:cNvSpPr/>
            <p:nvPr/>
          </p:nvSpPr>
          <p:spPr>
            <a:xfrm rot="16200000" flipV="1">
              <a:off x="6566051" y="5877391"/>
              <a:ext cx="335882" cy="528015"/>
            </a:xfrm>
            <a:prstGeom prst="arc">
              <a:avLst/>
            </a:prstGeom>
            <a:ln>
              <a:headEnd type="none" w="med" len="med"/>
              <a:tailEnd type="triangle" w="med" len="med"/>
            </a:ln>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p:grpSp>
    </p:spTree>
    <p:extLst>
      <p:ext uri="{BB962C8B-B14F-4D97-AF65-F5344CB8AC3E}">
        <p14:creationId xmlns:p14="http://schemas.microsoft.com/office/powerpoint/2010/main" val="1872631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4"/>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67"/>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7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CSS3 Transformations</a:t>
            </a:r>
          </a:p>
        </p:txBody>
      </p:sp>
      <p:sp>
        <p:nvSpPr>
          <p:cNvPr id="3" name="Content Placeholder 2"/>
          <p:cNvSpPr>
            <a:spLocks noGrp="1"/>
          </p:cNvSpPr>
          <p:nvPr>
            <p:ph sz="quarter" idx="1"/>
          </p:nvPr>
        </p:nvSpPr>
        <p:spPr>
          <a:xfrm>
            <a:off x="612647" y="1600199"/>
            <a:ext cx="8272935" cy="5019261"/>
          </a:xfrm>
        </p:spPr>
        <p:txBody>
          <a:bodyPr>
            <a:normAutofit lnSpcReduction="10000"/>
          </a:bodyPr>
          <a:lstStyle/>
          <a:p>
            <a:r>
              <a:rPr lang="en-GB" dirty="0">
                <a:hlinkClick r:id="rId2"/>
              </a:rPr>
              <a:t>CSS3 transformations</a:t>
            </a:r>
            <a:r>
              <a:rPr lang="en-GB" dirty="0"/>
              <a:t> are defined using the </a:t>
            </a:r>
            <a:r>
              <a:rPr lang="en-GB" b="1" dirty="0"/>
              <a:t>transform</a:t>
            </a:r>
            <a:r>
              <a:rPr lang="en-GB" dirty="0"/>
              <a:t> property:</a:t>
            </a:r>
          </a:p>
          <a:p>
            <a:pPr marL="365760" lvl="1" indent="0">
              <a:buNone/>
            </a:pPr>
            <a:r>
              <a:rPr lang="en-GB" sz="2400" dirty="0">
                <a:solidFill>
                  <a:srgbClr val="FF0000"/>
                </a:solidFill>
                <a:highlight>
                  <a:srgbClr val="FFFFFF"/>
                </a:highlight>
                <a:latin typeface="Consolas" panose="020B0609020204030204" pitchFamily="49" charset="0"/>
              </a:rPr>
              <a:t>transform</a:t>
            </a:r>
            <a:r>
              <a:rPr lang="en-GB" sz="2400" dirty="0">
                <a:solidFill>
                  <a:srgbClr val="000000"/>
                </a:solidFill>
                <a:highlight>
                  <a:srgbClr val="FFFFFF"/>
                </a:highlight>
                <a:latin typeface="Consolas" panose="020B0609020204030204" pitchFamily="49" charset="0"/>
              </a:rPr>
              <a:t>: </a:t>
            </a:r>
            <a:r>
              <a:rPr lang="en-GB" sz="2400" dirty="0">
                <a:solidFill>
                  <a:srgbClr val="0000FF"/>
                </a:solidFill>
                <a:highlight>
                  <a:srgbClr val="FFFFFF"/>
                </a:highlight>
                <a:latin typeface="Consolas" panose="020B0609020204030204" pitchFamily="49" charset="0"/>
              </a:rPr>
              <a:t>transform-function(parameters)</a:t>
            </a:r>
            <a:r>
              <a:rPr lang="en-GB" sz="2400" dirty="0">
                <a:solidFill>
                  <a:srgbClr val="000000"/>
                </a:solidFill>
                <a:highlight>
                  <a:srgbClr val="FFFFFF"/>
                </a:highlight>
                <a:latin typeface="Consolas" panose="020B0609020204030204" pitchFamily="49" charset="0"/>
              </a:rPr>
              <a:t>;</a:t>
            </a:r>
            <a:endParaRPr lang="en-GB" sz="2400" dirty="0"/>
          </a:p>
          <a:p>
            <a:r>
              <a:rPr lang="en-GB" dirty="0"/>
              <a:t>The transform-function specifies one of the transformation functions: </a:t>
            </a:r>
            <a:r>
              <a:rPr lang="en-GB" i="1" dirty="0"/>
              <a:t>translate</a:t>
            </a:r>
            <a:r>
              <a:rPr lang="en-GB" dirty="0"/>
              <a:t>, </a:t>
            </a:r>
            <a:r>
              <a:rPr lang="en-GB" i="1" dirty="0"/>
              <a:t>scale</a:t>
            </a:r>
            <a:r>
              <a:rPr lang="en-GB" dirty="0"/>
              <a:t>, </a:t>
            </a:r>
            <a:r>
              <a:rPr lang="en-GB" i="1" dirty="0"/>
              <a:t>rotate</a:t>
            </a:r>
            <a:r>
              <a:rPr lang="en-GB" dirty="0"/>
              <a:t> or </a:t>
            </a:r>
            <a:r>
              <a:rPr lang="en-GB" i="1" dirty="0"/>
              <a:t>skew</a:t>
            </a:r>
            <a:r>
              <a:rPr lang="en-GB" dirty="0"/>
              <a:t>. The parameters are for:</a:t>
            </a:r>
          </a:p>
          <a:p>
            <a:pPr lvl="1"/>
            <a:r>
              <a:rPr lang="en-GB" b="1" i="1" dirty="0"/>
              <a:t>Translate</a:t>
            </a:r>
            <a:r>
              <a:rPr lang="en-GB" dirty="0"/>
              <a:t>: how many units to move the element.</a:t>
            </a:r>
          </a:p>
          <a:p>
            <a:pPr lvl="1"/>
            <a:r>
              <a:rPr lang="en-GB" b="1" i="1" dirty="0"/>
              <a:t>Rotate</a:t>
            </a:r>
            <a:r>
              <a:rPr lang="en-GB" dirty="0"/>
              <a:t>: how many degrees to rotate the element.</a:t>
            </a:r>
          </a:p>
          <a:p>
            <a:pPr lvl="1"/>
            <a:r>
              <a:rPr lang="en-GB" b="1" i="1" dirty="0"/>
              <a:t>Scale</a:t>
            </a:r>
            <a:r>
              <a:rPr lang="en-GB" dirty="0"/>
              <a:t>: by how much do you want to increase or decrease the element.</a:t>
            </a:r>
          </a:p>
          <a:p>
            <a:pPr lvl="1"/>
            <a:r>
              <a:rPr lang="en-GB" b="1" i="1" dirty="0"/>
              <a:t>Skew</a:t>
            </a:r>
            <a:r>
              <a:rPr lang="en-GB" dirty="0"/>
              <a:t>: what is the size of the angle (degrees) to skew the element by.</a:t>
            </a:r>
          </a:p>
          <a:p>
            <a:endParaRPr lang="en-GB" dirty="0"/>
          </a:p>
        </p:txBody>
      </p:sp>
    </p:spTree>
    <p:extLst>
      <p:ext uri="{BB962C8B-B14F-4D97-AF65-F5344CB8AC3E}">
        <p14:creationId xmlns:p14="http://schemas.microsoft.com/office/powerpoint/2010/main" val="2649494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CSS3 Transform Functions</a:t>
            </a:r>
          </a:p>
        </p:txBody>
      </p:sp>
      <p:sp>
        <p:nvSpPr>
          <p:cNvPr id="5" name="Content Placeholder 4"/>
          <p:cNvSpPr>
            <a:spLocks noGrp="1"/>
          </p:cNvSpPr>
          <p:nvPr>
            <p:ph sz="quarter" idx="1"/>
          </p:nvPr>
        </p:nvSpPr>
        <p:spPr>
          <a:xfrm>
            <a:off x="609600" y="1589567"/>
            <a:ext cx="3886200" cy="5119346"/>
          </a:xfrm>
        </p:spPr>
        <p:txBody>
          <a:bodyPr>
            <a:normAutofit fontScale="92500" lnSpcReduction="10000"/>
          </a:bodyPr>
          <a:lstStyle/>
          <a:p>
            <a:r>
              <a:rPr lang="en-GB" b="1" dirty="0"/>
              <a:t>Scale</a:t>
            </a:r>
          </a:p>
          <a:p>
            <a:pPr lvl="1"/>
            <a:r>
              <a:rPr lang="en-GB" dirty="0"/>
              <a:t>scale(x, y)</a:t>
            </a:r>
          </a:p>
          <a:p>
            <a:pPr lvl="1"/>
            <a:r>
              <a:rPr lang="en-GB" dirty="0"/>
              <a:t>scale3d(x, y, z)</a:t>
            </a:r>
          </a:p>
          <a:p>
            <a:pPr lvl="1"/>
            <a:r>
              <a:rPr lang="en-GB" dirty="0" err="1"/>
              <a:t>scaleX</a:t>
            </a:r>
            <a:r>
              <a:rPr lang="en-GB" dirty="0"/>
              <a:t>(x)</a:t>
            </a:r>
          </a:p>
          <a:p>
            <a:pPr lvl="1"/>
            <a:r>
              <a:rPr lang="en-GB" dirty="0" err="1"/>
              <a:t>scaleY</a:t>
            </a:r>
            <a:r>
              <a:rPr lang="en-GB" dirty="0"/>
              <a:t>(y)</a:t>
            </a:r>
          </a:p>
          <a:p>
            <a:pPr lvl="1"/>
            <a:r>
              <a:rPr lang="en-GB" dirty="0" err="1"/>
              <a:t>scaleZ</a:t>
            </a:r>
            <a:r>
              <a:rPr lang="en-GB" dirty="0"/>
              <a:t>(z)</a:t>
            </a:r>
          </a:p>
          <a:p>
            <a:r>
              <a:rPr lang="en-GB" b="1" dirty="0"/>
              <a:t>Translate</a:t>
            </a:r>
          </a:p>
          <a:p>
            <a:pPr lvl="1"/>
            <a:r>
              <a:rPr lang="en-GB" dirty="0"/>
              <a:t>translate(x, y)</a:t>
            </a:r>
          </a:p>
          <a:p>
            <a:pPr lvl="1"/>
            <a:r>
              <a:rPr lang="en-GB" dirty="0"/>
              <a:t>translate3d(x, y, z)</a:t>
            </a:r>
          </a:p>
          <a:p>
            <a:pPr lvl="1"/>
            <a:r>
              <a:rPr lang="en-GB" dirty="0" err="1"/>
              <a:t>translateX</a:t>
            </a:r>
            <a:r>
              <a:rPr lang="en-GB" dirty="0"/>
              <a:t>(x)</a:t>
            </a:r>
          </a:p>
          <a:p>
            <a:pPr lvl="1"/>
            <a:r>
              <a:rPr lang="en-GB" dirty="0" err="1"/>
              <a:t>translateY</a:t>
            </a:r>
            <a:r>
              <a:rPr lang="en-GB" dirty="0"/>
              <a:t>(y)</a:t>
            </a:r>
          </a:p>
          <a:p>
            <a:pPr lvl="1"/>
            <a:r>
              <a:rPr lang="en-GB" dirty="0" err="1"/>
              <a:t>translateZ</a:t>
            </a:r>
            <a:r>
              <a:rPr lang="en-GB" dirty="0"/>
              <a:t>(z)</a:t>
            </a:r>
          </a:p>
        </p:txBody>
      </p:sp>
      <p:sp>
        <p:nvSpPr>
          <p:cNvPr id="6" name="Content Placeholder 5"/>
          <p:cNvSpPr>
            <a:spLocks noGrp="1"/>
          </p:cNvSpPr>
          <p:nvPr>
            <p:ph sz="quarter" idx="2"/>
          </p:nvPr>
        </p:nvSpPr>
        <p:spPr>
          <a:xfrm>
            <a:off x="4844900" y="1589566"/>
            <a:ext cx="4146699" cy="5116033"/>
          </a:xfrm>
        </p:spPr>
        <p:txBody>
          <a:bodyPr>
            <a:normAutofit fontScale="92500" lnSpcReduction="10000"/>
          </a:bodyPr>
          <a:lstStyle/>
          <a:p>
            <a:r>
              <a:rPr lang="en-GB" b="1" dirty="0"/>
              <a:t>Rotate</a:t>
            </a:r>
            <a:r>
              <a:rPr lang="en-GB" dirty="0"/>
              <a:t>: positive angle values rotate clockwise, negative, anti-clockwise.</a:t>
            </a:r>
          </a:p>
          <a:p>
            <a:pPr lvl="1"/>
            <a:r>
              <a:rPr lang="en-GB" dirty="0"/>
              <a:t>rotate(angle)</a:t>
            </a:r>
          </a:p>
          <a:p>
            <a:pPr lvl="1"/>
            <a:r>
              <a:rPr lang="en-GB" dirty="0"/>
              <a:t>rotate3d(x, y, z, angle)</a:t>
            </a:r>
          </a:p>
          <a:p>
            <a:pPr lvl="1"/>
            <a:r>
              <a:rPr lang="en-GB" dirty="0" err="1"/>
              <a:t>rotateX</a:t>
            </a:r>
            <a:r>
              <a:rPr lang="en-GB" dirty="0"/>
              <a:t>(x)</a:t>
            </a:r>
          </a:p>
          <a:p>
            <a:pPr lvl="1"/>
            <a:r>
              <a:rPr lang="en-GB" dirty="0" err="1"/>
              <a:t>rotateY</a:t>
            </a:r>
            <a:r>
              <a:rPr lang="en-GB" dirty="0"/>
              <a:t>(y)</a:t>
            </a:r>
          </a:p>
          <a:p>
            <a:pPr lvl="1"/>
            <a:r>
              <a:rPr lang="en-GB" dirty="0" err="1"/>
              <a:t>rotateZ</a:t>
            </a:r>
            <a:r>
              <a:rPr lang="en-GB" dirty="0"/>
              <a:t>(z)</a:t>
            </a:r>
          </a:p>
          <a:p>
            <a:r>
              <a:rPr lang="en-GB" b="1" dirty="0"/>
              <a:t>Skew</a:t>
            </a:r>
          </a:p>
          <a:p>
            <a:pPr lvl="1"/>
            <a:r>
              <a:rPr lang="en-GB" dirty="0"/>
              <a:t>skew(x-angle, y-angle)</a:t>
            </a:r>
          </a:p>
          <a:p>
            <a:pPr lvl="1"/>
            <a:r>
              <a:rPr lang="en-GB" dirty="0" err="1"/>
              <a:t>skewX</a:t>
            </a:r>
            <a:r>
              <a:rPr lang="en-GB" dirty="0"/>
              <a:t>(angle)</a:t>
            </a:r>
          </a:p>
          <a:p>
            <a:pPr lvl="1"/>
            <a:r>
              <a:rPr lang="en-GB" dirty="0" err="1"/>
              <a:t>skewY</a:t>
            </a:r>
            <a:r>
              <a:rPr lang="en-GB" dirty="0"/>
              <a:t>(angle)</a:t>
            </a:r>
          </a:p>
        </p:txBody>
      </p:sp>
    </p:spTree>
    <p:extLst>
      <p:ext uri="{BB962C8B-B14F-4D97-AF65-F5344CB8AC3E}">
        <p14:creationId xmlns:p14="http://schemas.microsoft.com/office/powerpoint/2010/main" val="175170808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CSS3 Transformations Examples</a:t>
            </a:r>
          </a:p>
        </p:txBody>
      </p:sp>
      <p:sp>
        <p:nvSpPr>
          <p:cNvPr id="3" name="Content Placeholder 2"/>
          <p:cNvSpPr>
            <a:spLocks noGrp="1"/>
          </p:cNvSpPr>
          <p:nvPr>
            <p:ph sz="quarter" idx="1"/>
          </p:nvPr>
        </p:nvSpPr>
        <p:spPr>
          <a:xfrm>
            <a:off x="612647" y="1600199"/>
            <a:ext cx="8272935" cy="5019261"/>
          </a:xfrm>
        </p:spPr>
        <p:txBody>
          <a:bodyPr>
            <a:normAutofit/>
          </a:bodyPr>
          <a:lstStyle/>
          <a:p>
            <a:r>
              <a:rPr lang="en-GB" dirty="0"/>
              <a:t>The following will translate (move) the div element </a:t>
            </a:r>
            <a:r>
              <a:rPr lang="en-GB"/>
              <a:t>by 100px </a:t>
            </a:r>
            <a:r>
              <a:rPr lang="en-GB" dirty="0"/>
              <a:t>right (x-axis) and by 100px downwards (y-axis).</a:t>
            </a:r>
          </a:p>
          <a:p>
            <a:pPr marL="594360" lvl="2" indent="0">
              <a:buNone/>
            </a:pPr>
            <a:r>
              <a:rPr lang="en-GB" sz="2000" dirty="0">
                <a:solidFill>
                  <a:srgbClr val="800000"/>
                </a:solidFill>
                <a:highlight>
                  <a:srgbClr val="FFFFFF"/>
                </a:highlight>
                <a:latin typeface="Consolas" panose="020B0609020204030204" pitchFamily="49" charset="0"/>
              </a:rPr>
              <a:t>#div1</a:t>
            </a:r>
            <a:r>
              <a:rPr lang="en-GB" sz="2000" dirty="0">
                <a:solidFill>
                  <a:srgbClr val="000000"/>
                </a:solidFill>
                <a:highlight>
                  <a:srgbClr val="FFFFFF"/>
                </a:highlight>
                <a:latin typeface="Consolas" panose="020B0609020204030204" pitchFamily="49" charset="0"/>
              </a:rPr>
              <a:t> { </a:t>
            </a:r>
            <a:r>
              <a:rPr lang="en-GB" sz="2000" dirty="0">
                <a:solidFill>
                  <a:srgbClr val="FF0000"/>
                </a:solidFill>
                <a:highlight>
                  <a:srgbClr val="FFFFFF"/>
                </a:highlight>
                <a:latin typeface="Consolas" panose="020B0609020204030204" pitchFamily="49" charset="0"/>
              </a:rPr>
              <a:t>	transform</a:t>
            </a:r>
            <a:r>
              <a:rPr lang="en-GB" sz="2000" dirty="0">
                <a:solidFill>
                  <a:srgbClr val="000000"/>
                </a:solidFill>
                <a:highlight>
                  <a:srgbClr val="FFFFFF"/>
                </a:highlight>
                <a:latin typeface="Consolas" panose="020B0609020204030204" pitchFamily="49" charset="0"/>
              </a:rPr>
              <a:t>: </a:t>
            </a:r>
            <a:r>
              <a:rPr lang="en-GB" sz="2000" dirty="0">
                <a:solidFill>
                  <a:srgbClr val="0000FF"/>
                </a:solidFill>
                <a:highlight>
                  <a:srgbClr val="FFFFFF"/>
                </a:highlight>
                <a:latin typeface="Consolas" panose="020B0609020204030204" pitchFamily="49" charset="0"/>
              </a:rPr>
              <a:t>translate(100px,</a:t>
            </a:r>
            <a:r>
              <a:rPr lang="en-GB" sz="2000" dirty="0">
                <a:solidFill>
                  <a:srgbClr val="000000"/>
                </a:solidFill>
                <a:highlight>
                  <a:srgbClr val="FFFFFF"/>
                </a:highlight>
                <a:latin typeface="Consolas" panose="020B0609020204030204" pitchFamily="49" charset="0"/>
              </a:rPr>
              <a:t> </a:t>
            </a:r>
            <a:r>
              <a:rPr lang="en-GB" sz="2000" dirty="0">
                <a:solidFill>
                  <a:srgbClr val="0000FF"/>
                </a:solidFill>
                <a:highlight>
                  <a:srgbClr val="FFFFFF"/>
                </a:highlight>
                <a:latin typeface="Consolas" panose="020B0609020204030204" pitchFamily="49" charset="0"/>
              </a:rPr>
              <a:t>100px)</a:t>
            </a:r>
            <a:r>
              <a:rPr lang="en-GB" sz="2000" dirty="0">
                <a:solidFill>
                  <a:srgbClr val="000000"/>
                </a:solidFill>
                <a:highlight>
                  <a:srgbClr val="FFFFFF"/>
                </a:highlight>
                <a:latin typeface="Consolas" panose="020B0609020204030204" pitchFamily="49" charset="0"/>
              </a:rPr>
              <a:t>; }</a:t>
            </a:r>
          </a:p>
          <a:p>
            <a:r>
              <a:rPr lang="en-GB" dirty="0"/>
              <a:t>The following will rotate the div element by 30 degrees anti-clockwise (negative angle):</a:t>
            </a:r>
          </a:p>
          <a:p>
            <a:pPr marL="594360" lvl="2" indent="0">
              <a:buNone/>
            </a:pPr>
            <a:r>
              <a:rPr lang="en-GB" sz="2000" dirty="0">
                <a:solidFill>
                  <a:srgbClr val="800000"/>
                </a:solidFill>
                <a:highlight>
                  <a:srgbClr val="FFFFFF"/>
                </a:highlight>
                <a:latin typeface="Consolas" panose="020B0609020204030204" pitchFamily="49" charset="0"/>
              </a:rPr>
              <a:t>#div1</a:t>
            </a:r>
            <a:r>
              <a:rPr lang="en-GB" sz="2000" dirty="0">
                <a:solidFill>
                  <a:srgbClr val="000000"/>
                </a:solidFill>
                <a:highlight>
                  <a:srgbClr val="FFFFFF"/>
                </a:highlight>
                <a:latin typeface="Consolas" panose="020B0609020204030204" pitchFamily="49" charset="0"/>
              </a:rPr>
              <a:t> { </a:t>
            </a:r>
            <a:r>
              <a:rPr lang="en-GB" sz="2000" dirty="0">
                <a:solidFill>
                  <a:srgbClr val="FF0000"/>
                </a:solidFill>
                <a:highlight>
                  <a:srgbClr val="FFFFFF"/>
                </a:highlight>
                <a:latin typeface="Consolas" panose="020B0609020204030204" pitchFamily="49" charset="0"/>
              </a:rPr>
              <a:t>	transform</a:t>
            </a:r>
            <a:r>
              <a:rPr lang="en-GB" sz="2000" dirty="0">
                <a:solidFill>
                  <a:srgbClr val="000000"/>
                </a:solidFill>
                <a:highlight>
                  <a:srgbClr val="FFFFFF"/>
                </a:highlight>
                <a:latin typeface="Consolas" panose="020B0609020204030204" pitchFamily="49" charset="0"/>
              </a:rPr>
              <a:t>: </a:t>
            </a:r>
            <a:r>
              <a:rPr lang="en-GB" sz="2000" dirty="0">
                <a:solidFill>
                  <a:srgbClr val="0000FF"/>
                </a:solidFill>
                <a:highlight>
                  <a:srgbClr val="FFFFFF"/>
                </a:highlight>
                <a:latin typeface="Consolas" panose="020B0609020204030204" pitchFamily="49" charset="0"/>
              </a:rPr>
              <a:t>rotate(-30deg)</a:t>
            </a:r>
            <a:r>
              <a:rPr lang="en-GB" sz="2000" dirty="0">
                <a:solidFill>
                  <a:srgbClr val="000000"/>
                </a:solidFill>
                <a:highlight>
                  <a:srgbClr val="FFFFFF"/>
                </a:highlight>
                <a:latin typeface="Consolas" panose="020B0609020204030204" pitchFamily="49" charset="0"/>
              </a:rPr>
              <a:t>; }</a:t>
            </a:r>
            <a:endParaRPr lang="en-GB" dirty="0"/>
          </a:p>
          <a:p>
            <a:endParaRPr lang="en-GB" dirty="0"/>
          </a:p>
        </p:txBody>
      </p:sp>
      <p:sp>
        <p:nvSpPr>
          <p:cNvPr id="4" name="Rectangle 3"/>
          <p:cNvSpPr/>
          <p:nvPr/>
        </p:nvSpPr>
        <p:spPr>
          <a:xfrm>
            <a:off x="1259632" y="4725144"/>
            <a:ext cx="1440160" cy="86409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4355976" y="5157595"/>
            <a:ext cx="1728192" cy="10081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rot="20595295">
            <a:off x="4176529" y="4952729"/>
            <a:ext cx="1728192" cy="10081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92871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1"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50" presetClass="path" presetSubtype="0" accel="50000" decel="50000" fill="hold" grpId="0" nodeType="clickEffect">
                                  <p:stCondLst>
                                    <p:cond delay="0"/>
                                  </p:stCondLst>
                                  <p:childTnLst>
                                    <p:animMotion origin="layout" path="M -3.05556E-6 -1.85185E-6 L 0.125 -1.85185E-6 C 0.18108 -1.85185E-6 0.25 0.04931 0.25 0.08935 L 0.25 0.17871 " pathEditMode="relative" rAng="0" ptsTypes="AAAA">
                                      <p:cBhvr>
                                        <p:cTn id="16" dur="2000" fill="hold"/>
                                        <p:tgtEl>
                                          <p:spTgt spid="4"/>
                                        </p:tgtEl>
                                        <p:attrNameLst>
                                          <p:attrName>ppt_x</p:attrName>
                                          <p:attrName>ppt_y</p:attrName>
                                        </p:attrNameLst>
                                      </p:cBhvr>
                                      <p:rCtr x="12500" y="8935"/>
                                    </p:animMotion>
                                  </p:childTnLst>
                                  <p:subTnLst>
                                    <p:set>
                                      <p:cBhvr override="childStyle">
                                        <p:cTn dur="1" fill="hold" display="0" masterRel="nextClick" afterEffect="1"/>
                                        <p:tgtEl>
                                          <p:spTgt spid="4"/>
                                        </p:tgtEl>
                                        <p:attrNameLst>
                                          <p:attrName>style.visibility</p:attrName>
                                        </p:attrNameLst>
                                      </p:cBhvr>
                                      <p:to>
                                        <p:strVal val="hidden"/>
                                      </p:to>
                                    </p:set>
                                  </p:sub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childTnLst>
                                  <p:subTnLst>
                                    <p:set>
                                      <p:cBhvr override="childStyle">
                                        <p:cTn dur="1" fill="hold" display="0" masterRel="nextClick" afterEffect="1"/>
                                        <p:tgtEl>
                                          <p:spTgt spid="5"/>
                                        </p:tgtEl>
                                        <p:attrNameLst>
                                          <p:attrName>style.visibility</p:attrName>
                                        </p:attrNameLst>
                                      </p:cBhvr>
                                      <p:to>
                                        <p:strVal val="hidden"/>
                                      </p:to>
                                    </p:set>
                                  </p:sub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4" grpId="1" animBg="1"/>
      <p:bldP spid="5" grpId="0"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CSS3 Transformations Examples</a:t>
            </a:r>
          </a:p>
        </p:txBody>
      </p:sp>
      <p:sp>
        <p:nvSpPr>
          <p:cNvPr id="3" name="Content Placeholder 2"/>
          <p:cNvSpPr>
            <a:spLocks noGrp="1"/>
          </p:cNvSpPr>
          <p:nvPr>
            <p:ph sz="quarter" idx="1"/>
          </p:nvPr>
        </p:nvSpPr>
        <p:spPr>
          <a:xfrm>
            <a:off x="612647" y="1600199"/>
            <a:ext cx="8272935" cy="5019261"/>
          </a:xfrm>
        </p:spPr>
        <p:txBody>
          <a:bodyPr>
            <a:normAutofit/>
          </a:bodyPr>
          <a:lstStyle/>
          <a:p>
            <a:r>
              <a:rPr lang="en-GB" dirty="0"/>
              <a:t>The following will scale the div element by 1.5 times its original size (both width and height):</a:t>
            </a:r>
          </a:p>
          <a:p>
            <a:pPr marL="640080" lvl="2" indent="0">
              <a:buNone/>
            </a:pPr>
            <a:r>
              <a:rPr lang="en-GB" sz="2000" dirty="0">
                <a:solidFill>
                  <a:srgbClr val="800000"/>
                </a:solidFill>
                <a:highlight>
                  <a:srgbClr val="FFFFFF"/>
                </a:highlight>
                <a:latin typeface="Consolas" panose="020B0609020204030204" pitchFamily="49" charset="0"/>
              </a:rPr>
              <a:t>#div1</a:t>
            </a:r>
            <a:r>
              <a:rPr lang="en-GB" sz="2000" dirty="0">
                <a:solidFill>
                  <a:srgbClr val="000000"/>
                </a:solidFill>
                <a:highlight>
                  <a:srgbClr val="FFFFFF"/>
                </a:highlight>
                <a:latin typeface="Consolas" panose="020B0609020204030204" pitchFamily="49" charset="0"/>
              </a:rPr>
              <a:t> { </a:t>
            </a:r>
            <a:r>
              <a:rPr lang="en-GB" sz="2000" dirty="0">
                <a:solidFill>
                  <a:srgbClr val="FF0000"/>
                </a:solidFill>
                <a:highlight>
                  <a:srgbClr val="FFFFFF"/>
                </a:highlight>
                <a:latin typeface="Consolas" panose="020B0609020204030204" pitchFamily="49" charset="0"/>
              </a:rPr>
              <a:t>	transform</a:t>
            </a:r>
            <a:r>
              <a:rPr lang="en-GB" sz="2000" dirty="0">
                <a:solidFill>
                  <a:srgbClr val="000000"/>
                </a:solidFill>
                <a:highlight>
                  <a:srgbClr val="FFFFFF"/>
                </a:highlight>
                <a:latin typeface="Consolas" panose="020B0609020204030204" pitchFamily="49" charset="0"/>
              </a:rPr>
              <a:t>: </a:t>
            </a:r>
            <a:r>
              <a:rPr lang="en-GB" sz="2000" dirty="0">
                <a:solidFill>
                  <a:srgbClr val="0000FF"/>
                </a:solidFill>
                <a:highlight>
                  <a:srgbClr val="FFFFFF"/>
                </a:highlight>
                <a:latin typeface="Consolas" panose="020B0609020204030204" pitchFamily="49" charset="0"/>
              </a:rPr>
              <a:t>scale(1.5)</a:t>
            </a:r>
            <a:r>
              <a:rPr lang="en-GB" sz="2000" dirty="0">
                <a:solidFill>
                  <a:srgbClr val="000000"/>
                </a:solidFill>
                <a:highlight>
                  <a:srgbClr val="FFFFFF"/>
                </a:highlight>
                <a:latin typeface="Consolas" panose="020B0609020204030204" pitchFamily="49" charset="0"/>
              </a:rPr>
              <a:t>; }</a:t>
            </a:r>
            <a:endParaRPr lang="en-GB" sz="2000" dirty="0"/>
          </a:p>
          <a:p>
            <a:endParaRPr lang="en-GB" dirty="0"/>
          </a:p>
        </p:txBody>
      </p:sp>
      <p:sp>
        <p:nvSpPr>
          <p:cNvPr id="4" name="Rectangle 3"/>
          <p:cNvSpPr/>
          <p:nvPr/>
        </p:nvSpPr>
        <p:spPr>
          <a:xfrm>
            <a:off x="1187624" y="3429000"/>
            <a:ext cx="1440160" cy="86409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02953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6" presetClass="emph" presetSubtype="0" fill="hold" grpId="1" nodeType="clickEffect">
                                  <p:stCondLst>
                                    <p:cond delay="0"/>
                                  </p:stCondLst>
                                  <p:childTnLst>
                                    <p:animScale>
                                      <p:cBhvr>
                                        <p:cTn id="16" dur="2000" fill="hold"/>
                                        <p:tgtEl>
                                          <p:spTgt spid="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4"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dirty="0"/>
              <a:t>Combining Transform Functions</a:t>
            </a:r>
          </a:p>
        </p:txBody>
      </p:sp>
      <p:sp>
        <p:nvSpPr>
          <p:cNvPr id="8" name="Content Placeholder 7"/>
          <p:cNvSpPr>
            <a:spLocks noGrp="1"/>
          </p:cNvSpPr>
          <p:nvPr>
            <p:ph sz="quarter" idx="1"/>
          </p:nvPr>
        </p:nvSpPr>
        <p:spPr>
          <a:xfrm>
            <a:off x="612648" y="1600200"/>
            <a:ext cx="8153400" cy="4637112"/>
          </a:xfrm>
        </p:spPr>
        <p:txBody>
          <a:bodyPr>
            <a:normAutofit/>
          </a:bodyPr>
          <a:lstStyle/>
          <a:p>
            <a:r>
              <a:rPr lang="en-GB" dirty="0"/>
              <a:t>You can combine multiple transform functions.</a:t>
            </a:r>
          </a:p>
          <a:p>
            <a:r>
              <a:rPr lang="en-GB" dirty="0"/>
              <a:t>You combine them by separating the different transform functions with a </a:t>
            </a:r>
            <a:r>
              <a:rPr lang="en-GB" b="1" i="1" dirty="0"/>
              <a:t>space</a:t>
            </a:r>
            <a:r>
              <a:rPr lang="en-GB" dirty="0"/>
              <a:t>.</a:t>
            </a:r>
          </a:p>
          <a:p>
            <a:r>
              <a:rPr lang="en-GB" dirty="0"/>
              <a:t>For example, you want to both rotate an element by 45 degrees and scale it to twice its size:</a:t>
            </a:r>
          </a:p>
          <a:p>
            <a:pPr marL="640080" lvl="2" indent="0">
              <a:buNone/>
            </a:pPr>
            <a:r>
              <a:rPr lang="en-GB" sz="2400" dirty="0">
                <a:solidFill>
                  <a:srgbClr val="800000"/>
                </a:solidFill>
                <a:highlight>
                  <a:srgbClr val="FFFFFF"/>
                </a:highlight>
                <a:latin typeface="Consolas" panose="020B0609020204030204" pitchFamily="49" charset="0"/>
              </a:rPr>
              <a:t>#div1</a:t>
            </a:r>
            <a:r>
              <a:rPr lang="en-GB" sz="2400" dirty="0">
                <a:solidFill>
                  <a:srgbClr val="000000"/>
                </a:solidFill>
                <a:highlight>
                  <a:srgbClr val="FFFFFF"/>
                </a:highlight>
                <a:latin typeface="Consolas" panose="020B0609020204030204" pitchFamily="49" charset="0"/>
              </a:rPr>
              <a:t> { </a:t>
            </a:r>
            <a:endParaRPr lang="en-GB" sz="2400" dirty="0">
              <a:solidFill>
                <a:srgbClr val="FF0000"/>
              </a:solidFill>
              <a:highlight>
                <a:srgbClr val="FFFFFF"/>
              </a:highlight>
              <a:latin typeface="Consolas" panose="020B0609020204030204" pitchFamily="49" charset="0"/>
            </a:endParaRPr>
          </a:p>
          <a:p>
            <a:pPr marL="640080" lvl="2" indent="0">
              <a:buNone/>
            </a:pPr>
            <a:r>
              <a:rPr lang="en-GB" sz="2400" dirty="0">
                <a:solidFill>
                  <a:srgbClr val="FF0000"/>
                </a:solidFill>
                <a:highlight>
                  <a:srgbClr val="FFFFFF"/>
                </a:highlight>
                <a:latin typeface="Consolas" panose="020B0609020204030204" pitchFamily="49" charset="0"/>
              </a:rPr>
              <a:t>transform</a:t>
            </a:r>
            <a:r>
              <a:rPr lang="en-GB" sz="2400" dirty="0">
                <a:solidFill>
                  <a:srgbClr val="000000"/>
                </a:solidFill>
                <a:highlight>
                  <a:srgbClr val="FFFFFF"/>
                </a:highlight>
                <a:latin typeface="Consolas" panose="020B0609020204030204" pitchFamily="49" charset="0"/>
              </a:rPr>
              <a:t>: </a:t>
            </a:r>
            <a:r>
              <a:rPr lang="en-GB" sz="2400" dirty="0">
                <a:solidFill>
                  <a:srgbClr val="0000FF"/>
                </a:solidFill>
                <a:highlight>
                  <a:srgbClr val="FFFFFF"/>
                </a:highlight>
                <a:latin typeface="Consolas" panose="020B0609020204030204" pitchFamily="49" charset="0"/>
              </a:rPr>
              <a:t>rotate(45deg) scale(2.0)</a:t>
            </a:r>
            <a:r>
              <a:rPr lang="en-GB" sz="2400" dirty="0">
                <a:solidFill>
                  <a:srgbClr val="000000"/>
                </a:solidFill>
                <a:highlight>
                  <a:srgbClr val="FFFFFF"/>
                </a:highlight>
                <a:latin typeface="Consolas" panose="020B0609020204030204" pitchFamily="49" charset="0"/>
              </a:rPr>
              <a:t>; </a:t>
            </a:r>
          </a:p>
          <a:p>
            <a:pPr marL="640080" lvl="2" indent="0">
              <a:buNone/>
            </a:pPr>
            <a:r>
              <a:rPr lang="en-GB" sz="2400" dirty="0">
                <a:solidFill>
                  <a:srgbClr val="000000"/>
                </a:solidFill>
                <a:highlight>
                  <a:srgbClr val="FFFFFF"/>
                </a:highlight>
                <a:latin typeface="Consolas" panose="020B0609020204030204" pitchFamily="49" charset="0"/>
              </a:rPr>
              <a:t>}</a:t>
            </a:r>
            <a:endParaRPr lang="en-GB" dirty="0"/>
          </a:p>
        </p:txBody>
      </p:sp>
      <p:cxnSp>
        <p:nvCxnSpPr>
          <p:cNvPr id="10" name="Straight Arrow Connector 9"/>
          <p:cNvCxnSpPr/>
          <p:nvPr/>
        </p:nvCxnSpPr>
        <p:spPr>
          <a:xfrm flipH="1">
            <a:off x="5126309" y="2793148"/>
            <a:ext cx="219076" cy="142201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60010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8">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8">
                                            <p:txEl>
                                              <p:pRg st="5" end="5"/>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CSS3 Transitions</a:t>
            </a:r>
          </a:p>
        </p:txBody>
      </p:sp>
      <p:sp>
        <p:nvSpPr>
          <p:cNvPr id="3" name="Content Placeholder 2"/>
          <p:cNvSpPr>
            <a:spLocks noGrp="1"/>
          </p:cNvSpPr>
          <p:nvPr>
            <p:ph sz="quarter" idx="1"/>
          </p:nvPr>
        </p:nvSpPr>
        <p:spPr/>
        <p:txBody>
          <a:bodyPr/>
          <a:lstStyle/>
          <a:p>
            <a:r>
              <a:rPr lang="en-GB" dirty="0"/>
              <a:t>Allows you to </a:t>
            </a:r>
            <a:r>
              <a:rPr lang="en-GB" b="1" i="1" dirty="0"/>
              <a:t>change CSS property values</a:t>
            </a:r>
            <a:r>
              <a:rPr lang="en-GB" dirty="0"/>
              <a:t> (from one value to another) </a:t>
            </a:r>
            <a:r>
              <a:rPr lang="en-GB" b="1" i="1" dirty="0"/>
              <a:t>smoothly over a given duration</a:t>
            </a:r>
            <a:r>
              <a:rPr lang="en-GB" dirty="0"/>
              <a:t> as an element changes state.</a:t>
            </a:r>
          </a:p>
          <a:p>
            <a:r>
              <a:rPr lang="en-GB" dirty="0"/>
              <a:t>To create a transition effect, you use the </a:t>
            </a:r>
            <a:r>
              <a:rPr lang="en-GB" b="1" dirty="0"/>
              <a:t>transition property</a:t>
            </a:r>
            <a:r>
              <a:rPr lang="en-GB" dirty="0"/>
              <a:t> and you </a:t>
            </a:r>
            <a:r>
              <a:rPr lang="en-GB" u="sng" dirty="0"/>
              <a:t>must</a:t>
            </a:r>
            <a:r>
              <a:rPr lang="en-GB" dirty="0"/>
              <a:t> specify:</a:t>
            </a:r>
          </a:p>
          <a:p>
            <a:pPr lvl="1"/>
            <a:r>
              <a:rPr lang="en-GB" dirty="0"/>
              <a:t>The </a:t>
            </a:r>
            <a:r>
              <a:rPr lang="en-GB" b="1" i="1" dirty="0"/>
              <a:t>CSS property</a:t>
            </a:r>
            <a:r>
              <a:rPr lang="en-GB" b="1" dirty="0"/>
              <a:t> </a:t>
            </a:r>
            <a:r>
              <a:rPr lang="en-GB" dirty="0"/>
              <a:t>you want to add a transition effect to.</a:t>
            </a:r>
          </a:p>
          <a:p>
            <a:pPr lvl="1"/>
            <a:r>
              <a:rPr lang="en-GB" dirty="0"/>
              <a:t>The </a:t>
            </a:r>
            <a:r>
              <a:rPr lang="en-GB" b="1" i="1" dirty="0"/>
              <a:t>duration</a:t>
            </a:r>
            <a:r>
              <a:rPr lang="en-GB" dirty="0"/>
              <a:t> of the effect.</a:t>
            </a:r>
          </a:p>
        </p:txBody>
      </p:sp>
    </p:spTree>
    <p:extLst>
      <p:ext uri="{BB962C8B-B14F-4D97-AF65-F5344CB8AC3E}">
        <p14:creationId xmlns:p14="http://schemas.microsoft.com/office/powerpoint/2010/main" val="2604647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CSS3 Transitions Example</a:t>
            </a:r>
          </a:p>
        </p:txBody>
      </p:sp>
      <p:sp>
        <p:nvSpPr>
          <p:cNvPr id="3" name="Content Placeholder 2"/>
          <p:cNvSpPr>
            <a:spLocks noGrp="1"/>
          </p:cNvSpPr>
          <p:nvPr>
            <p:ph sz="quarter" idx="1"/>
          </p:nvPr>
        </p:nvSpPr>
        <p:spPr>
          <a:xfrm>
            <a:off x="612647" y="1600200"/>
            <a:ext cx="8369427" cy="5067300"/>
          </a:xfrm>
        </p:spPr>
        <p:txBody>
          <a:bodyPr>
            <a:normAutofit fontScale="92500" lnSpcReduction="10000"/>
          </a:bodyPr>
          <a:lstStyle/>
          <a:p>
            <a:r>
              <a:rPr lang="en-GB" dirty="0"/>
              <a:t>For example, you have a button and you want to create a transition effect that increases the </a:t>
            </a:r>
            <a:r>
              <a:rPr lang="en-GB" b="1" dirty="0"/>
              <a:t>width</a:t>
            </a:r>
            <a:r>
              <a:rPr lang="en-GB" dirty="0"/>
              <a:t> </a:t>
            </a:r>
            <a:r>
              <a:rPr lang="en-GB" i="1" u="sng" dirty="0"/>
              <a:t>gradually</a:t>
            </a:r>
            <a:r>
              <a:rPr lang="en-GB" dirty="0"/>
              <a:t> when the user </a:t>
            </a:r>
            <a:r>
              <a:rPr lang="en-GB" i="1" dirty="0"/>
              <a:t>hovers</a:t>
            </a:r>
            <a:r>
              <a:rPr lang="en-GB" dirty="0"/>
              <a:t> over it.</a:t>
            </a:r>
          </a:p>
          <a:p>
            <a:r>
              <a:rPr lang="en-GB" dirty="0"/>
              <a:t>Create the normal button styles and add a transition property for the width, the change will take 2 seconds.</a:t>
            </a:r>
          </a:p>
          <a:p>
            <a:pPr marL="594360" lvl="2" indent="0">
              <a:buNone/>
            </a:pPr>
            <a:r>
              <a:rPr lang="en-GB" sz="2400" dirty="0">
                <a:solidFill>
                  <a:srgbClr val="800000"/>
                </a:solidFill>
                <a:highlight>
                  <a:srgbClr val="FFFFFF"/>
                </a:highlight>
                <a:latin typeface="Consolas" panose="020B0609020204030204" pitchFamily="49" charset="0"/>
              </a:rPr>
              <a:t>#btn1 </a:t>
            </a:r>
            <a:r>
              <a:rPr lang="en-GB" sz="2400" dirty="0">
                <a:solidFill>
                  <a:srgbClr val="000000"/>
                </a:solidFill>
                <a:highlight>
                  <a:srgbClr val="FFFFFF"/>
                </a:highlight>
                <a:latin typeface="Consolas" panose="020B0609020204030204" pitchFamily="49" charset="0"/>
              </a:rPr>
              <a:t>{ </a:t>
            </a:r>
            <a:r>
              <a:rPr lang="en-GB" sz="2400" dirty="0">
                <a:solidFill>
                  <a:srgbClr val="FF0000"/>
                </a:solidFill>
                <a:highlight>
                  <a:srgbClr val="FFFFFF"/>
                </a:highlight>
                <a:latin typeface="Consolas" panose="020B0609020204030204" pitchFamily="49" charset="0"/>
              </a:rPr>
              <a:t>width</a:t>
            </a:r>
            <a:r>
              <a:rPr lang="en-GB" sz="2400" dirty="0">
                <a:solidFill>
                  <a:srgbClr val="000000"/>
                </a:solidFill>
                <a:highlight>
                  <a:srgbClr val="FFFFFF"/>
                </a:highlight>
                <a:latin typeface="Consolas" panose="020B0609020204030204" pitchFamily="49" charset="0"/>
              </a:rPr>
              <a:t>: </a:t>
            </a:r>
            <a:r>
              <a:rPr lang="en-GB" sz="2400" dirty="0">
                <a:solidFill>
                  <a:srgbClr val="0000FF"/>
                </a:solidFill>
                <a:highlight>
                  <a:srgbClr val="FFFFFF"/>
                </a:highlight>
                <a:latin typeface="Consolas" panose="020B0609020204030204" pitchFamily="49" charset="0"/>
              </a:rPr>
              <a:t>100px</a:t>
            </a:r>
            <a:r>
              <a:rPr lang="en-GB" sz="2400" dirty="0">
                <a:solidFill>
                  <a:srgbClr val="000000"/>
                </a:solidFill>
                <a:highlight>
                  <a:srgbClr val="FFFFFF"/>
                </a:highlight>
                <a:latin typeface="Consolas" panose="020B0609020204030204" pitchFamily="49" charset="0"/>
              </a:rPr>
              <a:t>; </a:t>
            </a:r>
            <a:r>
              <a:rPr lang="en-GB" sz="2400" dirty="0">
                <a:solidFill>
                  <a:srgbClr val="FF0000"/>
                </a:solidFill>
                <a:highlight>
                  <a:srgbClr val="FFFFFF"/>
                </a:highlight>
                <a:latin typeface="Consolas" panose="020B0609020204030204" pitchFamily="49" charset="0"/>
              </a:rPr>
              <a:t>transition</a:t>
            </a:r>
            <a:r>
              <a:rPr lang="en-GB" sz="2400" dirty="0">
                <a:solidFill>
                  <a:srgbClr val="000000"/>
                </a:solidFill>
                <a:highlight>
                  <a:srgbClr val="FFFFFF"/>
                </a:highlight>
                <a:latin typeface="Consolas" panose="020B0609020204030204" pitchFamily="49" charset="0"/>
              </a:rPr>
              <a:t>: </a:t>
            </a:r>
            <a:r>
              <a:rPr lang="en-GB" sz="2400" dirty="0">
                <a:solidFill>
                  <a:srgbClr val="0000FF"/>
                </a:solidFill>
                <a:highlight>
                  <a:srgbClr val="FFFFFF"/>
                </a:highlight>
                <a:latin typeface="Consolas" panose="020B0609020204030204" pitchFamily="49" charset="0"/>
              </a:rPr>
              <a:t>width 2s</a:t>
            </a:r>
            <a:r>
              <a:rPr lang="en-GB" sz="2400" dirty="0">
                <a:solidFill>
                  <a:srgbClr val="000000"/>
                </a:solidFill>
                <a:highlight>
                  <a:srgbClr val="FFFFFF"/>
                </a:highlight>
                <a:latin typeface="Consolas" panose="020B0609020204030204" pitchFamily="49" charset="0"/>
              </a:rPr>
              <a:t>; }</a:t>
            </a:r>
            <a:endParaRPr lang="en-GB" dirty="0"/>
          </a:p>
          <a:p>
            <a:r>
              <a:rPr lang="en-GB" dirty="0"/>
              <a:t>Now for the hover state, add the change in width:</a:t>
            </a:r>
          </a:p>
          <a:p>
            <a:pPr marL="594360" lvl="2" indent="0">
              <a:buNone/>
            </a:pPr>
            <a:r>
              <a:rPr lang="en-GB" sz="2000" dirty="0">
                <a:solidFill>
                  <a:srgbClr val="800000"/>
                </a:solidFill>
                <a:highlight>
                  <a:srgbClr val="FFFFFF"/>
                </a:highlight>
                <a:latin typeface="Consolas" panose="020B0609020204030204" pitchFamily="49" charset="0"/>
              </a:rPr>
              <a:t>#btn1:hover </a:t>
            </a:r>
            <a:r>
              <a:rPr lang="en-GB" sz="2000" dirty="0">
                <a:solidFill>
                  <a:srgbClr val="000000"/>
                </a:solidFill>
                <a:highlight>
                  <a:srgbClr val="FFFFFF"/>
                </a:highlight>
                <a:latin typeface="Consolas" panose="020B0609020204030204" pitchFamily="49" charset="0"/>
              </a:rPr>
              <a:t>{ </a:t>
            </a:r>
            <a:r>
              <a:rPr lang="en-GB" sz="2000" dirty="0">
                <a:solidFill>
                  <a:srgbClr val="FF0000"/>
                </a:solidFill>
                <a:highlight>
                  <a:srgbClr val="FFFFFF"/>
                </a:highlight>
                <a:latin typeface="Consolas" panose="020B0609020204030204" pitchFamily="49" charset="0"/>
              </a:rPr>
              <a:t>width</a:t>
            </a:r>
            <a:r>
              <a:rPr lang="en-GB" sz="2000" dirty="0">
                <a:solidFill>
                  <a:srgbClr val="000000"/>
                </a:solidFill>
                <a:highlight>
                  <a:srgbClr val="FFFFFF"/>
                </a:highlight>
                <a:latin typeface="Consolas" panose="020B0609020204030204" pitchFamily="49" charset="0"/>
              </a:rPr>
              <a:t>: </a:t>
            </a:r>
            <a:r>
              <a:rPr lang="en-GB" sz="2000" dirty="0">
                <a:solidFill>
                  <a:srgbClr val="0000FF"/>
                </a:solidFill>
                <a:highlight>
                  <a:srgbClr val="FFFFFF"/>
                </a:highlight>
                <a:latin typeface="Consolas" panose="020B0609020204030204" pitchFamily="49" charset="0"/>
              </a:rPr>
              <a:t>300px</a:t>
            </a:r>
            <a:r>
              <a:rPr lang="en-GB" sz="2000" dirty="0">
                <a:solidFill>
                  <a:srgbClr val="000000"/>
                </a:solidFill>
                <a:highlight>
                  <a:srgbClr val="FFFFFF"/>
                </a:highlight>
                <a:latin typeface="Consolas" panose="020B0609020204030204" pitchFamily="49" charset="0"/>
              </a:rPr>
              <a:t>; }</a:t>
            </a:r>
            <a:endParaRPr lang="en-GB" dirty="0"/>
          </a:p>
          <a:p>
            <a:r>
              <a:rPr lang="en-GB" dirty="0"/>
              <a:t>You can combine multiple transitions by separating them with commas:</a:t>
            </a:r>
          </a:p>
          <a:p>
            <a:pPr marL="594360" lvl="2" indent="0">
              <a:buNone/>
            </a:pPr>
            <a:r>
              <a:rPr lang="en-GB" sz="2000" dirty="0">
                <a:solidFill>
                  <a:srgbClr val="800000"/>
                </a:solidFill>
                <a:highlight>
                  <a:srgbClr val="FFFFFF"/>
                </a:highlight>
                <a:latin typeface="Consolas" panose="020B0609020204030204" pitchFamily="49" charset="0"/>
              </a:rPr>
              <a:t>#btn1 </a:t>
            </a:r>
            <a:r>
              <a:rPr lang="en-GB" sz="2000" dirty="0">
                <a:solidFill>
                  <a:srgbClr val="000000"/>
                </a:solidFill>
                <a:highlight>
                  <a:srgbClr val="FFFFFF"/>
                </a:highlight>
                <a:latin typeface="Consolas" panose="020B0609020204030204" pitchFamily="49" charset="0"/>
              </a:rPr>
              <a:t>{ </a:t>
            </a:r>
            <a:r>
              <a:rPr lang="en-GB" sz="2000" dirty="0">
                <a:solidFill>
                  <a:srgbClr val="FF0000"/>
                </a:solidFill>
                <a:highlight>
                  <a:srgbClr val="FFFFFF"/>
                </a:highlight>
                <a:latin typeface="Consolas" panose="020B0609020204030204" pitchFamily="49" charset="0"/>
              </a:rPr>
              <a:t>width</a:t>
            </a:r>
            <a:r>
              <a:rPr lang="en-GB" sz="2000" dirty="0">
                <a:solidFill>
                  <a:srgbClr val="000000"/>
                </a:solidFill>
                <a:highlight>
                  <a:srgbClr val="FFFFFF"/>
                </a:highlight>
                <a:latin typeface="Consolas" panose="020B0609020204030204" pitchFamily="49" charset="0"/>
              </a:rPr>
              <a:t>: </a:t>
            </a:r>
            <a:r>
              <a:rPr lang="en-GB" sz="2000" dirty="0">
                <a:solidFill>
                  <a:srgbClr val="0000FF"/>
                </a:solidFill>
                <a:highlight>
                  <a:srgbClr val="FFFFFF"/>
                </a:highlight>
                <a:latin typeface="Consolas" panose="020B0609020204030204" pitchFamily="49" charset="0"/>
              </a:rPr>
              <a:t>100px</a:t>
            </a:r>
            <a:r>
              <a:rPr lang="en-GB" sz="2000" dirty="0">
                <a:solidFill>
                  <a:srgbClr val="000000"/>
                </a:solidFill>
                <a:highlight>
                  <a:srgbClr val="FFFFFF"/>
                </a:highlight>
                <a:latin typeface="Consolas" panose="020B0609020204030204" pitchFamily="49" charset="0"/>
              </a:rPr>
              <a:t>; </a:t>
            </a:r>
            <a:r>
              <a:rPr lang="en-GB" sz="2000" dirty="0">
                <a:solidFill>
                  <a:srgbClr val="FF0000"/>
                </a:solidFill>
                <a:highlight>
                  <a:srgbClr val="FFFFFF"/>
                </a:highlight>
                <a:latin typeface="Consolas" panose="020B0609020204030204" pitchFamily="49" charset="0"/>
              </a:rPr>
              <a:t>transition</a:t>
            </a:r>
            <a:r>
              <a:rPr lang="en-GB" sz="2000" dirty="0">
                <a:solidFill>
                  <a:srgbClr val="000000"/>
                </a:solidFill>
                <a:highlight>
                  <a:srgbClr val="FFFFFF"/>
                </a:highlight>
                <a:latin typeface="Consolas" panose="020B0609020204030204" pitchFamily="49" charset="0"/>
              </a:rPr>
              <a:t>: </a:t>
            </a:r>
            <a:r>
              <a:rPr lang="en-GB" sz="2000" dirty="0">
                <a:solidFill>
                  <a:srgbClr val="0000FF"/>
                </a:solidFill>
                <a:highlight>
                  <a:srgbClr val="FFFFFF"/>
                </a:highlight>
                <a:latin typeface="Consolas" panose="020B0609020204030204" pitchFamily="49" charset="0"/>
              </a:rPr>
              <a:t>width 2s, background-</a:t>
            </a:r>
            <a:r>
              <a:rPr lang="en-GB" sz="2000" dirty="0" err="1">
                <a:solidFill>
                  <a:srgbClr val="0000FF"/>
                </a:solidFill>
                <a:highlight>
                  <a:srgbClr val="FFFFFF"/>
                </a:highlight>
                <a:latin typeface="Consolas" panose="020B0609020204030204" pitchFamily="49" charset="0"/>
              </a:rPr>
              <a:t>color</a:t>
            </a:r>
            <a:r>
              <a:rPr lang="en-GB" sz="2000" dirty="0">
                <a:solidFill>
                  <a:srgbClr val="0000FF"/>
                </a:solidFill>
                <a:highlight>
                  <a:srgbClr val="FFFFFF"/>
                </a:highlight>
                <a:latin typeface="Consolas" panose="020B0609020204030204" pitchFamily="49" charset="0"/>
              </a:rPr>
              <a:t> 3s</a:t>
            </a:r>
            <a:r>
              <a:rPr lang="en-GB" sz="2000" dirty="0">
                <a:solidFill>
                  <a:srgbClr val="000000"/>
                </a:solidFill>
                <a:highlight>
                  <a:srgbClr val="FFFFFF"/>
                </a:highlight>
                <a:latin typeface="Consolas" panose="020B0609020204030204" pitchFamily="49" charset="0"/>
              </a:rPr>
              <a:t>; }</a:t>
            </a:r>
            <a:endParaRPr lang="en-GB" dirty="0"/>
          </a:p>
          <a:p>
            <a:pPr marL="594360" lvl="2" indent="0">
              <a:buNone/>
            </a:pPr>
            <a:endParaRPr lang="en-GB" dirty="0"/>
          </a:p>
        </p:txBody>
      </p:sp>
    </p:spTree>
    <p:extLst>
      <p:ext uri="{BB962C8B-B14F-4D97-AF65-F5344CB8AC3E}">
        <p14:creationId xmlns:p14="http://schemas.microsoft.com/office/powerpoint/2010/main" val="4139852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CSS Transition Properties</a:t>
            </a:r>
          </a:p>
        </p:txBody>
      </p:sp>
      <p:sp>
        <p:nvSpPr>
          <p:cNvPr id="3" name="Content Placeholder 2"/>
          <p:cNvSpPr>
            <a:spLocks noGrp="1"/>
          </p:cNvSpPr>
          <p:nvPr>
            <p:ph sz="quarter" idx="1"/>
          </p:nvPr>
        </p:nvSpPr>
        <p:spPr>
          <a:xfrm>
            <a:off x="612648" y="1600200"/>
            <a:ext cx="8153400" cy="4819650"/>
          </a:xfrm>
        </p:spPr>
        <p:txBody>
          <a:bodyPr>
            <a:normAutofit/>
          </a:bodyPr>
          <a:lstStyle/>
          <a:p>
            <a:r>
              <a:rPr lang="en-GB" dirty="0"/>
              <a:t>The two mandatory transition properties are:</a:t>
            </a:r>
          </a:p>
          <a:p>
            <a:pPr lvl="1"/>
            <a:r>
              <a:rPr lang="en-GB" b="1" dirty="0"/>
              <a:t>transition-property</a:t>
            </a:r>
            <a:r>
              <a:rPr lang="en-GB" dirty="0"/>
              <a:t>: the CSS property to apply the transition to.</a:t>
            </a:r>
          </a:p>
          <a:p>
            <a:pPr lvl="1"/>
            <a:r>
              <a:rPr lang="en-GB" b="1" dirty="0"/>
              <a:t>transition-duration</a:t>
            </a:r>
            <a:r>
              <a:rPr lang="en-GB" dirty="0"/>
              <a:t>: the length of time over which the transition occurs</a:t>
            </a:r>
          </a:p>
          <a:p>
            <a:pPr marL="594360" lvl="2" indent="0">
              <a:buNone/>
            </a:pPr>
            <a:r>
              <a:rPr lang="en-GB" sz="2000" dirty="0">
                <a:solidFill>
                  <a:srgbClr val="800000"/>
                </a:solidFill>
                <a:highlight>
                  <a:srgbClr val="FFFFFF"/>
                </a:highlight>
                <a:latin typeface="Consolas" panose="020B0609020204030204" pitchFamily="49" charset="0"/>
              </a:rPr>
              <a:t>#btn1 </a:t>
            </a:r>
            <a:r>
              <a:rPr lang="en-GB" sz="2000" dirty="0">
                <a:solidFill>
                  <a:srgbClr val="000000"/>
                </a:solidFill>
                <a:highlight>
                  <a:srgbClr val="FFFFFF"/>
                </a:highlight>
                <a:latin typeface="Consolas" panose="020B0609020204030204" pitchFamily="49" charset="0"/>
              </a:rPr>
              <a:t>{ </a:t>
            </a:r>
            <a:r>
              <a:rPr lang="en-GB" sz="2000" dirty="0">
                <a:solidFill>
                  <a:srgbClr val="FF0000"/>
                </a:solidFill>
                <a:highlight>
                  <a:srgbClr val="FFFFFF"/>
                </a:highlight>
                <a:latin typeface="Consolas" panose="020B0609020204030204" pitchFamily="49" charset="0"/>
              </a:rPr>
              <a:t>width</a:t>
            </a:r>
            <a:r>
              <a:rPr lang="en-GB" sz="2000" dirty="0">
                <a:solidFill>
                  <a:srgbClr val="000000"/>
                </a:solidFill>
                <a:highlight>
                  <a:srgbClr val="FFFFFF"/>
                </a:highlight>
                <a:latin typeface="Consolas" panose="020B0609020204030204" pitchFamily="49" charset="0"/>
              </a:rPr>
              <a:t>: </a:t>
            </a:r>
            <a:r>
              <a:rPr lang="en-GB" sz="2000" dirty="0">
                <a:solidFill>
                  <a:srgbClr val="0000FF"/>
                </a:solidFill>
                <a:highlight>
                  <a:srgbClr val="FFFFFF"/>
                </a:highlight>
                <a:latin typeface="Consolas" panose="020B0609020204030204" pitchFamily="49" charset="0"/>
              </a:rPr>
              <a:t>100px</a:t>
            </a:r>
            <a:r>
              <a:rPr lang="en-GB" sz="2000" dirty="0">
                <a:solidFill>
                  <a:srgbClr val="000000"/>
                </a:solidFill>
                <a:highlight>
                  <a:srgbClr val="FFFFFF"/>
                </a:highlight>
                <a:latin typeface="Consolas" panose="020B0609020204030204" pitchFamily="49" charset="0"/>
              </a:rPr>
              <a:t>; </a:t>
            </a:r>
            <a:r>
              <a:rPr lang="en-GB" sz="2000" dirty="0">
                <a:solidFill>
                  <a:srgbClr val="FF0000"/>
                </a:solidFill>
                <a:highlight>
                  <a:srgbClr val="FFFFFF"/>
                </a:highlight>
                <a:latin typeface="Consolas" panose="020B0609020204030204" pitchFamily="49" charset="0"/>
              </a:rPr>
              <a:t>transition</a:t>
            </a:r>
            <a:r>
              <a:rPr lang="en-GB" sz="2000" dirty="0">
                <a:solidFill>
                  <a:srgbClr val="000000"/>
                </a:solidFill>
                <a:highlight>
                  <a:srgbClr val="FFFFFF"/>
                </a:highlight>
                <a:latin typeface="Consolas" panose="020B0609020204030204" pitchFamily="49" charset="0"/>
              </a:rPr>
              <a:t>: </a:t>
            </a:r>
            <a:r>
              <a:rPr lang="en-GB" sz="2000" dirty="0">
                <a:solidFill>
                  <a:srgbClr val="0000FF"/>
                </a:solidFill>
                <a:highlight>
                  <a:srgbClr val="FFFFFF"/>
                </a:highlight>
                <a:latin typeface="Consolas" panose="020B0609020204030204" pitchFamily="49" charset="0"/>
              </a:rPr>
              <a:t>width 2s</a:t>
            </a:r>
            <a:r>
              <a:rPr lang="en-GB" sz="2000" dirty="0">
                <a:solidFill>
                  <a:srgbClr val="000000"/>
                </a:solidFill>
                <a:highlight>
                  <a:srgbClr val="FFFFFF"/>
                </a:highlight>
                <a:latin typeface="Consolas" panose="020B0609020204030204" pitchFamily="49" charset="0"/>
              </a:rPr>
              <a:t>; }</a:t>
            </a:r>
            <a:endParaRPr lang="en-GB" dirty="0"/>
          </a:p>
          <a:p>
            <a:r>
              <a:rPr lang="en-GB" b="1" dirty="0"/>
              <a:t>Note</a:t>
            </a:r>
            <a:r>
              <a:rPr lang="en-GB" dirty="0"/>
              <a:t>: </a:t>
            </a:r>
          </a:p>
          <a:p>
            <a:pPr lvl="1"/>
            <a:r>
              <a:rPr lang="en-GB" dirty="0"/>
              <a:t>not all CSS properties can be animated (allow changes to their style properties).</a:t>
            </a:r>
          </a:p>
          <a:p>
            <a:pPr lvl="1"/>
            <a:r>
              <a:rPr lang="en-GB" dirty="0"/>
              <a:t>See list of CSS properties that can be animated </a:t>
            </a:r>
            <a:r>
              <a:rPr lang="en-GB" dirty="0">
                <a:hlinkClick r:id="rId2"/>
              </a:rPr>
              <a:t>here</a:t>
            </a:r>
            <a:r>
              <a:rPr lang="en-GB" dirty="0"/>
              <a:t>.</a:t>
            </a:r>
          </a:p>
        </p:txBody>
      </p:sp>
      <p:cxnSp>
        <p:nvCxnSpPr>
          <p:cNvPr id="5" name="Straight Arrow Connector 4"/>
          <p:cNvCxnSpPr/>
          <p:nvPr/>
        </p:nvCxnSpPr>
        <p:spPr>
          <a:xfrm>
            <a:off x="5486400" y="2571750"/>
            <a:ext cx="762000" cy="1571625"/>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6667500" y="3357562"/>
            <a:ext cx="314325" cy="785813"/>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27966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CSS Transition Properties</a:t>
            </a:r>
          </a:p>
        </p:txBody>
      </p:sp>
      <p:sp>
        <p:nvSpPr>
          <p:cNvPr id="3" name="Content Placeholder 2"/>
          <p:cNvSpPr>
            <a:spLocks noGrp="1"/>
          </p:cNvSpPr>
          <p:nvPr>
            <p:ph sz="quarter" idx="1"/>
          </p:nvPr>
        </p:nvSpPr>
        <p:spPr>
          <a:xfrm>
            <a:off x="612648" y="1600200"/>
            <a:ext cx="8188452" cy="4495800"/>
          </a:xfrm>
        </p:spPr>
        <p:txBody>
          <a:bodyPr/>
          <a:lstStyle/>
          <a:p>
            <a:pPr marL="0" indent="0">
              <a:buNone/>
            </a:pPr>
            <a:r>
              <a:rPr lang="en-GB" dirty="0"/>
              <a:t>You can specify the following transition properties to control how the change effect occurs:</a:t>
            </a:r>
          </a:p>
          <a:p>
            <a:r>
              <a:rPr lang="en-GB" b="1" dirty="0"/>
              <a:t>transition-timing-function</a:t>
            </a:r>
            <a:r>
              <a:rPr lang="en-GB" dirty="0"/>
              <a:t>: how the transition effect changes speed during the duration of the change:</a:t>
            </a:r>
          </a:p>
          <a:p>
            <a:pPr marL="365760" lvl="1" indent="0" algn="ctr">
              <a:buNone/>
            </a:pPr>
            <a:r>
              <a:rPr lang="en-GB" dirty="0"/>
              <a:t>ease, linear, ease-in, ease-out, ease-in-out, etc.</a:t>
            </a:r>
          </a:p>
          <a:p>
            <a:r>
              <a:rPr lang="en-GB" b="1" dirty="0"/>
              <a:t>transition-delay</a:t>
            </a:r>
            <a:r>
              <a:rPr lang="en-GB" dirty="0"/>
              <a:t>: specifies a delay before the transition effect starts.</a:t>
            </a:r>
          </a:p>
        </p:txBody>
      </p:sp>
    </p:spTree>
    <p:extLst>
      <p:ext uri="{BB962C8B-B14F-4D97-AF65-F5344CB8AC3E}">
        <p14:creationId xmlns:p14="http://schemas.microsoft.com/office/powerpoint/2010/main" val="196278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Transition &amp; Animation Timing Functions</a:t>
            </a:r>
            <a:endParaRPr lang="en-GB" dirty="0"/>
          </a:p>
        </p:txBody>
      </p:sp>
      <p:graphicFrame>
        <p:nvGraphicFramePr>
          <p:cNvPr id="4" name="Content Placeholder 3"/>
          <p:cNvGraphicFramePr>
            <a:graphicFrameLocks noGrp="1"/>
          </p:cNvGraphicFramePr>
          <p:nvPr>
            <p:ph sz="quarter" idx="1"/>
            <p:extLst>
              <p:ext uri="{D42A27DB-BD31-4B8C-83A1-F6EECF244321}">
                <p14:modId xmlns:p14="http://schemas.microsoft.com/office/powerpoint/2010/main" val="840419824"/>
              </p:ext>
            </p:extLst>
          </p:nvPr>
        </p:nvGraphicFramePr>
        <p:xfrm>
          <a:off x="612775" y="1600200"/>
          <a:ext cx="8153400" cy="3418840"/>
        </p:xfrm>
        <a:graphic>
          <a:graphicData uri="http://schemas.openxmlformats.org/drawingml/2006/table">
            <a:tbl>
              <a:tblPr firstRow="1" bandRow="1">
                <a:tableStyleId>{3B4B98B0-60AC-42C2-AFA5-B58CD77FA1E5}</a:tableStyleId>
              </a:tblPr>
              <a:tblGrid>
                <a:gridCol w="1582961"/>
                <a:gridCol w="6570439"/>
              </a:tblGrid>
              <a:tr h="370840">
                <a:tc>
                  <a:txBody>
                    <a:bodyPr/>
                    <a:lstStyle/>
                    <a:p>
                      <a:r>
                        <a:rPr lang="en-GB" dirty="0" smtClean="0"/>
                        <a:t>Timing Function</a:t>
                      </a:r>
                      <a:endParaRPr lang="en-GB" dirty="0"/>
                    </a:p>
                  </a:txBody>
                  <a:tcPr/>
                </a:tc>
                <a:tc>
                  <a:txBody>
                    <a:bodyPr/>
                    <a:lstStyle/>
                    <a:p>
                      <a:r>
                        <a:rPr lang="en-GB" dirty="0" smtClean="0"/>
                        <a:t>Description</a:t>
                      </a:r>
                      <a:endParaRPr lang="en-GB" dirty="0"/>
                    </a:p>
                  </a:txBody>
                  <a:tcPr/>
                </a:tc>
              </a:tr>
              <a:tr h="370840">
                <a:tc>
                  <a:txBody>
                    <a:bodyPr/>
                    <a:lstStyle/>
                    <a:p>
                      <a:pPr algn="l" fontAlgn="t"/>
                      <a:r>
                        <a:rPr lang="en-GB">
                          <a:effectLst/>
                        </a:rPr>
                        <a:t>ease</a:t>
                      </a:r>
                    </a:p>
                  </a:txBody>
                  <a:tcPr marL="152400" marR="76200" marT="76200" marB="76200"/>
                </a:tc>
                <a:tc>
                  <a:txBody>
                    <a:bodyPr/>
                    <a:lstStyle/>
                    <a:p>
                      <a:pPr algn="l" fontAlgn="t"/>
                      <a:r>
                        <a:rPr lang="en-GB" dirty="0">
                          <a:effectLst/>
                        </a:rPr>
                        <a:t>Default value. Specifies a transition effect with a slow start, then fast, then end </a:t>
                      </a:r>
                      <a:r>
                        <a:rPr lang="en-GB" dirty="0" smtClean="0">
                          <a:effectLst/>
                        </a:rPr>
                        <a:t>slowly</a:t>
                      </a:r>
                      <a:endParaRPr lang="en-GB" dirty="0">
                        <a:effectLst/>
                      </a:endParaRPr>
                    </a:p>
                  </a:txBody>
                  <a:tcPr marL="76200" marR="76200" marT="76200" marB="76200"/>
                </a:tc>
              </a:tr>
              <a:tr h="370840">
                <a:tc>
                  <a:txBody>
                    <a:bodyPr/>
                    <a:lstStyle/>
                    <a:p>
                      <a:pPr algn="l" fontAlgn="t"/>
                      <a:r>
                        <a:rPr lang="en-GB">
                          <a:effectLst/>
                        </a:rPr>
                        <a:t>linear</a:t>
                      </a:r>
                    </a:p>
                  </a:txBody>
                  <a:tcPr marL="152400" marR="76200" marT="76200" marB="76200"/>
                </a:tc>
                <a:tc>
                  <a:txBody>
                    <a:bodyPr/>
                    <a:lstStyle/>
                    <a:p>
                      <a:pPr algn="l" fontAlgn="t"/>
                      <a:r>
                        <a:rPr lang="en-GB" dirty="0">
                          <a:effectLst/>
                        </a:rPr>
                        <a:t>Specifies a transition effect with the same speed from start to </a:t>
                      </a:r>
                      <a:r>
                        <a:rPr lang="en-GB" dirty="0" smtClean="0">
                          <a:effectLst/>
                        </a:rPr>
                        <a:t>end</a:t>
                      </a:r>
                      <a:endParaRPr lang="en-GB" dirty="0">
                        <a:effectLst/>
                      </a:endParaRPr>
                    </a:p>
                  </a:txBody>
                  <a:tcPr marL="76200" marR="76200" marT="76200" marB="76200"/>
                </a:tc>
              </a:tr>
              <a:tr h="370840">
                <a:tc>
                  <a:txBody>
                    <a:bodyPr/>
                    <a:lstStyle/>
                    <a:p>
                      <a:pPr algn="l" fontAlgn="t"/>
                      <a:r>
                        <a:rPr lang="en-GB">
                          <a:effectLst/>
                        </a:rPr>
                        <a:t>ease-in</a:t>
                      </a:r>
                    </a:p>
                  </a:txBody>
                  <a:tcPr marL="152400" marR="76200" marT="76200" marB="76200"/>
                </a:tc>
                <a:tc>
                  <a:txBody>
                    <a:bodyPr/>
                    <a:lstStyle/>
                    <a:p>
                      <a:pPr algn="l" fontAlgn="t"/>
                      <a:r>
                        <a:rPr lang="en-GB" dirty="0">
                          <a:effectLst/>
                        </a:rPr>
                        <a:t>Specifies a transition effect with a slow </a:t>
                      </a:r>
                      <a:r>
                        <a:rPr lang="en-GB" dirty="0" smtClean="0">
                          <a:effectLst/>
                        </a:rPr>
                        <a:t>start</a:t>
                      </a:r>
                      <a:endParaRPr lang="en-GB" dirty="0">
                        <a:effectLst/>
                      </a:endParaRPr>
                    </a:p>
                  </a:txBody>
                  <a:tcPr marL="76200" marR="76200" marT="76200" marB="76200"/>
                </a:tc>
              </a:tr>
              <a:tr h="370840">
                <a:tc>
                  <a:txBody>
                    <a:bodyPr/>
                    <a:lstStyle/>
                    <a:p>
                      <a:pPr algn="l" fontAlgn="t"/>
                      <a:r>
                        <a:rPr lang="en-GB">
                          <a:effectLst/>
                        </a:rPr>
                        <a:t>ease-out</a:t>
                      </a:r>
                    </a:p>
                  </a:txBody>
                  <a:tcPr marL="152400" marR="76200" marT="76200" marB="76200"/>
                </a:tc>
                <a:tc>
                  <a:txBody>
                    <a:bodyPr/>
                    <a:lstStyle/>
                    <a:p>
                      <a:pPr algn="l" fontAlgn="t"/>
                      <a:r>
                        <a:rPr lang="en-GB" dirty="0">
                          <a:effectLst/>
                        </a:rPr>
                        <a:t>Specifies a transition effect with a slow </a:t>
                      </a:r>
                      <a:r>
                        <a:rPr lang="en-GB" dirty="0" smtClean="0">
                          <a:effectLst/>
                        </a:rPr>
                        <a:t>end</a:t>
                      </a:r>
                      <a:endParaRPr lang="en-GB" dirty="0">
                        <a:effectLst/>
                      </a:endParaRPr>
                    </a:p>
                  </a:txBody>
                  <a:tcPr marL="76200" marR="76200" marT="76200" marB="76200"/>
                </a:tc>
              </a:tr>
              <a:tr h="370840">
                <a:tc>
                  <a:txBody>
                    <a:bodyPr/>
                    <a:lstStyle/>
                    <a:p>
                      <a:pPr algn="l" fontAlgn="t"/>
                      <a:r>
                        <a:rPr lang="en-GB">
                          <a:effectLst/>
                        </a:rPr>
                        <a:t>ease-in-out</a:t>
                      </a:r>
                    </a:p>
                  </a:txBody>
                  <a:tcPr marL="152400" marR="76200" marT="76200" marB="76200"/>
                </a:tc>
                <a:tc>
                  <a:txBody>
                    <a:bodyPr/>
                    <a:lstStyle/>
                    <a:p>
                      <a:pPr algn="l" fontAlgn="t"/>
                      <a:r>
                        <a:rPr lang="en-GB" dirty="0">
                          <a:effectLst/>
                        </a:rPr>
                        <a:t>Specifies a transition effect with a slow start and </a:t>
                      </a:r>
                      <a:r>
                        <a:rPr lang="en-GB" dirty="0" smtClean="0">
                          <a:effectLst/>
                        </a:rPr>
                        <a:t>end</a:t>
                      </a:r>
                      <a:endParaRPr lang="en-GB" dirty="0">
                        <a:effectLst/>
                      </a:endParaRPr>
                    </a:p>
                  </a:txBody>
                  <a:tcPr marL="76200" marR="76200" marT="76200" marB="76200"/>
                </a:tc>
              </a:tr>
              <a:tr h="370840">
                <a:tc>
                  <a:txBody>
                    <a:bodyPr/>
                    <a:lstStyle/>
                    <a:p>
                      <a:endParaRPr lang="en-GB" dirty="0"/>
                    </a:p>
                  </a:txBody>
                  <a:tcPr/>
                </a:tc>
                <a:tc>
                  <a:txBody>
                    <a:bodyPr/>
                    <a:lstStyle/>
                    <a:p>
                      <a:endParaRPr lang="en-GB"/>
                    </a:p>
                  </a:txBody>
                  <a:tcPr/>
                </a:tc>
              </a:tr>
            </a:tbl>
          </a:graphicData>
        </a:graphic>
      </p:graphicFrame>
    </p:spTree>
    <p:extLst>
      <p:ext uri="{BB962C8B-B14F-4D97-AF65-F5344CB8AC3E}">
        <p14:creationId xmlns:p14="http://schemas.microsoft.com/office/powerpoint/2010/main" val="244323551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Transition Shorthand Property</a:t>
            </a:r>
          </a:p>
        </p:txBody>
      </p:sp>
      <p:sp>
        <p:nvSpPr>
          <p:cNvPr id="3" name="Content Placeholder 2"/>
          <p:cNvSpPr>
            <a:spLocks noGrp="1"/>
          </p:cNvSpPr>
          <p:nvPr>
            <p:ph sz="quarter" idx="1"/>
          </p:nvPr>
        </p:nvSpPr>
        <p:spPr/>
        <p:txBody>
          <a:bodyPr/>
          <a:lstStyle/>
          <a:p>
            <a:r>
              <a:rPr lang="en-GB" dirty="0"/>
              <a:t>The transition shorthand property allows you to specify all of the properties </a:t>
            </a:r>
            <a:r>
              <a:rPr lang="en-GB" b="1" i="1" dirty="0"/>
              <a:t>in one line</a:t>
            </a:r>
            <a:r>
              <a:rPr lang="en-GB" dirty="0"/>
              <a:t> instead of as individual property definitions.</a:t>
            </a:r>
          </a:p>
          <a:p>
            <a:r>
              <a:rPr lang="en-GB" dirty="0"/>
              <a:t>The syntax is:</a:t>
            </a:r>
          </a:p>
          <a:p>
            <a:pPr marL="594360" lvl="2" indent="0">
              <a:buNone/>
            </a:pPr>
            <a:r>
              <a:rPr lang="en-GB" sz="2000" dirty="0">
                <a:solidFill>
                  <a:srgbClr val="FF0000"/>
                </a:solidFill>
                <a:highlight>
                  <a:srgbClr val="FFFFFF"/>
                </a:highlight>
                <a:latin typeface="Consolas" panose="020B0609020204030204" pitchFamily="49" charset="0"/>
              </a:rPr>
              <a:t>transition</a:t>
            </a:r>
            <a:r>
              <a:rPr lang="en-GB" sz="2000" dirty="0">
                <a:solidFill>
                  <a:srgbClr val="000000"/>
                </a:solidFill>
                <a:highlight>
                  <a:srgbClr val="FFFFFF"/>
                </a:highlight>
                <a:latin typeface="Consolas" panose="020B0609020204030204" pitchFamily="49" charset="0"/>
              </a:rPr>
              <a:t>: </a:t>
            </a:r>
            <a:r>
              <a:rPr lang="en-GB" sz="2000" dirty="0">
                <a:solidFill>
                  <a:srgbClr val="0000FF"/>
                </a:solidFill>
                <a:highlight>
                  <a:srgbClr val="FFFFFF"/>
                </a:highlight>
                <a:latin typeface="Consolas" panose="020B0609020204030204" pitchFamily="49" charset="0"/>
              </a:rPr>
              <a:t>transition-property transition-duration transition-timing-function transition-delay</a:t>
            </a:r>
            <a:r>
              <a:rPr lang="en-GB" sz="2000" dirty="0">
                <a:solidFill>
                  <a:srgbClr val="000000"/>
                </a:solidFill>
                <a:highlight>
                  <a:srgbClr val="FFFFFF"/>
                </a:highlight>
                <a:latin typeface="Consolas" panose="020B0609020204030204" pitchFamily="49" charset="0"/>
              </a:rPr>
              <a:t>;</a:t>
            </a:r>
            <a:endParaRPr lang="en-GB" sz="2400" dirty="0"/>
          </a:p>
          <a:p>
            <a:endParaRPr lang="en-GB" dirty="0"/>
          </a:p>
        </p:txBody>
      </p:sp>
    </p:spTree>
    <p:extLst>
      <p:ext uri="{BB962C8B-B14F-4D97-AF65-F5344CB8AC3E}">
        <p14:creationId xmlns:p14="http://schemas.microsoft.com/office/powerpoint/2010/main" val="3823127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CSS3 Animations</a:t>
            </a:r>
          </a:p>
        </p:txBody>
      </p:sp>
      <p:sp>
        <p:nvSpPr>
          <p:cNvPr id="3" name="Content Placeholder 2"/>
          <p:cNvSpPr>
            <a:spLocks noGrp="1"/>
          </p:cNvSpPr>
          <p:nvPr>
            <p:ph sz="quarter" idx="1"/>
          </p:nvPr>
        </p:nvSpPr>
        <p:spPr>
          <a:xfrm>
            <a:off x="612648" y="1600199"/>
            <a:ext cx="8417052" cy="5133975"/>
          </a:xfrm>
        </p:spPr>
        <p:txBody>
          <a:bodyPr/>
          <a:lstStyle/>
          <a:p>
            <a:r>
              <a:rPr lang="en-GB" dirty="0"/>
              <a:t>Before CSS3, animations on the Web were done with Flash or JavaScript.</a:t>
            </a:r>
          </a:p>
          <a:p>
            <a:r>
              <a:rPr lang="en-GB" dirty="0"/>
              <a:t>CSS3 allows you to animate elements.</a:t>
            </a:r>
          </a:p>
          <a:p>
            <a:pPr lvl="1"/>
            <a:r>
              <a:rPr lang="en-GB" dirty="0"/>
              <a:t>You can change an element gradually from one style to another.</a:t>
            </a:r>
          </a:p>
          <a:p>
            <a:pPr lvl="1"/>
            <a:r>
              <a:rPr lang="en-GB" dirty="0"/>
              <a:t>You can change as many style properties as you want, </a:t>
            </a:r>
            <a:r>
              <a:rPr lang="en-GB" i="1" u="sng" dirty="0"/>
              <a:t>as long as they can be </a:t>
            </a:r>
            <a:r>
              <a:rPr lang="en-GB" i="1" u="sng" dirty="0">
                <a:hlinkClick r:id="rId2"/>
              </a:rPr>
              <a:t>animated</a:t>
            </a:r>
            <a:r>
              <a:rPr lang="en-GB" dirty="0"/>
              <a:t>, and as many times as you want.</a:t>
            </a:r>
          </a:p>
          <a:p>
            <a:r>
              <a:rPr lang="en-GB" dirty="0"/>
              <a:t>To define an animation, you need to specify </a:t>
            </a:r>
            <a:r>
              <a:rPr lang="en-GB" b="1" dirty="0"/>
              <a:t>key frames</a:t>
            </a:r>
            <a:r>
              <a:rPr lang="en-GB" dirty="0"/>
              <a:t>, i.e. what styles will change at what times.</a:t>
            </a:r>
          </a:p>
          <a:p>
            <a:pPr lvl="1"/>
            <a:r>
              <a:rPr lang="en-GB" dirty="0"/>
              <a:t>You use the </a:t>
            </a:r>
            <a:r>
              <a:rPr lang="en-GB" b="1" i="1" dirty="0"/>
              <a:t>@</a:t>
            </a:r>
            <a:r>
              <a:rPr lang="en-GB" b="1" i="1" dirty="0" err="1"/>
              <a:t>keyframes</a:t>
            </a:r>
            <a:r>
              <a:rPr lang="en-GB" b="1" i="1" dirty="0"/>
              <a:t> rule</a:t>
            </a:r>
            <a:r>
              <a:rPr lang="en-GB" dirty="0"/>
              <a:t> to specify them.</a:t>
            </a:r>
          </a:p>
        </p:txBody>
      </p:sp>
    </p:spTree>
    <p:extLst>
      <p:ext uri="{BB962C8B-B14F-4D97-AF65-F5344CB8AC3E}">
        <p14:creationId xmlns:p14="http://schemas.microsoft.com/office/powerpoint/2010/main" val="742942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Key frames</a:t>
            </a:r>
          </a:p>
        </p:txBody>
      </p:sp>
      <p:sp>
        <p:nvSpPr>
          <p:cNvPr id="3" name="Content Placeholder 2"/>
          <p:cNvSpPr>
            <a:spLocks noGrp="1"/>
          </p:cNvSpPr>
          <p:nvPr>
            <p:ph sz="quarter" idx="1"/>
          </p:nvPr>
        </p:nvSpPr>
        <p:spPr/>
        <p:txBody>
          <a:bodyPr/>
          <a:lstStyle/>
          <a:p>
            <a:r>
              <a:rPr lang="en-GB" dirty="0"/>
              <a:t>Key frames identify the sequence of changes in the animation – </a:t>
            </a:r>
            <a:r>
              <a:rPr lang="en-GB" b="1" i="1" dirty="0"/>
              <a:t>when</a:t>
            </a:r>
            <a:r>
              <a:rPr lang="en-GB" dirty="0"/>
              <a:t> and the </a:t>
            </a:r>
            <a:r>
              <a:rPr lang="en-GB" b="1" i="1" dirty="0"/>
              <a:t>changing value</a:t>
            </a:r>
            <a:r>
              <a:rPr lang="en-GB" dirty="0"/>
              <a:t>.</a:t>
            </a:r>
          </a:p>
          <a:p>
            <a:r>
              <a:rPr lang="en-GB" dirty="0"/>
              <a:t>The @</a:t>
            </a:r>
            <a:r>
              <a:rPr lang="en-GB" dirty="0" err="1"/>
              <a:t>keyframes</a:t>
            </a:r>
            <a:r>
              <a:rPr lang="en-GB" dirty="0"/>
              <a:t> rules is used to create an animation sequence.</a:t>
            </a:r>
          </a:p>
          <a:p>
            <a:r>
              <a:rPr lang="en-GB" dirty="0"/>
              <a:t>The sequence can be specified using:</a:t>
            </a:r>
          </a:p>
          <a:p>
            <a:pPr lvl="1"/>
            <a:r>
              <a:rPr lang="en-GB" b="1" dirty="0"/>
              <a:t>from</a:t>
            </a:r>
            <a:r>
              <a:rPr lang="en-GB" dirty="0"/>
              <a:t> (the start) and </a:t>
            </a:r>
            <a:r>
              <a:rPr lang="en-GB" b="1" dirty="0"/>
              <a:t>to</a:t>
            </a:r>
            <a:r>
              <a:rPr lang="en-GB" dirty="0"/>
              <a:t> (the end), or</a:t>
            </a:r>
          </a:p>
          <a:p>
            <a:pPr lvl="1"/>
            <a:r>
              <a:rPr lang="en-GB" b="1" dirty="0"/>
              <a:t>Percentage (%) values</a:t>
            </a:r>
            <a:r>
              <a:rPr lang="en-GB" dirty="0"/>
              <a:t>, indicating percentage timing increments of the animation’s duration, where 0% (the start) and 100% (the end).</a:t>
            </a:r>
          </a:p>
        </p:txBody>
      </p:sp>
    </p:spTree>
    <p:extLst>
      <p:ext uri="{BB962C8B-B14F-4D97-AF65-F5344CB8AC3E}">
        <p14:creationId xmlns:p14="http://schemas.microsoft.com/office/powerpoint/2010/main" val="2957209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Keyframes</a:t>
            </a:r>
            <a:r>
              <a:rPr lang="en-GB" dirty="0"/>
              <a:t> Example I</a:t>
            </a:r>
          </a:p>
        </p:txBody>
      </p:sp>
      <p:sp>
        <p:nvSpPr>
          <p:cNvPr id="3" name="Content Placeholder 2"/>
          <p:cNvSpPr>
            <a:spLocks noGrp="1"/>
          </p:cNvSpPr>
          <p:nvPr>
            <p:ph sz="quarter" idx="1"/>
          </p:nvPr>
        </p:nvSpPr>
        <p:spPr>
          <a:xfrm>
            <a:off x="612648" y="1600199"/>
            <a:ext cx="8531352" cy="5172075"/>
          </a:xfrm>
        </p:spPr>
        <p:txBody>
          <a:bodyPr>
            <a:normAutofit fontScale="85000" lnSpcReduction="10000"/>
          </a:bodyPr>
          <a:lstStyle/>
          <a:p>
            <a:r>
              <a:rPr lang="en-GB" dirty="0"/>
              <a:t>Specify the </a:t>
            </a:r>
            <a:r>
              <a:rPr lang="en-GB" dirty="0" err="1"/>
              <a:t>keyframe</a:t>
            </a:r>
            <a:r>
              <a:rPr lang="en-GB" dirty="0"/>
              <a:t> animation (sequence of changes) – you need to give it a name:</a:t>
            </a:r>
          </a:p>
          <a:p>
            <a:pPr marL="594360" lvl="2" indent="0">
              <a:buNone/>
            </a:pPr>
            <a:r>
              <a:rPr lang="en-GB" sz="2000" dirty="0">
                <a:solidFill>
                  <a:srgbClr val="0000FF"/>
                </a:solidFill>
                <a:highlight>
                  <a:srgbClr val="FFFFFF"/>
                </a:highlight>
                <a:latin typeface="Consolas"/>
              </a:rPr>
              <a:t>@</a:t>
            </a:r>
            <a:r>
              <a:rPr lang="en-GB" sz="2000" dirty="0" err="1">
                <a:solidFill>
                  <a:srgbClr val="0000FF"/>
                </a:solidFill>
                <a:highlight>
                  <a:srgbClr val="FFFFFF"/>
                </a:highlight>
                <a:latin typeface="Consolas"/>
              </a:rPr>
              <a:t>keyframes</a:t>
            </a:r>
            <a:r>
              <a:rPr lang="en-GB" sz="2000" dirty="0">
                <a:solidFill>
                  <a:srgbClr val="000000"/>
                </a:solidFill>
                <a:highlight>
                  <a:srgbClr val="FFFFFF"/>
                </a:highlight>
                <a:latin typeface="Consolas"/>
              </a:rPr>
              <a:t> </a:t>
            </a:r>
            <a:r>
              <a:rPr lang="en-GB" sz="2000" dirty="0" err="1">
                <a:solidFill>
                  <a:srgbClr val="0000FF"/>
                </a:solidFill>
                <a:highlight>
                  <a:srgbClr val="FFFFFF"/>
                </a:highlight>
                <a:latin typeface="Consolas"/>
              </a:rPr>
              <a:t>changeColour</a:t>
            </a:r>
            <a:r>
              <a:rPr lang="en-GB" sz="2000" dirty="0">
                <a:solidFill>
                  <a:srgbClr val="000000"/>
                </a:solidFill>
                <a:highlight>
                  <a:srgbClr val="FFFFFF"/>
                </a:highlight>
                <a:latin typeface="Consolas"/>
              </a:rPr>
              <a:t>{</a:t>
            </a:r>
          </a:p>
          <a:p>
            <a:pPr marL="594360" lvl="2" indent="0">
              <a:buNone/>
            </a:pPr>
            <a:r>
              <a:rPr lang="en-GB" sz="2000" dirty="0">
                <a:solidFill>
                  <a:srgbClr val="000000"/>
                </a:solidFill>
                <a:highlight>
                  <a:srgbClr val="FFFFFF"/>
                </a:highlight>
                <a:latin typeface="Consolas"/>
              </a:rPr>
              <a:t>    </a:t>
            </a:r>
            <a:r>
              <a:rPr lang="en-GB" sz="2000" dirty="0">
                <a:solidFill>
                  <a:srgbClr val="800000"/>
                </a:solidFill>
                <a:highlight>
                  <a:srgbClr val="FFFFFF"/>
                </a:highlight>
                <a:latin typeface="Consolas"/>
              </a:rPr>
              <a:t>0%</a:t>
            </a:r>
            <a:r>
              <a:rPr lang="en-GB" sz="2000" dirty="0">
                <a:solidFill>
                  <a:srgbClr val="000000"/>
                </a:solidFill>
                <a:highlight>
                  <a:srgbClr val="FFFFFF"/>
                </a:highlight>
                <a:latin typeface="Consolas"/>
              </a:rPr>
              <a:t> { </a:t>
            </a:r>
            <a:r>
              <a:rPr lang="en-GB" sz="2000" dirty="0" err="1">
                <a:solidFill>
                  <a:srgbClr val="FF0000"/>
                </a:solidFill>
                <a:highlight>
                  <a:srgbClr val="FFFFFF"/>
                </a:highlight>
                <a:latin typeface="Consolas"/>
              </a:rPr>
              <a:t>color</a:t>
            </a:r>
            <a:r>
              <a:rPr lang="en-GB" sz="2000" dirty="0">
                <a:solidFill>
                  <a:srgbClr val="000000"/>
                </a:solidFill>
                <a:highlight>
                  <a:srgbClr val="FFFFFF"/>
                </a:highlight>
                <a:latin typeface="Consolas"/>
              </a:rPr>
              <a:t>: </a:t>
            </a:r>
            <a:r>
              <a:rPr lang="en-GB" sz="2000" dirty="0">
                <a:solidFill>
                  <a:srgbClr val="0000FF"/>
                </a:solidFill>
                <a:highlight>
                  <a:srgbClr val="FFFFFF"/>
                </a:highlight>
                <a:latin typeface="Consolas"/>
              </a:rPr>
              <a:t>red</a:t>
            </a:r>
            <a:r>
              <a:rPr lang="en-GB" sz="2000" dirty="0">
                <a:solidFill>
                  <a:srgbClr val="000000"/>
                </a:solidFill>
                <a:highlight>
                  <a:srgbClr val="FFFFFF"/>
                </a:highlight>
                <a:latin typeface="Consolas"/>
              </a:rPr>
              <a:t>; }</a:t>
            </a:r>
          </a:p>
          <a:p>
            <a:pPr marL="594360" lvl="2" indent="0">
              <a:buNone/>
            </a:pPr>
            <a:r>
              <a:rPr lang="en-GB" sz="2000" dirty="0">
                <a:solidFill>
                  <a:srgbClr val="000000"/>
                </a:solidFill>
                <a:highlight>
                  <a:srgbClr val="FFFFFF"/>
                </a:highlight>
                <a:latin typeface="Consolas"/>
              </a:rPr>
              <a:t>    </a:t>
            </a:r>
            <a:r>
              <a:rPr lang="en-GB" sz="2000" dirty="0">
                <a:solidFill>
                  <a:srgbClr val="800000"/>
                </a:solidFill>
                <a:highlight>
                  <a:srgbClr val="FFFFFF"/>
                </a:highlight>
                <a:latin typeface="Consolas"/>
              </a:rPr>
              <a:t>50%</a:t>
            </a:r>
            <a:r>
              <a:rPr lang="en-GB" sz="2000" dirty="0">
                <a:solidFill>
                  <a:srgbClr val="000000"/>
                </a:solidFill>
                <a:highlight>
                  <a:srgbClr val="FFFFFF"/>
                </a:highlight>
                <a:latin typeface="Consolas"/>
              </a:rPr>
              <a:t> { </a:t>
            </a:r>
            <a:r>
              <a:rPr lang="en-GB" sz="2000" dirty="0" err="1">
                <a:solidFill>
                  <a:srgbClr val="FF0000"/>
                </a:solidFill>
                <a:highlight>
                  <a:srgbClr val="FFFFFF"/>
                </a:highlight>
                <a:latin typeface="Consolas"/>
              </a:rPr>
              <a:t>color</a:t>
            </a:r>
            <a:r>
              <a:rPr lang="en-GB" sz="2000" dirty="0">
                <a:solidFill>
                  <a:srgbClr val="000000"/>
                </a:solidFill>
                <a:highlight>
                  <a:srgbClr val="FFFFFF"/>
                </a:highlight>
                <a:latin typeface="Consolas"/>
              </a:rPr>
              <a:t>: </a:t>
            </a:r>
            <a:r>
              <a:rPr lang="en-GB" sz="2000" dirty="0">
                <a:solidFill>
                  <a:srgbClr val="0000FF"/>
                </a:solidFill>
                <a:highlight>
                  <a:srgbClr val="FFFFFF"/>
                </a:highlight>
                <a:latin typeface="Consolas"/>
              </a:rPr>
              <a:t>green</a:t>
            </a:r>
            <a:r>
              <a:rPr lang="en-GB" sz="2000" dirty="0">
                <a:solidFill>
                  <a:srgbClr val="000000"/>
                </a:solidFill>
                <a:highlight>
                  <a:srgbClr val="FFFFFF"/>
                </a:highlight>
                <a:latin typeface="Consolas"/>
              </a:rPr>
              <a:t>; }</a:t>
            </a:r>
          </a:p>
          <a:p>
            <a:pPr marL="594360" lvl="2" indent="0">
              <a:buNone/>
            </a:pPr>
            <a:r>
              <a:rPr lang="en-GB" sz="2000" dirty="0">
                <a:solidFill>
                  <a:srgbClr val="000000"/>
                </a:solidFill>
                <a:highlight>
                  <a:srgbClr val="FFFFFF"/>
                </a:highlight>
                <a:latin typeface="Consolas"/>
              </a:rPr>
              <a:t>    </a:t>
            </a:r>
            <a:r>
              <a:rPr lang="en-GB" sz="2000" dirty="0">
                <a:solidFill>
                  <a:srgbClr val="800000"/>
                </a:solidFill>
                <a:highlight>
                  <a:srgbClr val="FFFFFF"/>
                </a:highlight>
                <a:latin typeface="Consolas"/>
              </a:rPr>
              <a:t>100%</a:t>
            </a:r>
            <a:r>
              <a:rPr lang="en-GB" sz="2000" dirty="0">
                <a:solidFill>
                  <a:srgbClr val="000000"/>
                </a:solidFill>
                <a:highlight>
                  <a:srgbClr val="FFFFFF"/>
                </a:highlight>
                <a:latin typeface="Consolas"/>
              </a:rPr>
              <a:t> { </a:t>
            </a:r>
            <a:r>
              <a:rPr lang="en-GB" sz="2000" dirty="0" err="1">
                <a:solidFill>
                  <a:srgbClr val="FF0000"/>
                </a:solidFill>
                <a:highlight>
                  <a:srgbClr val="FFFFFF"/>
                </a:highlight>
                <a:latin typeface="Consolas"/>
              </a:rPr>
              <a:t>color</a:t>
            </a:r>
            <a:r>
              <a:rPr lang="en-GB" sz="2000" dirty="0">
                <a:solidFill>
                  <a:srgbClr val="000000"/>
                </a:solidFill>
                <a:highlight>
                  <a:srgbClr val="FFFFFF"/>
                </a:highlight>
                <a:latin typeface="Consolas"/>
              </a:rPr>
              <a:t>: </a:t>
            </a:r>
            <a:r>
              <a:rPr lang="en-GB" sz="2000" dirty="0">
                <a:solidFill>
                  <a:srgbClr val="0000FF"/>
                </a:solidFill>
                <a:highlight>
                  <a:srgbClr val="FFFFFF"/>
                </a:highlight>
                <a:latin typeface="Consolas"/>
              </a:rPr>
              <a:t>blue</a:t>
            </a:r>
            <a:r>
              <a:rPr lang="en-GB" sz="2000" dirty="0">
                <a:solidFill>
                  <a:srgbClr val="000000"/>
                </a:solidFill>
                <a:highlight>
                  <a:srgbClr val="FFFFFF"/>
                </a:highlight>
                <a:latin typeface="Consolas"/>
              </a:rPr>
              <a:t>; }</a:t>
            </a:r>
          </a:p>
          <a:p>
            <a:pPr marL="594360" lvl="2" indent="0">
              <a:buNone/>
            </a:pPr>
            <a:r>
              <a:rPr lang="en-GB" sz="2000" dirty="0">
                <a:solidFill>
                  <a:srgbClr val="000000"/>
                </a:solidFill>
                <a:highlight>
                  <a:srgbClr val="FFFFFF"/>
                </a:highlight>
                <a:latin typeface="Consolas"/>
              </a:rPr>
              <a:t>}</a:t>
            </a:r>
            <a:endParaRPr lang="en-GB" sz="2000" dirty="0"/>
          </a:p>
          <a:p>
            <a:r>
              <a:rPr lang="en-GB" dirty="0"/>
              <a:t>Then you have to link the animation to an element’s CSS styles using the animation property, specifying the name of the key frames to play and the duration of the animation:</a:t>
            </a:r>
          </a:p>
          <a:p>
            <a:pPr marL="594360" lvl="2" indent="0">
              <a:buNone/>
            </a:pPr>
            <a:r>
              <a:rPr lang="en-GB" sz="2200" dirty="0">
                <a:solidFill>
                  <a:srgbClr val="800000"/>
                </a:solidFill>
                <a:highlight>
                  <a:srgbClr val="FFFFFF"/>
                </a:highlight>
                <a:latin typeface="Consolas"/>
              </a:rPr>
              <a:t>#</a:t>
            </a:r>
            <a:r>
              <a:rPr lang="en-GB" sz="2200" dirty="0" err="1">
                <a:solidFill>
                  <a:srgbClr val="800000"/>
                </a:solidFill>
                <a:highlight>
                  <a:srgbClr val="FFFFFF"/>
                </a:highlight>
                <a:latin typeface="Consolas"/>
              </a:rPr>
              <a:t>myDiv</a:t>
            </a:r>
            <a:r>
              <a:rPr lang="en-GB" sz="2200" dirty="0">
                <a:solidFill>
                  <a:srgbClr val="000000"/>
                </a:solidFill>
                <a:highlight>
                  <a:srgbClr val="FFFFFF"/>
                </a:highlight>
                <a:latin typeface="Consolas"/>
              </a:rPr>
              <a:t> {</a:t>
            </a:r>
          </a:p>
          <a:p>
            <a:pPr marL="594360" lvl="2" indent="0">
              <a:buNone/>
            </a:pPr>
            <a:r>
              <a:rPr lang="en-GB" sz="2200" dirty="0">
                <a:solidFill>
                  <a:srgbClr val="000000"/>
                </a:solidFill>
                <a:highlight>
                  <a:srgbClr val="FFFFFF"/>
                </a:highlight>
                <a:latin typeface="Consolas"/>
              </a:rPr>
              <a:t>    </a:t>
            </a:r>
            <a:r>
              <a:rPr lang="en-GB" sz="2200" dirty="0">
                <a:solidFill>
                  <a:srgbClr val="FF0000"/>
                </a:solidFill>
                <a:highlight>
                  <a:srgbClr val="FFFFFF"/>
                </a:highlight>
                <a:latin typeface="Consolas"/>
              </a:rPr>
              <a:t>animation</a:t>
            </a:r>
            <a:r>
              <a:rPr lang="en-GB" sz="2200" dirty="0">
                <a:solidFill>
                  <a:srgbClr val="000000"/>
                </a:solidFill>
                <a:highlight>
                  <a:srgbClr val="FFFFFF"/>
                </a:highlight>
                <a:latin typeface="Consolas"/>
              </a:rPr>
              <a:t>: </a:t>
            </a:r>
            <a:r>
              <a:rPr lang="en-GB" sz="2200" dirty="0" err="1">
                <a:solidFill>
                  <a:srgbClr val="0000FF"/>
                </a:solidFill>
                <a:highlight>
                  <a:srgbClr val="FFFFFF"/>
                </a:highlight>
                <a:latin typeface="Consolas"/>
              </a:rPr>
              <a:t>changeColour</a:t>
            </a:r>
            <a:r>
              <a:rPr lang="en-GB" sz="2200" dirty="0">
                <a:solidFill>
                  <a:srgbClr val="0000FF"/>
                </a:solidFill>
                <a:highlight>
                  <a:srgbClr val="FFFFFF"/>
                </a:highlight>
                <a:latin typeface="Consolas"/>
              </a:rPr>
              <a:t> 5s</a:t>
            </a:r>
            <a:r>
              <a:rPr lang="en-GB" sz="2200" dirty="0">
                <a:solidFill>
                  <a:srgbClr val="000000"/>
                </a:solidFill>
                <a:highlight>
                  <a:srgbClr val="FFFFFF"/>
                </a:highlight>
                <a:latin typeface="Consolas"/>
              </a:rPr>
              <a:t>;</a:t>
            </a:r>
          </a:p>
          <a:p>
            <a:pPr marL="594360" lvl="2" indent="0">
              <a:buNone/>
            </a:pPr>
            <a:r>
              <a:rPr lang="en-GB" sz="2200" dirty="0">
                <a:solidFill>
                  <a:srgbClr val="000000"/>
                </a:solidFill>
                <a:highlight>
                  <a:srgbClr val="FFFFFF"/>
                </a:highlight>
                <a:latin typeface="Consolas"/>
              </a:rPr>
              <a:t>}</a:t>
            </a:r>
            <a:endParaRPr lang="en-GB" sz="2200" dirty="0"/>
          </a:p>
          <a:p>
            <a:pPr marL="502920" indent="-320400"/>
            <a:r>
              <a:rPr lang="en-GB" dirty="0"/>
              <a:t>The div element’s text will change colour (red-green-blue) over a 5 second period.</a:t>
            </a:r>
          </a:p>
          <a:p>
            <a:endParaRPr lang="en-GB" dirty="0"/>
          </a:p>
        </p:txBody>
      </p:sp>
      <p:cxnSp>
        <p:nvCxnSpPr>
          <p:cNvPr id="5" name="Straight Arrow Connector 4"/>
          <p:cNvCxnSpPr/>
          <p:nvPr/>
        </p:nvCxnSpPr>
        <p:spPr>
          <a:xfrm flipH="1">
            <a:off x="3847171" y="2174488"/>
            <a:ext cx="602166" cy="246400"/>
          </a:xfrm>
          <a:prstGeom prst="straightConnector1">
            <a:avLst/>
          </a:prstGeom>
          <a:ln>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3847171" y="4137102"/>
            <a:ext cx="0" cy="1193181"/>
          </a:xfrm>
          <a:prstGeom prst="straightConnector1">
            <a:avLst/>
          </a:prstGeom>
          <a:ln>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2555776" y="2348880"/>
            <a:ext cx="1512168" cy="288032"/>
          </a:xfrm>
          <a:prstGeom prst="rect">
            <a:avLst/>
          </a:prstGeom>
          <a:noFill/>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
        <p:nvSpPr>
          <p:cNvPr id="8" name="Rectangle 7"/>
          <p:cNvSpPr/>
          <p:nvPr/>
        </p:nvSpPr>
        <p:spPr>
          <a:xfrm>
            <a:off x="3203848" y="5330283"/>
            <a:ext cx="2304256" cy="288032"/>
          </a:xfrm>
          <a:prstGeom prst="rect">
            <a:avLst/>
          </a:prstGeom>
          <a:noFill/>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632017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7"/>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animBg="1"/>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Keyframes</a:t>
            </a:r>
            <a:r>
              <a:rPr lang="en-GB" dirty="0"/>
              <a:t> Example II</a:t>
            </a:r>
          </a:p>
        </p:txBody>
      </p:sp>
      <p:sp>
        <p:nvSpPr>
          <p:cNvPr id="3" name="Content Placeholder 2"/>
          <p:cNvSpPr>
            <a:spLocks noGrp="1"/>
          </p:cNvSpPr>
          <p:nvPr>
            <p:ph sz="quarter" idx="1"/>
          </p:nvPr>
        </p:nvSpPr>
        <p:spPr>
          <a:xfrm>
            <a:off x="612648" y="1600200"/>
            <a:ext cx="8153400" cy="5048250"/>
          </a:xfrm>
        </p:spPr>
        <p:txBody>
          <a:bodyPr>
            <a:normAutofit fontScale="92500" lnSpcReduction="10000"/>
          </a:bodyPr>
          <a:lstStyle/>
          <a:p>
            <a:r>
              <a:rPr lang="en-GB" dirty="0"/>
              <a:t>Two </a:t>
            </a:r>
            <a:r>
              <a:rPr lang="en-GB" dirty="0" err="1"/>
              <a:t>keyframe</a:t>
            </a:r>
            <a:r>
              <a:rPr lang="en-GB" dirty="0"/>
              <a:t> sequences defined:</a:t>
            </a:r>
          </a:p>
          <a:p>
            <a:pPr marL="594360" lvl="2" indent="0">
              <a:buNone/>
            </a:pPr>
            <a:r>
              <a:rPr lang="en-GB" sz="2000" dirty="0">
                <a:solidFill>
                  <a:srgbClr val="0000FF"/>
                </a:solidFill>
                <a:highlight>
                  <a:srgbClr val="FFFFFF"/>
                </a:highlight>
                <a:latin typeface="Consolas"/>
              </a:rPr>
              <a:t>@</a:t>
            </a:r>
            <a:r>
              <a:rPr lang="en-GB" sz="2000" dirty="0" err="1">
                <a:solidFill>
                  <a:srgbClr val="0000FF"/>
                </a:solidFill>
                <a:highlight>
                  <a:srgbClr val="FFFFFF"/>
                </a:highlight>
                <a:latin typeface="Consolas"/>
              </a:rPr>
              <a:t>keyframes</a:t>
            </a:r>
            <a:r>
              <a:rPr lang="en-GB" sz="2000" dirty="0">
                <a:solidFill>
                  <a:srgbClr val="000000"/>
                </a:solidFill>
                <a:highlight>
                  <a:srgbClr val="FFFFFF"/>
                </a:highlight>
                <a:latin typeface="Consolas"/>
              </a:rPr>
              <a:t> </a:t>
            </a:r>
            <a:r>
              <a:rPr lang="en-GB" sz="2000" dirty="0" err="1">
                <a:solidFill>
                  <a:srgbClr val="0000FF"/>
                </a:solidFill>
                <a:highlight>
                  <a:srgbClr val="FFFFFF"/>
                </a:highlight>
                <a:latin typeface="Consolas"/>
              </a:rPr>
              <a:t>fadeIn</a:t>
            </a:r>
            <a:r>
              <a:rPr lang="en-GB" sz="2000" dirty="0">
                <a:solidFill>
                  <a:srgbClr val="000000"/>
                </a:solidFill>
                <a:highlight>
                  <a:srgbClr val="FFFFFF"/>
                </a:highlight>
                <a:latin typeface="Consolas"/>
              </a:rPr>
              <a:t> {</a:t>
            </a:r>
          </a:p>
          <a:p>
            <a:pPr marL="594360" lvl="2" indent="0">
              <a:buNone/>
            </a:pPr>
            <a:r>
              <a:rPr lang="en-GB" sz="2000" dirty="0">
                <a:solidFill>
                  <a:srgbClr val="000000"/>
                </a:solidFill>
                <a:highlight>
                  <a:srgbClr val="FFFFFF"/>
                </a:highlight>
                <a:latin typeface="Consolas"/>
              </a:rPr>
              <a:t>    </a:t>
            </a:r>
            <a:r>
              <a:rPr lang="en-GB" sz="2000" dirty="0">
                <a:solidFill>
                  <a:srgbClr val="800000"/>
                </a:solidFill>
                <a:highlight>
                  <a:srgbClr val="FFFFFF"/>
                </a:highlight>
                <a:latin typeface="Consolas"/>
              </a:rPr>
              <a:t>from</a:t>
            </a:r>
            <a:r>
              <a:rPr lang="en-GB" sz="2000" dirty="0">
                <a:solidFill>
                  <a:srgbClr val="000000"/>
                </a:solidFill>
                <a:highlight>
                  <a:srgbClr val="FFFFFF"/>
                </a:highlight>
                <a:latin typeface="Consolas"/>
              </a:rPr>
              <a:t> { </a:t>
            </a:r>
            <a:r>
              <a:rPr lang="en-GB" sz="2000" dirty="0">
                <a:solidFill>
                  <a:srgbClr val="FF0000"/>
                </a:solidFill>
                <a:highlight>
                  <a:srgbClr val="FFFFFF"/>
                </a:highlight>
                <a:latin typeface="Consolas"/>
              </a:rPr>
              <a:t>opacity</a:t>
            </a:r>
            <a:r>
              <a:rPr lang="en-GB" sz="2000" dirty="0">
                <a:solidFill>
                  <a:srgbClr val="000000"/>
                </a:solidFill>
                <a:highlight>
                  <a:srgbClr val="FFFFFF"/>
                </a:highlight>
                <a:latin typeface="Consolas"/>
              </a:rPr>
              <a:t>: </a:t>
            </a:r>
            <a:r>
              <a:rPr lang="en-GB" sz="2000" dirty="0">
                <a:solidFill>
                  <a:srgbClr val="0000FF"/>
                </a:solidFill>
                <a:highlight>
                  <a:srgbClr val="FFFFFF"/>
                </a:highlight>
                <a:latin typeface="Consolas"/>
              </a:rPr>
              <a:t>0</a:t>
            </a:r>
            <a:r>
              <a:rPr lang="en-GB" sz="2000" dirty="0">
                <a:solidFill>
                  <a:srgbClr val="000000"/>
                </a:solidFill>
                <a:highlight>
                  <a:srgbClr val="FFFFFF"/>
                </a:highlight>
                <a:latin typeface="Consolas"/>
              </a:rPr>
              <a:t>; }</a:t>
            </a:r>
          </a:p>
          <a:p>
            <a:pPr marL="594360" lvl="2" indent="0">
              <a:buNone/>
            </a:pPr>
            <a:r>
              <a:rPr lang="en-GB" sz="2000" dirty="0">
                <a:solidFill>
                  <a:srgbClr val="000000"/>
                </a:solidFill>
                <a:highlight>
                  <a:srgbClr val="FFFFFF"/>
                </a:highlight>
                <a:latin typeface="Consolas"/>
              </a:rPr>
              <a:t>    </a:t>
            </a:r>
            <a:r>
              <a:rPr lang="en-GB" sz="2000" dirty="0">
                <a:solidFill>
                  <a:srgbClr val="800000"/>
                </a:solidFill>
                <a:highlight>
                  <a:srgbClr val="FFFFFF"/>
                </a:highlight>
                <a:latin typeface="Consolas"/>
              </a:rPr>
              <a:t>to</a:t>
            </a:r>
            <a:r>
              <a:rPr lang="en-GB" sz="2000" dirty="0">
                <a:solidFill>
                  <a:srgbClr val="000000"/>
                </a:solidFill>
                <a:highlight>
                  <a:srgbClr val="FFFFFF"/>
                </a:highlight>
                <a:latin typeface="Consolas"/>
              </a:rPr>
              <a:t> { </a:t>
            </a:r>
            <a:r>
              <a:rPr lang="en-GB" sz="2000" dirty="0">
                <a:solidFill>
                  <a:srgbClr val="FF0000"/>
                </a:solidFill>
                <a:highlight>
                  <a:srgbClr val="FFFFFF"/>
                </a:highlight>
                <a:latin typeface="Consolas"/>
              </a:rPr>
              <a:t>opacity</a:t>
            </a:r>
            <a:r>
              <a:rPr lang="en-GB" sz="2000" dirty="0">
                <a:solidFill>
                  <a:srgbClr val="000000"/>
                </a:solidFill>
                <a:highlight>
                  <a:srgbClr val="FFFFFF"/>
                </a:highlight>
                <a:latin typeface="Consolas"/>
              </a:rPr>
              <a:t>: </a:t>
            </a:r>
            <a:r>
              <a:rPr lang="en-GB" sz="2000" dirty="0">
                <a:solidFill>
                  <a:srgbClr val="0000FF"/>
                </a:solidFill>
                <a:highlight>
                  <a:srgbClr val="FFFFFF"/>
                </a:highlight>
                <a:latin typeface="Consolas"/>
              </a:rPr>
              <a:t>1</a:t>
            </a:r>
            <a:r>
              <a:rPr lang="en-GB" sz="2000" dirty="0">
                <a:solidFill>
                  <a:srgbClr val="000000"/>
                </a:solidFill>
                <a:highlight>
                  <a:srgbClr val="FFFFFF"/>
                </a:highlight>
                <a:latin typeface="Consolas"/>
              </a:rPr>
              <a:t>; }</a:t>
            </a:r>
          </a:p>
          <a:p>
            <a:pPr marL="594360" lvl="2" indent="0">
              <a:buNone/>
            </a:pPr>
            <a:r>
              <a:rPr lang="en-GB" sz="2000" dirty="0">
                <a:solidFill>
                  <a:srgbClr val="000000"/>
                </a:solidFill>
                <a:highlight>
                  <a:srgbClr val="FFFFFF"/>
                </a:highlight>
                <a:latin typeface="Consolas"/>
              </a:rPr>
              <a:t>}</a:t>
            </a:r>
            <a:endParaRPr lang="en-GB" sz="2000" dirty="0"/>
          </a:p>
          <a:p>
            <a:pPr marL="594360" lvl="2" indent="0">
              <a:buNone/>
            </a:pPr>
            <a:r>
              <a:rPr lang="en-GB" sz="2000" dirty="0">
                <a:solidFill>
                  <a:srgbClr val="0000FF"/>
                </a:solidFill>
                <a:highlight>
                  <a:srgbClr val="FFFFFF"/>
                </a:highlight>
                <a:latin typeface="Consolas"/>
              </a:rPr>
              <a:t>@</a:t>
            </a:r>
            <a:r>
              <a:rPr lang="en-GB" sz="2000" dirty="0" err="1">
                <a:solidFill>
                  <a:srgbClr val="0000FF"/>
                </a:solidFill>
                <a:highlight>
                  <a:srgbClr val="FFFFFF"/>
                </a:highlight>
                <a:latin typeface="Consolas"/>
              </a:rPr>
              <a:t>keyframes</a:t>
            </a:r>
            <a:r>
              <a:rPr lang="en-GB" sz="2000" dirty="0">
                <a:solidFill>
                  <a:srgbClr val="000000"/>
                </a:solidFill>
                <a:highlight>
                  <a:srgbClr val="FFFFFF"/>
                </a:highlight>
                <a:latin typeface="Consolas"/>
              </a:rPr>
              <a:t> </a:t>
            </a:r>
            <a:r>
              <a:rPr lang="en-GB" sz="2000" dirty="0" err="1">
                <a:solidFill>
                  <a:srgbClr val="0000FF"/>
                </a:solidFill>
                <a:highlight>
                  <a:srgbClr val="FFFFFF"/>
                </a:highlight>
                <a:latin typeface="Consolas"/>
              </a:rPr>
              <a:t>changeColour</a:t>
            </a:r>
            <a:r>
              <a:rPr lang="en-GB" sz="2000" dirty="0">
                <a:solidFill>
                  <a:srgbClr val="000000"/>
                </a:solidFill>
                <a:highlight>
                  <a:srgbClr val="FFFFFF"/>
                </a:highlight>
                <a:latin typeface="Consolas"/>
              </a:rPr>
              <a:t>{</a:t>
            </a:r>
          </a:p>
          <a:p>
            <a:pPr marL="594360" lvl="2" indent="0">
              <a:buNone/>
            </a:pPr>
            <a:r>
              <a:rPr lang="en-GB" sz="2000" dirty="0">
                <a:solidFill>
                  <a:srgbClr val="000000"/>
                </a:solidFill>
                <a:highlight>
                  <a:srgbClr val="FFFFFF"/>
                </a:highlight>
                <a:latin typeface="Consolas"/>
              </a:rPr>
              <a:t>    </a:t>
            </a:r>
            <a:r>
              <a:rPr lang="en-GB" sz="2000" dirty="0">
                <a:solidFill>
                  <a:srgbClr val="800000"/>
                </a:solidFill>
                <a:highlight>
                  <a:srgbClr val="FFFFFF"/>
                </a:highlight>
                <a:latin typeface="Consolas"/>
              </a:rPr>
              <a:t>0%</a:t>
            </a:r>
            <a:r>
              <a:rPr lang="en-GB" sz="2000" dirty="0">
                <a:solidFill>
                  <a:srgbClr val="000000"/>
                </a:solidFill>
                <a:highlight>
                  <a:srgbClr val="FFFFFF"/>
                </a:highlight>
                <a:latin typeface="Consolas"/>
              </a:rPr>
              <a:t> { </a:t>
            </a:r>
            <a:r>
              <a:rPr lang="en-GB" sz="2000" dirty="0" err="1">
                <a:solidFill>
                  <a:srgbClr val="FF0000"/>
                </a:solidFill>
                <a:highlight>
                  <a:srgbClr val="FFFFFF"/>
                </a:highlight>
                <a:latin typeface="Consolas"/>
              </a:rPr>
              <a:t>color</a:t>
            </a:r>
            <a:r>
              <a:rPr lang="en-GB" sz="2000" dirty="0">
                <a:solidFill>
                  <a:srgbClr val="000000"/>
                </a:solidFill>
                <a:highlight>
                  <a:srgbClr val="FFFFFF"/>
                </a:highlight>
                <a:latin typeface="Consolas"/>
              </a:rPr>
              <a:t>: </a:t>
            </a:r>
            <a:r>
              <a:rPr lang="en-GB" sz="2000" dirty="0">
                <a:solidFill>
                  <a:srgbClr val="0000FF"/>
                </a:solidFill>
                <a:highlight>
                  <a:srgbClr val="FFFFFF"/>
                </a:highlight>
                <a:latin typeface="Consolas"/>
              </a:rPr>
              <a:t>red</a:t>
            </a:r>
            <a:r>
              <a:rPr lang="en-GB" sz="2000" dirty="0">
                <a:solidFill>
                  <a:srgbClr val="000000"/>
                </a:solidFill>
                <a:highlight>
                  <a:srgbClr val="FFFFFF"/>
                </a:highlight>
                <a:latin typeface="Consolas"/>
              </a:rPr>
              <a:t>; }</a:t>
            </a:r>
          </a:p>
          <a:p>
            <a:pPr marL="594360" lvl="2" indent="0">
              <a:buNone/>
            </a:pPr>
            <a:r>
              <a:rPr lang="en-GB" sz="2000" dirty="0">
                <a:solidFill>
                  <a:srgbClr val="000000"/>
                </a:solidFill>
                <a:highlight>
                  <a:srgbClr val="FFFFFF"/>
                </a:highlight>
                <a:latin typeface="Consolas"/>
              </a:rPr>
              <a:t>    </a:t>
            </a:r>
            <a:r>
              <a:rPr lang="en-GB" sz="2000" dirty="0">
                <a:solidFill>
                  <a:srgbClr val="800000"/>
                </a:solidFill>
                <a:highlight>
                  <a:srgbClr val="FFFFFF"/>
                </a:highlight>
                <a:latin typeface="Consolas"/>
              </a:rPr>
              <a:t>50%</a:t>
            </a:r>
            <a:r>
              <a:rPr lang="en-GB" sz="2000" dirty="0">
                <a:solidFill>
                  <a:srgbClr val="000000"/>
                </a:solidFill>
                <a:highlight>
                  <a:srgbClr val="FFFFFF"/>
                </a:highlight>
                <a:latin typeface="Consolas"/>
              </a:rPr>
              <a:t> { </a:t>
            </a:r>
            <a:r>
              <a:rPr lang="en-GB" sz="2000" dirty="0" err="1">
                <a:solidFill>
                  <a:srgbClr val="FF0000"/>
                </a:solidFill>
                <a:highlight>
                  <a:srgbClr val="FFFFFF"/>
                </a:highlight>
                <a:latin typeface="Consolas"/>
              </a:rPr>
              <a:t>color</a:t>
            </a:r>
            <a:r>
              <a:rPr lang="en-GB" sz="2000" dirty="0">
                <a:solidFill>
                  <a:srgbClr val="000000"/>
                </a:solidFill>
                <a:highlight>
                  <a:srgbClr val="FFFFFF"/>
                </a:highlight>
                <a:latin typeface="Consolas"/>
              </a:rPr>
              <a:t>: </a:t>
            </a:r>
            <a:r>
              <a:rPr lang="en-GB" sz="2000" dirty="0">
                <a:solidFill>
                  <a:srgbClr val="0000FF"/>
                </a:solidFill>
                <a:highlight>
                  <a:srgbClr val="FFFFFF"/>
                </a:highlight>
                <a:latin typeface="Consolas"/>
              </a:rPr>
              <a:t>green</a:t>
            </a:r>
            <a:r>
              <a:rPr lang="en-GB" sz="2000" dirty="0">
                <a:solidFill>
                  <a:srgbClr val="000000"/>
                </a:solidFill>
                <a:highlight>
                  <a:srgbClr val="FFFFFF"/>
                </a:highlight>
                <a:latin typeface="Consolas"/>
              </a:rPr>
              <a:t>; }</a:t>
            </a:r>
          </a:p>
          <a:p>
            <a:pPr marL="594360" lvl="2" indent="0">
              <a:buNone/>
            </a:pPr>
            <a:r>
              <a:rPr lang="en-GB" sz="2000" dirty="0">
                <a:solidFill>
                  <a:srgbClr val="000000"/>
                </a:solidFill>
                <a:highlight>
                  <a:srgbClr val="FFFFFF"/>
                </a:highlight>
                <a:latin typeface="Consolas"/>
              </a:rPr>
              <a:t>    </a:t>
            </a:r>
            <a:r>
              <a:rPr lang="en-GB" sz="2000" dirty="0">
                <a:solidFill>
                  <a:srgbClr val="800000"/>
                </a:solidFill>
                <a:highlight>
                  <a:srgbClr val="FFFFFF"/>
                </a:highlight>
                <a:latin typeface="Consolas"/>
              </a:rPr>
              <a:t>100%</a:t>
            </a:r>
            <a:r>
              <a:rPr lang="en-GB" sz="2000" dirty="0">
                <a:solidFill>
                  <a:srgbClr val="000000"/>
                </a:solidFill>
                <a:highlight>
                  <a:srgbClr val="FFFFFF"/>
                </a:highlight>
                <a:latin typeface="Consolas"/>
              </a:rPr>
              <a:t> { </a:t>
            </a:r>
            <a:r>
              <a:rPr lang="en-GB" sz="2000" dirty="0" err="1">
                <a:solidFill>
                  <a:srgbClr val="FF0000"/>
                </a:solidFill>
                <a:highlight>
                  <a:srgbClr val="FFFFFF"/>
                </a:highlight>
                <a:latin typeface="Consolas"/>
              </a:rPr>
              <a:t>color</a:t>
            </a:r>
            <a:r>
              <a:rPr lang="en-GB" sz="2000" dirty="0">
                <a:solidFill>
                  <a:srgbClr val="000000"/>
                </a:solidFill>
                <a:highlight>
                  <a:srgbClr val="FFFFFF"/>
                </a:highlight>
                <a:latin typeface="Consolas"/>
              </a:rPr>
              <a:t>: </a:t>
            </a:r>
            <a:r>
              <a:rPr lang="en-GB" sz="2000" dirty="0">
                <a:solidFill>
                  <a:srgbClr val="0000FF"/>
                </a:solidFill>
                <a:highlight>
                  <a:srgbClr val="FFFFFF"/>
                </a:highlight>
                <a:latin typeface="Consolas"/>
              </a:rPr>
              <a:t>blue</a:t>
            </a:r>
            <a:r>
              <a:rPr lang="en-GB" sz="2000" dirty="0">
                <a:solidFill>
                  <a:srgbClr val="000000"/>
                </a:solidFill>
                <a:highlight>
                  <a:srgbClr val="FFFFFF"/>
                </a:highlight>
                <a:latin typeface="Consolas"/>
              </a:rPr>
              <a:t>; }</a:t>
            </a:r>
          </a:p>
          <a:p>
            <a:pPr marL="594360" lvl="2" indent="0">
              <a:buNone/>
            </a:pPr>
            <a:r>
              <a:rPr lang="en-GB" sz="2000" dirty="0">
                <a:solidFill>
                  <a:srgbClr val="000000"/>
                </a:solidFill>
                <a:highlight>
                  <a:srgbClr val="FFFFFF"/>
                </a:highlight>
                <a:latin typeface="Consolas"/>
              </a:rPr>
              <a:t>}</a:t>
            </a:r>
            <a:endParaRPr lang="en-GB" dirty="0"/>
          </a:p>
          <a:p>
            <a:r>
              <a:rPr lang="en-GB" dirty="0"/>
              <a:t>The two key frames are applied to an element:</a:t>
            </a:r>
          </a:p>
          <a:p>
            <a:pPr marL="594360" lvl="2" indent="0">
              <a:buNone/>
            </a:pPr>
            <a:r>
              <a:rPr lang="en-GB" sz="2200" dirty="0">
                <a:solidFill>
                  <a:srgbClr val="800000"/>
                </a:solidFill>
                <a:highlight>
                  <a:srgbClr val="FFFFFF"/>
                </a:highlight>
                <a:latin typeface="Consolas"/>
              </a:rPr>
              <a:t>#</a:t>
            </a:r>
            <a:r>
              <a:rPr lang="en-GB" sz="2200" dirty="0" err="1">
                <a:solidFill>
                  <a:srgbClr val="800000"/>
                </a:solidFill>
                <a:highlight>
                  <a:srgbClr val="FFFFFF"/>
                </a:highlight>
                <a:latin typeface="Consolas"/>
              </a:rPr>
              <a:t>myDiv</a:t>
            </a:r>
            <a:r>
              <a:rPr lang="en-GB" sz="2200" dirty="0">
                <a:solidFill>
                  <a:srgbClr val="000000"/>
                </a:solidFill>
                <a:highlight>
                  <a:srgbClr val="FFFFFF"/>
                </a:highlight>
                <a:latin typeface="Consolas"/>
              </a:rPr>
              <a:t> {</a:t>
            </a:r>
          </a:p>
          <a:p>
            <a:pPr marL="594360" lvl="2" indent="0">
              <a:buNone/>
            </a:pPr>
            <a:r>
              <a:rPr lang="en-GB" sz="2200" dirty="0">
                <a:solidFill>
                  <a:srgbClr val="000000"/>
                </a:solidFill>
                <a:highlight>
                  <a:srgbClr val="FFFFFF"/>
                </a:highlight>
                <a:latin typeface="Consolas"/>
              </a:rPr>
              <a:t>    </a:t>
            </a:r>
            <a:r>
              <a:rPr lang="en-GB" sz="2200" dirty="0">
                <a:solidFill>
                  <a:srgbClr val="FF0000"/>
                </a:solidFill>
                <a:highlight>
                  <a:srgbClr val="FFFFFF"/>
                </a:highlight>
                <a:latin typeface="Consolas"/>
              </a:rPr>
              <a:t>animation</a:t>
            </a:r>
            <a:r>
              <a:rPr lang="en-GB" sz="2200" dirty="0">
                <a:solidFill>
                  <a:srgbClr val="000000"/>
                </a:solidFill>
                <a:highlight>
                  <a:srgbClr val="FFFFFF"/>
                </a:highlight>
                <a:latin typeface="Consolas"/>
              </a:rPr>
              <a:t>: </a:t>
            </a:r>
            <a:r>
              <a:rPr lang="en-GB" sz="2200" dirty="0" err="1">
                <a:solidFill>
                  <a:srgbClr val="0000FF"/>
                </a:solidFill>
                <a:highlight>
                  <a:srgbClr val="FFFFFF"/>
                </a:highlight>
                <a:latin typeface="Consolas"/>
              </a:rPr>
              <a:t>fadeIn</a:t>
            </a:r>
            <a:r>
              <a:rPr lang="en-GB" sz="2200" dirty="0">
                <a:solidFill>
                  <a:srgbClr val="0000FF"/>
                </a:solidFill>
                <a:highlight>
                  <a:srgbClr val="FFFFFF"/>
                </a:highlight>
                <a:latin typeface="Consolas"/>
              </a:rPr>
              <a:t> 2s, </a:t>
            </a:r>
            <a:r>
              <a:rPr lang="en-GB" sz="2200" dirty="0" err="1">
                <a:solidFill>
                  <a:srgbClr val="0000FF"/>
                </a:solidFill>
                <a:highlight>
                  <a:srgbClr val="FFFFFF"/>
                </a:highlight>
                <a:latin typeface="Consolas"/>
              </a:rPr>
              <a:t>changeColour</a:t>
            </a:r>
            <a:r>
              <a:rPr lang="en-GB" sz="2200" dirty="0">
                <a:solidFill>
                  <a:srgbClr val="0000FF"/>
                </a:solidFill>
                <a:highlight>
                  <a:srgbClr val="FFFFFF"/>
                </a:highlight>
                <a:latin typeface="Consolas"/>
              </a:rPr>
              <a:t> 5s</a:t>
            </a:r>
            <a:r>
              <a:rPr lang="en-GB" sz="2200" dirty="0">
                <a:solidFill>
                  <a:srgbClr val="000000"/>
                </a:solidFill>
                <a:highlight>
                  <a:srgbClr val="FFFFFF"/>
                </a:highlight>
                <a:latin typeface="Consolas"/>
              </a:rPr>
              <a:t>;</a:t>
            </a:r>
          </a:p>
          <a:p>
            <a:pPr marL="594360" lvl="2" indent="0">
              <a:buNone/>
            </a:pPr>
            <a:r>
              <a:rPr lang="en-GB" sz="2200" dirty="0">
                <a:solidFill>
                  <a:srgbClr val="000000"/>
                </a:solidFill>
                <a:highlight>
                  <a:srgbClr val="FFFFFF"/>
                </a:highlight>
                <a:latin typeface="Consolas"/>
              </a:rPr>
              <a:t>}</a:t>
            </a:r>
            <a:endParaRPr lang="en-GB" sz="2200" dirty="0"/>
          </a:p>
          <a:p>
            <a:endParaRPr lang="en-GB" dirty="0"/>
          </a:p>
        </p:txBody>
      </p:sp>
    </p:spTree>
    <p:extLst>
      <p:ext uri="{BB962C8B-B14F-4D97-AF65-F5344CB8AC3E}">
        <p14:creationId xmlns:p14="http://schemas.microsoft.com/office/powerpoint/2010/main" val="469605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10" end="10"/>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
                                            <p:txEl>
                                              <p:pRg st="12" end="12"/>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CSS3 Animation Properties</a:t>
            </a:r>
          </a:p>
        </p:txBody>
      </p:sp>
      <p:graphicFrame>
        <p:nvGraphicFramePr>
          <p:cNvPr id="4" name="Content Placeholder 3"/>
          <p:cNvGraphicFramePr>
            <a:graphicFrameLocks noGrp="1"/>
          </p:cNvGraphicFramePr>
          <p:nvPr>
            <p:ph sz="quarter" idx="1"/>
            <p:extLst/>
          </p:nvPr>
        </p:nvGraphicFramePr>
        <p:xfrm>
          <a:off x="612775" y="1600200"/>
          <a:ext cx="8153400" cy="5182766"/>
        </p:xfrm>
        <a:graphic>
          <a:graphicData uri="http://schemas.openxmlformats.org/drawingml/2006/table">
            <a:tbl>
              <a:tblPr firstRow="1" bandRow="1">
                <a:tableStyleId>{3B4B98B0-60AC-42C2-AFA5-B58CD77FA1E5}</a:tableStyleId>
              </a:tblPr>
              <a:tblGrid>
                <a:gridCol w="2807097">
                  <a:extLst>
                    <a:ext uri="{9D8B030D-6E8A-4147-A177-3AD203B41FA5}">
                      <a16:colId xmlns:a16="http://schemas.microsoft.com/office/drawing/2014/main" xmlns="" val="20000"/>
                    </a:ext>
                  </a:extLst>
                </a:gridCol>
                <a:gridCol w="5346303">
                  <a:extLst>
                    <a:ext uri="{9D8B030D-6E8A-4147-A177-3AD203B41FA5}">
                      <a16:colId xmlns:a16="http://schemas.microsoft.com/office/drawing/2014/main" xmlns="" val="20001"/>
                    </a:ext>
                  </a:extLst>
                </a:gridCol>
              </a:tblGrid>
              <a:tr h="401637">
                <a:tc>
                  <a:txBody>
                    <a:bodyPr/>
                    <a:lstStyle/>
                    <a:p>
                      <a:r>
                        <a:rPr lang="en-GB" dirty="0"/>
                        <a:t>Property</a:t>
                      </a:r>
                    </a:p>
                  </a:txBody>
                  <a:tcPr/>
                </a:tc>
                <a:tc>
                  <a:txBody>
                    <a:bodyPr/>
                    <a:lstStyle/>
                    <a:p>
                      <a:endParaRPr lang="en-GB"/>
                    </a:p>
                  </a:txBody>
                  <a:tcPr/>
                </a:tc>
                <a:extLst>
                  <a:ext uri="{0D108BD9-81ED-4DB2-BD59-A6C34878D82A}">
                    <a16:rowId xmlns:a16="http://schemas.microsoft.com/office/drawing/2014/main" xmlns="" val="10000"/>
                  </a:ext>
                </a:extLst>
              </a:tr>
              <a:tr h="401637">
                <a:tc>
                  <a:txBody>
                    <a:bodyPr/>
                    <a:lstStyle/>
                    <a:p>
                      <a:r>
                        <a:rPr lang="en-GB" dirty="0"/>
                        <a:t>animation-name</a:t>
                      </a:r>
                    </a:p>
                  </a:txBody>
                  <a:tcPr/>
                </a:tc>
                <a:tc>
                  <a:txBody>
                    <a:bodyPr/>
                    <a:lstStyle/>
                    <a:p>
                      <a:r>
                        <a:rPr lang="en-GB" dirty="0"/>
                        <a:t>a name identifying the</a:t>
                      </a:r>
                      <a:r>
                        <a:rPr lang="en-GB" baseline="0" dirty="0"/>
                        <a:t> @</a:t>
                      </a:r>
                      <a:r>
                        <a:rPr lang="en-GB" baseline="0" dirty="0" err="1"/>
                        <a:t>keyframe</a:t>
                      </a:r>
                      <a:r>
                        <a:rPr lang="en-GB" baseline="0" dirty="0"/>
                        <a:t> animation</a:t>
                      </a:r>
                      <a:endParaRPr lang="en-GB" dirty="0"/>
                    </a:p>
                  </a:txBody>
                  <a:tcPr/>
                </a:tc>
                <a:extLst>
                  <a:ext uri="{0D108BD9-81ED-4DB2-BD59-A6C34878D82A}">
                    <a16:rowId xmlns:a16="http://schemas.microsoft.com/office/drawing/2014/main" xmlns="" val="10001"/>
                  </a:ext>
                </a:extLst>
              </a:tr>
              <a:tr h="401637">
                <a:tc>
                  <a:txBody>
                    <a:bodyPr/>
                    <a:lstStyle/>
                    <a:p>
                      <a:r>
                        <a:rPr lang="en-GB" dirty="0"/>
                        <a:t>animation-duration</a:t>
                      </a:r>
                    </a:p>
                  </a:txBody>
                  <a:tcPr/>
                </a:tc>
                <a:tc>
                  <a:txBody>
                    <a:bodyPr/>
                    <a:lstStyle/>
                    <a:p>
                      <a:r>
                        <a:rPr lang="en-GB" dirty="0"/>
                        <a:t>the duration it takes to complete</a:t>
                      </a:r>
                      <a:r>
                        <a:rPr lang="en-GB" baseline="0" dirty="0"/>
                        <a:t> one animation cycle</a:t>
                      </a:r>
                      <a:endParaRPr lang="en-GB" dirty="0"/>
                    </a:p>
                  </a:txBody>
                  <a:tcPr/>
                </a:tc>
                <a:extLst>
                  <a:ext uri="{0D108BD9-81ED-4DB2-BD59-A6C34878D82A}">
                    <a16:rowId xmlns:a16="http://schemas.microsoft.com/office/drawing/2014/main" xmlns="" val="10002"/>
                  </a:ext>
                </a:extLst>
              </a:tr>
              <a:tr h="693236">
                <a:tc>
                  <a:txBody>
                    <a:bodyPr/>
                    <a:lstStyle/>
                    <a:p>
                      <a:r>
                        <a:rPr lang="en-GB" dirty="0"/>
                        <a:t>animation-timing-function</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how</a:t>
                      </a:r>
                      <a:r>
                        <a:rPr lang="en-GB" baseline="0" dirty="0"/>
                        <a:t> the animation changes speed (progresses) over one animation cycle</a:t>
                      </a:r>
                      <a:endParaRPr lang="en-GB" dirty="0"/>
                    </a:p>
                  </a:txBody>
                  <a:tcPr/>
                </a:tc>
                <a:extLst>
                  <a:ext uri="{0D108BD9-81ED-4DB2-BD59-A6C34878D82A}">
                    <a16:rowId xmlns:a16="http://schemas.microsoft.com/office/drawing/2014/main" xmlns="" val="10003"/>
                  </a:ext>
                </a:extLst>
              </a:tr>
              <a:tr h="693236">
                <a:tc>
                  <a:txBody>
                    <a:bodyPr/>
                    <a:lstStyle/>
                    <a:p>
                      <a:r>
                        <a:rPr lang="en-GB" dirty="0"/>
                        <a:t>animation-iteration-count</a:t>
                      </a:r>
                    </a:p>
                  </a:txBody>
                  <a:tcPr/>
                </a:tc>
                <a:tc>
                  <a:txBody>
                    <a:bodyPr/>
                    <a:lstStyle/>
                    <a:p>
                      <a:r>
                        <a:rPr lang="en-GB" dirty="0"/>
                        <a:t>the</a:t>
                      </a:r>
                      <a:r>
                        <a:rPr lang="en-GB" baseline="0" dirty="0"/>
                        <a:t> number of times the animation is played - use </a:t>
                      </a:r>
                      <a:r>
                        <a:rPr lang="en-GB" b="1" i="1" baseline="0" dirty="0"/>
                        <a:t>infinite</a:t>
                      </a:r>
                      <a:r>
                        <a:rPr lang="en-GB" baseline="0" dirty="0"/>
                        <a:t> to loop continuously</a:t>
                      </a:r>
                      <a:endParaRPr lang="en-GB" dirty="0"/>
                    </a:p>
                  </a:txBody>
                  <a:tcPr/>
                </a:tc>
                <a:extLst>
                  <a:ext uri="{0D108BD9-81ED-4DB2-BD59-A6C34878D82A}">
                    <a16:rowId xmlns:a16="http://schemas.microsoft.com/office/drawing/2014/main" xmlns="" val="10004"/>
                  </a:ext>
                </a:extLst>
              </a:tr>
              <a:tr h="693236">
                <a:tc>
                  <a:txBody>
                    <a:bodyPr/>
                    <a:lstStyle/>
                    <a:p>
                      <a:r>
                        <a:rPr lang="en-GB" dirty="0"/>
                        <a:t>animation-direction</a:t>
                      </a:r>
                    </a:p>
                  </a:txBody>
                  <a:tcPr/>
                </a:tc>
                <a:tc>
                  <a:txBody>
                    <a:bodyPr/>
                    <a:lstStyle/>
                    <a:p>
                      <a:r>
                        <a:rPr lang="en-GB" dirty="0"/>
                        <a:t>indicates if animation</a:t>
                      </a:r>
                      <a:r>
                        <a:rPr lang="en-GB" baseline="0" dirty="0"/>
                        <a:t> should play in reverse or alternate on each cycle</a:t>
                      </a:r>
                      <a:endParaRPr lang="en-GB" dirty="0"/>
                    </a:p>
                  </a:txBody>
                  <a:tcPr/>
                </a:tc>
                <a:extLst>
                  <a:ext uri="{0D108BD9-81ED-4DB2-BD59-A6C34878D82A}">
                    <a16:rowId xmlns:a16="http://schemas.microsoft.com/office/drawing/2014/main" xmlns="" val="10005"/>
                  </a:ext>
                </a:extLst>
              </a:tr>
              <a:tr h="401637">
                <a:tc>
                  <a:txBody>
                    <a:bodyPr/>
                    <a:lstStyle/>
                    <a:p>
                      <a:r>
                        <a:rPr lang="en-GB" dirty="0"/>
                        <a:t>animation-play-state</a:t>
                      </a:r>
                    </a:p>
                  </a:txBody>
                  <a:tcPr/>
                </a:tc>
                <a:tc>
                  <a:txBody>
                    <a:bodyPr/>
                    <a:lstStyle/>
                    <a:p>
                      <a:r>
                        <a:rPr lang="en-GB" dirty="0"/>
                        <a:t>specifies if animation</a:t>
                      </a:r>
                      <a:r>
                        <a:rPr lang="en-GB" baseline="0" dirty="0"/>
                        <a:t> is running or paused</a:t>
                      </a:r>
                      <a:endParaRPr lang="en-GB" dirty="0"/>
                    </a:p>
                  </a:txBody>
                  <a:tcPr/>
                </a:tc>
                <a:extLst>
                  <a:ext uri="{0D108BD9-81ED-4DB2-BD59-A6C34878D82A}">
                    <a16:rowId xmlns:a16="http://schemas.microsoft.com/office/drawing/2014/main" xmlns="" val="10006"/>
                  </a:ext>
                </a:extLst>
              </a:tr>
              <a:tr h="40163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animation-delay</a:t>
                      </a:r>
                    </a:p>
                  </a:txBody>
                  <a:tcPr/>
                </a:tc>
                <a:tc>
                  <a:txBody>
                    <a:bodyPr/>
                    <a:lstStyle/>
                    <a:p>
                      <a:r>
                        <a:rPr lang="en-GB" dirty="0"/>
                        <a:t>used to specify</a:t>
                      </a:r>
                      <a:r>
                        <a:rPr lang="en-GB" baseline="0" dirty="0"/>
                        <a:t> a </a:t>
                      </a:r>
                      <a:r>
                        <a:rPr lang="en-GB" dirty="0"/>
                        <a:t>delay</a:t>
                      </a:r>
                      <a:r>
                        <a:rPr lang="en-GB" baseline="0" dirty="0"/>
                        <a:t> before the animation starts</a:t>
                      </a:r>
                      <a:endParaRPr lang="en-GB" dirty="0"/>
                    </a:p>
                  </a:txBody>
                  <a:tcPr/>
                </a:tc>
                <a:extLst>
                  <a:ext uri="{0D108BD9-81ED-4DB2-BD59-A6C34878D82A}">
                    <a16:rowId xmlns:a16="http://schemas.microsoft.com/office/drawing/2014/main" xmlns="" val="10007"/>
                  </a:ext>
                </a:extLst>
              </a:tr>
              <a:tr h="40163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animation-fill-mode</a:t>
                      </a:r>
                    </a:p>
                  </a:txBody>
                  <a:tcPr/>
                </a:tc>
                <a:tc>
                  <a:txBody>
                    <a:bodyPr/>
                    <a:lstStyle/>
                    <a:p>
                      <a:r>
                        <a:rPr lang="en-GB" dirty="0"/>
                        <a:t>what styles will</a:t>
                      </a:r>
                      <a:r>
                        <a:rPr lang="en-GB" baseline="0" dirty="0"/>
                        <a:t> apply when not playing</a:t>
                      </a:r>
                      <a:endParaRPr lang="en-GB" dirty="0"/>
                    </a:p>
                  </a:txBody>
                  <a:tcPr/>
                </a:tc>
                <a:extLst>
                  <a:ext uri="{0D108BD9-81ED-4DB2-BD59-A6C34878D82A}">
                    <a16:rowId xmlns:a16="http://schemas.microsoft.com/office/drawing/2014/main" xmlns="" val="10008"/>
                  </a:ext>
                </a:extLst>
              </a:tr>
              <a:tr h="69323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animation</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shorthand property defining all properties in one statement</a:t>
                      </a:r>
                    </a:p>
                  </a:txBody>
                  <a:tcPr/>
                </a:tc>
                <a:extLst>
                  <a:ext uri="{0D108BD9-81ED-4DB2-BD59-A6C34878D82A}">
                    <a16:rowId xmlns:a16="http://schemas.microsoft.com/office/drawing/2014/main" xmlns="" val="10009"/>
                  </a:ext>
                </a:extLst>
              </a:tr>
            </a:tbl>
          </a:graphicData>
        </a:graphic>
      </p:graphicFrame>
    </p:spTree>
    <p:extLst>
      <p:ext uri="{BB962C8B-B14F-4D97-AF65-F5344CB8AC3E}">
        <p14:creationId xmlns:p14="http://schemas.microsoft.com/office/powerpoint/2010/main" val="223811426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Animation Shorthand Property</a:t>
            </a:r>
          </a:p>
        </p:txBody>
      </p:sp>
      <p:sp>
        <p:nvSpPr>
          <p:cNvPr id="3" name="Content Placeholder 2"/>
          <p:cNvSpPr>
            <a:spLocks noGrp="1"/>
          </p:cNvSpPr>
          <p:nvPr>
            <p:ph sz="quarter" idx="1"/>
          </p:nvPr>
        </p:nvSpPr>
        <p:spPr/>
        <p:txBody>
          <a:bodyPr/>
          <a:lstStyle/>
          <a:p>
            <a:r>
              <a:rPr lang="en-GB" dirty="0"/>
              <a:t>Syntax:</a:t>
            </a:r>
          </a:p>
          <a:p>
            <a:pPr marL="320040" lvl="1" indent="0">
              <a:buNone/>
            </a:pPr>
            <a:r>
              <a:rPr lang="en-GB" sz="2000" dirty="0">
                <a:solidFill>
                  <a:srgbClr val="FF0000"/>
                </a:solidFill>
                <a:highlight>
                  <a:srgbClr val="FFFFFF"/>
                </a:highlight>
                <a:latin typeface="Consolas" panose="020B0609020204030204" pitchFamily="49" charset="0"/>
              </a:rPr>
              <a:t>animation</a:t>
            </a:r>
            <a:r>
              <a:rPr lang="en-GB" sz="2000" dirty="0">
                <a:solidFill>
                  <a:srgbClr val="000000"/>
                </a:solidFill>
                <a:highlight>
                  <a:srgbClr val="FFFFFF"/>
                </a:highlight>
                <a:latin typeface="Consolas" panose="020B0609020204030204" pitchFamily="49" charset="0"/>
              </a:rPr>
              <a:t>: </a:t>
            </a:r>
            <a:r>
              <a:rPr lang="en-GB" sz="2000" dirty="0">
                <a:solidFill>
                  <a:srgbClr val="0000FF"/>
                </a:solidFill>
                <a:highlight>
                  <a:srgbClr val="FFFFFF"/>
                </a:highlight>
                <a:latin typeface="Consolas" panose="020B0609020204030204" pitchFamily="49" charset="0"/>
              </a:rPr>
              <a:t>animation-name animation-duration animation-timing-function animation-delay animation-iteration-count animation-direction animation-fill-mode animation-play-state</a:t>
            </a:r>
            <a:r>
              <a:rPr lang="en-GB" sz="2000" dirty="0">
                <a:solidFill>
                  <a:srgbClr val="000000"/>
                </a:solidFill>
                <a:highlight>
                  <a:srgbClr val="FFFFFF"/>
                </a:highlight>
                <a:latin typeface="Consolas" panose="020B0609020204030204" pitchFamily="49" charset="0"/>
              </a:rPr>
              <a:t>;</a:t>
            </a:r>
            <a:endParaRPr lang="en-GB" sz="2000" dirty="0"/>
          </a:p>
          <a:p>
            <a:endParaRPr lang="en-GB" dirty="0"/>
          </a:p>
          <a:p>
            <a:endParaRPr lang="en-GB" dirty="0"/>
          </a:p>
        </p:txBody>
      </p:sp>
    </p:spTree>
    <p:extLst>
      <p:ext uri="{BB962C8B-B14F-4D97-AF65-F5344CB8AC3E}">
        <p14:creationId xmlns:p14="http://schemas.microsoft.com/office/powerpoint/2010/main" val="40335571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Lab Exercise</a:t>
            </a:r>
          </a:p>
        </p:txBody>
      </p:sp>
      <p:sp>
        <p:nvSpPr>
          <p:cNvPr id="3" name="Content Placeholder 2"/>
          <p:cNvSpPr>
            <a:spLocks noGrp="1"/>
          </p:cNvSpPr>
          <p:nvPr>
            <p:ph sz="quarter" idx="1"/>
          </p:nvPr>
        </p:nvSpPr>
        <p:spPr/>
        <p:txBody>
          <a:bodyPr/>
          <a:lstStyle/>
          <a:p>
            <a:r>
              <a:rPr lang="en-GB" dirty="0"/>
              <a:t>Download instructions from Moodle</a:t>
            </a:r>
          </a:p>
        </p:txBody>
      </p:sp>
    </p:spTree>
    <p:extLst>
      <p:ext uri="{BB962C8B-B14F-4D97-AF65-F5344CB8AC3E}">
        <p14:creationId xmlns:p14="http://schemas.microsoft.com/office/powerpoint/2010/main" val="187565318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Control xmlns="http://schemas.microsoft.com/VisualStudio/2011/storyboarding/control">
  <Id Name="System.Storyboarding.Backgrounds.WebBrowser" Revision="1" Stencil="System.Storyboarding.Backgrounds" StencilVersion="0.1"/>
</Control>
</file>

<file path=customXml/item2.xml><?xml version="1.0" encoding="utf-8"?>
<Control xmlns="http://schemas.microsoft.com/VisualStudio/2011/storyboarding/control">
  <Id Name="System.Storyboarding.Backgrounds.WebBrowser" Revision="1" Stencil="System.Storyboarding.Backgrounds" StencilVersion="0.1"/>
</Control>
</file>

<file path=customXml/item3.xml><?xml version="1.0" encoding="utf-8"?>
<Control xmlns="http://schemas.microsoft.com/VisualStudio/2011/storyboarding/control">
  <Id Name="System.Storyboarding.Backgrounds.WebBrowser" Revision="1" Stencil="System.Storyboarding.Backgrounds" StencilVersion="0.1"/>
</Control>
</file>

<file path=customXml/item4.xml><?xml version="1.0" encoding="utf-8"?>
<Control xmlns="http://schemas.microsoft.com/VisualStudio/2011/storyboarding/control">
  <Id Name="System.Storyboarding.Backgrounds.WebBrowser" Revision="1" Stencil="System.Storyboarding.Backgrounds" StencilVersion="0.1"/>
</Control>
</file>

<file path=customXml/item5.xml><?xml version="1.0" encoding="utf-8"?>
<Control xmlns="http://schemas.microsoft.com/VisualStudio/2011/storyboarding/control">
  <Id Name="System.Storyboarding.Common.TextInput" Revision="1" Stencil="System.Storyboarding.Common" StencilVersion="0.1"/>
</Control>
</file>

<file path=customXml/itemProps1.xml><?xml version="1.0" encoding="utf-8"?>
<ds:datastoreItem xmlns:ds="http://schemas.openxmlformats.org/officeDocument/2006/customXml" ds:itemID="{EB7B554C-29BD-42EC-82E7-C9EE7367E9A1}">
  <ds:schemaRefs>
    <ds:schemaRef ds:uri="http://schemas.microsoft.com/VisualStudio/2011/storyboarding/control"/>
  </ds:schemaRefs>
</ds:datastoreItem>
</file>

<file path=customXml/itemProps2.xml><?xml version="1.0" encoding="utf-8"?>
<ds:datastoreItem xmlns:ds="http://schemas.openxmlformats.org/officeDocument/2006/customXml" ds:itemID="{BA21EB8C-A291-475A-B6D9-2E4524FD5771}">
  <ds:schemaRefs>
    <ds:schemaRef ds:uri="http://schemas.microsoft.com/VisualStudio/2011/storyboarding/control"/>
  </ds:schemaRefs>
</ds:datastoreItem>
</file>

<file path=customXml/itemProps3.xml><?xml version="1.0" encoding="utf-8"?>
<ds:datastoreItem xmlns:ds="http://schemas.openxmlformats.org/officeDocument/2006/customXml" ds:itemID="{251956A2-A982-47C1-B442-63A97C345DFD}">
  <ds:schemaRefs>
    <ds:schemaRef ds:uri="http://schemas.microsoft.com/VisualStudio/2011/storyboarding/control"/>
  </ds:schemaRefs>
</ds:datastoreItem>
</file>

<file path=customXml/itemProps4.xml><?xml version="1.0" encoding="utf-8"?>
<ds:datastoreItem xmlns:ds="http://schemas.openxmlformats.org/officeDocument/2006/customXml" ds:itemID="{DADCA9B5-158F-4D02-B046-8BD1B68E75E9}">
  <ds:schemaRefs>
    <ds:schemaRef ds:uri="http://schemas.microsoft.com/VisualStudio/2011/storyboarding/control"/>
  </ds:schemaRefs>
</ds:datastoreItem>
</file>

<file path=customXml/itemProps5.xml><?xml version="1.0" encoding="utf-8"?>
<ds:datastoreItem xmlns:ds="http://schemas.openxmlformats.org/officeDocument/2006/customXml" ds:itemID="{69CA5B40-25F3-41C0-8BBC-13DDE9C63212}">
  <ds:schemaRefs>
    <ds:schemaRef ds:uri="http://schemas.microsoft.com/VisualStudio/2011/storyboarding/control"/>
  </ds:schemaRefs>
</ds:datastoreItem>
</file>

<file path=docProps/app.xml><?xml version="1.0" encoding="utf-8"?>
<Properties xmlns="http://schemas.openxmlformats.org/officeDocument/2006/extended-properties" xmlns:vt="http://schemas.openxmlformats.org/officeDocument/2006/docPropsVTypes">
  <Template>Median</Template>
  <TotalTime>13740</TotalTime>
  <Words>2239</Words>
  <Application>Microsoft Office PowerPoint</Application>
  <PresentationFormat>On-screen Show (4:3)</PresentationFormat>
  <Paragraphs>277</Paragraphs>
  <Slides>32</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32</vt:i4>
      </vt:variant>
    </vt:vector>
  </HeadingPairs>
  <TitlesOfParts>
    <vt:vector size="40" baseType="lpstr">
      <vt:lpstr>Arial</vt:lpstr>
      <vt:lpstr>Calibri</vt:lpstr>
      <vt:lpstr>Cambria</vt:lpstr>
      <vt:lpstr>Consolas</vt:lpstr>
      <vt:lpstr>Segoe UI</vt:lpstr>
      <vt:lpstr>Wingdings</vt:lpstr>
      <vt:lpstr>Wingdings 2</vt:lpstr>
      <vt:lpstr>Median</vt:lpstr>
      <vt:lpstr>More CSS</vt:lpstr>
      <vt:lpstr>Today’s Lecture</vt:lpstr>
      <vt:lpstr>CSS Positioning</vt:lpstr>
      <vt:lpstr>CSS Positioning Properties</vt:lpstr>
      <vt:lpstr>Static Positioning</vt:lpstr>
      <vt:lpstr>Relative Positioning</vt:lpstr>
      <vt:lpstr>CSS Positioning: Static and Relative</vt:lpstr>
      <vt:lpstr>Fixed Positioning</vt:lpstr>
      <vt:lpstr>Absolute Positioning</vt:lpstr>
      <vt:lpstr>CSS Positioning: Fixed and Absolute</vt:lpstr>
      <vt:lpstr>Positioning</vt:lpstr>
      <vt:lpstr>CSS Transformations, Transitions and Animations</vt:lpstr>
      <vt:lpstr>CSS3 Transformations</vt:lpstr>
      <vt:lpstr>The Browser Coordinate System</vt:lpstr>
      <vt:lpstr>CSS3 Transformations</vt:lpstr>
      <vt:lpstr>CSS3 Transform Functions</vt:lpstr>
      <vt:lpstr>CSS3 Transformations Examples</vt:lpstr>
      <vt:lpstr>CSS3 Transformations Examples</vt:lpstr>
      <vt:lpstr>Combining Transform Functions</vt:lpstr>
      <vt:lpstr>CSS3 Transitions</vt:lpstr>
      <vt:lpstr>CSS3 Transitions Example</vt:lpstr>
      <vt:lpstr>CSS Transition Properties</vt:lpstr>
      <vt:lpstr>CSS Transition Properties</vt:lpstr>
      <vt:lpstr>Transition &amp; Animation Timing Functions</vt:lpstr>
      <vt:lpstr>The Transition Shorthand Property</vt:lpstr>
      <vt:lpstr>CSS3 Animations</vt:lpstr>
      <vt:lpstr>Key frames</vt:lpstr>
      <vt:lpstr>Keyframes Example I</vt:lpstr>
      <vt:lpstr>Keyframes Example II</vt:lpstr>
      <vt:lpstr>CSS3 Animation Properties</vt:lpstr>
      <vt:lpstr>The Animation Shorthand Property</vt:lpstr>
      <vt:lpstr>Lab Exercise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Kemi Ademoye</dc:creator>
  <cp:lastModifiedBy>Kemi Ademoye</cp:lastModifiedBy>
  <cp:revision>1332</cp:revision>
  <cp:lastPrinted>2017-11-06T07:18:32Z</cp:lastPrinted>
  <dcterms:created xsi:type="dcterms:W3CDTF">2013-09-18T07:00:31Z</dcterms:created>
  <dcterms:modified xsi:type="dcterms:W3CDTF">2017-11-20T08:39:27Z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fs.IsStoryboard">
    <vt:bool>true</vt:bool>
  </property>
</Properties>
</file>