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5143500" type="screen16x9"/>
  <p:notesSz cx="6858000" cy="9144000"/>
  <p:embeddedFontLst>
    <p:embeddedFont>
      <p:font typeface="Great Vibes" pitchFamily="2" charset="0"/>
      <p:regular r:id="rId12"/>
    </p:embeddedFont>
    <p:embeddedFont>
      <p:font typeface="Roboto" panose="02000000000000000000" pitchFamily="2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940" y="5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font" Target="fonts/font2.fntdata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font" Target="fonts/font1.fntdata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font" Target="fonts/font5.fntdata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notesMaster" Target="notesMasters/notesMaster1.xml" /><Relationship Id="rId5" Type="http://schemas.openxmlformats.org/officeDocument/2006/relationships/slide" Target="slides/slide4.xml" /><Relationship Id="rId15" Type="http://schemas.openxmlformats.org/officeDocument/2006/relationships/font" Target="fonts/font4.fntdata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font" Target="fonts/font3.fntdata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99c660d47b_0_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99c660d47b_0_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99c660d47b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99c660d47b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99c660d47b_0_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99c660d47b_0_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99c660d47b_0_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99c660d47b_0_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99c660d47b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399c660d47b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399c660d47b_0_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399c660d47b_0_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99c660d47b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399c660d47b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399c660d47b_0_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399c660d47b_0_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name="adj" fmla="val 16667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2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rot="10800000" flipH="1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rot="10800000" flipH="1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rot="10800000" flipH="1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10"/>
          <p:cNvSpPr/>
          <p:nvPr/>
        </p:nvSpPr>
        <p:spPr>
          <a:xfrm rot="10800000" flipH="1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0"/>
          <p:cNvSpPr txBox="1">
            <a:spLocks noGrp="1"/>
          </p:cNvSpPr>
          <p:nvPr>
            <p:ph type="body" idx="1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>
            <a:endParaRPr/>
          </a:p>
        </p:txBody>
      </p:sp>
      <p:sp>
        <p:nvSpPr>
          <p:cNvPr id="56" name="Google Shape;56;p10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4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>
            <a:spLocks noGrp="1"/>
          </p:cNvSpPr>
          <p:nvPr>
            <p:ph type="title" hasCustomPrompt="1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>
            <a:spLocks noGrp="1"/>
          </p:cNvSpPr>
          <p:nvPr>
            <p:ph type="body" idx="1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0" name="Google Shape;60;p1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terial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3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8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3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3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8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0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3"/>
          <p:cNvSpPr txBox="1">
            <a:spLocks noGrp="1"/>
          </p:cNvSpPr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The EI and Self-Awareness in the Workplace</a:t>
            </a:r>
            <a:endParaRPr b="1"/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1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Definition of EI:</a:t>
            </a:r>
            <a:endParaRPr b="1"/>
          </a:p>
        </p:txBody>
      </p:sp>
      <p:sp>
        <p:nvSpPr>
          <p:cNvPr id="74" name="Google Shape;74;p1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48705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The ability to acknowledge, interpret, control, and manage emotions.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Dimensions of special importance: self-awareness, self-regulation, motivation, empathy, and social skills.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Self-awareness is the awareness of personal states of emotions, triggers, strengths and weaknesses (Salameh-Ayanian </a:t>
            </a:r>
            <a:r>
              <a:rPr lang="en" sz="1200" i="1">
                <a:solidFill>
                  <a:srgbClr val="000000"/>
                </a:solidFill>
              </a:rPr>
              <a:t>et al.,</a:t>
            </a:r>
            <a:r>
              <a:rPr lang="en" sz="1200">
                <a:solidFill>
                  <a:srgbClr val="000000"/>
                </a:solidFill>
              </a:rPr>
              <a:t> 2025).</a:t>
            </a:r>
            <a:endParaRPr/>
          </a:p>
        </p:txBody>
      </p:sp>
      <p:pic>
        <p:nvPicPr>
          <p:cNvPr id="75" name="Google Shape;75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05625" y="1712400"/>
            <a:ext cx="2221517" cy="3332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5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The importance of EI in the Workplace:</a:t>
            </a:r>
            <a:endParaRPr b="1"/>
          </a:p>
        </p:txBody>
      </p:sp>
      <p:sp>
        <p:nvSpPr>
          <p:cNvPr id="81" name="Google Shape;81;p15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Font typeface="Times New Roman"/>
              <a:buChar char="●"/>
            </a:pPr>
            <a:r>
              <a:rPr lang="en" sz="1200">
                <a:latin typeface="Times New Roman"/>
                <a:ea typeface="Times New Roman"/>
                <a:cs typeface="Times New Roman"/>
                <a:sym typeface="Times New Roman"/>
              </a:rPr>
              <a:t>Job performance, job satisfaction, and organisational citizenship behaviour are positively correlated with EI, and job stress is negatively correlated with EI.</a:t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200"/>
              <a:buFont typeface="Times New Roman"/>
              <a:buChar char="●"/>
            </a:pPr>
            <a:r>
              <a:rPr lang="en" sz="1200">
                <a:latin typeface="Times New Roman"/>
                <a:ea typeface="Times New Roman"/>
                <a:cs typeface="Times New Roman"/>
                <a:sym typeface="Times New Roman"/>
              </a:rPr>
              <a:t>Increased EI will lead to the mitigation of burnout of employees: The relationship in terms of job burnout is negative between emotional intelligence and job burnout (Vetbuje and Olaleye 2022).</a:t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SzPts val="1200"/>
              <a:buFont typeface="Times New Roman"/>
              <a:buChar char="●"/>
            </a:pPr>
            <a:r>
              <a:rPr lang="en" sz="1200">
                <a:latin typeface="Times New Roman"/>
                <a:ea typeface="Times New Roman"/>
                <a:cs typeface="Times New Roman"/>
                <a:sym typeface="Times New Roman"/>
              </a:rPr>
              <a:t>EI helps to enhance the working climate: perceived job stress is lower, and job satisfaction is improved through the improved workplace (García and Pérez 2024).</a:t>
            </a:r>
            <a:endParaRPr sz="1200"/>
          </a:p>
        </p:txBody>
      </p:sp>
      <p:pic>
        <p:nvPicPr>
          <p:cNvPr id="82" name="Google Shape;8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0150" y="2844900"/>
            <a:ext cx="3475912" cy="212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Training Evidence:</a:t>
            </a:r>
            <a:endParaRPr b="1"/>
          </a:p>
        </p:txBody>
      </p:sp>
      <p:sp>
        <p:nvSpPr>
          <p:cNvPr id="88" name="Google Shape;88;p16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5880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Emotional competencies (self-awareness, empathy, regulation) interventions at the workplace are useful.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Moderate effective sizes (pre-post training SMD = 0.44; between-group SMD = 0.46) are observed in a systematic review (50 studies), even 3 months later (Mehler</a:t>
            </a:r>
            <a:r>
              <a:rPr lang="en" sz="1200" i="1">
                <a:solidFill>
                  <a:srgbClr val="000000"/>
                </a:solidFill>
              </a:rPr>
              <a:t> et al., </a:t>
            </a:r>
            <a:r>
              <a:rPr lang="en" sz="1200">
                <a:solidFill>
                  <a:srgbClr val="000000"/>
                </a:solidFill>
              </a:rPr>
              <a:t>2024).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The training is also similar in terms of the professions of the person who is being trained: managers, health workers, teachers, etc.</a:t>
            </a:r>
            <a:endParaRPr sz="1200">
              <a:solidFill>
                <a:srgbClr val="000000"/>
              </a:solidFill>
            </a:endParaRPr>
          </a:p>
        </p:txBody>
      </p:sp>
      <p:pic>
        <p:nvPicPr>
          <p:cNvPr id="89" name="Google Shape;8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97550" y="1972650"/>
            <a:ext cx="2486400" cy="24988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EI &amp; Leadership/Performance:</a:t>
            </a:r>
            <a:endParaRPr b="1"/>
          </a:p>
        </p:txBody>
      </p:sp>
      <p:sp>
        <p:nvSpPr>
          <p:cNvPr id="95" name="Google Shape;95;p17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45873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Emotionally intelligent leadership has a positive effect on performance in volatile or stressful organisational situations (Salameh-Ayanian </a:t>
            </a:r>
            <a:r>
              <a:rPr lang="en" sz="1200" i="1">
                <a:solidFill>
                  <a:srgbClr val="000000"/>
                </a:solidFill>
              </a:rPr>
              <a:t>et al.,</a:t>
            </a:r>
            <a:r>
              <a:rPr lang="en" sz="1200">
                <a:solidFill>
                  <a:srgbClr val="000000"/>
                </a:solidFill>
              </a:rPr>
              <a:t> 2025).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Self-regulation and empathy are parts that are very effective in performance.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To high-tech executives, self-awareness (among other EI attributes) is are predictor of success in their careers, particularly when they are coupled with spirituality in the workplace.</a:t>
            </a:r>
            <a:endParaRPr sz="1200">
              <a:solidFill>
                <a:srgbClr val="000000"/>
              </a:solidFill>
            </a:endParaRPr>
          </a:p>
        </p:txBody>
      </p:sp>
      <p:pic>
        <p:nvPicPr>
          <p:cNvPr id="96" name="Google Shape;9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34550" y="1919075"/>
            <a:ext cx="3779999" cy="25212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8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Applicability of Self-awareness in my Role:</a:t>
            </a:r>
            <a:endParaRPr b="1"/>
          </a:p>
        </p:txBody>
      </p:sp>
      <p:sp>
        <p:nvSpPr>
          <p:cNvPr id="102" name="Google Shape;102;p18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54447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Self-awareness will enable me to be aware of when I am stressed (by the length of queues or problematic customers).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Learning to be able to identify emotional triggers will allow me to stop in time and control responding reactively (Bachfischer and Harris 2025).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Reflecting on interactions with customers enhances my management of future ones, making me more empathetic and solution-oriented.</a:t>
            </a:r>
            <a:endParaRPr sz="1200">
              <a:solidFill>
                <a:srgbClr val="000000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The behaviours of self-awareness will assist in bringing in customer satisfaction and enhanced communication within the team, and a decline in conflict.</a:t>
            </a:r>
            <a:endParaRPr sz="1200">
              <a:solidFill>
                <a:srgbClr val="000000"/>
              </a:solidFill>
            </a:endParaRPr>
          </a:p>
        </p:txBody>
      </p:sp>
      <p:pic>
        <p:nvPicPr>
          <p:cNvPr id="103" name="Google Shape;103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69000" y="1850175"/>
            <a:ext cx="2922601" cy="2922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Benefits &amp; Call to Action:</a:t>
            </a:r>
            <a:endParaRPr b="1"/>
          </a:p>
        </p:txBody>
      </p:sp>
      <p:sp>
        <p:nvSpPr>
          <p:cNvPr id="109" name="Google Shape;109;p19"/>
          <p:cNvSpPr txBox="1">
            <a:spLocks noGrp="1"/>
          </p:cNvSpPr>
          <p:nvPr>
            <p:ph type="body" idx="2"/>
          </p:nvPr>
        </p:nvSpPr>
        <p:spPr>
          <a:xfrm>
            <a:off x="4939500" y="451575"/>
            <a:ext cx="3837000" cy="43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 fontScale="85000" lnSpcReduction="20000"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Individual benefits:</a:t>
            </a:r>
            <a:endParaRPr sz="1200" b="1"/>
          </a:p>
          <a:p>
            <a:pPr marL="457200" lvl="0" indent="-29337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Better emotion management to reduce stress and burnout.</a:t>
            </a:r>
            <a:endParaRPr sz="1200"/>
          </a:p>
          <a:p>
            <a:pPr marL="457200" lvl="0" indent="-2933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Improved job satisfaction and psychological health (García and Pérez 2024).</a:t>
            </a:r>
            <a:endParaRPr sz="1200"/>
          </a:p>
          <a:p>
            <a:pPr marL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 b="1"/>
              <a:t>Organisational benefits:</a:t>
            </a:r>
            <a:endParaRPr sz="1200" b="1"/>
          </a:p>
          <a:p>
            <a:pPr marL="457200" lvl="0" indent="-29337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Stronger and more emotionally fit workforce.</a:t>
            </a:r>
            <a:endParaRPr sz="1200"/>
          </a:p>
          <a:p>
            <a:pPr marL="457200" lvl="0" indent="-2933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Improved relationships, management of conflicts, and team bonding.</a:t>
            </a:r>
            <a:endParaRPr sz="1200"/>
          </a:p>
          <a:p>
            <a:pPr marL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 b="1"/>
              <a:t>Call to Action:</a:t>
            </a:r>
            <a:endParaRPr sz="1200" b="1"/>
          </a:p>
          <a:p>
            <a:pPr marL="457200" lvl="0" indent="-29337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Invest in EI training programs that are established to have long-term impacts on competencies.</a:t>
            </a:r>
            <a:endParaRPr sz="1200"/>
          </a:p>
          <a:p>
            <a:pPr marL="457200" lvl="0" indent="-2933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Promote the practice of self-reflection and self-awareness (journals, feedback, mindfulness) on a daily basis.</a:t>
            </a:r>
            <a:endParaRPr sz="1200"/>
          </a:p>
          <a:p>
            <a:pPr marL="457200" lvl="0" indent="-2933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1200"/>
              <a:t>Cultivate emotionally intelligent leadership - particularly when languishing.</a:t>
            </a:r>
            <a:endParaRPr sz="1200"/>
          </a:p>
        </p:txBody>
      </p:sp>
      <p:pic>
        <p:nvPicPr>
          <p:cNvPr id="110" name="Google Shape;11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990" y="2715475"/>
            <a:ext cx="3640223" cy="2428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0"/>
          <p:cNvSpPr txBox="1">
            <a:spLocks noGrp="1"/>
          </p:cNvSpPr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References</a:t>
            </a:r>
            <a:endParaRPr b="1"/>
          </a:p>
        </p:txBody>
      </p:sp>
      <p:sp>
        <p:nvSpPr>
          <p:cNvPr id="116" name="Google Shape;116;p20"/>
          <p:cNvSpPr txBox="1">
            <a:spLocks noGrp="1"/>
          </p:cNvSpPr>
          <p:nvPr>
            <p:ph type="body" idx="1"/>
          </p:nvPr>
        </p:nvSpPr>
        <p:spPr>
          <a:xfrm>
            <a:off x="3425475" y="497500"/>
            <a:ext cx="5560500" cy="430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/>
          <a:p>
            <a:pPr marL="457200" lvl="0" indent="-299085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>
                <a:solidFill>
                  <a:srgbClr val="000000"/>
                </a:solidFill>
              </a:rPr>
              <a:t>Bachfischer, A. and Harris, I.M., 2025. Controlling unwanted memories: A conceptual review grounded in the process model of emotion regulation. </a:t>
            </a:r>
            <a:r>
              <a:rPr lang="en" i="1">
                <a:solidFill>
                  <a:srgbClr val="000000"/>
                </a:solidFill>
              </a:rPr>
              <a:t>Psychonomic Bulletin &amp; Review</a:t>
            </a:r>
            <a:r>
              <a:rPr lang="en">
                <a:solidFill>
                  <a:srgbClr val="000000"/>
                </a:solidFill>
              </a:rPr>
              <a:t>, pp.1-25.</a:t>
            </a:r>
            <a:endParaRPr>
              <a:solidFill>
                <a:srgbClr val="000000"/>
              </a:solidFill>
            </a:endParaRPr>
          </a:p>
          <a:p>
            <a:pPr marL="457200" lvl="0" indent="-299085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>
                <a:solidFill>
                  <a:srgbClr val="000000"/>
                </a:solidFill>
              </a:rPr>
              <a:t>García del Castillo-López, Á. and Pérez Domínguez, M., 2024. Employees’ emotional intelligence and job satisfaction: The mediating role of work climate and job stress. </a:t>
            </a:r>
            <a:r>
              <a:rPr lang="en" i="1">
                <a:solidFill>
                  <a:srgbClr val="000000"/>
                </a:solidFill>
              </a:rPr>
              <a:t>Administrative Sciences</a:t>
            </a:r>
            <a:r>
              <a:rPr lang="en">
                <a:solidFill>
                  <a:srgbClr val="000000"/>
                </a:solidFill>
              </a:rPr>
              <a:t>, </a:t>
            </a:r>
            <a:r>
              <a:rPr lang="en" i="1">
                <a:solidFill>
                  <a:srgbClr val="000000"/>
                </a:solidFill>
              </a:rPr>
              <a:t>14</a:t>
            </a:r>
            <a:r>
              <a:rPr lang="en">
                <a:solidFill>
                  <a:srgbClr val="000000"/>
                </a:solidFill>
              </a:rPr>
              <a:t>(9), p.205.</a:t>
            </a:r>
            <a:endParaRPr>
              <a:solidFill>
                <a:srgbClr val="000000"/>
              </a:solidFill>
            </a:endParaRPr>
          </a:p>
          <a:p>
            <a:pPr marL="457200" lvl="0" indent="-299085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>
                <a:solidFill>
                  <a:srgbClr val="000000"/>
                </a:solidFill>
              </a:rPr>
              <a:t>Mehler, M., Balint, E., Gralla, M., Pößnecker, T., Gast, M., Hölzer, M., Kösters, M. and Gündel, H., 2024. Training emotional competencies at the workplace: a systematic review and metaanalysis. </a:t>
            </a:r>
            <a:r>
              <a:rPr lang="en" i="1">
                <a:solidFill>
                  <a:srgbClr val="000000"/>
                </a:solidFill>
              </a:rPr>
              <a:t>BMC psychology</a:t>
            </a:r>
            <a:r>
              <a:rPr lang="en">
                <a:solidFill>
                  <a:srgbClr val="000000"/>
                </a:solidFill>
              </a:rPr>
              <a:t>, </a:t>
            </a:r>
            <a:r>
              <a:rPr lang="en" i="1">
                <a:solidFill>
                  <a:srgbClr val="000000"/>
                </a:solidFill>
              </a:rPr>
              <a:t>12</a:t>
            </a:r>
            <a:r>
              <a:rPr lang="en">
                <a:solidFill>
                  <a:srgbClr val="000000"/>
                </a:solidFill>
              </a:rPr>
              <a:t>(1), p.718.</a:t>
            </a:r>
            <a:endParaRPr>
              <a:solidFill>
                <a:srgbClr val="000000"/>
              </a:solidFill>
            </a:endParaRPr>
          </a:p>
          <a:p>
            <a:pPr marL="457200" lvl="0" indent="-299085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>
                <a:solidFill>
                  <a:srgbClr val="000000"/>
                </a:solidFill>
              </a:rPr>
              <a:t>Salameh-Ayanian, M., Tamer, N. and Jabbour Al Maalouf, N., 2025. The importance of emotional intelligence in managers and its impact on employee performance amid turbulent times. </a:t>
            </a:r>
            <a:r>
              <a:rPr lang="en" i="1">
                <a:solidFill>
                  <a:srgbClr val="000000"/>
                </a:solidFill>
              </a:rPr>
              <a:t>Administrative Sciences</a:t>
            </a:r>
            <a:r>
              <a:rPr lang="en">
                <a:solidFill>
                  <a:srgbClr val="000000"/>
                </a:solidFill>
              </a:rPr>
              <a:t>, </a:t>
            </a:r>
            <a:r>
              <a:rPr lang="en" i="1">
                <a:solidFill>
                  <a:srgbClr val="000000"/>
                </a:solidFill>
              </a:rPr>
              <a:t>15</a:t>
            </a:r>
            <a:r>
              <a:rPr lang="en">
                <a:solidFill>
                  <a:srgbClr val="000000"/>
                </a:solidFill>
              </a:rPr>
              <a:t>(8), p.300.</a:t>
            </a:r>
            <a:endParaRPr>
              <a:solidFill>
                <a:srgbClr val="000000"/>
              </a:solidFill>
            </a:endParaRPr>
          </a:p>
          <a:p>
            <a:pPr marL="457200" lvl="0" indent="-299085" algn="just" rtl="0">
              <a:lnSpc>
                <a:spcPct val="150000"/>
              </a:lnSpc>
              <a:spcBef>
                <a:spcPts val="1200"/>
              </a:spcBef>
              <a:spcAft>
                <a:spcPts val="1000"/>
              </a:spcAft>
              <a:buClr>
                <a:srgbClr val="000000"/>
              </a:buClr>
              <a:buSzPct val="100000"/>
              <a:buChar char="●"/>
            </a:pPr>
            <a:r>
              <a:rPr lang="en">
                <a:solidFill>
                  <a:srgbClr val="000000"/>
                </a:solidFill>
              </a:rPr>
              <a:t>Vetbuje, B.G. and Olaleye, B.R., 2022. Relationship between emotional intelligence, emotional labour, job stress and burnout: Does coping strategy work?. </a:t>
            </a:r>
            <a:r>
              <a:rPr lang="en" i="1">
                <a:solidFill>
                  <a:srgbClr val="000000"/>
                </a:solidFill>
              </a:rPr>
              <a:t>Journal of Intelligence Studies in Business</a:t>
            </a:r>
            <a:r>
              <a:rPr lang="en">
                <a:solidFill>
                  <a:srgbClr val="000000"/>
                </a:solidFill>
              </a:rPr>
              <a:t>, </a:t>
            </a:r>
            <a:r>
              <a:rPr lang="en" i="1">
                <a:solidFill>
                  <a:srgbClr val="000000"/>
                </a:solidFill>
              </a:rPr>
              <a:t>12</a:t>
            </a:r>
            <a:r>
              <a:rPr lang="en">
                <a:solidFill>
                  <a:srgbClr val="000000"/>
                </a:solidFill>
              </a:rPr>
              <a:t>(1), pp.6-19.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1"/>
          <p:cNvSpPr txBox="1">
            <a:spLocks noGrp="1"/>
          </p:cNvSpPr>
          <p:nvPr>
            <p:ph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Great Vibes"/>
                <a:ea typeface="Great Vibes"/>
                <a:cs typeface="Great Vibes"/>
                <a:sym typeface="Great Vibes"/>
              </a:rPr>
              <a:t>Thank you…</a:t>
            </a:r>
            <a:endParaRPr>
              <a:latin typeface="Great Vibes"/>
              <a:ea typeface="Great Vibes"/>
              <a:cs typeface="Great Vibes"/>
              <a:sym typeface="Great Vibe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1A237E"/>
      </a:accent5>
      <a:accent6>
        <a:srgbClr val="F4B400"/>
      </a:accent6>
      <a:hlink>
        <a:srgbClr val="1A237E"/>
      </a:hlink>
      <a:folHlink>
        <a:srgbClr val="1A237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736</Words>
  <Application>Microsoft Office PowerPoint</Application>
  <PresentationFormat>On-screen Show (16:9)</PresentationFormat>
  <Paragraphs>41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Material</vt:lpstr>
      <vt:lpstr>The EI and Self-Awareness in the Workplace</vt:lpstr>
      <vt:lpstr>Definition of EI:</vt:lpstr>
      <vt:lpstr>The importance of EI in the Workplace:</vt:lpstr>
      <vt:lpstr>Training Evidence:</vt:lpstr>
      <vt:lpstr>EI &amp; Leadership/Performance:</vt:lpstr>
      <vt:lpstr>Applicability of Self-awareness in my Role:</vt:lpstr>
      <vt:lpstr>Benefits &amp; Call to Action:</vt:lpstr>
      <vt:lpstr>References</vt:lpstr>
      <vt:lpstr>Thank you…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EI and Self-Awareness in the Workplace</dc:title>
  <cp:lastModifiedBy>Madalina Petre</cp:lastModifiedBy>
  <cp:revision>1</cp:revision>
  <dcterms:modified xsi:type="dcterms:W3CDTF">2025-11-27T13:57:57Z</dcterms:modified>
</cp:coreProperties>
</file>