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4"/>
  </p:notesMasterIdLst>
  <p:sldIdLst>
    <p:sldId id="256" r:id="rId2"/>
    <p:sldId id="257" r:id="rId3"/>
    <p:sldId id="258" r:id="rId4"/>
    <p:sldId id="259" r:id="rId5"/>
    <p:sldId id="260" r:id="rId6"/>
    <p:sldId id="261" r:id="rId7"/>
    <p:sldId id="262" r:id="rId8"/>
    <p:sldId id="263" r:id="rId9"/>
    <p:sldId id="265" r:id="rId10"/>
    <p:sldId id="266" r:id="rId11"/>
    <p:sldId id="267" r:id="rId12"/>
    <p:sldId id="268"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5131782-9868-6C3C-DEF2-944FA4EC1AFC}" v="2372" dt="2023-04-13T10:53:57.864"/>
    <p1510:client id="{5079622E-DE2A-485D-9B7E-862E653A4674}" v="923" dt="2023-04-13T09:26:15.19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89" d="100"/>
          <a:sy n="89" d="100"/>
        </p:scale>
        <p:origin x="0" y="30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8DEE187-C9D2-4AE2-86B7-761B0AE51F32}" type="doc">
      <dgm:prSet loTypeId="urn:microsoft.com/office/officeart/2005/8/layout/process4" loCatId="process" qsTypeId="urn:microsoft.com/office/officeart/2005/8/quickstyle/simple1" qsCatId="simple" csTypeId="urn:microsoft.com/office/officeart/2005/8/colors/colorful1" csCatId="colorful"/>
      <dgm:spPr/>
      <dgm:t>
        <a:bodyPr/>
        <a:lstStyle/>
        <a:p>
          <a:endParaRPr lang="en-US"/>
        </a:p>
      </dgm:t>
    </dgm:pt>
    <dgm:pt modelId="{63923BC7-6531-42AF-9F27-677AE6A9EF4C}">
      <dgm:prSet/>
      <dgm:spPr/>
      <dgm:t>
        <a:bodyPr/>
        <a:lstStyle/>
        <a:p>
          <a:r>
            <a:rPr lang="en-GB"/>
            <a:t>To understand what bullying is for children and young people</a:t>
          </a:r>
          <a:endParaRPr lang="en-US"/>
        </a:p>
      </dgm:t>
    </dgm:pt>
    <dgm:pt modelId="{3795106F-665F-4351-9CD0-1B2BF1935D8E}" type="parTrans" cxnId="{379F9CAC-33C9-4416-8F7A-D54B6FC84FFC}">
      <dgm:prSet/>
      <dgm:spPr/>
      <dgm:t>
        <a:bodyPr/>
        <a:lstStyle/>
        <a:p>
          <a:endParaRPr lang="en-US"/>
        </a:p>
      </dgm:t>
    </dgm:pt>
    <dgm:pt modelId="{690DB84A-9AD1-4C3B-B52B-7C4B62E08046}" type="sibTrans" cxnId="{379F9CAC-33C9-4416-8F7A-D54B6FC84FFC}">
      <dgm:prSet/>
      <dgm:spPr/>
      <dgm:t>
        <a:bodyPr/>
        <a:lstStyle/>
        <a:p>
          <a:endParaRPr lang="en-US"/>
        </a:p>
      </dgm:t>
    </dgm:pt>
    <dgm:pt modelId="{35886FC3-B2CF-45CB-B37D-17A83D39E3B1}">
      <dgm:prSet/>
      <dgm:spPr/>
      <dgm:t>
        <a:bodyPr/>
        <a:lstStyle/>
        <a:p>
          <a:r>
            <a:rPr lang="en-GB"/>
            <a:t>To understand the impact of being bullied on the child or young person</a:t>
          </a:r>
          <a:endParaRPr lang="en-US"/>
        </a:p>
      </dgm:t>
    </dgm:pt>
    <dgm:pt modelId="{31E05D7D-7146-43C3-A6B7-9050521143EF}" type="parTrans" cxnId="{ACF667DE-DC19-412C-A795-326C28040C9C}">
      <dgm:prSet/>
      <dgm:spPr/>
      <dgm:t>
        <a:bodyPr/>
        <a:lstStyle/>
        <a:p>
          <a:endParaRPr lang="en-US"/>
        </a:p>
      </dgm:t>
    </dgm:pt>
    <dgm:pt modelId="{D1D2F0D5-DA62-4C1B-9077-57D7DF32F251}" type="sibTrans" cxnId="{ACF667DE-DC19-412C-A795-326C28040C9C}">
      <dgm:prSet/>
      <dgm:spPr/>
      <dgm:t>
        <a:bodyPr/>
        <a:lstStyle/>
        <a:p>
          <a:endParaRPr lang="en-US"/>
        </a:p>
      </dgm:t>
    </dgm:pt>
    <dgm:pt modelId="{B0E68646-4B14-47D6-B275-806B849D3D13}">
      <dgm:prSet/>
      <dgm:spPr/>
      <dgm:t>
        <a:bodyPr/>
        <a:lstStyle/>
        <a:p>
          <a:r>
            <a:rPr lang="en-GB"/>
            <a:t>To understand why a child or young person may become the perpetrator of the bullying and the impact this may have on them.</a:t>
          </a:r>
          <a:endParaRPr lang="en-US"/>
        </a:p>
      </dgm:t>
    </dgm:pt>
    <dgm:pt modelId="{5B3BB75A-198B-43EB-ACD4-1B0D42F40493}" type="parTrans" cxnId="{488B705D-B21D-4AF4-98D5-2E98AD2608F9}">
      <dgm:prSet/>
      <dgm:spPr/>
      <dgm:t>
        <a:bodyPr/>
        <a:lstStyle/>
        <a:p>
          <a:endParaRPr lang="en-US"/>
        </a:p>
      </dgm:t>
    </dgm:pt>
    <dgm:pt modelId="{907FDD91-DBFE-4CC6-8E1B-8586D6B61134}" type="sibTrans" cxnId="{488B705D-B21D-4AF4-98D5-2E98AD2608F9}">
      <dgm:prSet/>
      <dgm:spPr/>
      <dgm:t>
        <a:bodyPr/>
        <a:lstStyle/>
        <a:p>
          <a:endParaRPr lang="en-US"/>
        </a:p>
      </dgm:t>
    </dgm:pt>
    <dgm:pt modelId="{16A5C297-E756-4C9A-8536-A715A8AB4D2B}" type="pres">
      <dgm:prSet presAssocID="{58DEE187-C9D2-4AE2-86B7-761B0AE51F32}" presName="Name0" presStyleCnt="0">
        <dgm:presLayoutVars>
          <dgm:dir/>
          <dgm:animLvl val="lvl"/>
          <dgm:resizeHandles val="exact"/>
        </dgm:presLayoutVars>
      </dgm:prSet>
      <dgm:spPr/>
    </dgm:pt>
    <dgm:pt modelId="{99D221D2-C451-46AE-9A19-6336FD61CA74}" type="pres">
      <dgm:prSet presAssocID="{B0E68646-4B14-47D6-B275-806B849D3D13}" presName="boxAndChildren" presStyleCnt="0"/>
      <dgm:spPr/>
    </dgm:pt>
    <dgm:pt modelId="{BCAD4443-21A9-4330-937C-8657ACA01C59}" type="pres">
      <dgm:prSet presAssocID="{B0E68646-4B14-47D6-B275-806B849D3D13}" presName="parentTextBox" presStyleLbl="node1" presStyleIdx="0" presStyleCnt="3"/>
      <dgm:spPr/>
    </dgm:pt>
    <dgm:pt modelId="{F09D6109-BB1A-457B-AB15-A70F454805E9}" type="pres">
      <dgm:prSet presAssocID="{D1D2F0D5-DA62-4C1B-9077-57D7DF32F251}" presName="sp" presStyleCnt="0"/>
      <dgm:spPr/>
    </dgm:pt>
    <dgm:pt modelId="{8EBB9DE0-1BF5-4998-9253-3EB9F492F5BF}" type="pres">
      <dgm:prSet presAssocID="{35886FC3-B2CF-45CB-B37D-17A83D39E3B1}" presName="arrowAndChildren" presStyleCnt="0"/>
      <dgm:spPr/>
    </dgm:pt>
    <dgm:pt modelId="{18EF7673-5CF0-44D8-AADF-703449B4EFAC}" type="pres">
      <dgm:prSet presAssocID="{35886FC3-B2CF-45CB-B37D-17A83D39E3B1}" presName="parentTextArrow" presStyleLbl="node1" presStyleIdx="1" presStyleCnt="3"/>
      <dgm:spPr/>
    </dgm:pt>
    <dgm:pt modelId="{1E235D1C-1F4D-475F-AE99-708BC37303F5}" type="pres">
      <dgm:prSet presAssocID="{690DB84A-9AD1-4C3B-B52B-7C4B62E08046}" presName="sp" presStyleCnt="0"/>
      <dgm:spPr/>
    </dgm:pt>
    <dgm:pt modelId="{AD93360D-5121-4266-B1F9-4009BB187A8C}" type="pres">
      <dgm:prSet presAssocID="{63923BC7-6531-42AF-9F27-677AE6A9EF4C}" presName="arrowAndChildren" presStyleCnt="0"/>
      <dgm:spPr/>
    </dgm:pt>
    <dgm:pt modelId="{E78C8049-32E7-4571-9C50-E9BFA7E92801}" type="pres">
      <dgm:prSet presAssocID="{63923BC7-6531-42AF-9F27-677AE6A9EF4C}" presName="parentTextArrow" presStyleLbl="node1" presStyleIdx="2" presStyleCnt="3"/>
      <dgm:spPr/>
    </dgm:pt>
  </dgm:ptLst>
  <dgm:cxnLst>
    <dgm:cxn modelId="{809AE440-A5F7-4E6B-A9B8-D8FDAAB4ACA9}" type="presOf" srcId="{35886FC3-B2CF-45CB-B37D-17A83D39E3B1}" destId="{18EF7673-5CF0-44D8-AADF-703449B4EFAC}" srcOrd="0" destOrd="0" presId="urn:microsoft.com/office/officeart/2005/8/layout/process4"/>
    <dgm:cxn modelId="{488B705D-B21D-4AF4-98D5-2E98AD2608F9}" srcId="{58DEE187-C9D2-4AE2-86B7-761B0AE51F32}" destId="{B0E68646-4B14-47D6-B275-806B849D3D13}" srcOrd="2" destOrd="0" parTransId="{5B3BB75A-198B-43EB-ACD4-1B0D42F40493}" sibTransId="{907FDD91-DBFE-4CC6-8E1B-8586D6B61134}"/>
    <dgm:cxn modelId="{FCDBB283-2E70-4BC9-ADFD-7A3180409305}" type="presOf" srcId="{58DEE187-C9D2-4AE2-86B7-761B0AE51F32}" destId="{16A5C297-E756-4C9A-8536-A715A8AB4D2B}" srcOrd="0" destOrd="0" presId="urn:microsoft.com/office/officeart/2005/8/layout/process4"/>
    <dgm:cxn modelId="{2FA2CC99-9BD5-44C0-8E97-5118981C8BD5}" type="presOf" srcId="{B0E68646-4B14-47D6-B275-806B849D3D13}" destId="{BCAD4443-21A9-4330-937C-8657ACA01C59}" srcOrd="0" destOrd="0" presId="urn:microsoft.com/office/officeart/2005/8/layout/process4"/>
    <dgm:cxn modelId="{379F9CAC-33C9-4416-8F7A-D54B6FC84FFC}" srcId="{58DEE187-C9D2-4AE2-86B7-761B0AE51F32}" destId="{63923BC7-6531-42AF-9F27-677AE6A9EF4C}" srcOrd="0" destOrd="0" parTransId="{3795106F-665F-4351-9CD0-1B2BF1935D8E}" sibTransId="{690DB84A-9AD1-4C3B-B52B-7C4B62E08046}"/>
    <dgm:cxn modelId="{1DB1A5B9-DFD3-47C3-91D6-CF309BE569AC}" type="presOf" srcId="{63923BC7-6531-42AF-9F27-677AE6A9EF4C}" destId="{E78C8049-32E7-4571-9C50-E9BFA7E92801}" srcOrd="0" destOrd="0" presId="urn:microsoft.com/office/officeart/2005/8/layout/process4"/>
    <dgm:cxn modelId="{ACF667DE-DC19-412C-A795-326C28040C9C}" srcId="{58DEE187-C9D2-4AE2-86B7-761B0AE51F32}" destId="{35886FC3-B2CF-45CB-B37D-17A83D39E3B1}" srcOrd="1" destOrd="0" parTransId="{31E05D7D-7146-43C3-A6B7-9050521143EF}" sibTransId="{D1D2F0D5-DA62-4C1B-9077-57D7DF32F251}"/>
    <dgm:cxn modelId="{4346D2BA-A293-4C12-8E6D-96003959AFFC}" type="presParOf" srcId="{16A5C297-E756-4C9A-8536-A715A8AB4D2B}" destId="{99D221D2-C451-46AE-9A19-6336FD61CA74}" srcOrd="0" destOrd="0" presId="urn:microsoft.com/office/officeart/2005/8/layout/process4"/>
    <dgm:cxn modelId="{37F5D897-BE7E-479D-890B-9CEFDA1A43E6}" type="presParOf" srcId="{99D221D2-C451-46AE-9A19-6336FD61CA74}" destId="{BCAD4443-21A9-4330-937C-8657ACA01C59}" srcOrd="0" destOrd="0" presId="urn:microsoft.com/office/officeart/2005/8/layout/process4"/>
    <dgm:cxn modelId="{6AA5566C-7D1A-4BAB-BFD0-435A1AD6E22C}" type="presParOf" srcId="{16A5C297-E756-4C9A-8536-A715A8AB4D2B}" destId="{F09D6109-BB1A-457B-AB15-A70F454805E9}" srcOrd="1" destOrd="0" presId="urn:microsoft.com/office/officeart/2005/8/layout/process4"/>
    <dgm:cxn modelId="{CD17A466-8730-4EB3-8702-90C2E87586EB}" type="presParOf" srcId="{16A5C297-E756-4C9A-8536-A715A8AB4D2B}" destId="{8EBB9DE0-1BF5-4998-9253-3EB9F492F5BF}" srcOrd="2" destOrd="0" presId="urn:microsoft.com/office/officeart/2005/8/layout/process4"/>
    <dgm:cxn modelId="{A5E18534-BAF6-4170-89F9-2C63AA47507C}" type="presParOf" srcId="{8EBB9DE0-1BF5-4998-9253-3EB9F492F5BF}" destId="{18EF7673-5CF0-44D8-AADF-703449B4EFAC}" srcOrd="0" destOrd="0" presId="urn:microsoft.com/office/officeart/2005/8/layout/process4"/>
    <dgm:cxn modelId="{7972B925-FA67-48A3-9C93-CF647BA06BC6}" type="presParOf" srcId="{16A5C297-E756-4C9A-8536-A715A8AB4D2B}" destId="{1E235D1C-1F4D-475F-AE99-708BC37303F5}" srcOrd="3" destOrd="0" presId="urn:microsoft.com/office/officeart/2005/8/layout/process4"/>
    <dgm:cxn modelId="{9321AB5C-8EF5-41A6-8FF5-241D748B9909}" type="presParOf" srcId="{16A5C297-E756-4C9A-8536-A715A8AB4D2B}" destId="{AD93360D-5121-4266-B1F9-4009BB187A8C}" srcOrd="4" destOrd="0" presId="urn:microsoft.com/office/officeart/2005/8/layout/process4"/>
    <dgm:cxn modelId="{A38CA32B-1316-469B-ADFF-6BF6F56D44C0}" type="presParOf" srcId="{AD93360D-5121-4266-B1F9-4009BB187A8C}" destId="{E78C8049-32E7-4571-9C50-E9BFA7E92801}"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6A6F7D1-EA55-4E57-A6E4-D57E55B30496}" type="doc">
      <dgm:prSet loTypeId="urn:microsoft.com/office/officeart/2005/8/layout/vList2" loCatId="list" qsTypeId="urn:microsoft.com/office/officeart/2005/8/quickstyle/simple4" qsCatId="simple" csTypeId="urn:microsoft.com/office/officeart/2005/8/colors/colorful1" csCatId="colorful" phldr="1"/>
      <dgm:spPr/>
      <dgm:t>
        <a:bodyPr/>
        <a:lstStyle/>
        <a:p>
          <a:endParaRPr lang="en-US"/>
        </a:p>
      </dgm:t>
    </dgm:pt>
    <dgm:pt modelId="{3623FD06-7802-4AB6-9DC9-94FA0AF54B97}">
      <dgm:prSet/>
      <dgm:spPr/>
      <dgm:t>
        <a:bodyPr/>
        <a:lstStyle/>
        <a:p>
          <a:r>
            <a:rPr lang="en-GB"/>
            <a:t>Understanding ACEs can help us to realise that bullying doesn't come out of nowhere. There are reasons why people bully (e.g. family violence, childhood trauma etc).</a:t>
          </a:r>
          <a:endParaRPr lang="en-US"/>
        </a:p>
      </dgm:t>
    </dgm:pt>
    <dgm:pt modelId="{DCB32ED3-D97F-4AA2-BBF2-12CA9E6C31A4}" type="parTrans" cxnId="{D86C60D9-378E-4391-8375-71F1827163E9}">
      <dgm:prSet/>
      <dgm:spPr/>
      <dgm:t>
        <a:bodyPr/>
        <a:lstStyle/>
        <a:p>
          <a:endParaRPr lang="en-US"/>
        </a:p>
      </dgm:t>
    </dgm:pt>
    <dgm:pt modelId="{5C993B74-A95D-46DD-A62D-6F2811202970}" type="sibTrans" cxnId="{D86C60D9-378E-4391-8375-71F1827163E9}">
      <dgm:prSet/>
      <dgm:spPr/>
      <dgm:t>
        <a:bodyPr/>
        <a:lstStyle/>
        <a:p>
          <a:endParaRPr lang="en-US"/>
        </a:p>
      </dgm:t>
    </dgm:pt>
    <dgm:pt modelId="{10CD7B0C-0332-4737-8E18-87001E11F4FE}">
      <dgm:prSet/>
      <dgm:spPr/>
      <dgm:t>
        <a:bodyPr/>
        <a:lstStyle/>
        <a:p>
          <a:r>
            <a:rPr lang="en-GB"/>
            <a:t>Children and young people who bully are at risk of having their own mental health issues, including substance misuse, anxiety and depression.</a:t>
          </a:r>
          <a:endParaRPr lang="en-US"/>
        </a:p>
      </dgm:t>
    </dgm:pt>
    <dgm:pt modelId="{55BC6EC9-63DF-4615-A6DB-0E72C4AB4A72}" type="parTrans" cxnId="{5360B0CC-98DD-4480-95FD-19F0CB0A9B00}">
      <dgm:prSet/>
      <dgm:spPr/>
      <dgm:t>
        <a:bodyPr/>
        <a:lstStyle/>
        <a:p>
          <a:endParaRPr lang="en-US"/>
        </a:p>
      </dgm:t>
    </dgm:pt>
    <dgm:pt modelId="{912A1F0E-53F1-4E66-9867-39DCAF8002E3}" type="sibTrans" cxnId="{5360B0CC-98DD-4480-95FD-19F0CB0A9B00}">
      <dgm:prSet/>
      <dgm:spPr/>
      <dgm:t>
        <a:bodyPr/>
        <a:lstStyle/>
        <a:p>
          <a:endParaRPr lang="en-US"/>
        </a:p>
      </dgm:t>
    </dgm:pt>
    <dgm:pt modelId="{33DF5FBF-4AAD-482E-AF18-8F127B06194B}">
      <dgm:prSet/>
      <dgm:spPr/>
      <dgm:t>
        <a:bodyPr/>
        <a:lstStyle/>
        <a:p>
          <a:r>
            <a:rPr lang="en-GB"/>
            <a:t>Increased risk of performing poorly in school and dropping out of school.</a:t>
          </a:r>
          <a:endParaRPr lang="en-US"/>
        </a:p>
      </dgm:t>
    </dgm:pt>
    <dgm:pt modelId="{DD606683-701C-4A94-BB98-87C5BE3048BA}" type="parTrans" cxnId="{16AF96CD-A1F5-465B-91B3-A0111C0143C6}">
      <dgm:prSet/>
      <dgm:spPr/>
      <dgm:t>
        <a:bodyPr/>
        <a:lstStyle/>
        <a:p>
          <a:endParaRPr lang="en-US"/>
        </a:p>
      </dgm:t>
    </dgm:pt>
    <dgm:pt modelId="{A9E0F3F1-C45B-496C-993D-62B25FE95277}" type="sibTrans" cxnId="{16AF96CD-A1F5-465B-91B3-A0111C0143C6}">
      <dgm:prSet/>
      <dgm:spPr/>
      <dgm:t>
        <a:bodyPr/>
        <a:lstStyle/>
        <a:p>
          <a:endParaRPr lang="en-US"/>
        </a:p>
      </dgm:t>
    </dgm:pt>
    <dgm:pt modelId="{4C32CBF7-DC87-4C60-BDDE-5E7280180FB7}">
      <dgm:prSet/>
      <dgm:spPr/>
      <dgm:t>
        <a:bodyPr/>
        <a:lstStyle/>
        <a:p>
          <a:r>
            <a:rPr lang="en-GB" dirty="0"/>
            <a:t>They are also at risk of being the subject of bullying themselves (often into adulthood).</a:t>
          </a:r>
          <a:endParaRPr lang="en-US" dirty="0"/>
        </a:p>
      </dgm:t>
    </dgm:pt>
    <dgm:pt modelId="{9BBC3063-2647-48DE-B575-222381EEDFAE}" type="parTrans" cxnId="{988767F5-FB71-4B2B-8584-9F2B8AE17DD8}">
      <dgm:prSet/>
      <dgm:spPr/>
      <dgm:t>
        <a:bodyPr/>
        <a:lstStyle/>
        <a:p>
          <a:endParaRPr lang="en-US"/>
        </a:p>
      </dgm:t>
    </dgm:pt>
    <dgm:pt modelId="{05183310-D60E-4E24-BB3B-771EFF34C85D}" type="sibTrans" cxnId="{988767F5-FB71-4B2B-8584-9F2B8AE17DD8}">
      <dgm:prSet/>
      <dgm:spPr/>
      <dgm:t>
        <a:bodyPr/>
        <a:lstStyle/>
        <a:p>
          <a:endParaRPr lang="en-US"/>
        </a:p>
      </dgm:t>
    </dgm:pt>
    <dgm:pt modelId="{A0A2AD02-0A50-4151-BC76-3D3C9E876D61}" type="pres">
      <dgm:prSet presAssocID="{A6A6F7D1-EA55-4E57-A6E4-D57E55B30496}" presName="linear" presStyleCnt="0">
        <dgm:presLayoutVars>
          <dgm:animLvl val="lvl"/>
          <dgm:resizeHandles val="exact"/>
        </dgm:presLayoutVars>
      </dgm:prSet>
      <dgm:spPr/>
    </dgm:pt>
    <dgm:pt modelId="{6C003EB6-3B9C-4CC4-81E7-072490DBA0ED}" type="pres">
      <dgm:prSet presAssocID="{3623FD06-7802-4AB6-9DC9-94FA0AF54B97}" presName="parentText" presStyleLbl="node1" presStyleIdx="0" presStyleCnt="4">
        <dgm:presLayoutVars>
          <dgm:chMax val="0"/>
          <dgm:bulletEnabled val="1"/>
        </dgm:presLayoutVars>
      </dgm:prSet>
      <dgm:spPr/>
    </dgm:pt>
    <dgm:pt modelId="{706648D4-41B2-4E47-A2D9-7B4A9737B9F2}" type="pres">
      <dgm:prSet presAssocID="{5C993B74-A95D-46DD-A62D-6F2811202970}" presName="spacer" presStyleCnt="0"/>
      <dgm:spPr/>
    </dgm:pt>
    <dgm:pt modelId="{80A77E66-384E-41EC-8C17-4DC3AEA6B62A}" type="pres">
      <dgm:prSet presAssocID="{10CD7B0C-0332-4737-8E18-87001E11F4FE}" presName="parentText" presStyleLbl="node1" presStyleIdx="1" presStyleCnt="4">
        <dgm:presLayoutVars>
          <dgm:chMax val="0"/>
          <dgm:bulletEnabled val="1"/>
        </dgm:presLayoutVars>
      </dgm:prSet>
      <dgm:spPr/>
    </dgm:pt>
    <dgm:pt modelId="{8C3AC1DC-CF36-4C09-8EC2-0509A4A072C9}" type="pres">
      <dgm:prSet presAssocID="{912A1F0E-53F1-4E66-9867-39DCAF8002E3}" presName="spacer" presStyleCnt="0"/>
      <dgm:spPr/>
    </dgm:pt>
    <dgm:pt modelId="{595250D7-BB5E-4389-93D6-71467D634BE9}" type="pres">
      <dgm:prSet presAssocID="{33DF5FBF-4AAD-482E-AF18-8F127B06194B}" presName="parentText" presStyleLbl="node1" presStyleIdx="2" presStyleCnt="4">
        <dgm:presLayoutVars>
          <dgm:chMax val="0"/>
          <dgm:bulletEnabled val="1"/>
        </dgm:presLayoutVars>
      </dgm:prSet>
      <dgm:spPr/>
    </dgm:pt>
    <dgm:pt modelId="{8F5CA169-AFE8-41F5-B097-A75C52732982}" type="pres">
      <dgm:prSet presAssocID="{A9E0F3F1-C45B-496C-993D-62B25FE95277}" presName="spacer" presStyleCnt="0"/>
      <dgm:spPr/>
    </dgm:pt>
    <dgm:pt modelId="{D0A6A970-874C-4CCC-B0AB-6CC1CF4C464F}" type="pres">
      <dgm:prSet presAssocID="{4C32CBF7-DC87-4C60-BDDE-5E7280180FB7}" presName="parentText" presStyleLbl="node1" presStyleIdx="3" presStyleCnt="4">
        <dgm:presLayoutVars>
          <dgm:chMax val="0"/>
          <dgm:bulletEnabled val="1"/>
        </dgm:presLayoutVars>
      </dgm:prSet>
      <dgm:spPr/>
    </dgm:pt>
  </dgm:ptLst>
  <dgm:cxnLst>
    <dgm:cxn modelId="{498DA509-D603-411D-BCCD-0BC2FA5428CB}" type="presOf" srcId="{A6A6F7D1-EA55-4E57-A6E4-D57E55B30496}" destId="{A0A2AD02-0A50-4151-BC76-3D3C9E876D61}" srcOrd="0" destOrd="0" presId="urn:microsoft.com/office/officeart/2005/8/layout/vList2"/>
    <dgm:cxn modelId="{5DE5E547-27D9-4D74-AC90-66DFB74ECAF4}" type="presOf" srcId="{4C32CBF7-DC87-4C60-BDDE-5E7280180FB7}" destId="{D0A6A970-874C-4CCC-B0AB-6CC1CF4C464F}" srcOrd="0" destOrd="0" presId="urn:microsoft.com/office/officeart/2005/8/layout/vList2"/>
    <dgm:cxn modelId="{3266A672-3257-4581-B44A-B56D3940498B}" type="presOf" srcId="{3623FD06-7802-4AB6-9DC9-94FA0AF54B97}" destId="{6C003EB6-3B9C-4CC4-81E7-072490DBA0ED}" srcOrd="0" destOrd="0" presId="urn:microsoft.com/office/officeart/2005/8/layout/vList2"/>
    <dgm:cxn modelId="{5E4EE4CB-B33D-4D6F-ACF8-8796C027B408}" type="presOf" srcId="{33DF5FBF-4AAD-482E-AF18-8F127B06194B}" destId="{595250D7-BB5E-4389-93D6-71467D634BE9}" srcOrd="0" destOrd="0" presId="urn:microsoft.com/office/officeart/2005/8/layout/vList2"/>
    <dgm:cxn modelId="{5360B0CC-98DD-4480-95FD-19F0CB0A9B00}" srcId="{A6A6F7D1-EA55-4E57-A6E4-D57E55B30496}" destId="{10CD7B0C-0332-4737-8E18-87001E11F4FE}" srcOrd="1" destOrd="0" parTransId="{55BC6EC9-63DF-4615-A6DB-0E72C4AB4A72}" sibTransId="{912A1F0E-53F1-4E66-9867-39DCAF8002E3}"/>
    <dgm:cxn modelId="{16AF96CD-A1F5-465B-91B3-A0111C0143C6}" srcId="{A6A6F7D1-EA55-4E57-A6E4-D57E55B30496}" destId="{33DF5FBF-4AAD-482E-AF18-8F127B06194B}" srcOrd="2" destOrd="0" parTransId="{DD606683-701C-4A94-BB98-87C5BE3048BA}" sibTransId="{A9E0F3F1-C45B-496C-993D-62B25FE95277}"/>
    <dgm:cxn modelId="{D86C60D9-378E-4391-8375-71F1827163E9}" srcId="{A6A6F7D1-EA55-4E57-A6E4-D57E55B30496}" destId="{3623FD06-7802-4AB6-9DC9-94FA0AF54B97}" srcOrd="0" destOrd="0" parTransId="{DCB32ED3-D97F-4AA2-BBF2-12CA9E6C31A4}" sibTransId="{5C993B74-A95D-46DD-A62D-6F2811202970}"/>
    <dgm:cxn modelId="{B30800ED-1468-4B22-9543-2CEBCB2B5F92}" type="presOf" srcId="{10CD7B0C-0332-4737-8E18-87001E11F4FE}" destId="{80A77E66-384E-41EC-8C17-4DC3AEA6B62A}" srcOrd="0" destOrd="0" presId="urn:microsoft.com/office/officeart/2005/8/layout/vList2"/>
    <dgm:cxn modelId="{988767F5-FB71-4B2B-8584-9F2B8AE17DD8}" srcId="{A6A6F7D1-EA55-4E57-A6E4-D57E55B30496}" destId="{4C32CBF7-DC87-4C60-BDDE-5E7280180FB7}" srcOrd="3" destOrd="0" parTransId="{9BBC3063-2647-48DE-B575-222381EEDFAE}" sibTransId="{05183310-D60E-4E24-BB3B-771EFF34C85D}"/>
    <dgm:cxn modelId="{5C6F5072-5ACA-4C36-854D-8BB96DF46653}" type="presParOf" srcId="{A0A2AD02-0A50-4151-BC76-3D3C9E876D61}" destId="{6C003EB6-3B9C-4CC4-81E7-072490DBA0ED}" srcOrd="0" destOrd="0" presId="urn:microsoft.com/office/officeart/2005/8/layout/vList2"/>
    <dgm:cxn modelId="{313EE48E-D51C-44DB-937D-89910C0CA28D}" type="presParOf" srcId="{A0A2AD02-0A50-4151-BC76-3D3C9E876D61}" destId="{706648D4-41B2-4E47-A2D9-7B4A9737B9F2}" srcOrd="1" destOrd="0" presId="urn:microsoft.com/office/officeart/2005/8/layout/vList2"/>
    <dgm:cxn modelId="{7CE9E202-F46F-46A6-A7D2-CE4E8F68172E}" type="presParOf" srcId="{A0A2AD02-0A50-4151-BC76-3D3C9E876D61}" destId="{80A77E66-384E-41EC-8C17-4DC3AEA6B62A}" srcOrd="2" destOrd="0" presId="urn:microsoft.com/office/officeart/2005/8/layout/vList2"/>
    <dgm:cxn modelId="{2006FC30-ECB9-4D77-8284-59C8614C148C}" type="presParOf" srcId="{A0A2AD02-0A50-4151-BC76-3D3C9E876D61}" destId="{8C3AC1DC-CF36-4C09-8EC2-0509A4A072C9}" srcOrd="3" destOrd="0" presId="urn:microsoft.com/office/officeart/2005/8/layout/vList2"/>
    <dgm:cxn modelId="{3154610A-1D61-4BC0-B1BB-6D8423625A61}" type="presParOf" srcId="{A0A2AD02-0A50-4151-BC76-3D3C9E876D61}" destId="{595250D7-BB5E-4389-93D6-71467D634BE9}" srcOrd="4" destOrd="0" presId="urn:microsoft.com/office/officeart/2005/8/layout/vList2"/>
    <dgm:cxn modelId="{93E28EA3-C485-429D-A7A4-DC27181E2FF1}" type="presParOf" srcId="{A0A2AD02-0A50-4151-BC76-3D3C9E876D61}" destId="{8F5CA169-AFE8-41F5-B097-A75C52732982}" srcOrd="5" destOrd="0" presId="urn:microsoft.com/office/officeart/2005/8/layout/vList2"/>
    <dgm:cxn modelId="{20C483E4-914C-495F-AC65-F40E2477BF3F}" type="presParOf" srcId="{A0A2AD02-0A50-4151-BC76-3D3C9E876D61}" destId="{D0A6A970-874C-4CCC-B0AB-6CC1CF4C464F}"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C286448-625A-4AC1-B0E0-0884C7577B6F}" type="doc">
      <dgm:prSet loTypeId="urn:microsoft.com/office/officeart/2005/8/layout/default" loCatId="list" qsTypeId="urn:microsoft.com/office/officeart/2005/8/quickstyle/simple1" qsCatId="simple" csTypeId="urn:microsoft.com/office/officeart/2005/8/colors/colorful2" csCatId="colorful" phldr="1"/>
      <dgm:spPr/>
      <dgm:t>
        <a:bodyPr/>
        <a:lstStyle/>
        <a:p>
          <a:endParaRPr lang="en-US"/>
        </a:p>
      </dgm:t>
    </dgm:pt>
    <dgm:pt modelId="{ED1DDFF5-AF39-4A0E-AE3A-E3BF34506FA1}">
      <dgm:prSet/>
      <dgm:spPr/>
      <dgm:t>
        <a:bodyPr/>
        <a:lstStyle/>
        <a:p>
          <a:r>
            <a:rPr lang="en-GB" dirty="0"/>
            <a:t>Providing resilience and nurturing support groups for both the bully and the target of the bullying </a:t>
          </a:r>
        </a:p>
        <a:p>
          <a:r>
            <a:rPr lang="en-GB" dirty="0"/>
            <a:t>Whole School Approach</a:t>
          </a:r>
          <a:endParaRPr lang="en-US" dirty="0"/>
        </a:p>
      </dgm:t>
    </dgm:pt>
    <dgm:pt modelId="{8593D700-11F2-45EE-99D2-55911137748F}" type="parTrans" cxnId="{15E9502D-94C5-489D-A8E9-6AE39FCD1926}">
      <dgm:prSet/>
      <dgm:spPr/>
      <dgm:t>
        <a:bodyPr/>
        <a:lstStyle/>
        <a:p>
          <a:endParaRPr lang="en-US"/>
        </a:p>
      </dgm:t>
    </dgm:pt>
    <dgm:pt modelId="{14F3E33B-09E5-41CE-B2F5-CADD2C828B97}" type="sibTrans" cxnId="{15E9502D-94C5-489D-A8E9-6AE39FCD1926}">
      <dgm:prSet/>
      <dgm:spPr/>
      <dgm:t>
        <a:bodyPr/>
        <a:lstStyle/>
        <a:p>
          <a:endParaRPr lang="en-US"/>
        </a:p>
      </dgm:t>
    </dgm:pt>
    <dgm:pt modelId="{D8C78481-5DB8-4ADF-81DD-A163F7E4FF33}">
      <dgm:prSet/>
      <dgm:spPr/>
      <dgm:t>
        <a:bodyPr/>
        <a:lstStyle/>
        <a:p>
          <a:r>
            <a:rPr lang="en-GB"/>
            <a:t>Creating positive communities, reduce the exposure to risk</a:t>
          </a:r>
          <a:endParaRPr lang="en-US"/>
        </a:p>
      </dgm:t>
    </dgm:pt>
    <dgm:pt modelId="{6ED44171-8016-43F8-8514-28296A4F0F2E}" type="parTrans" cxnId="{0C9D4301-24F3-434E-9130-0A8E578911DC}">
      <dgm:prSet/>
      <dgm:spPr/>
      <dgm:t>
        <a:bodyPr/>
        <a:lstStyle/>
        <a:p>
          <a:endParaRPr lang="en-US"/>
        </a:p>
      </dgm:t>
    </dgm:pt>
    <dgm:pt modelId="{5515D698-A357-465B-8C02-0C492B8A4564}" type="sibTrans" cxnId="{0C9D4301-24F3-434E-9130-0A8E578911DC}">
      <dgm:prSet/>
      <dgm:spPr/>
      <dgm:t>
        <a:bodyPr/>
        <a:lstStyle/>
        <a:p>
          <a:endParaRPr lang="en-US"/>
        </a:p>
      </dgm:t>
    </dgm:pt>
    <dgm:pt modelId="{D33377CD-2475-453B-8D3B-765C296929D6}">
      <dgm:prSet/>
      <dgm:spPr/>
      <dgm:t>
        <a:bodyPr/>
        <a:lstStyle/>
        <a:p>
          <a:r>
            <a:rPr lang="en-GB"/>
            <a:t>Teaching children about moral, social and cultural issues</a:t>
          </a:r>
          <a:endParaRPr lang="en-US"/>
        </a:p>
      </dgm:t>
    </dgm:pt>
    <dgm:pt modelId="{9F324F7D-171C-498D-BA5C-103551E6CEEE}" type="parTrans" cxnId="{7AF3108C-ECF7-4CCE-BB91-529B82CBCA1F}">
      <dgm:prSet/>
      <dgm:spPr/>
      <dgm:t>
        <a:bodyPr/>
        <a:lstStyle/>
        <a:p>
          <a:endParaRPr lang="en-US"/>
        </a:p>
      </dgm:t>
    </dgm:pt>
    <dgm:pt modelId="{C5AC5616-385A-401A-8686-FE7D2238F0FE}" type="sibTrans" cxnId="{7AF3108C-ECF7-4CCE-BB91-529B82CBCA1F}">
      <dgm:prSet/>
      <dgm:spPr/>
      <dgm:t>
        <a:bodyPr/>
        <a:lstStyle/>
        <a:p>
          <a:endParaRPr lang="en-US"/>
        </a:p>
      </dgm:t>
    </dgm:pt>
    <dgm:pt modelId="{4F652898-A801-4F7A-B59C-246B7CF24B7D}">
      <dgm:prSet/>
      <dgm:spPr/>
      <dgm:t>
        <a:bodyPr/>
        <a:lstStyle/>
        <a:p>
          <a:r>
            <a:rPr lang="en-GB"/>
            <a:t>Staff training to support all children</a:t>
          </a:r>
          <a:endParaRPr lang="en-US"/>
        </a:p>
      </dgm:t>
    </dgm:pt>
    <dgm:pt modelId="{95FC29D4-7F2C-4828-A8E7-B678A46A2445}" type="parTrans" cxnId="{983D426E-D82D-4BC6-AD50-212D039CD7C7}">
      <dgm:prSet/>
      <dgm:spPr/>
      <dgm:t>
        <a:bodyPr/>
        <a:lstStyle/>
        <a:p>
          <a:endParaRPr lang="en-US"/>
        </a:p>
      </dgm:t>
    </dgm:pt>
    <dgm:pt modelId="{9B7539DE-618D-4289-A0C3-108DDAC1C555}" type="sibTrans" cxnId="{983D426E-D82D-4BC6-AD50-212D039CD7C7}">
      <dgm:prSet/>
      <dgm:spPr/>
      <dgm:t>
        <a:bodyPr/>
        <a:lstStyle/>
        <a:p>
          <a:endParaRPr lang="en-US"/>
        </a:p>
      </dgm:t>
    </dgm:pt>
    <dgm:pt modelId="{3060A738-FEFB-45D2-828B-0E2EA9FE0DC1}" type="pres">
      <dgm:prSet presAssocID="{FC286448-625A-4AC1-B0E0-0884C7577B6F}" presName="diagram" presStyleCnt="0">
        <dgm:presLayoutVars>
          <dgm:dir/>
          <dgm:resizeHandles val="exact"/>
        </dgm:presLayoutVars>
      </dgm:prSet>
      <dgm:spPr/>
    </dgm:pt>
    <dgm:pt modelId="{888F1D28-7E52-4C8C-AD87-61E0203D756B}" type="pres">
      <dgm:prSet presAssocID="{ED1DDFF5-AF39-4A0E-AE3A-E3BF34506FA1}" presName="node" presStyleLbl="node1" presStyleIdx="0" presStyleCnt="4">
        <dgm:presLayoutVars>
          <dgm:bulletEnabled val="1"/>
        </dgm:presLayoutVars>
      </dgm:prSet>
      <dgm:spPr/>
    </dgm:pt>
    <dgm:pt modelId="{AD0EE416-3073-45C0-BE61-7397D72967BA}" type="pres">
      <dgm:prSet presAssocID="{14F3E33B-09E5-41CE-B2F5-CADD2C828B97}" presName="sibTrans" presStyleCnt="0"/>
      <dgm:spPr/>
    </dgm:pt>
    <dgm:pt modelId="{ABAF3894-D251-4B18-971C-896B742A7E8B}" type="pres">
      <dgm:prSet presAssocID="{D8C78481-5DB8-4ADF-81DD-A163F7E4FF33}" presName="node" presStyleLbl="node1" presStyleIdx="1" presStyleCnt="4">
        <dgm:presLayoutVars>
          <dgm:bulletEnabled val="1"/>
        </dgm:presLayoutVars>
      </dgm:prSet>
      <dgm:spPr/>
    </dgm:pt>
    <dgm:pt modelId="{DA9FA02E-CC34-42AB-8740-343E38769BFA}" type="pres">
      <dgm:prSet presAssocID="{5515D698-A357-465B-8C02-0C492B8A4564}" presName="sibTrans" presStyleCnt="0"/>
      <dgm:spPr/>
    </dgm:pt>
    <dgm:pt modelId="{6ECD4141-3DDD-4EA5-ACF3-BB504ED2B379}" type="pres">
      <dgm:prSet presAssocID="{D33377CD-2475-453B-8D3B-765C296929D6}" presName="node" presStyleLbl="node1" presStyleIdx="2" presStyleCnt="4">
        <dgm:presLayoutVars>
          <dgm:bulletEnabled val="1"/>
        </dgm:presLayoutVars>
      </dgm:prSet>
      <dgm:spPr/>
    </dgm:pt>
    <dgm:pt modelId="{6638DAFD-CAF5-4FF5-8CC6-68782E998B66}" type="pres">
      <dgm:prSet presAssocID="{C5AC5616-385A-401A-8686-FE7D2238F0FE}" presName="sibTrans" presStyleCnt="0"/>
      <dgm:spPr/>
    </dgm:pt>
    <dgm:pt modelId="{7013892C-C568-43F2-8956-4434BF7DC7CC}" type="pres">
      <dgm:prSet presAssocID="{4F652898-A801-4F7A-B59C-246B7CF24B7D}" presName="node" presStyleLbl="node1" presStyleIdx="3" presStyleCnt="4">
        <dgm:presLayoutVars>
          <dgm:bulletEnabled val="1"/>
        </dgm:presLayoutVars>
      </dgm:prSet>
      <dgm:spPr/>
    </dgm:pt>
  </dgm:ptLst>
  <dgm:cxnLst>
    <dgm:cxn modelId="{0C9D4301-24F3-434E-9130-0A8E578911DC}" srcId="{FC286448-625A-4AC1-B0E0-0884C7577B6F}" destId="{D8C78481-5DB8-4ADF-81DD-A163F7E4FF33}" srcOrd="1" destOrd="0" parTransId="{6ED44171-8016-43F8-8514-28296A4F0F2E}" sibTransId="{5515D698-A357-465B-8C02-0C492B8A4564}"/>
    <dgm:cxn modelId="{15E9502D-94C5-489D-A8E9-6AE39FCD1926}" srcId="{FC286448-625A-4AC1-B0E0-0884C7577B6F}" destId="{ED1DDFF5-AF39-4A0E-AE3A-E3BF34506FA1}" srcOrd="0" destOrd="0" parTransId="{8593D700-11F2-45EE-99D2-55911137748F}" sibTransId="{14F3E33B-09E5-41CE-B2F5-CADD2C828B97}"/>
    <dgm:cxn modelId="{7A4A0030-E829-42A6-ABD4-82B6CC896672}" type="presOf" srcId="{D33377CD-2475-453B-8D3B-765C296929D6}" destId="{6ECD4141-3DDD-4EA5-ACF3-BB504ED2B379}" srcOrd="0" destOrd="0" presId="urn:microsoft.com/office/officeart/2005/8/layout/default"/>
    <dgm:cxn modelId="{C0193033-F3EC-4401-9BD2-5F5FD7F38B10}" type="presOf" srcId="{4F652898-A801-4F7A-B59C-246B7CF24B7D}" destId="{7013892C-C568-43F2-8956-4434BF7DC7CC}" srcOrd="0" destOrd="0" presId="urn:microsoft.com/office/officeart/2005/8/layout/default"/>
    <dgm:cxn modelId="{CCDDAC5B-FB63-47EE-8793-C9D1CE7C40BB}" type="presOf" srcId="{ED1DDFF5-AF39-4A0E-AE3A-E3BF34506FA1}" destId="{888F1D28-7E52-4C8C-AD87-61E0203D756B}" srcOrd="0" destOrd="0" presId="urn:microsoft.com/office/officeart/2005/8/layout/default"/>
    <dgm:cxn modelId="{983D426E-D82D-4BC6-AD50-212D039CD7C7}" srcId="{FC286448-625A-4AC1-B0E0-0884C7577B6F}" destId="{4F652898-A801-4F7A-B59C-246B7CF24B7D}" srcOrd="3" destOrd="0" parTransId="{95FC29D4-7F2C-4828-A8E7-B678A46A2445}" sibTransId="{9B7539DE-618D-4289-A0C3-108DDAC1C555}"/>
    <dgm:cxn modelId="{7AF3108C-ECF7-4CCE-BB91-529B82CBCA1F}" srcId="{FC286448-625A-4AC1-B0E0-0884C7577B6F}" destId="{D33377CD-2475-453B-8D3B-765C296929D6}" srcOrd="2" destOrd="0" parTransId="{9F324F7D-171C-498D-BA5C-103551E6CEEE}" sibTransId="{C5AC5616-385A-401A-8686-FE7D2238F0FE}"/>
    <dgm:cxn modelId="{550328A7-8B56-42D0-8069-521F286E05C6}" type="presOf" srcId="{FC286448-625A-4AC1-B0E0-0884C7577B6F}" destId="{3060A738-FEFB-45D2-828B-0E2EA9FE0DC1}" srcOrd="0" destOrd="0" presId="urn:microsoft.com/office/officeart/2005/8/layout/default"/>
    <dgm:cxn modelId="{94B195F9-1D85-4AB9-B941-921AC5B6994A}" type="presOf" srcId="{D8C78481-5DB8-4ADF-81DD-A163F7E4FF33}" destId="{ABAF3894-D251-4B18-971C-896B742A7E8B}" srcOrd="0" destOrd="0" presId="urn:microsoft.com/office/officeart/2005/8/layout/default"/>
    <dgm:cxn modelId="{E426B24C-204C-429F-AC2B-E0733B5772E6}" type="presParOf" srcId="{3060A738-FEFB-45D2-828B-0E2EA9FE0DC1}" destId="{888F1D28-7E52-4C8C-AD87-61E0203D756B}" srcOrd="0" destOrd="0" presId="urn:microsoft.com/office/officeart/2005/8/layout/default"/>
    <dgm:cxn modelId="{8457FD10-273A-49D8-999D-43E7807462C7}" type="presParOf" srcId="{3060A738-FEFB-45D2-828B-0E2EA9FE0DC1}" destId="{AD0EE416-3073-45C0-BE61-7397D72967BA}" srcOrd="1" destOrd="0" presId="urn:microsoft.com/office/officeart/2005/8/layout/default"/>
    <dgm:cxn modelId="{D2B7E1CF-5D31-433E-878F-D1C17E4F3D63}" type="presParOf" srcId="{3060A738-FEFB-45D2-828B-0E2EA9FE0DC1}" destId="{ABAF3894-D251-4B18-971C-896B742A7E8B}" srcOrd="2" destOrd="0" presId="urn:microsoft.com/office/officeart/2005/8/layout/default"/>
    <dgm:cxn modelId="{CD8E47B1-D4E3-4B2D-B091-3E5B8D50D7BF}" type="presParOf" srcId="{3060A738-FEFB-45D2-828B-0E2EA9FE0DC1}" destId="{DA9FA02E-CC34-42AB-8740-343E38769BFA}" srcOrd="3" destOrd="0" presId="urn:microsoft.com/office/officeart/2005/8/layout/default"/>
    <dgm:cxn modelId="{3918DC6A-CAF3-45FA-AEA9-780DD1C412AB}" type="presParOf" srcId="{3060A738-FEFB-45D2-828B-0E2EA9FE0DC1}" destId="{6ECD4141-3DDD-4EA5-ACF3-BB504ED2B379}" srcOrd="4" destOrd="0" presId="urn:microsoft.com/office/officeart/2005/8/layout/default"/>
    <dgm:cxn modelId="{06F8D944-EC51-4ABE-8AAB-11C9C684D906}" type="presParOf" srcId="{3060A738-FEFB-45D2-828B-0E2EA9FE0DC1}" destId="{6638DAFD-CAF5-4FF5-8CC6-68782E998B66}" srcOrd="5" destOrd="0" presId="urn:microsoft.com/office/officeart/2005/8/layout/default"/>
    <dgm:cxn modelId="{C0110469-3F96-43AB-8BC9-00F00B8F63E9}" type="presParOf" srcId="{3060A738-FEFB-45D2-828B-0E2EA9FE0DC1}" destId="{7013892C-C568-43F2-8956-4434BF7DC7CC}"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67240ED-3D70-4918-B4ED-0B6CC7C215EA}"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54665C02-70F0-4A7B-BD79-3510C1B77265}">
      <dgm:prSet/>
      <dgm:spPr/>
      <dgm:t>
        <a:bodyPr/>
        <a:lstStyle/>
        <a:p>
          <a:r>
            <a:rPr lang="en-GB"/>
            <a:t>Bullying is a problem for many children.</a:t>
          </a:r>
          <a:endParaRPr lang="en-US"/>
        </a:p>
      </dgm:t>
    </dgm:pt>
    <dgm:pt modelId="{5803502C-327C-4D1E-B7F4-47D2ED64A9C8}" type="parTrans" cxnId="{D78FC4CB-E45B-4B82-B83B-0A65823CD133}">
      <dgm:prSet/>
      <dgm:spPr/>
      <dgm:t>
        <a:bodyPr/>
        <a:lstStyle/>
        <a:p>
          <a:endParaRPr lang="en-US"/>
        </a:p>
      </dgm:t>
    </dgm:pt>
    <dgm:pt modelId="{4C23202B-BCB1-4243-B60C-C2B82953A195}" type="sibTrans" cxnId="{D78FC4CB-E45B-4B82-B83B-0A65823CD133}">
      <dgm:prSet/>
      <dgm:spPr/>
      <dgm:t>
        <a:bodyPr/>
        <a:lstStyle/>
        <a:p>
          <a:endParaRPr lang="en-US"/>
        </a:p>
      </dgm:t>
    </dgm:pt>
    <dgm:pt modelId="{6D3B10BE-3587-4BE7-8C11-9FC2171FDF01}">
      <dgm:prSet/>
      <dgm:spPr/>
      <dgm:t>
        <a:bodyPr/>
        <a:lstStyle/>
        <a:p>
          <a:r>
            <a:rPr lang="en-GB"/>
            <a:t>Schools, communities and CYP groups can make a difference if they create positive communities that focus on the well-being of staff, children and young people.</a:t>
          </a:r>
          <a:endParaRPr lang="en-US"/>
        </a:p>
      </dgm:t>
    </dgm:pt>
    <dgm:pt modelId="{54D7D50C-57AA-4962-BF20-0A184CFBF8C1}" type="parTrans" cxnId="{74CEDEB3-3ABB-4EF4-A0F4-191419ABD60C}">
      <dgm:prSet/>
      <dgm:spPr/>
      <dgm:t>
        <a:bodyPr/>
        <a:lstStyle/>
        <a:p>
          <a:endParaRPr lang="en-US"/>
        </a:p>
      </dgm:t>
    </dgm:pt>
    <dgm:pt modelId="{89182CD5-CC42-4C80-8DF2-F1930FCAAF36}" type="sibTrans" cxnId="{74CEDEB3-3ABB-4EF4-A0F4-191419ABD60C}">
      <dgm:prSet/>
      <dgm:spPr/>
      <dgm:t>
        <a:bodyPr/>
        <a:lstStyle/>
        <a:p>
          <a:endParaRPr lang="en-US"/>
        </a:p>
      </dgm:t>
    </dgm:pt>
    <dgm:pt modelId="{F97B3457-ECB8-4C88-9DF9-C91920E4C321}">
      <dgm:prSet/>
      <dgm:spPr/>
      <dgm:t>
        <a:bodyPr/>
        <a:lstStyle/>
        <a:p>
          <a:r>
            <a:rPr lang="en-GB"/>
            <a:t>Communities should encourage communication and understanding.</a:t>
          </a:r>
          <a:endParaRPr lang="en-US"/>
        </a:p>
      </dgm:t>
    </dgm:pt>
    <dgm:pt modelId="{3FC67ABF-8D6F-43FF-ABCE-AFB8C54D5862}" type="parTrans" cxnId="{7F7262E3-39EA-46CD-9001-4219BBF1D660}">
      <dgm:prSet/>
      <dgm:spPr/>
      <dgm:t>
        <a:bodyPr/>
        <a:lstStyle/>
        <a:p>
          <a:endParaRPr lang="en-US"/>
        </a:p>
      </dgm:t>
    </dgm:pt>
    <dgm:pt modelId="{4A9C4B66-4270-4F78-BB16-FB271784FC27}" type="sibTrans" cxnId="{7F7262E3-39EA-46CD-9001-4219BBF1D660}">
      <dgm:prSet/>
      <dgm:spPr/>
      <dgm:t>
        <a:bodyPr/>
        <a:lstStyle/>
        <a:p>
          <a:endParaRPr lang="en-US"/>
        </a:p>
      </dgm:t>
    </dgm:pt>
    <dgm:pt modelId="{974E20B0-9632-44FE-9EA9-937720B39791}">
      <dgm:prSet/>
      <dgm:spPr/>
      <dgm:t>
        <a:bodyPr/>
        <a:lstStyle/>
        <a:p>
          <a:r>
            <a:rPr lang="en-GB"/>
            <a:t>Training should be provided for all individuals working with CYP, to recognise the signs, symptoms and behaviours of bullying, how to listen to the bully and how to listen to the target of the bully.</a:t>
          </a:r>
          <a:endParaRPr lang="en-US"/>
        </a:p>
      </dgm:t>
    </dgm:pt>
    <dgm:pt modelId="{5499CDC8-DE0C-46E5-9CD3-6E5DC4F836AC}" type="parTrans" cxnId="{10D61466-644B-4CF9-B2AA-A527E41682B0}">
      <dgm:prSet/>
      <dgm:spPr/>
      <dgm:t>
        <a:bodyPr/>
        <a:lstStyle/>
        <a:p>
          <a:endParaRPr lang="en-US"/>
        </a:p>
      </dgm:t>
    </dgm:pt>
    <dgm:pt modelId="{3124E4EF-BA0F-47CF-B080-D2C6CB18AB71}" type="sibTrans" cxnId="{10D61466-644B-4CF9-B2AA-A527E41682B0}">
      <dgm:prSet/>
      <dgm:spPr/>
      <dgm:t>
        <a:bodyPr/>
        <a:lstStyle/>
        <a:p>
          <a:endParaRPr lang="en-US"/>
        </a:p>
      </dgm:t>
    </dgm:pt>
    <dgm:pt modelId="{418F2A64-9A65-4BD0-BCD6-A80C2CD005CE}" type="pres">
      <dgm:prSet presAssocID="{C67240ED-3D70-4918-B4ED-0B6CC7C215EA}" presName="linear" presStyleCnt="0">
        <dgm:presLayoutVars>
          <dgm:animLvl val="lvl"/>
          <dgm:resizeHandles val="exact"/>
        </dgm:presLayoutVars>
      </dgm:prSet>
      <dgm:spPr/>
    </dgm:pt>
    <dgm:pt modelId="{C137045C-FEC8-416C-B3CC-0972D9270A3B}" type="pres">
      <dgm:prSet presAssocID="{54665C02-70F0-4A7B-BD79-3510C1B77265}" presName="parentText" presStyleLbl="node1" presStyleIdx="0" presStyleCnt="4">
        <dgm:presLayoutVars>
          <dgm:chMax val="0"/>
          <dgm:bulletEnabled val="1"/>
        </dgm:presLayoutVars>
      </dgm:prSet>
      <dgm:spPr/>
    </dgm:pt>
    <dgm:pt modelId="{B17EEC71-0C0E-44F3-801C-B160B9D5C564}" type="pres">
      <dgm:prSet presAssocID="{4C23202B-BCB1-4243-B60C-C2B82953A195}" presName="spacer" presStyleCnt="0"/>
      <dgm:spPr/>
    </dgm:pt>
    <dgm:pt modelId="{0B496F7B-7C09-4F25-969D-5DE7943DD48F}" type="pres">
      <dgm:prSet presAssocID="{6D3B10BE-3587-4BE7-8C11-9FC2171FDF01}" presName="parentText" presStyleLbl="node1" presStyleIdx="1" presStyleCnt="4">
        <dgm:presLayoutVars>
          <dgm:chMax val="0"/>
          <dgm:bulletEnabled val="1"/>
        </dgm:presLayoutVars>
      </dgm:prSet>
      <dgm:spPr/>
    </dgm:pt>
    <dgm:pt modelId="{49CD8292-1017-4872-B965-30073D73DF02}" type="pres">
      <dgm:prSet presAssocID="{89182CD5-CC42-4C80-8DF2-F1930FCAAF36}" presName="spacer" presStyleCnt="0"/>
      <dgm:spPr/>
    </dgm:pt>
    <dgm:pt modelId="{AA254C33-D986-4869-9391-FC4286643ED0}" type="pres">
      <dgm:prSet presAssocID="{F97B3457-ECB8-4C88-9DF9-C91920E4C321}" presName="parentText" presStyleLbl="node1" presStyleIdx="2" presStyleCnt="4">
        <dgm:presLayoutVars>
          <dgm:chMax val="0"/>
          <dgm:bulletEnabled val="1"/>
        </dgm:presLayoutVars>
      </dgm:prSet>
      <dgm:spPr/>
    </dgm:pt>
    <dgm:pt modelId="{F35B2905-C53A-4A0D-80BF-AA5CEDC9271F}" type="pres">
      <dgm:prSet presAssocID="{4A9C4B66-4270-4F78-BB16-FB271784FC27}" presName="spacer" presStyleCnt="0"/>
      <dgm:spPr/>
    </dgm:pt>
    <dgm:pt modelId="{18E5365F-B5E0-408D-AAF8-14EA1D08D1EB}" type="pres">
      <dgm:prSet presAssocID="{974E20B0-9632-44FE-9EA9-937720B39791}" presName="parentText" presStyleLbl="node1" presStyleIdx="3" presStyleCnt="4">
        <dgm:presLayoutVars>
          <dgm:chMax val="0"/>
          <dgm:bulletEnabled val="1"/>
        </dgm:presLayoutVars>
      </dgm:prSet>
      <dgm:spPr/>
    </dgm:pt>
  </dgm:ptLst>
  <dgm:cxnLst>
    <dgm:cxn modelId="{D93FA702-04AF-4B40-B10D-E2E8AC9D151E}" type="presOf" srcId="{6D3B10BE-3587-4BE7-8C11-9FC2171FDF01}" destId="{0B496F7B-7C09-4F25-969D-5DE7943DD48F}" srcOrd="0" destOrd="0" presId="urn:microsoft.com/office/officeart/2005/8/layout/vList2"/>
    <dgm:cxn modelId="{C9D4F433-6FD2-4020-A930-858DD025F776}" type="presOf" srcId="{974E20B0-9632-44FE-9EA9-937720B39791}" destId="{18E5365F-B5E0-408D-AAF8-14EA1D08D1EB}" srcOrd="0" destOrd="0" presId="urn:microsoft.com/office/officeart/2005/8/layout/vList2"/>
    <dgm:cxn modelId="{10D61466-644B-4CF9-B2AA-A527E41682B0}" srcId="{C67240ED-3D70-4918-B4ED-0B6CC7C215EA}" destId="{974E20B0-9632-44FE-9EA9-937720B39791}" srcOrd="3" destOrd="0" parTransId="{5499CDC8-DE0C-46E5-9CD3-6E5DC4F836AC}" sibTransId="{3124E4EF-BA0F-47CF-B080-D2C6CB18AB71}"/>
    <dgm:cxn modelId="{0E2AA453-000D-4FC1-81EB-E1A8A05EA096}" type="presOf" srcId="{54665C02-70F0-4A7B-BD79-3510C1B77265}" destId="{C137045C-FEC8-416C-B3CC-0972D9270A3B}" srcOrd="0" destOrd="0" presId="urn:microsoft.com/office/officeart/2005/8/layout/vList2"/>
    <dgm:cxn modelId="{53ADAE59-8066-4ECA-AE17-FFD6D62AF9E0}" type="presOf" srcId="{C67240ED-3D70-4918-B4ED-0B6CC7C215EA}" destId="{418F2A64-9A65-4BD0-BCD6-A80C2CD005CE}" srcOrd="0" destOrd="0" presId="urn:microsoft.com/office/officeart/2005/8/layout/vList2"/>
    <dgm:cxn modelId="{6F5A3E96-BA87-4669-996D-A9C0AB863D30}" type="presOf" srcId="{F97B3457-ECB8-4C88-9DF9-C91920E4C321}" destId="{AA254C33-D986-4869-9391-FC4286643ED0}" srcOrd="0" destOrd="0" presId="urn:microsoft.com/office/officeart/2005/8/layout/vList2"/>
    <dgm:cxn modelId="{74CEDEB3-3ABB-4EF4-A0F4-191419ABD60C}" srcId="{C67240ED-3D70-4918-B4ED-0B6CC7C215EA}" destId="{6D3B10BE-3587-4BE7-8C11-9FC2171FDF01}" srcOrd="1" destOrd="0" parTransId="{54D7D50C-57AA-4962-BF20-0A184CFBF8C1}" sibTransId="{89182CD5-CC42-4C80-8DF2-F1930FCAAF36}"/>
    <dgm:cxn modelId="{D78FC4CB-E45B-4B82-B83B-0A65823CD133}" srcId="{C67240ED-3D70-4918-B4ED-0B6CC7C215EA}" destId="{54665C02-70F0-4A7B-BD79-3510C1B77265}" srcOrd="0" destOrd="0" parTransId="{5803502C-327C-4D1E-B7F4-47D2ED64A9C8}" sibTransId="{4C23202B-BCB1-4243-B60C-C2B82953A195}"/>
    <dgm:cxn modelId="{7F7262E3-39EA-46CD-9001-4219BBF1D660}" srcId="{C67240ED-3D70-4918-B4ED-0B6CC7C215EA}" destId="{F97B3457-ECB8-4C88-9DF9-C91920E4C321}" srcOrd="2" destOrd="0" parTransId="{3FC67ABF-8D6F-43FF-ABCE-AFB8C54D5862}" sibTransId="{4A9C4B66-4270-4F78-BB16-FB271784FC27}"/>
    <dgm:cxn modelId="{4AA36DC7-3360-4291-A64C-291CCC341869}" type="presParOf" srcId="{418F2A64-9A65-4BD0-BCD6-A80C2CD005CE}" destId="{C137045C-FEC8-416C-B3CC-0972D9270A3B}" srcOrd="0" destOrd="0" presId="urn:microsoft.com/office/officeart/2005/8/layout/vList2"/>
    <dgm:cxn modelId="{D9347C32-9918-4342-8BB3-67D7718C2F0B}" type="presParOf" srcId="{418F2A64-9A65-4BD0-BCD6-A80C2CD005CE}" destId="{B17EEC71-0C0E-44F3-801C-B160B9D5C564}" srcOrd="1" destOrd="0" presId="urn:microsoft.com/office/officeart/2005/8/layout/vList2"/>
    <dgm:cxn modelId="{9C6B81B7-E138-4511-A6F3-84576E25C2DE}" type="presParOf" srcId="{418F2A64-9A65-4BD0-BCD6-A80C2CD005CE}" destId="{0B496F7B-7C09-4F25-969D-5DE7943DD48F}" srcOrd="2" destOrd="0" presId="urn:microsoft.com/office/officeart/2005/8/layout/vList2"/>
    <dgm:cxn modelId="{0CF08B8A-5B03-4C8A-86EE-E8C71CBBC6D0}" type="presParOf" srcId="{418F2A64-9A65-4BD0-BCD6-A80C2CD005CE}" destId="{49CD8292-1017-4872-B965-30073D73DF02}" srcOrd="3" destOrd="0" presId="urn:microsoft.com/office/officeart/2005/8/layout/vList2"/>
    <dgm:cxn modelId="{41B84750-93E6-4797-AD2B-E547879D8287}" type="presParOf" srcId="{418F2A64-9A65-4BD0-BCD6-A80C2CD005CE}" destId="{AA254C33-D986-4869-9391-FC4286643ED0}" srcOrd="4" destOrd="0" presId="urn:microsoft.com/office/officeart/2005/8/layout/vList2"/>
    <dgm:cxn modelId="{AD7FEAA3-3F5F-49F7-8CC0-72096859DCBA}" type="presParOf" srcId="{418F2A64-9A65-4BD0-BCD6-A80C2CD005CE}" destId="{F35B2905-C53A-4A0D-80BF-AA5CEDC9271F}" srcOrd="5" destOrd="0" presId="urn:microsoft.com/office/officeart/2005/8/layout/vList2"/>
    <dgm:cxn modelId="{71A25B9E-4ACB-4076-AC34-25949E535AEE}" type="presParOf" srcId="{418F2A64-9A65-4BD0-BCD6-A80C2CD005CE}" destId="{18E5365F-B5E0-408D-AAF8-14EA1D08D1EB}"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AD4443-21A9-4330-937C-8657ACA01C59}">
      <dsp:nvSpPr>
        <dsp:cNvPr id="0" name=""/>
        <dsp:cNvSpPr/>
      </dsp:nvSpPr>
      <dsp:spPr>
        <a:xfrm>
          <a:off x="0" y="3275482"/>
          <a:ext cx="10515600" cy="1075086"/>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To understand why a child or young person may become the perpetrator of the bullying and the impact this may have on them.</a:t>
          </a:r>
          <a:endParaRPr lang="en-US" sz="2500" kern="1200"/>
        </a:p>
      </dsp:txBody>
      <dsp:txXfrm>
        <a:off x="0" y="3275482"/>
        <a:ext cx="10515600" cy="1075086"/>
      </dsp:txXfrm>
    </dsp:sp>
    <dsp:sp modelId="{18EF7673-5CF0-44D8-AADF-703449B4EFAC}">
      <dsp:nvSpPr>
        <dsp:cNvPr id="0" name=""/>
        <dsp:cNvSpPr/>
      </dsp:nvSpPr>
      <dsp:spPr>
        <a:xfrm rot="10800000">
          <a:off x="0" y="1638125"/>
          <a:ext cx="10515600" cy="1653482"/>
        </a:xfrm>
        <a:prstGeom prst="upArrowCallou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To understand the impact of being bullied on the child or young person</a:t>
          </a:r>
          <a:endParaRPr lang="en-US" sz="2500" kern="1200"/>
        </a:p>
      </dsp:txBody>
      <dsp:txXfrm rot="10800000">
        <a:off x="0" y="1638125"/>
        <a:ext cx="10515600" cy="1074383"/>
      </dsp:txXfrm>
    </dsp:sp>
    <dsp:sp modelId="{E78C8049-32E7-4571-9C50-E9BFA7E92801}">
      <dsp:nvSpPr>
        <dsp:cNvPr id="0" name=""/>
        <dsp:cNvSpPr/>
      </dsp:nvSpPr>
      <dsp:spPr>
        <a:xfrm rot="10800000">
          <a:off x="0" y="769"/>
          <a:ext cx="10515600" cy="1653482"/>
        </a:xfrm>
        <a:prstGeom prst="upArrowCallou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To understand what bullying is for children and young people</a:t>
          </a:r>
          <a:endParaRPr lang="en-US" sz="2500" kern="1200"/>
        </a:p>
      </dsp:txBody>
      <dsp:txXfrm rot="10800000">
        <a:off x="0" y="769"/>
        <a:ext cx="10515600" cy="107438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C003EB6-3B9C-4CC4-81E7-072490DBA0ED}">
      <dsp:nvSpPr>
        <dsp:cNvPr id="0" name=""/>
        <dsp:cNvSpPr/>
      </dsp:nvSpPr>
      <dsp:spPr>
        <a:xfrm>
          <a:off x="0" y="27431"/>
          <a:ext cx="6251110" cy="824850"/>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Understanding ACEs can help us to realise that bullying doesn't come out of nowhere. There are reasons why people bully (e.g. family violence, childhood trauma etc).</a:t>
          </a:r>
          <a:endParaRPr lang="en-US" sz="1500" kern="1200"/>
        </a:p>
      </dsp:txBody>
      <dsp:txXfrm>
        <a:off x="40266" y="67697"/>
        <a:ext cx="6170578" cy="744318"/>
      </dsp:txXfrm>
    </dsp:sp>
    <dsp:sp modelId="{80A77E66-384E-41EC-8C17-4DC3AEA6B62A}">
      <dsp:nvSpPr>
        <dsp:cNvPr id="0" name=""/>
        <dsp:cNvSpPr/>
      </dsp:nvSpPr>
      <dsp:spPr>
        <a:xfrm>
          <a:off x="0" y="895481"/>
          <a:ext cx="6251110" cy="82485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Children and young people who bully are at risk of having their own mental health issues, including substance misuse, anxiety and depression.</a:t>
          </a:r>
          <a:endParaRPr lang="en-US" sz="1500" kern="1200"/>
        </a:p>
      </dsp:txBody>
      <dsp:txXfrm>
        <a:off x="40266" y="935747"/>
        <a:ext cx="6170578" cy="744318"/>
      </dsp:txXfrm>
    </dsp:sp>
    <dsp:sp modelId="{595250D7-BB5E-4389-93D6-71467D634BE9}">
      <dsp:nvSpPr>
        <dsp:cNvPr id="0" name=""/>
        <dsp:cNvSpPr/>
      </dsp:nvSpPr>
      <dsp:spPr>
        <a:xfrm>
          <a:off x="0" y="1763531"/>
          <a:ext cx="6251110" cy="824850"/>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a:t>Increased risk of performing poorly in school and dropping out of school.</a:t>
          </a:r>
          <a:endParaRPr lang="en-US" sz="1500" kern="1200"/>
        </a:p>
      </dsp:txBody>
      <dsp:txXfrm>
        <a:off x="40266" y="1803797"/>
        <a:ext cx="6170578" cy="744318"/>
      </dsp:txXfrm>
    </dsp:sp>
    <dsp:sp modelId="{D0A6A970-874C-4CCC-B0AB-6CC1CF4C464F}">
      <dsp:nvSpPr>
        <dsp:cNvPr id="0" name=""/>
        <dsp:cNvSpPr/>
      </dsp:nvSpPr>
      <dsp:spPr>
        <a:xfrm>
          <a:off x="0" y="2631582"/>
          <a:ext cx="6251110" cy="824850"/>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l" defTabSz="666750">
            <a:lnSpc>
              <a:spcPct val="90000"/>
            </a:lnSpc>
            <a:spcBef>
              <a:spcPct val="0"/>
            </a:spcBef>
            <a:spcAft>
              <a:spcPct val="35000"/>
            </a:spcAft>
            <a:buNone/>
          </a:pPr>
          <a:r>
            <a:rPr lang="en-GB" sz="1500" kern="1200" dirty="0"/>
            <a:t>They are also at risk of being the subject of bullying themselves (often into adulthood).</a:t>
          </a:r>
          <a:endParaRPr lang="en-US" sz="1500" kern="1200" dirty="0"/>
        </a:p>
      </dsp:txBody>
      <dsp:txXfrm>
        <a:off x="40266" y="2671848"/>
        <a:ext cx="6170578" cy="7443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88F1D28-7E52-4C8C-AD87-61E0203D756B}">
      <dsp:nvSpPr>
        <dsp:cNvPr id="0" name=""/>
        <dsp:cNvSpPr/>
      </dsp:nvSpPr>
      <dsp:spPr>
        <a:xfrm>
          <a:off x="1748064" y="2975"/>
          <a:ext cx="3342605" cy="2005563"/>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dirty="0"/>
            <a:t>Providing resilience and nurturing support groups for both the bully and the target of the bullying </a:t>
          </a:r>
        </a:p>
        <a:p>
          <a:pPr marL="0" lvl="0" indent="0" algn="ctr" defTabSz="1066800">
            <a:lnSpc>
              <a:spcPct val="90000"/>
            </a:lnSpc>
            <a:spcBef>
              <a:spcPct val="0"/>
            </a:spcBef>
            <a:spcAft>
              <a:spcPct val="35000"/>
            </a:spcAft>
            <a:buNone/>
          </a:pPr>
          <a:r>
            <a:rPr lang="en-GB" sz="2400" kern="1200" dirty="0"/>
            <a:t>Whole School Approach</a:t>
          </a:r>
          <a:endParaRPr lang="en-US" sz="2400" kern="1200" dirty="0"/>
        </a:p>
      </dsp:txBody>
      <dsp:txXfrm>
        <a:off x="1748064" y="2975"/>
        <a:ext cx="3342605" cy="2005563"/>
      </dsp:txXfrm>
    </dsp:sp>
    <dsp:sp modelId="{ABAF3894-D251-4B18-971C-896B742A7E8B}">
      <dsp:nvSpPr>
        <dsp:cNvPr id="0" name=""/>
        <dsp:cNvSpPr/>
      </dsp:nvSpPr>
      <dsp:spPr>
        <a:xfrm>
          <a:off x="5424930" y="2975"/>
          <a:ext cx="3342605" cy="2005563"/>
        </a:xfrm>
        <a:prstGeom prst="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Creating positive communities, reduce the exposure to risk</a:t>
          </a:r>
          <a:endParaRPr lang="en-US" sz="2400" kern="1200"/>
        </a:p>
      </dsp:txBody>
      <dsp:txXfrm>
        <a:off x="5424930" y="2975"/>
        <a:ext cx="3342605" cy="2005563"/>
      </dsp:txXfrm>
    </dsp:sp>
    <dsp:sp modelId="{6ECD4141-3DDD-4EA5-ACF3-BB504ED2B379}">
      <dsp:nvSpPr>
        <dsp:cNvPr id="0" name=""/>
        <dsp:cNvSpPr/>
      </dsp:nvSpPr>
      <dsp:spPr>
        <a:xfrm>
          <a:off x="1748064" y="2342799"/>
          <a:ext cx="3342605" cy="2005563"/>
        </a:xfrm>
        <a:prstGeom prst="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Teaching children about moral, social and cultural issues</a:t>
          </a:r>
          <a:endParaRPr lang="en-US" sz="2400" kern="1200"/>
        </a:p>
      </dsp:txBody>
      <dsp:txXfrm>
        <a:off x="1748064" y="2342799"/>
        <a:ext cx="3342605" cy="2005563"/>
      </dsp:txXfrm>
    </dsp:sp>
    <dsp:sp modelId="{7013892C-C568-43F2-8956-4434BF7DC7CC}">
      <dsp:nvSpPr>
        <dsp:cNvPr id="0" name=""/>
        <dsp:cNvSpPr/>
      </dsp:nvSpPr>
      <dsp:spPr>
        <a:xfrm>
          <a:off x="5424930" y="2342799"/>
          <a:ext cx="3342605" cy="2005563"/>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Staff training to support all children</a:t>
          </a:r>
          <a:endParaRPr lang="en-US" sz="2400" kern="1200"/>
        </a:p>
      </dsp:txBody>
      <dsp:txXfrm>
        <a:off x="5424930" y="2342799"/>
        <a:ext cx="3342605" cy="2005563"/>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37045C-FEC8-416C-B3CC-0972D9270A3B}">
      <dsp:nvSpPr>
        <dsp:cNvPr id="0" name=""/>
        <dsp:cNvSpPr/>
      </dsp:nvSpPr>
      <dsp:spPr>
        <a:xfrm>
          <a:off x="0" y="578308"/>
          <a:ext cx="6900512" cy="105384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Bullying is a problem for many children.</a:t>
          </a:r>
          <a:endParaRPr lang="en-US" sz="1900" kern="1200"/>
        </a:p>
      </dsp:txBody>
      <dsp:txXfrm>
        <a:off x="51444" y="629752"/>
        <a:ext cx="6797624" cy="950952"/>
      </dsp:txXfrm>
    </dsp:sp>
    <dsp:sp modelId="{0B496F7B-7C09-4F25-969D-5DE7943DD48F}">
      <dsp:nvSpPr>
        <dsp:cNvPr id="0" name=""/>
        <dsp:cNvSpPr/>
      </dsp:nvSpPr>
      <dsp:spPr>
        <a:xfrm>
          <a:off x="0" y="1686869"/>
          <a:ext cx="6900512" cy="105384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Schools, communities and CYP groups can make a difference if they create positive communities that focus on the well-being of staff, children and young people.</a:t>
          </a:r>
          <a:endParaRPr lang="en-US" sz="1900" kern="1200"/>
        </a:p>
      </dsp:txBody>
      <dsp:txXfrm>
        <a:off x="51444" y="1738313"/>
        <a:ext cx="6797624" cy="950952"/>
      </dsp:txXfrm>
    </dsp:sp>
    <dsp:sp modelId="{AA254C33-D986-4869-9391-FC4286643ED0}">
      <dsp:nvSpPr>
        <dsp:cNvPr id="0" name=""/>
        <dsp:cNvSpPr/>
      </dsp:nvSpPr>
      <dsp:spPr>
        <a:xfrm>
          <a:off x="0" y="2795430"/>
          <a:ext cx="6900512" cy="105384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Communities should encourage communication and understanding.</a:t>
          </a:r>
          <a:endParaRPr lang="en-US" sz="1900" kern="1200"/>
        </a:p>
      </dsp:txBody>
      <dsp:txXfrm>
        <a:off x="51444" y="2846874"/>
        <a:ext cx="6797624" cy="950952"/>
      </dsp:txXfrm>
    </dsp:sp>
    <dsp:sp modelId="{18E5365F-B5E0-408D-AAF8-14EA1D08D1EB}">
      <dsp:nvSpPr>
        <dsp:cNvPr id="0" name=""/>
        <dsp:cNvSpPr/>
      </dsp:nvSpPr>
      <dsp:spPr>
        <a:xfrm>
          <a:off x="0" y="3903991"/>
          <a:ext cx="6900512" cy="105384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2390" tIns="72390" rIns="72390" bIns="72390" numCol="1" spcCol="1270" anchor="ctr" anchorCtr="0">
          <a:noAutofit/>
        </a:bodyPr>
        <a:lstStyle/>
        <a:p>
          <a:pPr marL="0" lvl="0" indent="0" algn="l" defTabSz="844550">
            <a:lnSpc>
              <a:spcPct val="90000"/>
            </a:lnSpc>
            <a:spcBef>
              <a:spcPct val="0"/>
            </a:spcBef>
            <a:spcAft>
              <a:spcPct val="35000"/>
            </a:spcAft>
            <a:buNone/>
          </a:pPr>
          <a:r>
            <a:rPr lang="en-GB" sz="1900" kern="1200"/>
            <a:t>Training should be provided for all individuals working with CYP, to recognise the signs, symptoms and behaviours of bullying, how to listen to the bully and how to listen to the target of the bully.</a:t>
          </a:r>
          <a:endParaRPr lang="en-US" sz="1900" kern="1200"/>
        </a:p>
      </dsp:txBody>
      <dsp:txXfrm>
        <a:off x="51444" y="3955435"/>
        <a:ext cx="6797624" cy="950952"/>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018730D-EB8A-4910-B0CE-EF7078968396}" type="datetimeFigureOut">
              <a:t>4/15/2024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767ECE8-D426-4ED3-980A-7F92554986BC}" type="slidenum">
              <a:t>‹#›</a:t>
            </a:fld>
            <a:endParaRPr lang="en-GB"/>
          </a:p>
        </p:txBody>
      </p:sp>
    </p:spTree>
    <p:extLst>
      <p:ext uri="{BB962C8B-B14F-4D97-AF65-F5344CB8AC3E}">
        <p14:creationId xmlns:p14="http://schemas.microsoft.com/office/powerpoint/2010/main" val="39910030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cs typeface="Calibri"/>
            </a:endParaRPr>
          </a:p>
          <a:p>
            <a:endParaRPr lang="en-US">
              <a:cs typeface="Calibri"/>
            </a:endParaRPr>
          </a:p>
        </p:txBody>
      </p:sp>
      <p:sp>
        <p:nvSpPr>
          <p:cNvPr id="4" name="Slide Number Placeholder 3"/>
          <p:cNvSpPr>
            <a:spLocks noGrp="1"/>
          </p:cNvSpPr>
          <p:nvPr>
            <p:ph type="sldNum" sz="quarter" idx="5"/>
          </p:nvPr>
        </p:nvSpPr>
        <p:spPr/>
        <p:txBody>
          <a:bodyPr/>
          <a:lstStyle/>
          <a:p>
            <a:fld id="{0767ECE8-D426-4ED3-980A-7F92554986BC}" type="slidenum">
              <a:t>4</a:t>
            </a:fld>
            <a:endParaRPr lang="en-GB"/>
          </a:p>
        </p:txBody>
      </p:sp>
    </p:spTree>
    <p:extLst>
      <p:ext uri="{BB962C8B-B14F-4D97-AF65-F5344CB8AC3E}">
        <p14:creationId xmlns:p14="http://schemas.microsoft.com/office/powerpoint/2010/main" val="274503998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15/04/2024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15/04/2024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15/04/2024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15/04/2024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15/04/2024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15/04/2024</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6.jpeg"/><Relationship Id="rId4" Type="http://schemas.openxmlformats.org/officeDocument/2006/relationships/image" Target="../media/image5.svg"/></Relationships>
</file>

<file path=ppt/slides/_rels/slide5.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1.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one-against-all-gf042d3d35_1920.jpg">
            <a:extLst>
              <a:ext uri="{FF2B5EF4-FFF2-40B4-BE49-F238E27FC236}">
                <a16:creationId xmlns:a16="http://schemas.microsoft.com/office/drawing/2014/main" id="{66CEB03C-C203-B40C-CC22-ACFC48A6EBE1}"/>
              </a:ext>
            </a:extLst>
          </p:cNvPr>
          <p:cNvPicPr>
            <a:picLocks noChangeAspect="1"/>
          </p:cNvPicPr>
          <p:nvPr/>
        </p:nvPicPr>
        <p:blipFill rotWithShape="1">
          <a:blip r:embed="rId2">
            <a:alphaModFix amt="50000"/>
          </a:blip>
          <a:srcRect r="3557" b="1"/>
          <a:stretch/>
        </p:blipFill>
        <p:spPr>
          <a:xfrm>
            <a:off x="20" y="1"/>
            <a:ext cx="12191980" cy="6857999"/>
          </a:xfrm>
          <a:prstGeom prst="rect">
            <a:avLst/>
          </a:prstGeom>
        </p:spPr>
      </p:pic>
      <p:sp>
        <p:nvSpPr>
          <p:cNvPr id="2" name="Title 1"/>
          <p:cNvSpPr>
            <a:spLocks noGrp="1"/>
          </p:cNvSpPr>
          <p:nvPr>
            <p:ph type="ctrTitle"/>
          </p:nvPr>
        </p:nvSpPr>
        <p:spPr>
          <a:xfrm>
            <a:off x="1524000" y="1122362"/>
            <a:ext cx="9144000" cy="2900518"/>
          </a:xfrm>
        </p:spPr>
        <p:txBody>
          <a:bodyPr>
            <a:normAutofit/>
          </a:bodyPr>
          <a:lstStyle/>
          <a:p>
            <a:r>
              <a:rPr lang="en-GB">
                <a:solidFill>
                  <a:srgbClr val="FFFFFF"/>
                </a:solidFill>
                <a:cs typeface="Calibri Light"/>
              </a:rPr>
              <a:t>Bullying</a:t>
            </a:r>
            <a:endParaRPr lang="en-GB">
              <a:solidFill>
                <a:srgbClr val="FFFFFF"/>
              </a:solidFill>
            </a:endParaRPr>
          </a:p>
        </p:txBody>
      </p:sp>
      <p:sp>
        <p:nvSpPr>
          <p:cNvPr id="3" name="Subtitle 2"/>
          <p:cNvSpPr>
            <a:spLocks noGrp="1"/>
          </p:cNvSpPr>
          <p:nvPr>
            <p:ph type="subTitle" idx="1"/>
          </p:nvPr>
        </p:nvSpPr>
        <p:spPr>
          <a:xfrm>
            <a:off x="1524000" y="4159404"/>
            <a:ext cx="9144000" cy="1098395"/>
          </a:xfrm>
        </p:spPr>
        <p:txBody>
          <a:bodyPr>
            <a:normAutofit/>
          </a:bodyPr>
          <a:lstStyle/>
          <a:p>
            <a:endParaRPr lang="en-GB">
              <a:solidFill>
                <a:srgbClr val="FFFFFF"/>
              </a:solidFill>
            </a:endParaRPr>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B91D89DE-E67E-7531-725B-3359774EBAFF}"/>
              </a:ext>
            </a:extLst>
          </p:cNvPr>
          <p:cNvPicPr>
            <a:picLocks noChangeAspect="1"/>
          </p:cNvPicPr>
          <p:nvPr/>
        </p:nvPicPr>
        <p:blipFill rotWithShape="1">
          <a:blip r:embed="rId2">
            <a:alphaModFix amt="35000"/>
          </a:blip>
          <a:srcRect r="-2" b="15603"/>
          <a:stretch/>
        </p:blipFill>
        <p:spPr>
          <a:xfrm>
            <a:off x="20" y="10"/>
            <a:ext cx="12191980" cy="6857990"/>
          </a:xfrm>
          <a:prstGeom prst="rect">
            <a:avLst/>
          </a:prstGeom>
        </p:spPr>
      </p:pic>
      <p:sp>
        <p:nvSpPr>
          <p:cNvPr id="2" name="Title 1">
            <a:extLst>
              <a:ext uri="{FF2B5EF4-FFF2-40B4-BE49-F238E27FC236}">
                <a16:creationId xmlns:a16="http://schemas.microsoft.com/office/drawing/2014/main" id="{6E5E20CD-B56D-40B1-43A5-DE5FC2F5F1C2}"/>
              </a:ext>
            </a:extLst>
          </p:cNvPr>
          <p:cNvSpPr>
            <a:spLocks noGrp="1"/>
          </p:cNvSpPr>
          <p:nvPr>
            <p:ph type="title"/>
          </p:nvPr>
        </p:nvSpPr>
        <p:spPr>
          <a:xfrm>
            <a:off x="838200" y="365125"/>
            <a:ext cx="10515600" cy="1325563"/>
          </a:xfrm>
        </p:spPr>
        <p:txBody>
          <a:bodyPr>
            <a:normAutofit/>
          </a:bodyPr>
          <a:lstStyle/>
          <a:p>
            <a:r>
              <a:rPr lang="en-GB">
                <a:solidFill>
                  <a:srgbClr val="FFFFFF"/>
                </a:solidFill>
                <a:cs typeface="Calibri Light"/>
              </a:rPr>
              <a:t>AIMS</a:t>
            </a:r>
            <a:endParaRPr lang="en-GB">
              <a:solidFill>
                <a:srgbClr val="FFFFFF"/>
              </a:solidFill>
            </a:endParaRPr>
          </a:p>
        </p:txBody>
      </p:sp>
      <p:graphicFrame>
        <p:nvGraphicFramePr>
          <p:cNvPr id="38" name="Content Placeholder 2">
            <a:extLst>
              <a:ext uri="{FF2B5EF4-FFF2-40B4-BE49-F238E27FC236}">
                <a16:creationId xmlns:a16="http://schemas.microsoft.com/office/drawing/2014/main" id="{209E0446-04BF-A791-1598-305A7D78EACB}"/>
              </a:ext>
            </a:extLst>
          </p:cNvPr>
          <p:cNvGraphicFramePr>
            <a:graphicFrameLocks noGrp="1"/>
          </p:cNvGraphicFramePr>
          <p:nvPr>
            <p:ph idx="1"/>
            <p:extLst>
              <p:ext uri="{D42A27DB-BD31-4B8C-83A1-F6EECF244321}">
                <p14:modId xmlns:p14="http://schemas.microsoft.com/office/powerpoint/2010/main" val="151677981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11494288"/>
      </p:ext>
    </p:extLst>
  </p:cSld>
  <p:clrMapOvr>
    <a:overrideClrMapping bg1="dk1" tx1="lt1" bg2="dk2" tx2="lt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ABDCD1A-84BB-EC41-98F1-5E684EE10C5D}"/>
              </a:ext>
            </a:extLst>
          </p:cNvPr>
          <p:cNvSpPr>
            <a:spLocks noGrp="1"/>
          </p:cNvSpPr>
          <p:nvPr>
            <p:ph type="title"/>
          </p:nvPr>
        </p:nvSpPr>
        <p:spPr>
          <a:xfrm>
            <a:off x="640080" y="325369"/>
            <a:ext cx="4368602" cy="1956841"/>
          </a:xfrm>
        </p:spPr>
        <p:txBody>
          <a:bodyPr anchor="b">
            <a:normAutofit/>
          </a:bodyPr>
          <a:lstStyle/>
          <a:p>
            <a:r>
              <a:rPr lang="en-GB" sz="5400">
                <a:cs typeface="Calibri Light"/>
              </a:rPr>
              <a:t>What is bullying?</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973DAC6-5C56-14FD-A4DB-46B7F281B996}"/>
              </a:ext>
            </a:extLst>
          </p:cNvPr>
          <p:cNvSpPr>
            <a:spLocks noGrp="1"/>
          </p:cNvSpPr>
          <p:nvPr>
            <p:ph idx="1"/>
          </p:nvPr>
        </p:nvSpPr>
        <p:spPr>
          <a:xfrm>
            <a:off x="640080" y="2872899"/>
            <a:ext cx="4243589" cy="3320668"/>
          </a:xfrm>
        </p:spPr>
        <p:txBody>
          <a:bodyPr vert="horz" lIns="91440" tIns="45720" rIns="91440" bIns="45720" rtlCol="0" anchor="t">
            <a:normAutofit lnSpcReduction="10000"/>
          </a:bodyPr>
          <a:lstStyle/>
          <a:p>
            <a:r>
              <a:rPr lang="en-GB" sz="2200">
                <a:cs typeface="Calibri"/>
              </a:rPr>
              <a:t>Bullying is the repeated behaviour that is intended to hurt or harm another person.</a:t>
            </a:r>
          </a:p>
          <a:p>
            <a:r>
              <a:rPr lang="en-GB" sz="2200">
                <a:cs typeface="Calibri"/>
              </a:rPr>
              <a:t>1 in 5 children reported being bullied in 2019 (CDC, 2019)</a:t>
            </a:r>
          </a:p>
          <a:p>
            <a:r>
              <a:rPr lang="en-GB" sz="2200">
                <a:cs typeface="Calibri"/>
              </a:rPr>
              <a:t>It can include:</a:t>
            </a:r>
          </a:p>
          <a:p>
            <a:pPr lvl="1"/>
            <a:r>
              <a:rPr lang="en-GB" sz="2200">
                <a:cs typeface="Calibri"/>
              </a:rPr>
              <a:t>Physical Bullying</a:t>
            </a:r>
          </a:p>
          <a:p>
            <a:pPr lvl="1"/>
            <a:r>
              <a:rPr lang="en-GB" sz="2200">
                <a:cs typeface="Calibri"/>
              </a:rPr>
              <a:t>Verbal Bullying</a:t>
            </a:r>
          </a:p>
          <a:p>
            <a:pPr lvl="1"/>
            <a:r>
              <a:rPr lang="en-GB" sz="2200">
                <a:cs typeface="Calibri"/>
              </a:rPr>
              <a:t>Social Bullying</a:t>
            </a:r>
          </a:p>
          <a:p>
            <a:pPr lvl="1"/>
            <a:r>
              <a:rPr lang="en-GB" sz="2200">
                <a:cs typeface="Calibri"/>
              </a:rPr>
              <a:t>Cyber Bullying.</a:t>
            </a:r>
          </a:p>
          <a:p>
            <a:pPr lvl="1"/>
            <a:endParaRPr lang="en-GB" sz="2200">
              <a:cs typeface="Calibri"/>
            </a:endParaRPr>
          </a:p>
        </p:txBody>
      </p:sp>
      <p:pic>
        <p:nvPicPr>
          <p:cNvPr id="5" name="Picture 4" descr="One in a crowd">
            <a:extLst>
              <a:ext uri="{FF2B5EF4-FFF2-40B4-BE49-F238E27FC236}">
                <a16:creationId xmlns:a16="http://schemas.microsoft.com/office/drawing/2014/main" id="{E2A2B286-5B37-3F53-7E2B-C1B92CEB7A37}"/>
              </a:ext>
            </a:extLst>
          </p:cNvPr>
          <p:cNvPicPr>
            <a:picLocks noChangeAspect="1"/>
          </p:cNvPicPr>
          <p:nvPr/>
        </p:nvPicPr>
        <p:blipFill rotWithShape="1">
          <a:blip r:embed="rId2"/>
          <a:srcRect l="16025" r="8751" b="4"/>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5170789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0A1A6F78-C919-46F0-9B0A-2ED3888615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5" name="Graphic 34">
            <a:extLst>
              <a:ext uri="{FF2B5EF4-FFF2-40B4-BE49-F238E27FC236}">
                <a16:creationId xmlns:a16="http://schemas.microsoft.com/office/drawing/2014/main" id="{49882614-11C4-4368-9534-6EBAC3488C7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rot="5400000">
            <a:off x="2684274" y="-4610867"/>
            <a:ext cx="7223503" cy="16095236"/>
          </a:xfrm>
          <a:prstGeom prst="rect">
            <a:avLst/>
          </a:prstGeom>
        </p:spPr>
      </p:pic>
      <p:sp>
        <p:nvSpPr>
          <p:cNvPr id="2" name="Title 1">
            <a:extLst>
              <a:ext uri="{FF2B5EF4-FFF2-40B4-BE49-F238E27FC236}">
                <a16:creationId xmlns:a16="http://schemas.microsoft.com/office/drawing/2014/main" id="{B469D816-E144-D78F-86C9-8460EB582B56}"/>
              </a:ext>
            </a:extLst>
          </p:cNvPr>
          <p:cNvSpPr>
            <a:spLocks noGrp="1"/>
          </p:cNvSpPr>
          <p:nvPr>
            <p:ph type="title"/>
          </p:nvPr>
        </p:nvSpPr>
        <p:spPr>
          <a:xfrm>
            <a:off x="384048" y="3789400"/>
            <a:ext cx="5807575" cy="2264392"/>
          </a:xfrm>
        </p:spPr>
        <p:txBody>
          <a:bodyPr anchor="ctr">
            <a:normAutofit/>
          </a:bodyPr>
          <a:lstStyle/>
          <a:p>
            <a:r>
              <a:rPr lang="en-GB" sz="5000" dirty="0">
                <a:cs typeface="Calibri Light"/>
              </a:rPr>
              <a:t>Physical Bullying:</a:t>
            </a:r>
            <a:endParaRPr lang="en-GB" sz="5000" dirty="0"/>
          </a:p>
        </p:txBody>
      </p:sp>
      <p:pic>
        <p:nvPicPr>
          <p:cNvPr id="19" name="Picture 4" descr="A group of yellow figures and a red figure on the other side">
            <a:extLst>
              <a:ext uri="{FF2B5EF4-FFF2-40B4-BE49-F238E27FC236}">
                <a16:creationId xmlns:a16="http://schemas.microsoft.com/office/drawing/2014/main" id="{633909E5-0928-6B13-0A0C-ADD0F682CAC8}"/>
              </a:ext>
            </a:extLst>
          </p:cNvPr>
          <p:cNvPicPr>
            <a:picLocks noChangeAspect="1"/>
          </p:cNvPicPr>
          <p:nvPr/>
        </p:nvPicPr>
        <p:blipFill rotWithShape="1">
          <a:blip r:embed="rId5"/>
          <a:srcRect t="44813" b="10243"/>
          <a:stretch/>
        </p:blipFill>
        <p:spPr>
          <a:xfrm>
            <a:off x="20" y="-2"/>
            <a:ext cx="12191980" cy="3657600"/>
          </a:xfrm>
          <a:prstGeom prst="rect">
            <a:avLst/>
          </a:prstGeom>
        </p:spPr>
      </p:pic>
      <p:sp>
        <p:nvSpPr>
          <p:cNvPr id="37" name="Rectangle 36">
            <a:extLst>
              <a:ext uri="{FF2B5EF4-FFF2-40B4-BE49-F238E27FC236}">
                <a16:creationId xmlns:a16="http://schemas.microsoft.com/office/drawing/2014/main" id="{93C59B8F-AEFF-4D3A-BA0E-3C4311198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85797"/>
            <a:ext cx="118872" cy="1550455"/>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AB346EE-498A-BB3F-3A16-8A135FA9169C}"/>
              </a:ext>
            </a:extLst>
          </p:cNvPr>
          <p:cNvSpPr>
            <a:spLocks noGrp="1"/>
          </p:cNvSpPr>
          <p:nvPr>
            <p:ph idx="1"/>
          </p:nvPr>
        </p:nvSpPr>
        <p:spPr>
          <a:xfrm>
            <a:off x="4758165" y="3789398"/>
            <a:ext cx="7156467" cy="3011109"/>
          </a:xfrm>
        </p:spPr>
        <p:txBody>
          <a:bodyPr vert="horz" lIns="91440" tIns="45720" rIns="91440" bIns="45720" rtlCol="0" anchor="ctr">
            <a:normAutofit/>
          </a:bodyPr>
          <a:lstStyle/>
          <a:p>
            <a:pPr>
              <a:buFont typeface="Wingdings" panose="05000000000000000000" pitchFamily="2" charset="2"/>
              <a:buChar char="Ø"/>
            </a:pPr>
            <a:r>
              <a:rPr lang="en-GB" sz="2000" dirty="0">
                <a:cs typeface="Calibri"/>
              </a:rPr>
              <a:t>Intentionally hitting, kicking, smacking or pushing another person.</a:t>
            </a:r>
          </a:p>
          <a:p>
            <a:pPr>
              <a:buFont typeface="Wingdings" panose="05000000000000000000" pitchFamily="2" charset="2"/>
              <a:buChar char="Ø"/>
            </a:pPr>
            <a:r>
              <a:rPr lang="en-GB" sz="2000" dirty="0">
                <a:cs typeface="Calibri"/>
              </a:rPr>
              <a:t>Stealing or damaging another person's property or belongings.</a:t>
            </a:r>
          </a:p>
          <a:p>
            <a:pPr>
              <a:buFont typeface="Wingdings" panose="05000000000000000000" pitchFamily="2" charset="2"/>
              <a:buChar char="Ø"/>
            </a:pPr>
            <a:r>
              <a:rPr lang="en-GB" sz="2000" dirty="0">
                <a:cs typeface="Calibri"/>
              </a:rPr>
              <a:t>It is important to note that bullying is repeated behaviours that are targeted against individuals or groups.</a:t>
            </a:r>
          </a:p>
          <a:p>
            <a:pPr>
              <a:buFont typeface="Wingdings" panose="05000000000000000000" pitchFamily="2" charset="2"/>
              <a:buChar char="Ø"/>
            </a:pPr>
            <a:r>
              <a:rPr lang="en-GB" sz="2000" dirty="0">
                <a:cs typeface="Calibri"/>
              </a:rPr>
              <a:t>Not all aggressive behaviours can be classed as bullying. Criminal harassment, physical fights are deemed to be aggressive behaviour, but unless it is repeated, it is not classed as bullying.</a:t>
            </a:r>
          </a:p>
        </p:txBody>
      </p:sp>
      <p:sp>
        <p:nvSpPr>
          <p:cNvPr id="39" name="Rectangle 38">
            <a:extLst>
              <a:ext uri="{FF2B5EF4-FFF2-40B4-BE49-F238E27FC236}">
                <a16:creationId xmlns:a16="http://schemas.microsoft.com/office/drawing/2014/main" id="{E042CD37-C859-44CD-853E-5A3427DDB9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73128" y="6172201"/>
            <a:ext cx="118872" cy="6858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2516388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54A65E-C052-F85E-814D-004FA1C3AAB4}"/>
              </a:ext>
            </a:extLst>
          </p:cNvPr>
          <p:cNvSpPr>
            <a:spLocks noGrp="1"/>
          </p:cNvSpPr>
          <p:nvPr>
            <p:ph type="title"/>
          </p:nvPr>
        </p:nvSpPr>
        <p:spPr>
          <a:xfrm>
            <a:off x="640080" y="325369"/>
            <a:ext cx="4368602" cy="1956841"/>
          </a:xfrm>
        </p:spPr>
        <p:txBody>
          <a:bodyPr anchor="b">
            <a:normAutofit/>
          </a:bodyPr>
          <a:lstStyle/>
          <a:p>
            <a:r>
              <a:rPr lang="en-GB" sz="5400" dirty="0">
                <a:cs typeface="Calibri Light"/>
              </a:rPr>
              <a:t>Verbal Bullying</a:t>
            </a:r>
            <a:endParaRPr lang="en-GB" sz="5400" dirty="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1BE46E-CE34-F260-5428-3D282ABCC397}"/>
              </a:ext>
            </a:extLst>
          </p:cNvPr>
          <p:cNvSpPr>
            <a:spLocks noGrp="1"/>
          </p:cNvSpPr>
          <p:nvPr>
            <p:ph idx="1"/>
          </p:nvPr>
        </p:nvSpPr>
        <p:spPr>
          <a:xfrm>
            <a:off x="131412" y="2872899"/>
            <a:ext cx="4752258" cy="3911182"/>
          </a:xfrm>
        </p:spPr>
        <p:txBody>
          <a:bodyPr vert="horz" lIns="91440" tIns="45720" rIns="91440" bIns="45720" rtlCol="0">
            <a:normAutofit/>
          </a:bodyPr>
          <a:lstStyle/>
          <a:p>
            <a:r>
              <a:rPr lang="en-GB" sz="2400" dirty="0">
                <a:cs typeface="Calibri"/>
              </a:rPr>
              <a:t>Face-to-face or online.</a:t>
            </a:r>
          </a:p>
          <a:p>
            <a:r>
              <a:rPr lang="en-GB" sz="2400" dirty="0">
                <a:cs typeface="Calibri"/>
              </a:rPr>
              <a:t>Repeated behaviour:</a:t>
            </a:r>
          </a:p>
          <a:p>
            <a:r>
              <a:rPr lang="en-GB" sz="2400" dirty="0">
                <a:cs typeface="Calibri"/>
              </a:rPr>
              <a:t>Teasing</a:t>
            </a:r>
          </a:p>
          <a:p>
            <a:r>
              <a:rPr lang="en-GB" sz="2400" dirty="0">
                <a:cs typeface="Calibri"/>
              </a:rPr>
              <a:t>Name-calling</a:t>
            </a:r>
          </a:p>
          <a:p>
            <a:r>
              <a:rPr lang="en-GB" sz="2400" dirty="0">
                <a:cs typeface="Calibri"/>
              </a:rPr>
              <a:t>Insults and threats</a:t>
            </a:r>
          </a:p>
          <a:p>
            <a:r>
              <a:rPr lang="en-GB" sz="2400" dirty="0">
                <a:cs typeface="Calibri"/>
              </a:rPr>
              <a:t>Discriminatory language</a:t>
            </a:r>
          </a:p>
          <a:p>
            <a:r>
              <a:rPr lang="en-GB" sz="2400" dirty="0">
                <a:cs typeface="Calibri"/>
              </a:rPr>
              <a:t>Inappropriate sexual language, intended to be derogatory</a:t>
            </a:r>
          </a:p>
        </p:txBody>
      </p:sp>
      <p:pic>
        <p:nvPicPr>
          <p:cNvPr id="5" name="Picture 4" descr="A group of multi coloured wooden stick figures">
            <a:extLst>
              <a:ext uri="{FF2B5EF4-FFF2-40B4-BE49-F238E27FC236}">
                <a16:creationId xmlns:a16="http://schemas.microsoft.com/office/drawing/2014/main" id="{BFEC419B-51D8-E371-5760-15B5B7444CF6}"/>
              </a:ext>
            </a:extLst>
          </p:cNvPr>
          <p:cNvPicPr>
            <a:picLocks noChangeAspect="1"/>
          </p:cNvPicPr>
          <p:nvPr/>
        </p:nvPicPr>
        <p:blipFill rotWithShape="1">
          <a:blip r:embed="rId2"/>
          <a:srcRect l="12435" r="18025" b="9"/>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8339165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ne in a crowd">
            <a:extLst>
              <a:ext uri="{FF2B5EF4-FFF2-40B4-BE49-F238E27FC236}">
                <a16:creationId xmlns:a16="http://schemas.microsoft.com/office/drawing/2014/main" id="{4AD675E6-2D3C-5D7B-E1A6-A0A5D44AF1C6}"/>
              </a:ext>
            </a:extLst>
          </p:cNvPr>
          <p:cNvPicPr>
            <a:picLocks noChangeAspect="1"/>
          </p:cNvPicPr>
          <p:nvPr/>
        </p:nvPicPr>
        <p:blipFill rotWithShape="1">
          <a:blip r:embed="rId2"/>
          <a:srcRect b="5436"/>
          <a:stretch/>
        </p:blipFill>
        <p:spPr>
          <a:xfrm>
            <a:off x="2522356" y="10"/>
            <a:ext cx="9669642" cy="6857990"/>
          </a:xfrm>
          <a:prstGeom prst="rect">
            <a:avLst/>
          </a:prstGeom>
        </p:spPr>
      </p:pic>
      <p:sp>
        <p:nvSpPr>
          <p:cNvPr id="18" name="Rectangle 17">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D38BD97-CD33-2221-6DE2-97F92EDDF14F}"/>
              </a:ext>
            </a:extLst>
          </p:cNvPr>
          <p:cNvSpPr>
            <a:spLocks noGrp="1"/>
          </p:cNvSpPr>
          <p:nvPr>
            <p:ph type="title"/>
          </p:nvPr>
        </p:nvSpPr>
        <p:spPr>
          <a:xfrm>
            <a:off x="838200" y="365125"/>
            <a:ext cx="3822189" cy="1899912"/>
          </a:xfrm>
        </p:spPr>
        <p:txBody>
          <a:bodyPr>
            <a:normAutofit/>
          </a:bodyPr>
          <a:lstStyle/>
          <a:p>
            <a:r>
              <a:rPr lang="en-GB" sz="4000">
                <a:cs typeface="Calibri Light"/>
              </a:rPr>
              <a:t>Social Bullying</a:t>
            </a:r>
            <a:endParaRPr lang="en-GB" sz="4000"/>
          </a:p>
        </p:txBody>
      </p:sp>
      <p:sp>
        <p:nvSpPr>
          <p:cNvPr id="3" name="Content Placeholder 2">
            <a:extLst>
              <a:ext uri="{FF2B5EF4-FFF2-40B4-BE49-F238E27FC236}">
                <a16:creationId xmlns:a16="http://schemas.microsoft.com/office/drawing/2014/main" id="{D7795311-D5EC-AA21-5044-A9C6D8C778E0}"/>
              </a:ext>
            </a:extLst>
          </p:cNvPr>
          <p:cNvSpPr>
            <a:spLocks noGrp="1"/>
          </p:cNvSpPr>
          <p:nvPr>
            <p:ph idx="1"/>
          </p:nvPr>
        </p:nvSpPr>
        <p:spPr>
          <a:xfrm>
            <a:off x="0" y="1801422"/>
            <a:ext cx="5223578" cy="4993609"/>
          </a:xfrm>
        </p:spPr>
        <p:txBody>
          <a:bodyPr vert="horz" lIns="91440" tIns="45720" rIns="91440" bIns="45720" rtlCol="0">
            <a:normAutofit/>
          </a:bodyPr>
          <a:lstStyle/>
          <a:p>
            <a:pPr marL="0" indent="0">
              <a:buNone/>
            </a:pPr>
            <a:endParaRPr lang="en-GB" sz="2000" dirty="0">
              <a:cs typeface="Calibri"/>
            </a:endParaRPr>
          </a:p>
          <a:p>
            <a:r>
              <a:rPr lang="en-GB" sz="2400" dirty="0">
                <a:cs typeface="Calibri"/>
              </a:rPr>
              <a:t>Spreading rumours or gossip about another person</a:t>
            </a:r>
          </a:p>
          <a:p>
            <a:r>
              <a:rPr lang="en-GB" sz="2400" dirty="0">
                <a:cs typeface="Calibri"/>
              </a:rPr>
              <a:t>Excluding someone from a group</a:t>
            </a:r>
          </a:p>
          <a:p>
            <a:r>
              <a:rPr lang="en-GB" sz="2400" dirty="0">
                <a:cs typeface="Calibri"/>
              </a:rPr>
              <a:t>Embarrassing an individual at a social event</a:t>
            </a:r>
          </a:p>
          <a:p>
            <a:r>
              <a:rPr lang="en-GB" sz="2400" dirty="0">
                <a:cs typeface="Calibri"/>
              </a:rPr>
              <a:t>Hurting someone's relationship or their reputation</a:t>
            </a:r>
          </a:p>
          <a:p>
            <a:r>
              <a:rPr lang="en-GB" sz="2400" dirty="0">
                <a:cs typeface="Calibri"/>
              </a:rPr>
              <a:t>Not always easy to prove</a:t>
            </a:r>
          </a:p>
          <a:p>
            <a:r>
              <a:rPr lang="en-GB" sz="2400" dirty="0">
                <a:cs typeface="Calibri"/>
              </a:rPr>
              <a:t>Gaslighting</a:t>
            </a:r>
          </a:p>
        </p:txBody>
      </p:sp>
    </p:spTree>
    <p:extLst>
      <p:ext uri="{BB962C8B-B14F-4D97-AF65-F5344CB8AC3E}">
        <p14:creationId xmlns:p14="http://schemas.microsoft.com/office/powerpoint/2010/main" val="94340447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1FF4987-06EA-E042-1304-1FB3325D5562}"/>
              </a:ext>
            </a:extLst>
          </p:cNvPr>
          <p:cNvSpPr>
            <a:spLocks noGrp="1"/>
          </p:cNvSpPr>
          <p:nvPr>
            <p:ph type="title"/>
          </p:nvPr>
        </p:nvSpPr>
        <p:spPr>
          <a:xfrm>
            <a:off x="640080" y="325369"/>
            <a:ext cx="4368602" cy="1956841"/>
          </a:xfrm>
        </p:spPr>
        <p:txBody>
          <a:bodyPr anchor="b">
            <a:normAutofit/>
          </a:bodyPr>
          <a:lstStyle/>
          <a:p>
            <a:r>
              <a:rPr lang="en-GB" sz="5400">
                <a:cs typeface="Calibri Light"/>
              </a:rPr>
              <a:t>Cyber bullying</a:t>
            </a:r>
            <a:endParaRPr lang="en-GB"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F8EA4C7-A93E-F062-7120-3B97EE7C6254}"/>
              </a:ext>
            </a:extLst>
          </p:cNvPr>
          <p:cNvSpPr>
            <a:spLocks noGrp="1"/>
          </p:cNvSpPr>
          <p:nvPr>
            <p:ph idx="1"/>
          </p:nvPr>
        </p:nvSpPr>
        <p:spPr>
          <a:xfrm>
            <a:off x="49280" y="2872898"/>
            <a:ext cx="5064790" cy="3785247"/>
          </a:xfrm>
        </p:spPr>
        <p:txBody>
          <a:bodyPr vert="horz" lIns="91440" tIns="45720" rIns="91440" bIns="45720" rtlCol="0" anchor="t">
            <a:normAutofit/>
          </a:bodyPr>
          <a:lstStyle/>
          <a:p>
            <a:r>
              <a:rPr lang="en-GB" sz="2000" dirty="0">
                <a:cs typeface="Calibri"/>
              </a:rPr>
              <a:t>Digital technologies /AI</a:t>
            </a:r>
          </a:p>
          <a:p>
            <a:r>
              <a:rPr lang="en-GB" sz="2000" dirty="0">
                <a:cs typeface="Calibri"/>
              </a:rPr>
              <a:t>Intention to hurt or harm another person. It can often work alongside face-to-face bullying.</a:t>
            </a:r>
          </a:p>
          <a:p>
            <a:r>
              <a:rPr lang="en-GB" sz="2000" dirty="0">
                <a:cs typeface="Calibri"/>
              </a:rPr>
              <a:t>Spreading lies</a:t>
            </a:r>
          </a:p>
          <a:p>
            <a:r>
              <a:rPr lang="en-GB" sz="2000" dirty="0">
                <a:cs typeface="Calibri"/>
              </a:rPr>
              <a:t>Posting embarrassing videos and images of another person.</a:t>
            </a:r>
          </a:p>
          <a:p>
            <a:r>
              <a:rPr lang="en-GB" sz="2000" dirty="0">
                <a:cs typeface="Calibri"/>
              </a:rPr>
              <a:t>Sending abusive, hurtful or threatening messages</a:t>
            </a:r>
          </a:p>
          <a:p>
            <a:r>
              <a:rPr lang="en-GB" sz="2000" dirty="0">
                <a:cs typeface="Calibri"/>
              </a:rPr>
              <a:t>Impersonating someone by setting up a fake account. </a:t>
            </a:r>
          </a:p>
        </p:txBody>
      </p:sp>
      <p:pic>
        <p:nvPicPr>
          <p:cNvPr id="4" name="Picture 4" descr="A picture containing person&#10;&#10;Description automatically generated">
            <a:extLst>
              <a:ext uri="{FF2B5EF4-FFF2-40B4-BE49-F238E27FC236}">
                <a16:creationId xmlns:a16="http://schemas.microsoft.com/office/drawing/2014/main" id="{A3086DBF-E62B-0036-E4C3-6CE4950D7E58}"/>
              </a:ext>
            </a:extLst>
          </p:cNvPr>
          <p:cNvPicPr>
            <a:picLocks noChangeAspect="1"/>
          </p:cNvPicPr>
          <p:nvPr/>
        </p:nvPicPr>
        <p:blipFill rotWithShape="1">
          <a:blip r:embed="rId2"/>
          <a:srcRect l="33298"/>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8253926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Exclamation mark on a yellow background">
            <a:extLst>
              <a:ext uri="{FF2B5EF4-FFF2-40B4-BE49-F238E27FC236}">
                <a16:creationId xmlns:a16="http://schemas.microsoft.com/office/drawing/2014/main" id="{CAE11D73-93FB-7903-3564-7C70CA03FFA8}"/>
              </a:ext>
            </a:extLst>
          </p:cNvPr>
          <p:cNvPicPr>
            <a:picLocks noChangeAspect="1"/>
          </p:cNvPicPr>
          <p:nvPr/>
        </p:nvPicPr>
        <p:blipFill rotWithShape="1">
          <a:blip r:embed="rId2"/>
          <a:srcRect t="25065" r="9091" b="6753"/>
          <a:stretch/>
        </p:blipFill>
        <p:spPr>
          <a:xfrm>
            <a:off x="20" y="10"/>
            <a:ext cx="12191980" cy="6857990"/>
          </a:xfrm>
          <a:prstGeom prst="rect">
            <a:avLst/>
          </a:prstGeom>
        </p:spPr>
      </p:pic>
      <p:sp>
        <p:nvSpPr>
          <p:cNvPr id="13" name="Rectangle 15">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2E10B3E-E49A-F265-D0AA-6037A1ED844D}"/>
              </a:ext>
            </a:extLst>
          </p:cNvPr>
          <p:cNvSpPr>
            <a:spLocks noGrp="1"/>
          </p:cNvSpPr>
          <p:nvPr>
            <p:ph type="title"/>
          </p:nvPr>
        </p:nvSpPr>
        <p:spPr>
          <a:xfrm>
            <a:off x="838200" y="365125"/>
            <a:ext cx="10515600" cy="1325563"/>
          </a:xfrm>
        </p:spPr>
        <p:txBody>
          <a:bodyPr>
            <a:normAutofit/>
          </a:bodyPr>
          <a:lstStyle/>
          <a:p>
            <a:r>
              <a:rPr lang="en-GB" dirty="0">
                <a:cs typeface="Calibri Light"/>
              </a:rPr>
              <a:t>Impact of Bullying</a:t>
            </a:r>
            <a:endParaRPr lang="en-GB" dirty="0"/>
          </a:p>
        </p:txBody>
      </p:sp>
      <p:sp>
        <p:nvSpPr>
          <p:cNvPr id="3" name="Content Placeholder 2">
            <a:extLst>
              <a:ext uri="{FF2B5EF4-FFF2-40B4-BE49-F238E27FC236}">
                <a16:creationId xmlns:a16="http://schemas.microsoft.com/office/drawing/2014/main" id="{17A8E22C-3336-F437-0100-BD0C09A8B305}"/>
              </a:ext>
            </a:extLst>
          </p:cNvPr>
          <p:cNvSpPr>
            <a:spLocks noGrp="1"/>
          </p:cNvSpPr>
          <p:nvPr>
            <p:ph idx="1"/>
          </p:nvPr>
        </p:nvSpPr>
        <p:spPr>
          <a:xfrm>
            <a:off x="838200" y="1825625"/>
            <a:ext cx="10515600" cy="4351338"/>
          </a:xfrm>
        </p:spPr>
        <p:txBody>
          <a:bodyPr vert="horz" lIns="91440" tIns="45720" rIns="91440" bIns="45720" rtlCol="0">
            <a:normAutofit/>
          </a:bodyPr>
          <a:lstStyle/>
          <a:p>
            <a:r>
              <a:rPr lang="en-GB" dirty="0">
                <a:cs typeface="Calibri"/>
              </a:rPr>
              <a:t>According to the CDC (2019) bullying can cause social and emotional distress and result in physical injury, self-harm and even death.</a:t>
            </a:r>
          </a:p>
          <a:p>
            <a:r>
              <a:rPr lang="en-GB" dirty="0">
                <a:cs typeface="Calibri"/>
              </a:rPr>
              <a:t>Depression and anxiety are common mental health concerns for individuals that are being bullied</a:t>
            </a:r>
          </a:p>
          <a:p>
            <a:r>
              <a:rPr lang="en-GB" dirty="0">
                <a:cs typeface="Calibri"/>
              </a:rPr>
              <a:t>Sleep and diet can be affected.</a:t>
            </a:r>
          </a:p>
          <a:p>
            <a:r>
              <a:rPr lang="en-GB" dirty="0">
                <a:cs typeface="Calibri"/>
              </a:rPr>
              <a:t>Impact on school experience and educational attainment.</a:t>
            </a:r>
          </a:p>
          <a:p>
            <a:endParaRPr lang="en-GB" dirty="0">
              <a:cs typeface="Calibri"/>
            </a:endParaRPr>
          </a:p>
        </p:txBody>
      </p:sp>
    </p:spTree>
    <p:extLst>
      <p:ext uri="{BB962C8B-B14F-4D97-AF65-F5344CB8AC3E}">
        <p14:creationId xmlns:p14="http://schemas.microsoft.com/office/powerpoint/2010/main" val="2435892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FA50CB1-0B6C-9BFB-38FF-889B285F9DE7}"/>
              </a:ext>
            </a:extLst>
          </p:cNvPr>
          <p:cNvSpPr>
            <a:spLocks noGrp="1"/>
          </p:cNvSpPr>
          <p:nvPr>
            <p:ph type="title"/>
          </p:nvPr>
        </p:nvSpPr>
        <p:spPr>
          <a:xfrm>
            <a:off x="640080" y="325369"/>
            <a:ext cx="4368602" cy="1956841"/>
          </a:xfrm>
        </p:spPr>
        <p:txBody>
          <a:bodyPr anchor="b">
            <a:normAutofit/>
          </a:bodyPr>
          <a:lstStyle/>
          <a:p>
            <a:r>
              <a:rPr lang="en-GB" sz="5000">
                <a:cs typeface="Calibri Light"/>
              </a:rPr>
              <a:t>Physical impact of bullying</a:t>
            </a:r>
            <a:endParaRPr lang="en-GB" sz="5000"/>
          </a:p>
        </p:txBody>
      </p:sp>
      <p:sp>
        <p:nvSpPr>
          <p:cNvPr id="24"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71C73A6-C8AD-C4BE-5C6D-475AFF753ECB}"/>
              </a:ext>
            </a:extLst>
          </p:cNvPr>
          <p:cNvSpPr>
            <a:spLocks noGrp="1"/>
          </p:cNvSpPr>
          <p:nvPr>
            <p:ph idx="1"/>
          </p:nvPr>
        </p:nvSpPr>
        <p:spPr>
          <a:xfrm>
            <a:off x="640080" y="2872899"/>
            <a:ext cx="4243589" cy="3320668"/>
          </a:xfrm>
        </p:spPr>
        <p:txBody>
          <a:bodyPr vert="horz" lIns="91440" tIns="45720" rIns="91440" bIns="45720" rtlCol="0">
            <a:normAutofit/>
          </a:bodyPr>
          <a:lstStyle/>
          <a:p>
            <a:r>
              <a:rPr lang="en-GB" sz="2200" dirty="0">
                <a:cs typeface="Calibri"/>
              </a:rPr>
              <a:t>Bullying can cause physical ailments such as: digestive problems (e.g. stomach ulcers, gastroenteritis) </a:t>
            </a:r>
          </a:p>
          <a:p>
            <a:r>
              <a:rPr lang="en-GB" sz="2200" dirty="0">
                <a:cs typeface="Calibri"/>
              </a:rPr>
              <a:t>Weakened immune system </a:t>
            </a:r>
          </a:p>
          <a:p>
            <a:r>
              <a:rPr lang="en-GB" sz="2200" dirty="0">
                <a:cs typeface="Calibri"/>
              </a:rPr>
              <a:t>Headaches and nausea </a:t>
            </a:r>
          </a:p>
        </p:txBody>
      </p:sp>
      <p:pic>
        <p:nvPicPr>
          <p:cNvPr id="16" name="Picture 4" descr="Exclamation mark on a yellow background">
            <a:extLst>
              <a:ext uri="{FF2B5EF4-FFF2-40B4-BE49-F238E27FC236}">
                <a16:creationId xmlns:a16="http://schemas.microsoft.com/office/drawing/2014/main" id="{3CDFD043-E4E7-4217-7C2C-2B5CC048BF99}"/>
              </a:ext>
            </a:extLst>
          </p:cNvPr>
          <p:cNvPicPr>
            <a:picLocks noChangeAspect="1"/>
          </p:cNvPicPr>
          <p:nvPr/>
        </p:nvPicPr>
        <p:blipFill rotWithShape="1">
          <a:blip r:embed="rId2"/>
          <a:srcRect l="12381" r="1239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407913428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F3843E-1A83-02F8-AAA0-30ED0A062CF9}"/>
              </a:ext>
            </a:extLst>
          </p:cNvPr>
          <p:cNvSpPr>
            <a:spLocks noGrp="1"/>
          </p:cNvSpPr>
          <p:nvPr>
            <p:ph type="title"/>
          </p:nvPr>
        </p:nvSpPr>
        <p:spPr>
          <a:xfrm>
            <a:off x="5297762" y="329184"/>
            <a:ext cx="6251110" cy="1783080"/>
          </a:xfrm>
        </p:spPr>
        <p:txBody>
          <a:bodyPr anchor="b">
            <a:normAutofit/>
          </a:bodyPr>
          <a:lstStyle/>
          <a:p>
            <a:r>
              <a:rPr lang="en-GB" sz="5400">
                <a:cs typeface="Calibri Light"/>
              </a:rPr>
              <a:t>The impact on the bully</a:t>
            </a:r>
            <a:endParaRPr lang="en-GB" sz="5400"/>
          </a:p>
        </p:txBody>
      </p:sp>
      <p:pic>
        <p:nvPicPr>
          <p:cNvPr id="6" name="Picture 5">
            <a:extLst>
              <a:ext uri="{FF2B5EF4-FFF2-40B4-BE49-F238E27FC236}">
                <a16:creationId xmlns:a16="http://schemas.microsoft.com/office/drawing/2014/main" id="{B636E564-6F1F-93BD-D8CE-25AFD7059843}"/>
              </a:ext>
            </a:extLst>
          </p:cNvPr>
          <p:cNvPicPr>
            <a:picLocks noChangeAspect="1"/>
          </p:cNvPicPr>
          <p:nvPr/>
        </p:nvPicPr>
        <p:blipFill rotWithShape="1">
          <a:blip r:embed="rId2"/>
          <a:srcRect l="26399" r="34042"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7"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E1C362F1-2AA1-50DD-9909-C472B807A4A7}"/>
              </a:ext>
            </a:extLst>
          </p:cNvPr>
          <p:cNvGraphicFramePr>
            <a:graphicFrameLocks noGrp="1"/>
          </p:cNvGraphicFramePr>
          <p:nvPr>
            <p:ph idx="1"/>
            <p:extLst>
              <p:ext uri="{D42A27DB-BD31-4B8C-83A1-F6EECF244321}">
                <p14:modId xmlns:p14="http://schemas.microsoft.com/office/powerpoint/2010/main" val="2422414994"/>
              </p:ext>
            </p:extLst>
          </p:nvPr>
        </p:nvGraphicFramePr>
        <p:xfrm>
          <a:off x="5297762" y="2706624"/>
          <a:ext cx="6251110" cy="348386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00771600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8" name="Picture 17">
            <a:extLst>
              <a:ext uri="{FF2B5EF4-FFF2-40B4-BE49-F238E27FC236}">
                <a16:creationId xmlns:a16="http://schemas.microsoft.com/office/drawing/2014/main" id="{6DC33C22-2C20-7AAA-4643-117BE1FF9C3F}"/>
              </a:ext>
            </a:extLst>
          </p:cNvPr>
          <p:cNvPicPr>
            <a:picLocks noChangeAspect="1"/>
          </p:cNvPicPr>
          <p:nvPr/>
        </p:nvPicPr>
        <p:blipFill rotWithShape="1">
          <a:blip r:embed="rId2">
            <a:duotone>
              <a:schemeClr val="bg2">
                <a:shade val="45000"/>
                <a:satMod val="135000"/>
              </a:schemeClr>
              <a:prstClr val="white"/>
            </a:duotone>
          </a:blip>
          <a:srcRect t="31820" r="9085" b="-7"/>
          <a:stretch/>
        </p:blipFill>
        <p:spPr>
          <a:xfrm>
            <a:off x="20" y="10"/>
            <a:ext cx="12191980" cy="6857990"/>
          </a:xfrm>
          <a:prstGeom prst="rect">
            <a:avLst/>
          </a:prstGeom>
        </p:spPr>
      </p:pic>
      <p:sp>
        <p:nvSpPr>
          <p:cNvPr id="22" name="Rectangle 21">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44733F-0EC6-F5EF-B5A0-9CF07476995A}"/>
              </a:ext>
            </a:extLst>
          </p:cNvPr>
          <p:cNvSpPr>
            <a:spLocks noGrp="1"/>
          </p:cNvSpPr>
          <p:nvPr>
            <p:ph type="title"/>
          </p:nvPr>
        </p:nvSpPr>
        <p:spPr>
          <a:xfrm>
            <a:off x="838200" y="365125"/>
            <a:ext cx="10515600" cy="1325563"/>
          </a:xfrm>
        </p:spPr>
        <p:txBody>
          <a:bodyPr>
            <a:normAutofit/>
          </a:bodyPr>
          <a:lstStyle/>
          <a:p>
            <a:r>
              <a:rPr lang="en-GB">
                <a:cs typeface="Calibri Light"/>
              </a:rPr>
              <a:t>Interventions</a:t>
            </a:r>
            <a:endParaRPr lang="en-GB"/>
          </a:p>
        </p:txBody>
      </p:sp>
      <p:graphicFrame>
        <p:nvGraphicFramePr>
          <p:cNvPr id="16" name="Content Placeholder 2">
            <a:extLst>
              <a:ext uri="{FF2B5EF4-FFF2-40B4-BE49-F238E27FC236}">
                <a16:creationId xmlns:a16="http://schemas.microsoft.com/office/drawing/2014/main" id="{461B4EBE-51B8-D1D6-47A1-2350F60FCE19}"/>
              </a:ext>
            </a:extLst>
          </p:cNvPr>
          <p:cNvGraphicFramePr>
            <a:graphicFrameLocks noGrp="1"/>
          </p:cNvGraphicFramePr>
          <p:nvPr>
            <p:ph idx="1"/>
            <p:extLst>
              <p:ext uri="{D42A27DB-BD31-4B8C-83A1-F6EECF244321}">
                <p14:modId xmlns:p14="http://schemas.microsoft.com/office/powerpoint/2010/main" val="137868514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6194918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442304-DDBD-4F7B-8017-36BCC863FB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015B6C7-A64F-E62E-7408-DFA1BF004131}"/>
              </a:ext>
            </a:extLst>
          </p:cNvPr>
          <p:cNvSpPr>
            <a:spLocks noGrp="1"/>
          </p:cNvSpPr>
          <p:nvPr>
            <p:ph type="title"/>
          </p:nvPr>
        </p:nvSpPr>
        <p:spPr>
          <a:xfrm>
            <a:off x="635000" y="640823"/>
            <a:ext cx="3418659" cy="5583148"/>
          </a:xfrm>
        </p:spPr>
        <p:txBody>
          <a:bodyPr anchor="ctr">
            <a:normAutofit/>
          </a:bodyPr>
          <a:lstStyle/>
          <a:p>
            <a:r>
              <a:rPr lang="en-GB" sz="5400">
                <a:cs typeface="Calibri Light"/>
              </a:rPr>
              <a:t>Summary</a:t>
            </a:r>
            <a:endParaRPr lang="en-US" sz="5400"/>
          </a:p>
        </p:txBody>
      </p:sp>
      <p:sp>
        <p:nvSpPr>
          <p:cNvPr id="28" name="sketch line">
            <a:extLst>
              <a:ext uri="{FF2B5EF4-FFF2-40B4-BE49-F238E27FC236}">
                <a16:creationId xmlns:a16="http://schemas.microsoft.com/office/drawing/2014/main" id="{5E107275-3853-46FD-A241-DE4355A426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onnsiteX0" fmla="*/ 0 w 5410200"/>
              <a:gd name="connsiteY0" fmla="*/ 0 h 18288"/>
              <a:gd name="connsiteX1" fmla="*/ 568071 w 5410200"/>
              <a:gd name="connsiteY1" fmla="*/ 0 h 18288"/>
              <a:gd name="connsiteX2" fmla="*/ 1298448 w 5410200"/>
              <a:gd name="connsiteY2" fmla="*/ 0 h 18288"/>
              <a:gd name="connsiteX3" fmla="*/ 1920621 w 5410200"/>
              <a:gd name="connsiteY3" fmla="*/ 0 h 18288"/>
              <a:gd name="connsiteX4" fmla="*/ 2488692 w 5410200"/>
              <a:gd name="connsiteY4" fmla="*/ 0 h 18288"/>
              <a:gd name="connsiteX5" fmla="*/ 3219069 w 5410200"/>
              <a:gd name="connsiteY5" fmla="*/ 0 h 18288"/>
              <a:gd name="connsiteX6" fmla="*/ 3895344 w 5410200"/>
              <a:gd name="connsiteY6" fmla="*/ 0 h 18288"/>
              <a:gd name="connsiteX7" fmla="*/ 4571619 w 5410200"/>
              <a:gd name="connsiteY7" fmla="*/ 0 h 18288"/>
              <a:gd name="connsiteX8" fmla="*/ 5410200 w 5410200"/>
              <a:gd name="connsiteY8" fmla="*/ 0 h 18288"/>
              <a:gd name="connsiteX9" fmla="*/ 5410200 w 5410200"/>
              <a:gd name="connsiteY9" fmla="*/ 18288 h 18288"/>
              <a:gd name="connsiteX10" fmla="*/ 4842129 w 5410200"/>
              <a:gd name="connsiteY10" fmla="*/ 18288 h 18288"/>
              <a:gd name="connsiteX11" fmla="*/ 4328160 w 5410200"/>
              <a:gd name="connsiteY11" fmla="*/ 18288 h 18288"/>
              <a:gd name="connsiteX12" fmla="*/ 3597783 w 5410200"/>
              <a:gd name="connsiteY12" fmla="*/ 18288 h 18288"/>
              <a:gd name="connsiteX13" fmla="*/ 3029712 w 5410200"/>
              <a:gd name="connsiteY13" fmla="*/ 18288 h 18288"/>
              <a:gd name="connsiteX14" fmla="*/ 2299335 w 5410200"/>
              <a:gd name="connsiteY14" fmla="*/ 18288 h 18288"/>
              <a:gd name="connsiteX15" fmla="*/ 1514856 w 5410200"/>
              <a:gd name="connsiteY15" fmla="*/ 18288 h 18288"/>
              <a:gd name="connsiteX16" fmla="*/ 892683 w 5410200"/>
              <a:gd name="connsiteY16" fmla="*/ 18288 h 18288"/>
              <a:gd name="connsiteX17" fmla="*/ 0 w 5410200"/>
              <a:gd name="connsiteY17" fmla="*/ 18288 h 18288"/>
              <a:gd name="connsiteX18" fmla="*/ 0 w 5410200"/>
              <a:gd name="connsiteY18"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2" name="Content Placeholder 2">
            <a:extLst>
              <a:ext uri="{FF2B5EF4-FFF2-40B4-BE49-F238E27FC236}">
                <a16:creationId xmlns:a16="http://schemas.microsoft.com/office/drawing/2014/main" id="{5100E222-D0EF-C1B4-1C1C-20119A7D3E26}"/>
              </a:ext>
            </a:extLst>
          </p:cNvPr>
          <p:cNvGraphicFramePr>
            <a:graphicFrameLocks noGrp="1"/>
          </p:cNvGraphicFramePr>
          <p:nvPr>
            <p:ph idx="1"/>
            <p:extLst>
              <p:ext uri="{D42A27DB-BD31-4B8C-83A1-F6EECF244321}">
                <p14:modId xmlns:p14="http://schemas.microsoft.com/office/powerpoint/2010/main" val="1024523382"/>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0914621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585</Words>
  <Application>Microsoft Office PowerPoint</Application>
  <PresentationFormat>Widescreen</PresentationFormat>
  <Paragraphs>67</Paragraphs>
  <Slides>12</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Arial</vt:lpstr>
      <vt:lpstr>Calibri</vt:lpstr>
      <vt:lpstr>Calibri Light</vt:lpstr>
      <vt:lpstr>Wingdings</vt:lpstr>
      <vt:lpstr>office theme</vt:lpstr>
      <vt:lpstr>Bullying</vt:lpstr>
      <vt:lpstr>AIMS</vt:lpstr>
      <vt:lpstr>What is bullying?</vt:lpstr>
      <vt:lpstr>Physical Bullying:</vt:lpstr>
      <vt:lpstr>Verbal Bullying</vt:lpstr>
      <vt:lpstr>Social Bullying</vt:lpstr>
      <vt:lpstr>Cyber bullying</vt:lpstr>
      <vt:lpstr>Impact of Bullying</vt:lpstr>
      <vt:lpstr>Physical impact of bullying</vt:lpstr>
      <vt:lpstr>The impact on the bully</vt:lpstr>
      <vt:lpstr>Interventions</vt:lpstr>
      <vt:lpstr>Summary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Andrea Williams</dc:creator>
  <cp:lastModifiedBy>Andrea Williams</cp:lastModifiedBy>
  <cp:revision>95</cp:revision>
  <dcterms:created xsi:type="dcterms:W3CDTF">2023-04-13T09:05:56Z</dcterms:created>
  <dcterms:modified xsi:type="dcterms:W3CDTF">2024-04-15T12:56:27Z</dcterms:modified>
</cp:coreProperties>
</file>