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4" r:id="rId4"/>
    <p:sldId id="265" r:id="rId5"/>
    <p:sldId id="260" r:id="rId6"/>
    <p:sldId id="258" r:id="rId7"/>
    <p:sldId id="257" r:id="rId8"/>
    <p:sldId id="261" r:id="rId9"/>
    <p:sldId id="263" r:id="rId10"/>
    <p:sldId id="262"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EF3D7-E7B8-1399-6516-053991BC52D7}" v="64" dt="2026-10-11T14:15:22.124"/>
    <p1510:client id="{813C1CDF-A773-0480-5A4E-BEB0947008DD}" v="133" dt="2026-10-11T15:59:18.488"/>
    <p1510:client id="{8FAA531B-615F-8596-DE4A-194481B7319C}" v="1480" dt="2026-10-11T15:02:11.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409B6E-30F7-45CA-A643-0E082C61BA1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094F37C-5E30-4379-A78A-185CDD1B5D7D}">
      <dgm:prSet phldr="0"/>
      <dgm:spPr/>
      <dgm:t>
        <a:bodyPr/>
        <a:lstStyle/>
        <a:p>
          <a:pPr rtl="0"/>
          <a:r>
            <a:rPr lang="en-US" b="1" dirty="0">
              <a:solidFill>
                <a:schemeClr val="bg1"/>
              </a:solidFill>
              <a:latin typeface="Aptos Display" panose="02110004020202020204"/>
            </a:rPr>
            <a:t>Keeping staff messages in one place would make information easier to manage instead of having it  spread across different platforms </a:t>
          </a:r>
          <a:r>
            <a:rPr lang="en-US" sz="1800" b="1" dirty="0">
              <a:solidFill>
                <a:schemeClr val="bg1"/>
              </a:solidFill>
              <a:latin typeface="Aptos Display" panose="02110004020202020204"/>
            </a:rPr>
            <a:t>at Ashford community care </a:t>
          </a:r>
          <a:r>
            <a:rPr lang="en-US" sz="1100" b="1" dirty="0">
              <a:solidFill>
                <a:schemeClr val="bg1"/>
              </a:solidFill>
            </a:rPr>
            <a:t>(Department of Health and Social Care, 2026</a:t>
          </a:r>
          <a:r>
            <a:rPr lang="en-US" sz="1100" b="1" dirty="0">
              <a:solidFill>
                <a:schemeClr val="bg1"/>
              </a:solidFill>
              <a:latin typeface="Aptos Display" panose="02110004020202020204"/>
            </a:rPr>
            <a:t>).</a:t>
          </a:r>
          <a:endParaRPr lang="en-US" sz="1100" b="1" dirty="0">
            <a:solidFill>
              <a:schemeClr val="bg1"/>
            </a:solidFill>
          </a:endParaRPr>
        </a:p>
      </dgm:t>
    </dgm:pt>
    <dgm:pt modelId="{1FC3DE47-BEE8-4B38-9D3E-5D07FFA47AA3}" type="parTrans" cxnId="{701E4BFB-4F3F-4F70-81CA-1BE00D53EF3A}">
      <dgm:prSet/>
      <dgm:spPr/>
      <dgm:t>
        <a:bodyPr/>
        <a:lstStyle/>
        <a:p>
          <a:endParaRPr lang="en-US"/>
        </a:p>
      </dgm:t>
    </dgm:pt>
    <dgm:pt modelId="{6B8F565B-286C-48AF-8D56-933711E303C1}" type="sibTrans" cxnId="{701E4BFB-4F3F-4F70-81CA-1BE00D53EF3A}">
      <dgm:prSet/>
      <dgm:spPr/>
      <dgm:t>
        <a:bodyPr/>
        <a:lstStyle/>
        <a:p>
          <a:endParaRPr lang="en-US"/>
        </a:p>
      </dgm:t>
    </dgm:pt>
    <dgm:pt modelId="{BFBE4207-E63D-485E-8E66-ADFB7C3E58B1}">
      <dgm:prSet/>
      <dgm:spPr/>
      <dgm:t>
        <a:bodyPr/>
        <a:lstStyle/>
        <a:p>
          <a:pPr rtl="0"/>
          <a:r>
            <a:rPr lang="en-US" b="1" dirty="0">
              <a:solidFill>
                <a:schemeClr val="bg1"/>
              </a:solidFill>
            </a:rPr>
            <a:t>Microsoft teams </a:t>
          </a:r>
          <a:r>
            <a:rPr lang="en-US" b="1" dirty="0">
              <a:solidFill>
                <a:schemeClr val="bg1"/>
              </a:solidFill>
              <a:latin typeface="Aptos Display" panose="02110004020202020204"/>
            </a:rPr>
            <a:t>allows staff to communicate through chats and calls and share information across different locations</a:t>
          </a:r>
          <a:r>
            <a:rPr lang="en-US" b="1" dirty="0">
              <a:solidFill>
                <a:schemeClr val="bg1"/>
              </a:solidFill>
            </a:rPr>
            <a:t> (NHS England, </a:t>
          </a:r>
          <a:r>
            <a:rPr lang="en-US" b="1" dirty="0">
              <a:solidFill>
                <a:schemeClr val="bg1"/>
              </a:solidFill>
              <a:latin typeface="Aptos Display" panose="02110004020202020204"/>
            </a:rPr>
            <a:t>2025</a:t>
          </a:r>
          <a:r>
            <a:rPr lang="en-US" b="1" dirty="0">
              <a:solidFill>
                <a:schemeClr val="bg1"/>
              </a:solidFill>
            </a:rPr>
            <a:t>).</a:t>
          </a:r>
          <a:r>
            <a:rPr lang="en-US" b="1" dirty="0">
              <a:solidFill>
                <a:schemeClr val="bg1"/>
              </a:solidFill>
              <a:latin typeface="Aptos Display" panose="02110004020202020204"/>
            </a:rPr>
            <a:t> Research in an NHS community service also found Microsoft Teams supported teamwork and knowledge sharing among staff (Hargreaves et al., 2022).</a:t>
          </a:r>
          <a:endParaRPr lang="en-US" b="1" dirty="0">
            <a:solidFill>
              <a:schemeClr val="bg1"/>
            </a:solidFill>
          </a:endParaRPr>
        </a:p>
      </dgm:t>
    </dgm:pt>
    <dgm:pt modelId="{13A47C73-2109-4DFD-8AD4-FBBB03987B87}" type="parTrans" cxnId="{C0E6A866-F34B-481F-820D-E00B1FE8CCE1}">
      <dgm:prSet/>
      <dgm:spPr/>
      <dgm:t>
        <a:bodyPr/>
        <a:lstStyle/>
        <a:p>
          <a:endParaRPr lang="en-US"/>
        </a:p>
      </dgm:t>
    </dgm:pt>
    <dgm:pt modelId="{EA75F2CB-FEA8-47ED-B22D-9BC5A53294E7}" type="sibTrans" cxnId="{C0E6A866-F34B-481F-820D-E00B1FE8CCE1}">
      <dgm:prSet/>
      <dgm:spPr/>
      <dgm:t>
        <a:bodyPr/>
        <a:lstStyle/>
        <a:p>
          <a:endParaRPr lang="en-US"/>
        </a:p>
      </dgm:t>
    </dgm:pt>
    <dgm:pt modelId="{3262B283-1EF6-47D7-AECC-777F2863AC92}">
      <dgm:prSet/>
      <dgm:spPr/>
      <dgm:t>
        <a:bodyPr/>
        <a:lstStyle/>
        <a:p>
          <a:pPr rtl="0"/>
          <a:r>
            <a:rPr lang="en-US" b="1" dirty="0">
              <a:solidFill>
                <a:schemeClr val="bg1"/>
              </a:solidFill>
            </a:rPr>
            <a:t>At Ashford </a:t>
          </a:r>
          <a:r>
            <a:rPr lang="en-US" b="1" dirty="0">
              <a:solidFill>
                <a:schemeClr val="bg1"/>
              </a:solidFill>
              <a:latin typeface="Aptos Display" panose="02110004020202020204"/>
            </a:rPr>
            <a:t>community care </a:t>
          </a:r>
          <a:r>
            <a:rPr lang="en-US" b="1" dirty="0">
              <a:solidFill>
                <a:schemeClr val="bg1"/>
              </a:solidFill>
            </a:rPr>
            <a:t> staff could</a:t>
          </a:r>
          <a:r>
            <a:rPr lang="en-US" b="1" dirty="0">
              <a:solidFill>
                <a:schemeClr val="bg1"/>
              </a:solidFill>
              <a:latin typeface="Aptos Display" panose="02110004020202020204"/>
            </a:rPr>
            <a:t> check</a:t>
          </a:r>
          <a:r>
            <a:rPr lang="en-US" b="1" dirty="0">
              <a:solidFill>
                <a:schemeClr val="bg1"/>
              </a:solidFill>
            </a:rPr>
            <a:t> </a:t>
          </a:r>
          <a:r>
            <a:rPr lang="en-US" b="1" dirty="0">
              <a:solidFill>
                <a:schemeClr val="bg1"/>
              </a:solidFill>
              <a:latin typeface="Aptos Display" panose="02110004020202020204"/>
            </a:rPr>
            <a:t>daily </a:t>
          </a:r>
          <a:r>
            <a:rPr lang="en-US" b="1" dirty="0">
              <a:solidFill>
                <a:schemeClr val="bg1"/>
              </a:solidFill>
            </a:rPr>
            <a:t>updates in one place instead of relying on separate </a:t>
          </a:r>
          <a:r>
            <a:rPr lang="en-US" b="1" dirty="0">
              <a:solidFill>
                <a:schemeClr val="bg1"/>
              </a:solidFill>
              <a:latin typeface="Aptos Display" panose="02110004020202020204"/>
            </a:rPr>
            <a:t>emails, messages</a:t>
          </a:r>
          <a:r>
            <a:rPr lang="en-US" b="1" dirty="0">
              <a:solidFill>
                <a:schemeClr val="bg1"/>
              </a:solidFill>
            </a:rPr>
            <a:t> </a:t>
          </a:r>
          <a:r>
            <a:rPr lang="en-US" b="1" dirty="0">
              <a:solidFill>
                <a:schemeClr val="bg1"/>
              </a:solidFill>
              <a:latin typeface="Aptos Display" panose="02110004020202020204"/>
            </a:rPr>
            <a:t>and </a:t>
          </a:r>
          <a:r>
            <a:rPr lang="en-US" b="1" dirty="0">
              <a:solidFill>
                <a:schemeClr val="bg1"/>
              </a:solidFill>
            </a:rPr>
            <a:t>calls</a:t>
          </a:r>
          <a:r>
            <a:rPr lang="en-US" b="1" dirty="0">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b="1" dirty="0">
            <a:solidFill>
              <a:schemeClr val="bg1"/>
            </a:solidFill>
          </a:endParaRPr>
        </a:p>
      </dgm:t>
    </dgm:pt>
    <dgm:pt modelId="{C9D39198-8370-4203-B714-868648C3AD5A}" type="parTrans" cxnId="{0A62749C-BD21-46CE-9EAD-7E906E4C5CBC}">
      <dgm:prSet/>
      <dgm:spPr/>
      <dgm:t>
        <a:bodyPr/>
        <a:lstStyle/>
        <a:p>
          <a:endParaRPr lang="en-US"/>
        </a:p>
      </dgm:t>
    </dgm:pt>
    <dgm:pt modelId="{264AC4C6-33FF-470E-86BF-B38C4207F637}" type="sibTrans" cxnId="{0A62749C-BD21-46CE-9EAD-7E906E4C5CBC}">
      <dgm:prSet/>
      <dgm:spPr/>
      <dgm:t>
        <a:bodyPr/>
        <a:lstStyle/>
        <a:p>
          <a:endParaRPr lang="en-US"/>
        </a:p>
      </dgm:t>
    </dgm:pt>
    <dgm:pt modelId="{11A6F07C-4BC4-461F-982C-4CFCC8B051CB}">
      <dgm:prSet/>
      <dgm:spPr/>
      <dgm:t>
        <a:bodyPr/>
        <a:lstStyle/>
        <a:p>
          <a:pPr rtl="0"/>
          <a:r>
            <a:rPr lang="en-US" b="1" dirty="0">
              <a:solidFill>
                <a:schemeClr val="bg1"/>
              </a:solidFill>
            </a:rPr>
            <a:t>This could</a:t>
          </a:r>
          <a:r>
            <a:rPr lang="en-US" b="1" dirty="0">
              <a:solidFill>
                <a:schemeClr val="bg1"/>
              </a:solidFill>
              <a:latin typeface="Aptos Display" panose="02110004020202020204"/>
            </a:rPr>
            <a:t> save</a:t>
          </a:r>
          <a:r>
            <a:rPr lang="en-US" b="1" dirty="0">
              <a:solidFill>
                <a:schemeClr val="bg1"/>
              </a:solidFill>
            </a:rPr>
            <a:t> </a:t>
          </a:r>
          <a:r>
            <a:rPr lang="en-US" b="1" dirty="0">
              <a:solidFill>
                <a:schemeClr val="bg1"/>
              </a:solidFill>
              <a:latin typeface="Aptos Display" panose="02110004020202020204"/>
            </a:rPr>
            <a:t>staff time reduce </a:t>
          </a:r>
          <a:r>
            <a:rPr lang="en-US" b="1" dirty="0">
              <a:solidFill>
                <a:schemeClr val="bg1"/>
              </a:solidFill>
            </a:rPr>
            <a:t>duplicated work and</a:t>
          </a:r>
          <a:r>
            <a:rPr lang="en-US" b="1" dirty="0">
              <a:solidFill>
                <a:schemeClr val="bg1"/>
              </a:solidFill>
              <a:latin typeface="Aptos Display" panose="02110004020202020204"/>
            </a:rPr>
            <a:t> important</a:t>
          </a:r>
          <a:r>
            <a:rPr lang="en-US" b="1" dirty="0">
              <a:solidFill>
                <a:schemeClr val="bg1"/>
              </a:solidFill>
            </a:rPr>
            <a:t> information</a:t>
          </a:r>
          <a:r>
            <a:rPr lang="en-US" b="1" dirty="0">
              <a:solidFill>
                <a:schemeClr val="bg1"/>
              </a:solidFill>
              <a:latin typeface="Aptos Display" panose="02110004020202020204"/>
            </a:rPr>
            <a:t> being missed at Ashford community care.</a:t>
          </a:r>
          <a:endParaRPr lang="en-US" b="1" dirty="0">
            <a:solidFill>
              <a:schemeClr val="bg1"/>
            </a:solidFill>
          </a:endParaRPr>
        </a:p>
      </dgm:t>
    </dgm:pt>
    <dgm:pt modelId="{8524379B-FD1F-4883-BAB3-9B46F5A0062E}" type="parTrans" cxnId="{4BF57043-9E6C-4256-9C06-E401E8E94EDA}">
      <dgm:prSet/>
      <dgm:spPr/>
      <dgm:t>
        <a:bodyPr/>
        <a:lstStyle/>
        <a:p>
          <a:endParaRPr lang="en-US"/>
        </a:p>
      </dgm:t>
    </dgm:pt>
    <dgm:pt modelId="{942B1638-879D-4784-A8C4-2632829CE080}" type="sibTrans" cxnId="{4BF57043-9E6C-4256-9C06-E401E8E94EDA}">
      <dgm:prSet/>
      <dgm:spPr/>
      <dgm:t>
        <a:bodyPr/>
        <a:lstStyle/>
        <a:p>
          <a:endParaRPr lang="en-US"/>
        </a:p>
      </dgm:t>
    </dgm:pt>
    <dgm:pt modelId="{2FA0AA54-3806-4464-83A2-DB7FC35E9F10}" type="pres">
      <dgm:prSet presAssocID="{C9409B6E-30F7-45CA-A643-0E082C61BA18}" presName="matrix" presStyleCnt="0">
        <dgm:presLayoutVars>
          <dgm:chMax val="1"/>
          <dgm:dir/>
          <dgm:resizeHandles val="exact"/>
        </dgm:presLayoutVars>
      </dgm:prSet>
      <dgm:spPr/>
    </dgm:pt>
    <dgm:pt modelId="{645D252D-25F5-4F2B-9915-72445F6E5993}" type="pres">
      <dgm:prSet presAssocID="{C9409B6E-30F7-45CA-A643-0E082C61BA18}" presName="diamond" presStyleLbl="bgShp" presStyleIdx="0" presStyleCnt="1"/>
      <dgm:spPr/>
    </dgm:pt>
    <dgm:pt modelId="{B7F50FD1-BC5D-4DB0-9E1C-908148D240E2}" type="pres">
      <dgm:prSet presAssocID="{C9409B6E-30F7-45CA-A643-0E082C61BA18}" presName="quad1" presStyleLbl="node1" presStyleIdx="0" presStyleCnt="4">
        <dgm:presLayoutVars>
          <dgm:chMax val="0"/>
          <dgm:chPref val="0"/>
          <dgm:bulletEnabled val="1"/>
        </dgm:presLayoutVars>
      </dgm:prSet>
      <dgm:spPr/>
    </dgm:pt>
    <dgm:pt modelId="{3A7EC1B0-9AC9-4AF5-8DD1-3248678F71BA}" type="pres">
      <dgm:prSet presAssocID="{C9409B6E-30F7-45CA-A643-0E082C61BA18}" presName="quad2" presStyleLbl="node1" presStyleIdx="1" presStyleCnt="4">
        <dgm:presLayoutVars>
          <dgm:chMax val="0"/>
          <dgm:chPref val="0"/>
          <dgm:bulletEnabled val="1"/>
        </dgm:presLayoutVars>
      </dgm:prSet>
      <dgm:spPr/>
    </dgm:pt>
    <dgm:pt modelId="{1781AEE3-4EF2-432A-91B7-867C18F189CF}" type="pres">
      <dgm:prSet presAssocID="{C9409B6E-30F7-45CA-A643-0E082C61BA18}" presName="quad3" presStyleLbl="node1" presStyleIdx="2" presStyleCnt="4">
        <dgm:presLayoutVars>
          <dgm:chMax val="0"/>
          <dgm:chPref val="0"/>
          <dgm:bulletEnabled val="1"/>
        </dgm:presLayoutVars>
      </dgm:prSet>
      <dgm:spPr/>
    </dgm:pt>
    <dgm:pt modelId="{EC75BC82-085B-4FA3-AC90-0C980DEDC588}" type="pres">
      <dgm:prSet presAssocID="{C9409B6E-30F7-45CA-A643-0E082C61BA18}" presName="quad4" presStyleLbl="node1" presStyleIdx="3" presStyleCnt="4">
        <dgm:presLayoutVars>
          <dgm:chMax val="0"/>
          <dgm:chPref val="0"/>
          <dgm:bulletEnabled val="1"/>
        </dgm:presLayoutVars>
      </dgm:prSet>
      <dgm:spPr/>
    </dgm:pt>
  </dgm:ptLst>
  <dgm:cxnLst>
    <dgm:cxn modelId="{AA390317-6AD7-4780-AC72-715CB7E9739E}" type="presOf" srcId="{4094F37C-5E30-4379-A78A-185CDD1B5D7D}" destId="{B7F50FD1-BC5D-4DB0-9E1C-908148D240E2}" srcOrd="0" destOrd="0" presId="urn:microsoft.com/office/officeart/2005/8/layout/matrix3"/>
    <dgm:cxn modelId="{98848D3D-BBAF-47B3-B690-471E27DA5A4A}" type="presOf" srcId="{11A6F07C-4BC4-461F-982C-4CFCC8B051CB}" destId="{EC75BC82-085B-4FA3-AC90-0C980DEDC588}" srcOrd="0" destOrd="0" presId="urn:microsoft.com/office/officeart/2005/8/layout/matrix3"/>
    <dgm:cxn modelId="{98DFB75B-927F-4B5D-8083-67C8EBF7D758}" type="presOf" srcId="{BFBE4207-E63D-485E-8E66-ADFB7C3E58B1}" destId="{3A7EC1B0-9AC9-4AF5-8DD1-3248678F71BA}" srcOrd="0" destOrd="0" presId="urn:microsoft.com/office/officeart/2005/8/layout/matrix3"/>
    <dgm:cxn modelId="{0A766861-C639-4670-984A-78AAF063E8EA}" type="presOf" srcId="{C9409B6E-30F7-45CA-A643-0E082C61BA18}" destId="{2FA0AA54-3806-4464-83A2-DB7FC35E9F10}" srcOrd="0" destOrd="0" presId="urn:microsoft.com/office/officeart/2005/8/layout/matrix3"/>
    <dgm:cxn modelId="{4BF57043-9E6C-4256-9C06-E401E8E94EDA}" srcId="{C9409B6E-30F7-45CA-A643-0E082C61BA18}" destId="{11A6F07C-4BC4-461F-982C-4CFCC8B051CB}" srcOrd="3" destOrd="0" parTransId="{8524379B-FD1F-4883-BAB3-9B46F5A0062E}" sibTransId="{942B1638-879D-4784-A8C4-2632829CE080}"/>
    <dgm:cxn modelId="{C0E6A866-F34B-481F-820D-E00B1FE8CCE1}" srcId="{C9409B6E-30F7-45CA-A643-0E082C61BA18}" destId="{BFBE4207-E63D-485E-8E66-ADFB7C3E58B1}" srcOrd="1" destOrd="0" parTransId="{13A47C73-2109-4DFD-8AD4-FBBB03987B87}" sibTransId="{EA75F2CB-FEA8-47ED-B22D-9BC5A53294E7}"/>
    <dgm:cxn modelId="{0A62749C-BD21-46CE-9EAD-7E906E4C5CBC}" srcId="{C9409B6E-30F7-45CA-A643-0E082C61BA18}" destId="{3262B283-1EF6-47D7-AECC-777F2863AC92}" srcOrd="2" destOrd="0" parTransId="{C9D39198-8370-4203-B714-868648C3AD5A}" sibTransId="{264AC4C6-33FF-470E-86BF-B38C4207F637}"/>
    <dgm:cxn modelId="{D5A768AF-8632-4600-8FB1-9912248741E2}" type="presOf" srcId="{3262B283-1EF6-47D7-AECC-777F2863AC92}" destId="{1781AEE3-4EF2-432A-91B7-867C18F189CF}" srcOrd="0" destOrd="0" presId="urn:microsoft.com/office/officeart/2005/8/layout/matrix3"/>
    <dgm:cxn modelId="{701E4BFB-4F3F-4F70-81CA-1BE00D53EF3A}" srcId="{C9409B6E-30F7-45CA-A643-0E082C61BA18}" destId="{4094F37C-5E30-4379-A78A-185CDD1B5D7D}" srcOrd="0" destOrd="0" parTransId="{1FC3DE47-BEE8-4B38-9D3E-5D07FFA47AA3}" sibTransId="{6B8F565B-286C-48AF-8D56-933711E303C1}"/>
    <dgm:cxn modelId="{7E96A1DF-7149-458F-86C4-4D636AB150C5}" type="presParOf" srcId="{2FA0AA54-3806-4464-83A2-DB7FC35E9F10}" destId="{645D252D-25F5-4F2B-9915-72445F6E5993}" srcOrd="0" destOrd="0" presId="urn:microsoft.com/office/officeart/2005/8/layout/matrix3"/>
    <dgm:cxn modelId="{BB913CBF-D909-45B7-AF28-91C0EAD1AC8B}" type="presParOf" srcId="{2FA0AA54-3806-4464-83A2-DB7FC35E9F10}" destId="{B7F50FD1-BC5D-4DB0-9E1C-908148D240E2}" srcOrd="1" destOrd="0" presId="urn:microsoft.com/office/officeart/2005/8/layout/matrix3"/>
    <dgm:cxn modelId="{817C19E4-7F8E-4D94-B55A-252179830394}" type="presParOf" srcId="{2FA0AA54-3806-4464-83A2-DB7FC35E9F10}" destId="{3A7EC1B0-9AC9-4AF5-8DD1-3248678F71BA}" srcOrd="2" destOrd="0" presId="urn:microsoft.com/office/officeart/2005/8/layout/matrix3"/>
    <dgm:cxn modelId="{2C73F5CA-6DE0-4914-B6FA-5B8D91038CAC}" type="presParOf" srcId="{2FA0AA54-3806-4464-83A2-DB7FC35E9F10}" destId="{1781AEE3-4EF2-432A-91B7-867C18F189CF}" srcOrd="3" destOrd="0" presId="urn:microsoft.com/office/officeart/2005/8/layout/matrix3"/>
    <dgm:cxn modelId="{A54FA071-600B-46A7-9BFB-8FF126433B6B}" type="presParOf" srcId="{2FA0AA54-3806-4464-83A2-DB7FC35E9F10}" destId="{EC75BC82-085B-4FA3-AC90-0C980DEDC58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11A342-D671-442C-84AB-5128D4F1AB5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0835B93-C72A-433A-AE7A-4B05BDC35391}">
      <dgm:prSet/>
      <dgm:spPr/>
      <dgm:t>
        <a:bodyPr/>
        <a:lstStyle/>
        <a:p>
          <a:pPr rtl="0">
            <a:lnSpc>
              <a:spcPct val="100000"/>
            </a:lnSpc>
          </a:pPr>
          <a:r>
            <a:rPr lang="en-US" dirty="0">
              <a:latin typeface="Aptos Display" panose="02110004020202020204"/>
            </a:rPr>
            <a:t>Microsoft Teams could</a:t>
          </a:r>
          <a:r>
            <a:rPr lang="en-US" dirty="0"/>
            <a:t> </a:t>
          </a:r>
          <a:r>
            <a:rPr lang="en-US" dirty="0">
              <a:latin typeface="Aptos Display" panose="02110004020202020204"/>
            </a:rPr>
            <a:t>help Ashford staff stay in touch throughout the day, even when they are based </a:t>
          </a:r>
          <a:r>
            <a:rPr lang="en-US" dirty="0"/>
            <a:t>staff in </a:t>
          </a:r>
          <a:r>
            <a:rPr lang="en-US" dirty="0">
              <a:latin typeface="Aptos Display" panose="02110004020202020204"/>
            </a:rPr>
            <a:t>different</a:t>
          </a:r>
          <a:r>
            <a:rPr lang="en-US" dirty="0"/>
            <a:t> locations</a:t>
          </a:r>
          <a:r>
            <a:rPr lang="en-US" dirty="0">
              <a:latin typeface="Aptos Display" panose="02110004020202020204"/>
            </a:rPr>
            <a:t>.</a:t>
          </a:r>
          <a:endParaRPr lang="en-US" dirty="0"/>
        </a:p>
      </dgm:t>
    </dgm:pt>
    <dgm:pt modelId="{E28056B8-57BA-4C92-A49F-B74202103A92}" type="parTrans" cxnId="{581890A5-614F-46C5-9E7F-2426F227232B}">
      <dgm:prSet/>
      <dgm:spPr/>
      <dgm:t>
        <a:bodyPr/>
        <a:lstStyle/>
        <a:p>
          <a:endParaRPr lang="en-US"/>
        </a:p>
      </dgm:t>
    </dgm:pt>
    <dgm:pt modelId="{49AA9BC1-ACE4-42C0-8C2F-93DCAAFF3011}" type="sibTrans" cxnId="{581890A5-614F-46C5-9E7F-2426F227232B}">
      <dgm:prSet/>
      <dgm:spPr/>
      <dgm:t>
        <a:bodyPr/>
        <a:lstStyle/>
        <a:p>
          <a:endParaRPr lang="en-US"/>
        </a:p>
      </dgm:t>
    </dgm:pt>
    <dgm:pt modelId="{6C7B78AB-CDA1-4F0A-BA76-5EA7EF709FBE}">
      <dgm:prSet phldr="0"/>
      <dgm:spPr/>
      <dgm:t>
        <a:bodyPr/>
        <a:lstStyle/>
        <a:p>
          <a:pPr rtl="0">
            <a:lnSpc>
              <a:spcPct val="100000"/>
            </a:lnSpc>
          </a:pPr>
          <a:r>
            <a:rPr lang="en-US" dirty="0">
              <a:latin typeface="Aptos Display" panose="02110004020202020204"/>
            </a:rPr>
            <a:t>Staff could use Microsoft Teams to share information and work together more easily, without needing to be in the same place</a:t>
          </a:r>
          <a:endParaRPr lang="en-US" dirty="0"/>
        </a:p>
      </dgm:t>
    </dgm:pt>
    <dgm:pt modelId="{E6512C84-B17D-4168-975E-B3EF49A15E0C}" type="parTrans" cxnId="{D672E0F2-7032-4C94-A240-A2F498F7A088}">
      <dgm:prSet/>
      <dgm:spPr/>
      <dgm:t>
        <a:bodyPr/>
        <a:lstStyle/>
        <a:p>
          <a:endParaRPr lang="en-US"/>
        </a:p>
      </dgm:t>
    </dgm:pt>
    <dgm:pt modelId="{DDF7F3D6-407F-4307-937F-9B4DED229D6D}" type="sibTrans" cxnId="{D672E0F2-7032-4C94-A240-A2F498F7A088}">
      <dgm:prSet/>
      <dgm:spPr/>
      <dgm:t>
        <a:bodyPr/>
        <a:lstStyle/>
        <a:p>
          <a:endParaRPr lang="en-US"/>
        </a:p>
      </dgm:t>
    </dgm:pt>
    <dgm:pt modelId="{60719E26-42A7-4588-B612-CB53929F71A1}">
      <dgm:prSet phldr="0"/>
      <dgm:spPr/>
      <dgm:t>
        <a:bodyPr/>
        <a:lstStyle/>
        <a:p>
          <a:pPr rtl="0">
            <a:lnSpc>
              <a:spcPct val="100000"/>
            </a:lnSpc>
          </a:pPr>
          <a:r>
            <a:rPr lang="en-US" dirty="0">
              <a:latin typeface="Aptos Display" panose="02110004020202020204"/>
            </a:rPr>
            <a:t>Keeping daily updates together could make important information quicker and easier for staff to find at Ashford community care.</a:t>
          </a:r>
          <a:endParaRPr lang="en-US" dirty="0"/>
        </a:p>
      </dgm:t>
    </dgm:pt>
    <dgm:pt modelId="{2D3775E3-8504-4A6F-90E4-D8362F5EC2EC}" type="parTrans" cxnId="{5666A360-E868-468A-BB98-D4DFA3F56D0D}">
      <dgm:prSet/>
      <dgm:spPr/>
      <dgm:t>
        <a:bodyPr/>
        <a:lstStyle/>
        <a:p>
          <a:endParaRPr lang="en-US"/>
        </a:p>
      </dgm:t>
    </dgm:pt>
    <dgm:pt modelId="{5D58904F-E9B2-4F82-806D-B4F40B589F5A}" type="sibTrans" cxnId="{5666A360-E868-468A-BB98-D4DFA3F56D0D}">
      <dgm:prSet/>
      <dgm:spPr/>
      <dgm:t>
        <a:bodyPr/>
        <a:lstStyle/>
        <a:p>
          <a:endParaRPr lang="en-US"/>
        </a:p>
      </dgm:t>
    </dgm:pt>
    <dgm:pt modelId="{7874F912-607B-40E2-AD44-76B64132D073}" type="pres">
      <dgm:prSet presAssocID="{F411A342-D671-442C-84AB-5128D4F1AB5E}" presName="root" presStyleCnt="0">
        <dgm:presLayoutVars>
          <dgm:dir/>
          <dgm:resizeHandles val="exact"/>
        </dgm:presLayoutVars>
      </dgm:prSet>
      <dgm:spPr/>
    </dgm:pt>
    <dgm:pt modelId="{ADE3741F-AD1B-4C7C-BBD7-ABEB6BA29041}" type="pres">
      <dgm:prSet presAssocID="{A0835B93-C72A-433A-AE7A-4B05BDC35391}" presName="compNode" presStyleCnt="0"/>
      <dgm:spPr/>
    </dgm:pt>
    <dgm:pt modelId="{188B3EB0-3FCA-4830-9C91-62A0CB2BDC8A}" type="pres">
      <dgm:prSet presAssocID="{A0835B93-C72A-433A-AE7A-4B05BDC35391}" presName="bgRect" presStyleLbl="bgShp" presStyleIdx="0" presStyleCnt="3"/>
      <dgm:spPr/>
    </dgm:pt>
    <dgm:pt modelId="{61364C25-4DD4-4771-B932-750558622512}" type="pres">
      <dgm:prSet presAssocID="{A0835B93-C72A-433A-AE7A-4B05BDC3539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rker"/>
        </a:ext>
      </dgm:extLst>
    </dgm:pt>
    <dgm:pt modelId="{B4BB9A3F-8003-4DFE-8034-C573FBE24D16}" type="pres">
      <dgm:prSet presAssocID="{A0835B93-C72A-433A-AE7A-4B05BDC35391}" presName="spaceRect" presStyleCnt="0"/>
      <dgm:spPr/>
    </dgm:pt>
    <dgm:pt modelId="{6C973C4B-7007-440F-B371-F4590D191BD3}" type="pres">
      <dgm:prSet presAssocID="{A0835B93-C72A-433A-AE7A-4B05BDC35391}" presName="parTx" presStyleLbl="revTx" presStyleIdx="0" presStyleCnt="3">
        <dgm:presLayoutVars>
          <dgm:chMax val="0"/>
          <dgm:chPref val="0"/>
        </dgm:presLayoutVars>
      </dgm:prSet>
      <dgm:spPr/>
    </dgm:pt>
    <dgm:pt modelId="{4BC7D0D9-1F69-49CB-BE3C-C9A7C6850426}" type="pres">
      <dgm:prSet presAssocID="{49AA9BC1-ACE4-42C0-8C2F-93DCAAFF3011}" presName="sibTrans" presStyleCnt="0"/>
      <dgm:spPr/>
    </dgm:pt>
    <dgm:pt modelId="{947F21B1-D97B-4B4E-81EC-1CF8269F88A7}" type="pres">
      <dgm:prSet presAssocID="{6C7B78AB-CDA1-4F0A-BA76-5EA7EF709FBE}" presName="compNode" presStyleCnt="0"/>
      <dgm:spPr/>
    </dgm:pt>
    <dgm:pt modelId="{50F1546F-69AA-4104-ACC3-6FE92805E5E9}" type="pres">
      <dgm:prSet presAssocID="{6C7B78AB-CDA1-4F0A-BA76-5EA7EF709FBE}" presName="bgRect" presStyleLbl="bgShp" presStyleIdx="1" presStyleCnt="3"/>
      <dgm:spPr/>
    </dgm:pt>
    <dgm:pt modelId="{BC51F492-A9F2-4E61-8F04-1373259171BC}" type="pres">
      <dgm:prSet presAssocID="{6C7B78AB-CDA1-4F0A-BA76-5EA7EF709FB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D7ECB75C-1D51-4267-8611-77CF99D7884F}" type="pres">
      <dgm:prSet presAssocID="{6C7B78AB-CDA1-4F0A-BA76-5EA7EF709FBE}" presName="spaceRect" presStyleCnt="0"/>
      <dgm:spPr/>
    </dgm:pt>
    <dgm:pt modelId="{2A8D4195-4A40-4CF2-B174-36138F51FE10}" type="pres">
      <dgm:prSet presAssocID="{6C7B78AB-CDA1-4F0A-BA76-5EA7EF709FBE}" presName="parTx" presStyleLbl="revTx" presStyleIdx="1" presStyleCnt="3">
        <dgm:presLayoutVars>
          <dgm:chMax val="0"/>
          <dgm:chPref val="0"/>
        </dgm:presLayoutVars>
      </dgm:prSet>
      <dgm:spPr/>
    </dgm:pt>
    <dgm:pt modelId="{D1818F14-0E0D-4010-A3A1-89DC78375C4D}" type="pres">
      <dgm:prSet presAssocID="{DDF7F3D6-407F-4307-937F-9B4DED229D6D}" presName="sibTrans" presStyleCnt="0"/>
      <dgm:spPr/>
    </dgm:pt>
    <dgm:pt modelId="{E1DA0E99-229E-4C30-A895-1E269E35D8A9}" type="pres">
      <dgm:prSet presAssocID="{60719E26-42A7-4588-B612-CB53929F71A1}" presName="compNode" presStyleCnt="0"/>
      <dgm:spPr/>
    </dgm:pt>
    <dgm:pt modelId="{21B052AC-E537-423B-8768-42D4C7C5EBD4}" type="pres">
      <dgm:prSet presAssocID="{60719E26-42A7-4588-B612-CB53929F71A1}" presName="bgRect" presStyleLbl="bgShp" presStyleIdx="2" presStyleCnt="3"/>
      <dgm:spPr/>
    </dgm:pt>
    <dgm:pt modelId="{DE84210F-5A16-476A-8188-F99F3FCAB4C9}" type="pres">
      <dgm:prSet presAssocID="{60719E26-42A7-4588-B612-CB53929F71A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pen Folder"/>
        </a:ext>
      </dgm:extLst>
    </dgm:pt>
    <dgm:pt modelId="{B736762D-F5D5-440F-AA18-EB902F032027}" type="pres">
      <dgm:prSet presAssocID="{60719E26-42A7-4588-B612-CB53929F71A1}" presName="spaceRect" presStyleCnt="0"/>
      <dgm:spPr/>
    </dgm:pt>
    <dgm:pt modelId="{A390F37B-547E-41F4-8D0C-87141B5DAF68}" type="pres">
      <dgm:prSet presAssocID="{60719E26-42A7-4588-B612-CB53929F71A1}" presName="parTx" presStyleLbl="revTx" presStyleIdx="2" presStyleCnt="3">
        <dgm:presLayoutVars>
          <dgm:chMax val="0"/>
          <dgm:chPref val="0"/>
        </dgm:presLayoutVars>
      </dgm:prSet>
      <dgm:spPr/>
    </dgm:pt>
  </dgm:ptLst>
  <dgm:cxnLst>
    <dgm:cxn modelId="{9F55A01C-FE48-44E6-AF0A-233032926A78}" type="presOf" srcId="{A0835B93-C72A-433A-AE7A-4B05BDC35391}" destId="{6C973C4B-7007-440F-B371-F4590D191BD3}" srcOrd="0" destOrd="0" presId="urn:microsoft.com/office/officeart/2018/2/layout/IconVerticalSolidList"/>
    <dgm:cxn modelId="{5666A360-E868-468A-BB98-D4DFA3F56D0D}" srcId="{F411A342-D671-442C-84AB-5128D4F1AB5E}" destId="{60719E26-42A7-4588-B612-CB53929F71A1}" srcOrd="2" destOrd="0" parTransId="{2D3775E3-8504-4A6F-90E4-D8362F5EC2EC}" sibTransId="{5D58904F-E9B2-4F82-806D-B4F40B589F5A}"/>
    <dgm:cxn modelId="{548D8885-BB17-4ED0-B6AA-CA2510FEEFCD}" type="presOf" srcId="{F411A342-D671-442C-84AB-5128D4F1AB5E}" destId="{7874F912-607B-40E2-AD44-76B64132D073}" srcOrd="0" destOrd="0" presId="urn:microsoft.com/office/officeart/2018/2/layout/IconVerticalSolidList"/>
    <dgm:cxn modelId="{581890A5-614F-46C5-9E7F-2426F227232B}" srcId="{F411A342-D671-442C-84AB-5128D4F1AB5E}" destId="{A0835B93-C72A-433A-AE7A-4B05BDC35391}" srcOrd="0" destOrd="0" parTransId="{E28056B8-57BA-4C92-A49F-B74202103A92}" sibTransId="{49AA9BC1-ACE4-42C0-8C2F-93DCAAFF3011}"/>
    <dgm:cxn modelId="{F323B6AB-6471-40A1-B1F9-902E97D3888A}" type="presOf" srcId="{60719E26-42A7-4588-B612-CB53929F71A1}" destId="{A390F37B-547E-41F4-8D0C-87141B5DAF68}" srcOrd="0" destOrd="0" presId="urn:microsoft.com/office/officeart/2018/2/layout/IconVerticalSolidList"/>
    <dgm:cxn modelId="{B9C3CAE8-C2B4-48DA-A5F8-DEE69036F44C}" type="presOf" srcId="{6C7B78AB-CDA1-4F0A-BA76-5EA7EF709FBE}" destId="{2A8D4195-4A40-4CF2-B174-36138F51FE10}" srcOrd="0" destOrd="0" presId="urn:microsoft.com/office/officeart/2018/2/layout/IconVerticalSolidList"/>
    <dgm:cxn modelId="{D672E0F2-7032-4C94-A240-A2F498F7A088}" srcId="{F411A342-D671-442C-84AB-5128D4F1AB5E}" destId="{6C7B78AB-CDA1-4F0A-BA76-5EA7EF709FBE}" srcOrd="1" destOrd="0" parTransId="{E6512C84-B17D-4168-975E-B3EF49A15E0C}" sibTransId="{DDF7F3D6-407F-4307-937F-9B4DED229D6D}"/>
    <dgm:cxn modelId="{0D9198C0-E7C8-4D7D-AC7A-9E61D30376E4}" type="presParOf" srcId="{7874F912-607B-40E2-AD44-76B64132D073}" destId="{ADE3741F-AD1B-4C7C-BBD7-ABEB6BA29041}" srcOrd="0" destOrd="0" presId="urn:microsoft.com/office/officeart/2018/2/layout/IconVerticalSolidList"/>
    <dgm:cxn modelId="{C47E1A4E-6D42-4D54-AB97-D8C3F15BE68D}" type="presParOf" srcId="{ADE3741F-AD1B-4C7C-BBD7-ABEB6BA29041}" destId="{188B3EB0-3FCA-4830-9C91-62A0CB2BDC8A}" srcOrd="0" destOrd="0" presId="urn:microsoft.com/office/officeart/2018/2/layout/IconVerticalSolidList"/>
    <dgm:cxn modelId="{45393370-17B3-4169-B6CA-2A7F81AD4DD6}" type="presParOf" srcId="{ADE3741F-AD1B-4C7C-BBD7-ABEB6BA29041}" destId="{61364C25-4DD4-4771-B932-750558622512}" srcOrd="1" destOrd="0" presId="urn:microsoft.com/office/officeart/2018/2/layout/IconVerticalSolidList"/>
    <dgm:cxn modelId="{2C7B7264-C03B-4937-B07B-5057B31CA211}" type="presParOf" srcId="{ADE3741F-AD1B-4C7C-BBD7-ABEB6BA29041}" destId="{B4BB9A3F-8003-4DFE-8034-C573FBE24D16}" srcOrd="2" destOrd="0" presId="urn:microsoft.com/office/officeart/2018/2/layout/IconVerticalSolidList"/>
    <dgm:cxn modelId="{FF83200A-B43B-498C-889B-314A9C371BF1}" type="presParOf" srcId="{ADE3741F-AD1B-4C7C-BBD7-ABEB6BA29041}" destId="{6C973C4B-7007-440F-B371-F4590D191BD3}" srcOrd="3" destOrd="0" presId="urn:microsoft.com/office/officeart/2018/2/layout/IconVerticalSolidList"/>
    <dgm:cxn modelId="{06A7DC19-F711-4D26-A081-56E1555C1E8A}" type="presParOf" srcId="{7874F912-607B-40E2-AD44-76B64132D073}" destId="{4BC7D0D9-1F69-49CB-BE3C-C9A7C6850426}" srcOrd="1" destOrd="0" presId="urn:microsoft.com/office/officeart/2018/2/layout/IconVerticalSolidList"/>
    <dgm:cxn modelId="{D7F6D528-CB4D-4ECE-9174-F4ABBEDF3CC1}" type="presParOf" srcId="{7874F912-607B-40E2-AD44-76B64132D073}" destId="{947F21B1-D97B-4B4E-81EC-1CF8269F88A7}" srcOrd="2" destOrd="0" presId="urn:microsoft.com/office/officeart/2018/2/layout/IconVerticalSolidList"/>
    <dgm:cxn modelId="{6D22AA36-775E-40B8-B21A-877B3BD3053C}" type="presParOf" srcId="{947F21B1-D97B-4B4E-81EC-1CF8269F88A7}" destId="{50F1546F-69AA-4104-ACC3-6FE92805E5E9}" srcOrd="0" destOrd="0" presId="urn:microsoft.com/office/officeart/2018/2/layout/IconVerticalSolidList"/>
    <dgm:cxn modelId="{6C19C3FE-5382-44A2-A9ED-5342335C8CBC}" type="presParOf" srcId="{947F21B1-D97B-4B4E-81EC-1CF8269F88A7}" destId="{BC51F492-A9F2-4E61-8F04-1373259171BC}" srcOrd="1" destOrd="0" presId="urn:microsoft.com/office/officeart/2018/2/layout/IconVerticalSolidList"/>
    <dgm:cxn modelId="{E5BF5C57-3719-46D1-B49C-742BC775374F}" type="presParOf" srcId="{947F21B1-D97B-4B4E-81EC-1CF8269F88A7}" destId="{D7ECB75C-1D51-4267-8611-77CF99D7884F}" srcOrd="2" destOrd="0" presId="urn:microsoft.com/office/officeart/2018/2/layout/IconVerticalSolidList"/>
    <dgm:cxn modelId="{EE7BE1B1-F1FD-4F4D-BA6C-38194AC9FE0D}" type="presParOf" srcId="{947F21B1-D97B-4B4E-81EC-1CF8269F88A7}" destId="{2A8D4195-4A40-4CF2-B174-36138F51FE10}" srcOrd="3" destOrd="0" presId="urn:microsoft.com/office/officeart/2018/2/layout/IconVerticalSolidList"/>
    <dgm:cxn modelId="{1552D1B8-EE3D-4377-B886-3549E7533981}" type="presParOf" srcId="{7874F912-607B-40E2-AD44-76B64132D073}" destId="{D1818F14-0E0D-4010-A3A1-89DC78375C4D}" srcOrd="3" destOrd="0" presId="urn:microsoft.com/office/officeart/2018/2/layout/IconVerticalSolidList"/>
    <dgm:cxn modelId="{DA71CB0D-9C24-4C86-A936-205EEC3822DA}" type="presParOf" srcId="{7874F912-607B-40E2-AD44-76B64132D073}" destId="{E1DA0E99-229E-4C30-A895-1E269E35D8A9}" srcOrd="4" destOrd="0" presId="urn:microsoft.com/office/officeart/2018/2/layout/IconVerticalSolidList"/>
    <dgm:cxn modelId="{575665C3-3A68-4E73-8968-4F73E42CCB2B}" type="presParOf" srcId="{E1DA0E99-229E-4C30-A895-1E269E35D8A9}" destId="{21B052AC-E537-423B-8768-42D4C7C5EBD4}" srcOrd="0" destOrd="0" presId="urn:microsoft.com/office/officeart/2018/2/layout/IconVerticalSolidList"/>
    <dgm:cxn modelId="{1345A706-B425-401C-AC83-96E42168CD34}" type="presParOf" srcId="{E1DA0E99-229E-4C30-A895-1E269E35D8A9}" destId="{DE84210F-5A16-476A-8188-F99F3FCAB4C9}" srcOrd="1" destOrd="0" presId="urn:microsoft.com/office/officeart/2018/2/layout/IconVerticalSolidList"/>
    <dgm:cxn modelId="{E2716C3D-14BD-4AC1-A963-C231D3C04EB5}" type="presParOf" srcId="{E1DA0E99-229E-4C30-A895-1E269E35D8A9}" destId="{B736762D-F5D5-440F-AA18-EB902F032027}" srcOrd="2" destOrd="0" presId="urn:microsoft.com/office/officeart/2018/2/layout/IconVerticalSolidList"/>
    <dgm:cxn modelId="{6465D2CC-3E32-4AE5-BCB2-3CC31CB04226}" type="presParOf" srcId="{E1DA0E99-229E-4C30-A895-1E269E35D8A9}" destId="{A390F37B-547E-41F4-8D0C-87141B5DAF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AC254-DF42-4221-BEA8-D3606A044DA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2A080AF-AB5D-4325-9143-AEF9A2C5906B}">
      <dgm:prSet phldr="0" custT="1"/>
      <dgm:spPr/>
      <dgm:t>
        <a:bodyPr/>
        <a:lstStyle/>
        <a:p>
          <a:pPr rtl="0">
            <a:lnSpc>
              <a:spcPct val="100000"/>
            </a:lnSpc>
          </a:pPr>
          <a:r>
            <a:rPr lang="en-US" sz="1600" dirty="0">
              <a:latin typeface="Aptos Display" panose="02110004020202020204"/>
            </a:rPr>
            <a:t>Not all Ashford staff may feel confident using digital technology.</a:t>
          </a:r>
          <a:endParaRPr lang="en-US" sz="1600" dirty="0"/>
        </a:p>
      </dgm:t>
    </dgm:pt>
    <dgm:pt modelId="{C82BDD62-272D-40E5-B3EF-B8B152FC9237}" type="parTrans" cxnId="{E9CB76A6-CE41-42C2-AEFA-59053F065635}">
      <dgm:prSet/>
      <dgm:spPr/>
      <dgm:t>
        <a:bodyPr/>
        <a:lstStyle/>
        <a:p>
          <a:endParaRPr lang="en-US"/>
        </a:p>
      </dgm:t>
    </dgm:pt>
    <dgm:pt modelId="{3242081A-B727-4CC4-8292-8A5B76C2A005}" type="sibTrans" cxnId="{E9CB76A6-CE41-42C2-AEFA-59053F065635}">
      <dgm:prSet/>
      <dgm:spPr/>
      <dgm:t>
        <a:bodyPr/>
        <a:lstStyle/>
        <a:p>
          <a:endParaRPr lang="en-US"/>
        </a:p>
      </dgm:t>
    </dgm:pt>
    <dgm:pt modelId="{05C0CB78-7A43-45C4-B534-A07DD8E99A77}">
      <dgm:prSet/>
      <dgm:spPr/>
      <dgm:t>
        <a:bodyPr/>
        <a:lstStyle/>
        <a:p>
          <a:pPr rtl="0">
            <a:lnSpc>
              <a:spcPct val="100000"/>
            </a:lnSpc>
          </a:pPr>
          <a:r>
            <a:rPr lang="en-US" sz="1600" dirty="0">
              <a:latin typeface="Aptos Display" panose="02110004020202020204"/>
            </a:rPr>
            <a:t> Employees may need practical training to use Microsoft Teams properly. </a:t>
          </a:r>
          <a:endParaRPr lang="en-US" sz="1600" dirty="0"/>
        </a:p>
      </dgm:t>
    </dgm:pt>
    <dgm:pt modelId="{BD0A1FDC-DDC6-4A60-99AE-2130A32A1507}" type="parTrans" cxnId="{FCBAF3FB-63B6-4974-9363-AE445AE87684}">
      <dgm:prSet/>
      <dgm:spPr/>
      <dgm:t>
        <a:bodyPr/>
        <a:lstStyle/>
        <a:p>
          <a:endParaRPr lang="en-US"/>
        </a:p>
      </dgm:t>
    </dgm:pt>
    <dgm:pt modelId="{5D0C94B5-ECDA-4A8D-933A-14E0B855D1BF}" type="sibTrans" cxnId="{FCBAF3FB-63B6-4974-9363-AE445AE87684}">
      <dgm:prSet/>
      <dgm:spPr/>
      <dgm:t>
        <a:bodyPr/>
        <a:lstStyle/>
        <a:p>
          <a:endParaRPr lang="en-US"/>
        </a:p>
      </dgm:t>
    </dgm:pt>
    <dgm:pt modelId="{1CF44515-4121-47D7-A3CF-B9497D8AF0C9}">
      <dgm:prSet/>
      <dgm:spPr/>
      <dgm:t>
        <a:bodyPr/>
        <a:lstStyle/>
        <a:p>
          <a:pPr rtl="0">
            <a:lnSpc>
              <a:spcPct val="100000"/>
            </a:lnSpc>
          </a:pPr>
          <a:r>
            <a:rPr lang="en-US" sz="1600" dirty="0">
              <a:latin typeface="Aptos Display" panose="02110004020202020204"/>
            </a:rPr>
            <a:t>Ashford community care may need to protect service user information when staff communicate through Microsoft teams.</a:t>
          </a:r>
          <a:r>
            <a:rPr lang="en-US" sz="1600" dirty="0"/>
            <a:t> </a:t>
          </a:r>
          <a:r>
            <a:rPr lang="en-US" sz="1600" dirty="0">
              <a:latin typeface="Calibri"/>
              <a:ea typeface="Calibri"/>
              <a:cs typeface="Calibri"/>
            </a:rPr>
            <a:t>(Department of Health and Social Care, 2026)</a:t>
          </a:r>
        </a:p>
      </dgm:t>
    </dgm:pt>
    <dgm:pt modelId="{A3B20A4F-D695-4D39-9C4B-C0A522A1FFB9}" type="parTrans" cxnId="{365BF700-6303-4CAE-8C24-FD7C3FB8063E}">
      <dgm:prSet/>
      <dgm:spPr/>
      <dgm:t>
        <a:bodyPr/>
        <a:lstStyle/>
        <a:p>
          <a:endParaRPr lang="en-US"/>
        </a:p>
      </dgm:t>
    </dgm:pt>
    <dgm:pt modelId="{24185E1C-F3EE-4375-88E3-D8C961D74F16}" type="sibTrans" cxnId="{365BF700-6303-4CAE-8C24-FD7C3FB8063E}">
      <dgm:prSet/>
      <dgm:spPr/>
      <dgm:t>
        <a:bodyPr/>
        <a:lstStyle/>
        <a:p>
          <a:endParaRPr lang="en-US"/>
        </a:p>
      </dgm:t>
    </dgm:pt>
    <dgm:pt modelId="{14F45E2A-3D24-4AEC-ABDB-C0A33EC79A91}">
      <dgm:prSet phldrT="[Text]" phldr="0"/>
      <dgm:spPr/>
      <dgm:t>
        <a:bodyPr/>
        <a:lstStyle/>
        <a:p>
          <a:pPr rtl="0">
            <a:lnSpc>
              <a:spcPct val="100000"/>
            </a:lnSpc>
          </a:pPr>
          <a:r>
            <a:rPr lang="en-US" sz="1600" dirty="0">
              <a:latin typeface="Aptos Display" panose="02110004020202020204"/>
            </a:rPr>
            <a:t> </a:t>
          </a:r>
          <a:r>
            <a:rPr lang="en-US" sz="1600" dirty="0">
              <a:latin typeface="Aptos Display"/>
              <a:ea typeface="Calibri"/>
              <a:cs typeface="Calibri"/>
            </a:rPr>
            <a:t>Staff digital skills were reported as an obstacle to introducing care technology by 39% of adult social care providers </a:t>
          </a:r>
          <a:r>
            <a:rPr lang="en-US" sz="1600" dirty="0">
              <a:latin typeface="Calibri"/>
              <a:ea typeface="Calibri"/>
              <a:cs typeface="Calibri"/>
            </a:rPr>
            <a:t>(Department of Health and Social Care, 2026).</a:t>
          </a:r>
        </a:p>
      </dgm:t>
    </dgm:pt>
    <dgm:pt modelId="{68FB7458-4F7D-4AEA-BE3A-A2C4CC7EF7B1}" type="parTrans" cxnId="{378744BF-A129-409B-9E6B-68207B37756F}">
      <dgm:prSet/>
      <dgm:spPr/>
    </dgm:pt>
    <dgm:pt modelId="{D2CF83E8-BDA0-4D6C-89DE-75601579FD26}" type="sibTrans" cxnId="{378744BF-A129-409B-9E6B-68207B37756F}">
      <dgm:prSet/>
      <dgm:spPr/>
    </dgm:pt>
    <dgm:pt modelId="{D859B4A5-BFCA-4763-A1D2-38D8469D5ACA}" type="pres">
      <dgm:prSet presAssocID="{697AC254-DF42-4221-BEA8-D3606A044DA0}" presName="root" presStyleCnt="0">
        <dgm:presLayoutVars>
          <dgm:dir/>
          <dgm:resizeHandles val="exact"/>
        </dgm:presLayoutVars>
      </dgm:prSet>
      <dgm:spPr/>
    </dgm:pt>
    <dgm:pt modelId="{CE8C9549-9A82-4E34-93DB-C6E073656D14}" type="pres">
      <dgm:prSet presAssocID="{B2A080AF-AB5D-4325-9143-AEF9A2C5906B}" presName="compNode" presStyleCnt="0"/>
      <dgm:spPr/>
    </dgm:pt>
    <dgm:pt modelId="{85BAEC32-CC38-47B7-A1F9-C5FC78C62941}" type="pres">
      <dgm:prSet presAssocID="{B2A080AF-AB5D-4325-9143-AEF9A2C5906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miling Face with No Fill"/>
        </a:ext>
      </dgm:extLst>
    </dgm:pt>
    <dgm:pt modelId="{29CEF735-AF10-4B42-9C55-6FDFD4895A6F}" type="pres">
      <dgm:prSet presAssocID="{B2A080AF-AB5D-4325-9143-AEF9A2C5906B}" presName="spaceRect" presStyleCnt="0"/>
      <dgm:spPr/>
    </dgm:pt>
    <dgm:pt modelId="{D16A3765-D053-4554-B369-CBFDD4D6C3E8}" type="pres">
      <dgm:prSet presAssocID="{B2A080AF-AB5D-4325-9143-AEF9A2C5906B}" presName="textRect" presStyleLbl="revTx" presStyleIdx="0" presStyleCnt="4">
        <dgm:presLayoutVars>
          <dgm:chMax val="1"/>
          <dgm:chPref val="1"/>
        </dgm:presLayoutVars>
      </dgm:prSet>
      <dgm:spPr/>
    </dgm:pt>
    <dgm:pt modelId="{EC4F941B-FD20-4340-B421-A2E6A052C752}" type="pres">
      <dgm:prSet presAssocID="{3242081A-B727-4CC4-8292-8A5B76C2A005}" presName="sibTrans" presStyleCnt="0"/>
      <dgm:spPr/>
    </dgm:pt>
    <dgm:pt modelId="{AFAE33E5-E280-4E86-B23F-897E98B82A80}" type="pres">
      <dgm:prSet presAssocID="{14F45E2A-3D24-4AEC-ABDB-C0A33EC79A91}" presName="compNode" presStyleCnt="0"/>
      <dgm:spPr/>
    </dgm:pt>
    <dgm:pt modelId="{B717BBFD-C7F7-4B5E-886C-68DDE5554315}" type="pres">
      <dgm:prSet presAssocID="{14F45E2A-3D24-4AEC-ABDB-C0A33EC79A91}" presName="iconRect" presStyleLbl="node1" presStyleIdx="1" presStyleCnt="4"/>
      <dgm:spPr/>
    </dgm:pt>
    <dgm:pt modelId="{A7FF2763-2F15-4DF3-BA72-2838440450AC}" type="pres">
      <dgm:prSet presAssocID="{14F45E2A-3D24-4AEC-ABDB-C0A33EC79A91}" presName="spaceRect" presStyleCnt="0"/>
      <dgm:spPr/>
    </dgm:pt>
    <dgm:pt modelId="{CCA4933D-869B-4D39-99E1-E79EF6AAFE02}" type="pres">
      <dgm:prSet presAssocID="{14F45E2A-3D24-4AEC-ABDB-C0A33EC79A91}" presName="textRect" presStyleLbl="revTx" presStyleIdx="1" presStyleCnt="4">
        <dgm:presLayoutVars>
          <dgm:chMax val="1"/>
          <dgm:chPref val="1"/>
        </dgm:presLayoutVars>
      </dgm:prSet>
      <dgm:spPr/>
    </dgm:pt>
    <dgm:pt modelId="{3E895403-7F8A-47AC-B5D9-A87491CA2D16}" type="pres">
      <dgm:prSet presAssocID="{D2CF83E8-BDA0-4D6C-89DE-75601579FD26}" presName="sibTrans" presStyleCnt="0"/>
      <dgm:spPr/>
    </dgm:pt>
    <dgm:pt modelId="{D77A02F9-5CAC-4C33-A3DA-B20F389D44B7}" type="pres">
      <dgm:prSet presAssocID="{05C0CB78-7A43-45C4-B534-A07DD8E99A77}" presName="compNode" presStyleCnt="0"/>
      <dgm:spPr/>
    </dgm:pt>
    <dgm:pt modelId="{A440064A-FE13-47AA-8F21-CA406C716FA1}" type="pres">
      <dgm:prSet presAssocID="{05C0CB78-7A43-45C4-B534-A07DD8E99A7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B3A439BA-A1CF-4332-9AFD-5BA62E39A62D}" type="pres">
      <dgm:prSet presAssocID="{05C0CB78-7A43-45C4-B534-A07DD8E99A77}" presName="spaceRect" presStyleCnt="0"/>
      <dgm:spPr/>
    </dgm:pt>
    <dgm:pt modelId="{EE024F23-D322-4EB1-8131-1517BF837486}" type="pres">
      <dgm:prSet presAssocID="{05C0CB78-7A43-45C4-B534-A07DD8E99A77}" presName="textRect" presStyleLbl="revTx" presStyleIdx="2" presStyleCnt="4">
        <dgm:presLayoutVars>
          <dgm:chMax val="1"/>
          <dgm:chPref val="1"/>
        </dgm:presLayoutVars>
      </dgm:prSet>
      <dgm:spPr/>
    </dgm:pt>
    <dgm:pt modelId="{8721607A-B85B-4809-8C78-7E699B9403C0}" type="pres">
      <dgm:prSet presAssocID="{5D0C94B5-ECDA-4A8D-933A-14E0B855D1BF}" presName="sibTrans" presStyleCnt="0"/>
      <dgm:spPr/>
    </dgm:pt>
    <dgm:pt modelId="{63F52670-5E9E-4CD6-B0A7-9796729497CC}" type="pres">
      <dgm:prSet presAssocID="{1CF44515-4121-47D7-A3CF-B9497D8AF0C9}" presName="compNode" presStyleCnt="0"/>
      <dgm:spPr/>
    </dgm:pt>
    <dgm:pt modelId="{82E9A29F-B607-4C94-99E8-19593108DAE2}" type="pres">
      <dgm:prSet presAssocID="{1CF44515-4121-47D7-A3CF-B9497D8AF0C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890C4579-A250-43E9-9D5A-5997F33AEA63}" type="pres">
      <dgm:prSet presAssocID="{1CF44515-4121-47D7-A3CF-B9497D8AF0C9}" presName="spaceRect" presStyleCnt="0"/>
      <dgm:spPr/>
    </dgm:pt>
    <dgm:pt modelId="{E721F7F5-7B6A-4ED5-AFFF-289F122C8844}" type="pres">
      <dgm:prSet presAssocID="{1CF44515-4121-47D7-A3CF-B9497D8AF0C9}" presName="textRect" presStyleLbl="revTx" presStyleIdx="3" presStyleCnt="4">
        <dgm:presLayoutVars>
          <dgm:chMax val="1"/>
          <dgm:chPref val="1"/>
        </dgm:presLayoutVars>
      </dgm:prSet>
      <dgm:spPr/>
    </dgm:pt>
  </dgm:ptLst>
  <dgm:cxnLst>
    <dgm:cxn modelId="{365BF700-6303-4CAE-8C24-FD7C3FB8063E}" srcId="{697AC254-DF42-4221-BEA8-D3606A044DA0}" destId="{1CF44515-4121-47D7-A3CF-B9497D8AF0C9}" srcOrd="3" destOrd="0" parTransId="{A3B20A4F-D695-4D39-9C4B-C0A522A1FFB9}" sibTransId="{24185E1C-F3EE-4375-88E3-D8C961D74F16}"/>
    <dgm:cxn modelId="{92342B12-FA78-43E5-ADFC-2CD90F4F1FAB}" type="presOf" srcId="{05C0CB78-7A43-45C4-B534-A07DD8E99A77}" destId="{EE024F23-D322-4EB1-8131-1517BF837486}" srcOrd="0" destOrd="0" presId="urn:microsoft.com/office/officeart/2018/2/layout/IconLabelList"/>
    <dgm:cxn modelId="{183D1827-47BE-4CE0-98AE-CD084A40F09F}" type="presOf" srcId="{1CF44515-4121-47D7-A3CF-B9497D8AF0C9}" destId="{E721F7F5-7B6A-4ED5-AFFF-289F122C8844}" srcOrd="0" destOrd="0" presId="urn:microsoft.com/office/officeart/2018/2/layout/IconLabelList"/>
    <dgm:cxn modelId="{68134631-2070-4B18-A893-952AC3451299}" type="presOf" srcId="{697AC254-DF42-4221-BEA8-D3606A044DA0}" destId="{D859B4A5-BFCA-4763-A1D2-38D8469D5ACA}" srcOrd="0" destOrd="0" presId="urn:microsoft.com/office/officeart/2018/2/layout/IconLabelList"/>
    <dgm:cxn modelId="{D10E186B-16A7-4940-A64B-B65D6722963E}" type="presOf" srcId="{B2A080AF-AB5D-4325-9143-AEF9A2C5906B}" destId="{D16A3765-D053-4554-B369-CBFDD4D6C3E8}" srcOrd="0" destOrd="0" presId="urn:microsoft.com/office/officeart/2018/2/layout/IconLabelList"/>
    <dgm:cxn modelId="{8DE11F87-8651-4285-A93C-9A0DE8554896}" type="presOf" srcId="{14F45E2A-3D24-4AEC-ABDB-C0A33EC79A91}" destId="{CCA4933D-869B-4D39-99E1-E79EF6AAFE02}" srcOrd="0" destOrd="0" presId="urn:microsoft.com/office/officeart/2018/2/layout/IconLabelList"/>
    <dgm:cxn modelId="{E9CB76A6-CE41-42C2-AEFA-59053F065635}" srcId="{697AC254-DF42-4221-BEA8-D3606A044DA0}" destId="{B2A080AF-AB5D-4325-9143-AEF9A2C5906B}" srcOrd="0" destOrd="0" parTransId="{C82BDD62-272D-40E5-B3EF-B8B152FC9237}" sibTransId="{3242081A-B727-4CC4-8292-8A5B76C2A005}"/>
    <dgm:cxn modelId="{378744BF-A129-409B-9E6B-68207B37756F}" srcId="{697AC254-DF42-4221-BEA8-D3606A044DA0}" destId="{14F45E2A-3D24-4AEC-ABDB-C0A33EC79A91}" srcOrd="1" destOrd="0" parTransId="{68FB7458-4F7D-4AEA-BE3A-A2C4CC7EF7B1}" sibTransId="{D2CF83E8-BDA0-4D6C-89DE-75601579FD26}"/>
    <dgm:cxn modelId="{FCBAF3FB-63B6-4974-9363-AE445AE87684}" srcId="{697AC254-DF42-4221-BEA8-D3606A044DA0}" destId="{05C0CB78-7A43-45C4-B534-A07DD8E99A77}" srcOrd="2" destOrd="0" parTransId="{BD0A1FDC-DDC6-4A60-99AE-2130A32A1507}" sibTransId="{5D0C94B5-ECDA-4A8D-933A-14E0B855D1BF}"/>
    <dgm:cxn modelId="{D6B36D06-58FF-4035-AF03-074CBBC52371}" type="presParOf" srcId="{D859B4A5-BFCA-4763-A1D2-38D8469D5ACA}" destId="{CE8C9549-9A82-4E34-93DB-C6E073656D14}" srcOrd="0" destOrd="0" presId="urn:microsoft.com/office/officeart/2018/2/layout/IconLabelList"/>
    <dgm:cxn modelId="{DE6D2491-953D-403E-836F-A05F7B9F6B22}" type="presParOf" srcId="{CE8C9549-9A82-4E34-93DB-C6E073656D14}" destId="{85BAEC32-CC38-47B7-A1F9-C5FC78C62941}" srcOrd="0" destOrd="0" presId="urn:microsoft.com/office/officeart/2018/2/layout/IconLabelList"/>
    <dgm:cxn modelId="{0214B37D-1AC8-4BC2-B574-2BB82197679A}" type="presParOf" srcId="{CE8C9549-9A82-4E34-93DB-C6E073656D14}" destId="{29CEF735-AF10-4B42-9C55-6FDFD4895A6F}" srcOrd="1" destOrd="0" presId="urn:microsoft.com/office/officeart/2018/2/layout/IconLabelList"/>
    <dgm:cxn modelId="{C9C3FEBD-E1C7-4F16-9DA6-61594F2B976C}" type="presParOf" srcId="{CE8C9549-9A82-4E34-93DB-C6E073656D14}" destId="{D16A3765-D053-4554-B369-CBFDD4D6C3E8}" srcOrd="2" destOrd="0" presId="urn:microsoft.com/office/officeart/2018/2/layout/IconLabelList"/>
    <dgm:cxn modelId="{19BFA195-5873-453C-8965-0D792D0873D8}" type="presParOf" srcId="{D859B4A5-BFCA-4763-A1D2-38D8469D5ACA}" destId="{EC4F941B-FD20-4340-B421-A2E6A052C752}" srcOrd="1" destOrd="0" presId="urn:microsoft.com/office/officeart/2018/2/layout/IconLabelList"/>
    <dgm:cxn modelId="{30507F59-B83B-45AF-95B1-F9DE1D39FA4B}" type="presParOf" srcId="{D859B4A5-BFCA-4763-A1D2-38D8469D5ACA}" destId="{AFAE33E5-E280-4E86-B23F-897E98B82A80}" srcOrd="2" destOrd="0" presId="urn:microsoft.com/office/officeart/2018/2/layout/IconLabelList"/>
    <dgm:cxn modelId="{59BBEE03-71F8-4FE9-B676-161385BAA170}" type="presParOf" srcId="{AFAE33E5-E280-4E86-B23F-897E98B82A80}" destId="{B717BBFD-C7F7-4B5E-886C-68DDE5554315}" srcOrd="0" destOrd="0" presId="urn:microsoft.com/office/officeart/2018/2/layout/IconLabelList"/>
    <dgm:cxn modelId="{95620421-63C4-4829-9199-28337383BDCF}" type="presParOf" srcId="{AFAE33E5-E280-4E86-B23F-897E98B82A80}" destId="{A7FF2763-2F15-4DF3-BA72-2838440450AC}" srcOrd="1" destOrd="0" presId="urn:microsoft.com/office/officeart/2018/2/layout/IconLabelList"/>
    <dgm:cxn modelId="{85198253-C547-4E91-A42C-76B38D8A487A}" type="presParOf" srcId="{AFAE33E5-E280-4E86-B23F-897E98B82A80}" destId="{CCA4933D-869B-4D39-99E1-E79EF6AAFE02}" srcOrd="2" destOrd="0" presId="urn:microsoft.com/office/officeart/2018/2/layout/IconLabelList"/>
    <dgm:cxn modelId="{878D1684-77DF-4009-A362-DC87C9F52329}" type="presParOf" srcId="{D859B4A5-BFCA-4763-A1D2-38D8469D5ACA}" destId="{3E895403-7F8A-47AC-B5D9-A87491CA2D16}" srcOrd="3" destOrd="0" presId="urn:microsoft.com/office/officeart/2018/2/layout/IconLabelList"/>
    <dgm:cxn modelId="{A0506702-1BF1-4797-B1E2-5C175A8DFFA5}" type="presParOf" srcId="{D859B4A5-BFCA-4763-A1D2-38D8469D5ACA}" destId="{D77A02F9-5CAC-4C33-A3DA-B20F389D44B7}" srcOrd="4" destOrd="0" presId="urn:microsoft.com/office/officeart/2018/2/layout/IconLabelList"/>
    <dgm:cxn modelId="{658C5749-73BE-4382-A8FD-74CAEEE7BFFA}" type="presParOf" srcId="{D77A02F9-5CAC-4C33-A3DA-B20F389D44B7}" destId="{A440064A-FE13-47AA-8F21-CA406C716FA1}" srcOrd="0" destOrd="0" presId="urn:microsoft.com/office/officeart/2018/2/layout/IconLabelList"/>
    <dgm:cxn modelId="{C3AF7695-979B-44B5-9F95-873F9D9DF92F}" type="presParOf" srcId="{D77A02F9-5CAC-4C33-A3DA-B20F389D44B7}" destId="{B3A439BA-A1CF-4332-9AFD-5BA62E39A62D}" srcOrd="1" destOrd="0" presId="urn:microsoft.com/office/officeart/2018/2/layout/IconLabelList"/>
    <dgm:cxn modelId="{1F92CF19-AC89-476B-A0DE-BFEB2EC2BB7D}" type="presParOf" srcId="{D77A02F9-5CAC-4C33-A3DA-B20F389D44B7}" destId="{EE024F23-D322-4EB1-8131-1517BF837486}" srcOrd="2" destOrd="0" presId="urn:microsoft.com/office/officeart/2018/2/layout/IconLabelList"/>
    <dgm:cxn modelId="{89B1FB74-CD3E-4338-891F-37BE0B06A636}" type="presParOf" srcId="{D859B4A5-BFCA-4763-A1D2-38D8469D5ACA}" destId="{8721607A-B85B-4809-8C78-7E699B9403C0}" srcOrd="5" destOrd="0" presId="urn:microsoft.com/office/officeart/2018/2/layout/IconLabelList"/>
    <dgm:cxn modelId="{443F98BD-10BE-41D5-A5D4-25165C3130E8}" type="presParOf" srcId="{D859B4A5-BFCA-4763-A1D2-38D8469D5ACA}" destId="{63F52670-5E9E-4CD6-B0A7-9796729497CC}" srcOrd="6" destOrd="0" presId="urn:microsoft.com/office/officeart/2018/2/layout/IconLabelList"/>
    <dgm:cxn modelId="{D414C993-5CAF-4D5D-9287-754767C78C98}" type="presParOf" srcId="{63F52670-5E9E-4CD6-B0A7-9796729497CC}" destId="{82E9A29F-B607-4C94-99E8-19593108DAE2}" srcOrd="0" destOrd="0" presId="urn:microsoft.com/office/officeart/2018/2/layout/IconLabelList"/>
    <dgm:cxn modelId="{E35B61E9-013A-41E5-A610-747A7ECE504C}" type="presParOf" srcId="{63F52670-5E9E-4CD6-B0A7-9796729497CC}" destId="{890C4579-A250-43E9-9D5A-5997F33AEA63}" srcOrd="1" destOrd="0" presId="urn:microsoft.com/office/officeart/2018/2/layout/IconLabelList"/>
    <dgm:cxn modelId="{571416CE-D20F-4B79-BE21-CB2FD0C6A484}" type="presParOf" srcId="{63F52670-5E9E-4CD6-B0A7-9796729497CC}" destId="{E721F7F5-7B6A-4ED5-AFFF-289F122C88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252D-25F5-4F2B-9915-72445F6E5993}">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50FD1-BC5D-4DB0-9E1C-908148D240E2}">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dirty="0">
              <a:solidFill>
                <a:schemeClr val="bg1"/>
              </a:solidFill>
              <a:latin typeface="Aptos Display" panose="02110004020202020204"/>
            </a:rPr>
            <a:t>Keeping staff messages in one place would make information easier to manage instead of having it  spread across different platforms at Ashford community care </a:t>
          </a:r>
          <a:r>
            <a:rPr lang="en-US" sz="1100" b="1" kern="1200" dirty="0">
              <a:solidFill>
                <a:schemeClr val="bg1"/>
              </a:solidFill>
            </a:rPr>
            <a:t>(Department of Health and Social Care, 2026</a:t>
          </a:r>
          <a:r>
            <a:rPr lang="en-US" sz="1100" b="1" kern="1200" dirty="0">
              <a:solidFill>
                <a:schemeClr val="bg1"/>
              </a:solidFill>
              <a:latin typeface="Aptos Display" panose="02110004020202020204"/>
            </a:rPr>
            <a:t>).</a:t>
          </a:r>
          <a:endParaRPr lang="en-US" sz="1100" b="1" kern="1200" dirty="0">
            <a:solidFill>
              <a:schemeClr val="bg1"/>
            </a:solidFill>
          </a:endParaRPr>
        </a:p>
      </dsp:txBody>
      <dsp:txXfrm>
        <a:off x="1313516" y="631331"/>
        <a:ext cx="1948298" cy="1948298"/>
      </dsp:txXfrm>
    </dsp:sp>
    <dsp:sp modelId="{3A7EC1B0-9AC9-4AF5-8DD1-3248678F71BA}">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dirty="0">
              <a:solidFill>
                <a:schemeClr val="bg1"/>
              </a:solidFill>
            </a:rPr>
            <a:t>Microsoft teams </a:t>
          </a:r>
          <a:r>
            <a:rPr lang="en-US" sz="1100" b="1" kern="1200" dirty="0">
              <a:solidFill>
                <a:schemeClr val="bg1"/>
              </a:solidFill>
              <a:latin typeface="Aptos Display" panose="02110004020202020204"/>
            </a:rPr>
            <a:t>allows staff to communicate through chats and calls and share information across different locations</a:t>
          </a:r>
          <a:r>
            <a:rPr lang="en-US" sz="1100" b="1" kern="1200" dirty="0">
              <a:solidFill>
                <a:schemeClr val="bg1"/>
              </a:solidFill>
            </a:rPr>
            <a:t> (NHS England, </a:t>
          </a:r>
          <a:r>
            <a:rPr lang="en-US" sz="1100" b="1" kern="1200" dirty="0">
              <a:solidFill>
                <a:schemeClr val="bg1"/>
              </a:solidFill>
              <a:latin typeface="Aptos Display" panose="02110004020202020204"/>
            </a:rPr>
            <a:t>2025</a:t>
          </a:r>
          <a:r>
            <a:rPr lang="en-US" sz="1100" b="1" kern="1200" dirty="0">
              <a:solidFill>
                <a:schemeClr val="bg1"/>
              </a:solidFill>
            </a:rPr>
            <a:t>).</a:t>
          </a:r>
          <a:r>
            <a:rPr lang="en-US" sz="1100" b="1" kern="1200" dirty="0">
              <a:solidFill>
                <a:schemeClr val="bg1"/>
              </a:solidFill>
              <a:latin typeface="Aptos Display" panose="02110004020202020204"/>
            </a:rPr>
            <a:t> Research in an NHS community service also found Microsoft Teams supported teamwork and knowledge sharing among staff (Hargreaves et al., 2022).</a:t>
          </a:r>
          <a:endParaRPr lang="en-US" sz="1100" b="1" kern="1200" dirty="0">
            <a:solidFill>
              <a:schemeClr val="bg1"/>
            </a:solidFill>
          </a:endParaRPr>
        </a:p>
      </dsp:txBody>
      <dsp:txXfrm>
        <a:off x="3638696" y="631331"/>
        <a:ext cx="1948298" cy="1948298"/>
      </dsp:txXfrm>
    </dsp:sp>
    <dsp:sp modelId="{1781AEE3-4EF2-432A-91B7-867C18F189CF}">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dirty="0">
              <a:solidFill>
                <a:schemeClr val="bg1"/>
              </a:solidFill>
            </a:rPr>
            <a:t>At Ashford </a:t>
          </a:r>
          <a:r>
            <a:rPr lang="en-US" sz="1100" b="1" kern="1200" dirty="0">
              <a:solidFill>
                <a:schemeClr val="bg1"/>
              </a:solidFill>
              <a:latin typeface="Aptos Display" panose="02110004020202020204"/>
            </a:rPr>
            <a:t>community care </a:t>
          </a:r>
          <a:r>
            <a:rPr lang="en-US" sz="1100" b="1" kern="1200" dirty="0">
              <a:solidFill>
                <a:schemeClr val="bg1"/>
              </a:solidFill>
            </a:rPr>
            <a:t> staff could</a:t>
          </a:r>
          <a:r>
            <a:rPr lang="en-US" sz="1100" b="1" kern="1200" dirty="0">
              <a:solidFill>
                <a:schemeClr val="bg1"/>
              </a:solidFill>
              <a:latin typeface="Aptos Display" panose="02110004020202020204"/>
            </a:rPr>
            <a:t> check</a:t>
          </a:r>
          <a:r>
            <a:rPr lang="en-US" sz="1100" b="1" kern="1200" dirty="0">
              <a:solidFill>
                <a:schemeClr val="bg1"/>
              </a:solidFill>
            </a:rPr>
            <a:t> </a:t>
          </a:r>
          <a:r>
            <a:rPr lang="en-US" sz="1100" b="1" kern="1200" dirty="0">
              <a:solidFill>
                <a:schemeClr val="bg1"/>
              </a:solidFill>
              <a:latin typeface="Aptos Display" panose="02110004020202020204"/>
            </a:rPr>
            <a:t>daily </a:t>
          </a:r>
          <a:r>
            <a:rPr lang="en-US" sz="1100" b="1" kern="1200" dirty="0">
              <a:solidFill>
                <a:schemeClr val="bg1"/>
              </a:solidFill>
            </a:rPr>
            <a:t>updates in one place instead of relying on separate </a:t>
          </a:r>
          <a:r>
            <a:rPr lang="en-US" sz="1100" b="1" kern="1200" dirty="0">
              <a:solidFill>
                <a:schemeClr val="bg1"/>
              </a:solidFill>
              <a:latin typeface="Aptos Display" panose="02110004020202020204"/>
            </a:rPr>
            <a:t>emails, messages</a:t>
          </a:r>
          <a:r>
            <a:rPr lang="en-US" sz="1100" b="1" kern="1200" dirty="0">
              <a:solidFill>
                <a:schemeClr val="bg1"/>
              </a:solidFill>
            </a:rPr>
            <a:t> </a:t>
          </a:r>
          <a:r>
            <a:rPr lang="en-US" sz="1100" b="1" kern="1200" dirty="0">
              <a:solidFill>
                <a:schemeClr val="bg1"/>
              </a:solidFill>
              <a:latin typeface="Aptos Display" panose="02110004020202020204"/>
            </a:rPr>
            <a:t>and </a:t>
          </a:r>
          <a:r>
            <a:rPr lang="en-US" sz="1100" b="1" kern="1200" dirty="0">
              <a:solidFill>
                <a:schemeClr val="bg1"/>
              </a:solidFill>
            </a:rPr>
            <a:t>calls</a:t>
          </a:r>
          <a:r>
            <a:rPr lang="en-US" sz="1100" b="1" kern="1200" dirty="0">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sz="1100" b="1" kern="1200" dirty="0">
            <a:solidFill>
              <a:schemeClr val="bg1"/>
            </a:solidFill>
          </a:endParaRPr>
        </a:p>
      </dsp:txBody>
      <dsp:txXfrm>
        <a:off x="1313516" y="2956510"/>
        <a:ext cx="1948298" cy="1948298"/>
      </dsp:txXfrm>
    </dsp:sp>
    <dsp:sp modelId="{EC75BC82-085B-4FA3-AC90-0C980DEDC588}">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dirty="0">
              <a:solidFill>
                <a:schemeClr val="bg1"/>
              </a:solidFill>
            </a:rPr>
            <a:t>This could</a:t>
          </a:r>
          <a:r>
            <a:rPr lang="en-US" sz="1100" b="1" kern="1200" dirty="0">
              <a:solidFill>
                <a:schemeClr val="bg1"/>
              </a:solidFill>
              <a:latin typeface="Aptos Display" panose="02110004020202020204"/>
            </a:rPr>
            <a:t> save</a:t>
          </a:r>
          <a:r>
            <a:rPr lang="en-US" sz="1100" b="1" kern="1200" dirty="0">
              <a:solidFill>
                <a:schemeClr val="bg1"/>
              </a:solidFill>
            </a:rPr>
            <a:t> </a:t>
          </a:r>
          <a:r>
            <a:rPr lang="en-US" sz="1100" b="1" kern="1200" dirty="0">
              <a:solidFill>
                <a:schemeClr val="bg1"/>
              </a:solidFill>
              <a:latin typeface="Aptos Display" panose="02110004020202020204"/>
            </a:rPr>
            <a:t>staff time reduce </a:t>
          </a:r>
          <a:r>
            <a:rPr lang="en-US" sz="1100" b="1" kern="1200" dirty="0">
              <a:solidFill>
                <a:schemeClr val="bg1"/>
              </a:solidFill>
            </a:rPr>
            <a:t>duplicated work and</a:t>
          </a:r>
          <a:r>
            <a:rPr lang="en-US" sz="1100" b="1" kern="1200" dirty="0">
              <a:solidFill>
                <a:schemeClr val="bg1"/>
              </a:solidFill>
              <a:latin typeface="Aptos Display" panose="02110004020202020204"/>
            </a:rPr>
            <a:t> important</a:t>
          </a:r>
          <a:r>
            <a:rPr lang="en-US" sz="1100" b="1" kern="1200" dirty="0">
              <a:solidFill>
                <a:schemeClr val="bg1"/>
              </a:solidFill>
            </a:rPr>
            <a:t> information</a:t>
          </a:r>
          <a:r>
            <a:rPr lang="en-US" sz="1100" b="1" kern="1200" dirty="0">
              <a:solidFill>
                <a:schemeClr val="bg1"/>
              </a:solidFill>
              <a:latin typeface="Aptos Display" panose="02110004020202020204"/>
            </a:rPr>
            <a:t> being missed at Ashford community care.</a:t>
          </a:r>
          <a:endParaRPr lang="en-US" sz="1100" b="1" kern="1200" dirty="0">
            <a:solidFill>
              <a:schemeClr val="bg1"/>
            </a:solidFill>
          </a:endParaRPr>
        </a:p>
      </dsp:txBody>
      <dsp:txXfrm>
        <a:off x="3638696" y="2956510"/>
        <a:ext cx="1948298" cy="19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B3EB0-3FCA-4830-9C91-62A0CB2BDC8A}">
      <dsp:nvSpPr>
        <dsp:cNvPr id="0" name=""/>
        <dsp:cNvSpPr/>
      </dsp:nvSpPr>
      <dsp:spPr>
        <a:xfrm>
          <a:off x="0" y="53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64C25-4DD4-4771-B932-750558622512}">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73C4B-7007-440F-B371-F4590D191BD3}">
      <dsp:nvSpPr>
        <dsp:cNvPr id="0" name=""/>
        <dsp:cNvSpPr/>
      </dsp:nvSpPr>
      <dsp:spPr>
        <a:xfrm>
          <a:off x="1435590" y="53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dirty="0">
              <a:latin typeface="Aptos Display" panose="02110004020202020204"/>
            </a:rPr>
            <a:t>Microsoft Teams could</a:t>
          </a:r>
          <a:r>
            <a:rPr lang="en-US" sz="1500" kern="1200" dirty="0"/>
            <a:t> </a:t>
          </a:r>
          <a:r>
            <a:rPr lang="en-US" sz="1500" kern="1200" dirty="0">
              <a:latin typeface="Aptos Display" panose="02110004020202020204"/>
            </a:rPr>
            <a:t>help Ashford staff stay in touch throughout the day, even when they are based </a:t>
          </a:r>
          <a:r>
            <a:rPr lang="en-US" sz="1500" kern="1200" dirty="0"/>
            <a:t>staff in </a:t>
          </a:r>
          <a:r>
            <a:rPr lang="en-US" sz="1500" kern="1200" dirty="0">
              <a:latin typeface="Aptos Display" panose="02110004020202020204"/>
            </a:rPr>
            <a:t>different</a:t>
          </a:r>
          <a:r>
            <a:rPr lang="en-US" sz="1500" kern="1200" dirty="0"/>
            <a:t> locations</a:t>
          </a:r>
          <a:r>
            <a:rPr lang="en-US" sz="1500" kern="1200" dirty="0">
              <a:latin typeface="Aptos Display" panose="02110004020202020204"/>
            </a:rPr>
            <a:t>.</a:t>
          </a:r>
          <a:endParaRPr lang="en-US" sz="1500" kern="1200" dirty="0"/>
        </a:p>
      </dsp:txBody>
      <dsp:txXfrm>
        <a:off x="1435590" y="531"/>
        <a:ext cx="3746009" cy="1242935"/>
      </dsp:txXfrm>
    </dsp:sp>
    <dsp:sp modelId="{50F1546F-69AA-4104-ACC3-6FE92805E5E9}">
      <dsp:nvSpPr>
        <dsp:cNvPr id="0" name=""/>
        <dsp:cNvSpPr/>
      </dsp:nvSpPr>
      <dsp:spPr>
        <a:xfrm>
          <a:off x="0" y="155420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1F492-A9F2-4E61-8F04-1373259171BC}">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D4195-4A40-4CF2-B174-36138F51FE10}">
      <dsp:nvSpPr>
        <dsp:cNvPr id="0" name=""/>
        <dsp:cNvSpPr/>
      </dsp:nvSpPr>
      <dsp:spPr>
        <a:xfrm>
          <a:off x="1435590" y="155420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dirty="0">
              <a:latin typeface="Aptos Display" panose="02110004020202020204"/>
            </a:rPr>
            <a:t>Staff could use Microsoft Teams to share information and work together more easily, without needing to be in the same place</a:t>
          </a:r>
          <a:endParaRPr lang="en-US" sz="1500" kern="1200" dirty="0"/>
        </a:p>
      </dsp:txBody>
      <dsp:txXfrm>
        <a:off x="1435590" y="1554201"/>
        <a:ext cx="3746009" cy="1242935"/>
      </dsp:txXfrm>
    </dsp:sp>
    <dsp:sp modelId="{21B052AC-E537-423B-8768-42D4C7C5EBD4}">
      <dsp:nvSpPr>
        <dsp:cNvPr id="0" name=""/>
        <dsp:cNvSpPr/>
      </dsp:nvSpPr>
      <dsp:spPr>
        <a:xfrm>
          <a:off x="0" y="3107870"/>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4210F-5A16-476A-8188-F99F3FCAB4C9}">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0F37B-547E-41F4-8D0C-87141B5DAF68}">
      <dsp:nvSpPr>
        <dsp:cNvPr id="0" name=""/>
        <dsp:cNvSpPr/>
      </dsp:nvSpPr>
      <dsp:spPr>
        <a:xfrm>
          <a:off x="1435590" y="3107870"/>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dirty="0">
              <a:latin typeface="Aptos Display" panose="02110004020202020204"/>
            </a:rPr>
            <a:t>Keeping daily updates together could make important information quicker and easier for staff to find at Ashford community care.</a:t>
          </a:r>
          <a:endParaRPr lang="en-US" sz="1500" kern="1200" dirty="0"/>
        </a:p>
      </dsp:txBody>
      <dsp:txXfrm>
        <a:off x="1435590" y="3107870"/>
        <a:ext cx="3746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AEC32-CC38-47B7-A1F9-C5FC78C62941}">
      <dsp:nvSpPr>
        <dsp:cNvPr id="0" name=""/>
        <dsp:cNvSpPr/>
      </dsp:nvSpPr>
      <dsp:spPr>
        <a:xfrm>
          <a:off x="781052" y="200313"/>
          <a:ext cx="687392" cy="6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A3765-D053-4554-B369-CBFDD4D6C3E8}">
      <dsp:nvSpPr>
        <dsp:cNvPr id="0" name=""/>
        <dsp:cNvSpPr/>
      </dsp:nvSpPr>
      <dsp:spPr>
        <a:xfrm>
          <a:off x="360979" y="1189826"/>
          <a:ext cx="1527539" cy="102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rtl="0">
            <a:lnSpc>
              <a:spcPct val="100000"/>
            </a:lnSpc>
            <a:spcBef>
              <a:spcPct val="0"/>
            </a:spcBef>
            <a:spcAft>
              <a:spcPct val="35000"/>
            </a:spcAft>
            <a:buNone/>
          </a:pPr>
          <a:r>
            <a:rPr lang="en-US" sz="1600" kern="1200" dirty="0">
              <a:latin typeface="Aptos Display" panose="02110004020202020204"/>
            </a:rPr>
            <a:t>Not all Ashford staff may feel confident using digital technology.</a:t>
          </a:r>
          <a:endParaRPr lang="en-US" sz="1600" kern="1200" dirty="0"/>
        </a:p>
      </dsp:txBody>
      <dsp:txXfrm>
        <a:off x="360979" y="1189826"/>
        <a:ext cx="1527539" cy="1024543"/>
      </dsp:txXfrm>
    </dsp:sp>
    <dsp:sp modelId="{B717BBFD-C7F7-4B5E-886C-68DDE5554315}">
      <dsp:nvSpPr>
        <dsp:cNvPr id="0" name=""/>
        <dsp:cNvSpPr/>
      </dsp:nvSpPr>
      <dsp:spPr>
        <a:xfrm>
          <a:off x="2575911" y="200313"/>
          <a:ext cx="687392" cy="6873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A4933D-869B-4D39-99E1-E79EF6AAFE02}">
      <dsp:nvSpPr>
        <dsp:cNvPr id="0" name=""/>
        <dsp:cNvSpPr/>
      </dsp:nvSpPr>
      <dsp:spPr>
        <a:xfrm>
          <a:off x="2155837" y="1189826"/>
          <a:ext cx="1527539" cy="102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US" sz="1100" kern="1200" dirty="0">
              <a:latin typeface="Aptos Display" panose="02110004020202020204"/>
            </a:rPr>
            <a:t> </a:t>
          </a:r>
          <a:r>
            <a:rPr lang="en-US" sz="1100" kern="1200" dirty="0">
              <a:latin typeface="Aptos Display"/>
              <a:ea typeface="Calibri"/>
              <a:cs typeface="Calibri"/>
            </a:rPr>
            <a:t>Staff digital skills were reported as an obstacle to introducing care technology by 39% of adult social care providers </a:t>
          </a:r>
          <a:r>
            <a:rPr lang="en-US" sz="1100" kern="1200" dirty="0">
              <a:latin typeface="Calibri"/>
              <a:ea typeface="Calibri"/>
              <a:cs typeface="Calibri"/>
            </a:rPr>
            <a:t>(Department of Health and Social Care, 2026).</a:t>
          </a:r>
        </a:p>
      </dsp:txBody>
      <dsp:txXfrm>
        <a:off x="2155837" y="1189826"/>
        <a:ext cx="1527539" cy="1024543"/>
      </dsp:txXfrm>
    </dsp:sp>
    <dsp:sp modelId="{A440064A-FE13-47AA-8F21-CA406C716FA1}">
      <dsp:nvSpPr>
        <dsp:cNvPr id="0" name=""/>
        <dsp:cNvSpPr/>
      </dsp:nvSpPr>
      <dsp:spPr>
        <a:xfrm>
          <a:off x="4370769" y="200313"/>
          <a:ext cx="687392" cy="6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24F23-D322-4EB1-8131-1517BF837486}">
      <dsp:nvSpPr>
        <dsp:cNvPr id="0" name=""/>
        <dsp:cNvSpPr/>
      </dsp:nvSpPr>
      <dsp:spPr>
        <a:xfrm>
          <a:off x="3950696" y="1189826"/>
          <a:ext cx="1527539" cy="102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US" sz="1100" kern="1200" dirty="0">
              <a:latin typeface="Aptos Display" panose="02110004020202020204"/>
            </a:rPr>
            <a:t> Employees may need practical training to use Microsoft Teams properly. </a:t>
          </a:r>
          <a:endParaRPr lang="en-US" sz="1100" kern="1200" dirty="0"/>
        </a:p>
      </dsp:txBody>
      <dsp:txXfrm>
        <a:off x="3950696" y="1189826"/>
        <a:ext cx="1527539" cy="1024543"/>
      </dsp:txXfrm>
    </dsp:sp>
    <dsp:sp modelId="{82E9A29F-B607-4C94-99E8-19593108DAE2}">
      <dsp:nvSpPr>
        <dsp:cNvPr id="0" name=""/>
        <dsp:cNvSpPr/>
      </dsp:nvSpPr>
      <dsp:spPr>
        <a:xfrm>
          <a:off x="2575911" y="2596254"/>
          <a:ext cx="687392" cy="6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1F7F5-7B6A-4ED5-AFFF-289F122C8844}">
      <dsp:nvSpPr>
        <dsp:cNvPr id="0" name=""/>
        <dsp:cNvSpPr/>
      </dsp:nvSpPr>
      <dsp:spPr>
        <a:xfrm>
          <a:off x="2155837" y="3585767"/>
          <a:ext cx="1527539" cy="102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US" sz="1100" kern="1200" dirty="0">
              <a:latin typeface="Aptos Display" panose="02110004020202020204"/>
            </a:rPr>
            <a:t>Ashford community care may need to protect service user information when staff communicate through Microsoft teams.</a:t>
          </a:r>
          <a:r>
            <a:rPr lang="en-US" sz="1100" kern="1200" dirty="0"/>
            <a:t> </a:t>
          </a:r>
          <a:r>
            <a:rPr lang="en-US" sz="1100" kern="1200" dirty="0">
              <a:latin typeface="Calibri"/>
              <a:ea typeface="Calibri"/>
              <a:cs typeface="Calibri"/>
            </a:rPr>
            <a:t>(Department of Health and Social Care, 2026)</a:t>
          </a:r>
        </a:p>
      </dsp:txBody>
      <dsp:txXfrm>
        <a:off x="2155837" y="3585767"/>
        <a:ext cx="1527539" cy="102454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ukpga/2018/12/contents/enacted" TargetMode="External"/><Relationship Id="rId2" Type="http://schemas.openxmlformats.org/officeDocument/2006/relationships/hyperlink" Target="https://seeklogo.com/search?q=microsoft%20teams%20logo%20vector" TargetMode="External"/><Relationship Id="rId1" Type="http://schemas.openxmlformats.org/officeDocument/2006/relationships/slideLayout" Target="../slideLayouts/slideLayout4.xml"/><Relationship Id="rId5" Type="http://schemas.openxmlformats.org/officeDocument/2006/relationships/hyperlink" Target="https://doi.org/10.1108/TPM-11-2021-0082" TargetMode="External"/><Relationship Id="rId4" Type="http://schemas.openxmlformats.org/officeDocument/2006/relationships/hyperlink" Target="https://www.gov.uk/guidance/using-smartphones-and-devices-as-an-adult-social-care-provider"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www.england.nhs.uk/" TargetMode="External"/><Relationship Id="rId1" Type="http://schemas.openxmlformats.org/officeDocument/2006/relationships/slideLayout" Target="../slideLayouts/slideLayout7.xml"/><Relationship Id="rId4" Type="http://schemas.openxmlformats.org/officeDocument/2006/relationships/hyperlink" Target="https://digital-transformation.hee.nhs.uk/binaries/content/documents/digital-transformation/components/national/download-cards/building-a-digital-workforce/digital-champions-toolkit/digital-champions-toolkit/hee%3AfileLinks%5B2%5D/hee%3Afi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502731" y="1542402"/>
            <a:ext cx="6042787" cy="4600849"/>
          </a:xfrm>
        </p:spPr>
        <p:txBody>
          <a:bodyPr anchor="b">
            <a:normAutofit fontScale="90000"/>
          </a:bodyPr>
          <a:lstStyle/>
          <a:p>
            <a:r>
              <a:rPr lang="en-US" sz="4700">
                <a:solidFill>
                  <a:schemeClr val="tx2"/>
                </a:solidFill>
                <a:latin typeface="Aptos Display"/>
              </a:rPr>
              <a:t>LCHS4007</a:t>
            </a:r>
            <a:r>
              <a:rPr lang="en-US" sz="4700" kern="1200">
                <a:solidFill>
                  <a:schemeClr val="tx2"/>
                </a:solidFill>
                <a:latin typeface="Aptos Display"/>
                <a:ea typeface="+mj-ea"/>
                <a:cs typeface="+mj-cs"/>
              </a:rPr>
              <a:t> DIGITAL SKILLS </a:t>
            </a:r>
            <a:r>
              <a:rPr lang="en-US" sz="4700" kern="1200" dirty="0">
                <a:solidFill>
                  <a:schemeClr val="tx2"/>
                </a:solidFill>
                <a:latin typeface="Aptos Display"/>
                <a:ea typeface="+mj-ea"/>
                <a:cs typeface="+mj-cs"/>
              </a:rPr>
              <a:t>AND RESEARCH METHODS</a:t>
            </a:r>
            <a:br>
              <a:rPr lang="en-US" sz="4700" kern="1200" dirty="0">
                <a:latin typeface="Aptos Display"/>
              </a:rPr>
            </a:br>
            <a:r>
              <a:rPr lang="en-US" sz="4700" kern="1200" dirty="0">
                <a:solidFill>
                  <a:schemeClr val="tx2"/>
                </a:solidFill>
                <a:latin typeface="Aptos Display"/>
                <a:ea typeface="+mj-ea"/>
                <a:cs typeface="+mj-cs"/>
              </a:rPr>
              <a:t>PRESENTATION</a:t>
            </a:r>
            <a:br>
              <a:rPr lang="en-US" sz="4700" kern="1200" dirty="0">
                <a:latin typeface="Aptos Display"/>
              </a:rPr>
            </a:br>
            <a:r>
              <a:rPr lang="en-US" sz="4700" kern="1200" dirty="0">
                <a:solidFill>
                  <a:schemeClr val="tx2"/>
                </a:solidFill>
                <a:latin typeface="Aptos Display"/>
                <a:ea typeface="+mj-ea"/>
                <a:cs typeface="+mj-cs"/>
              </a:rPr>
              <a:t>LECTURER BIANCA DODGEN</a:t>
            </a:r>
            <a:br>
              <a:rPr lang="en-US" sz="4700" kern="1200" dirty="0">
                <a:latin typeface="Aptos Display"/>
              </a:rPr>
            </a:br>
            <a:r>
              <a:rPr lang="en-US" sz="4700" kern="1200" dirty="0">
                <a:solidFill>
                  <a:schemeClr val="tx2"/>
                </a:solidFill>
                <a:latin typeface="Aptos Display"/>
                <a:ea typeface="+mj-ea"/>
                <a:cs typeface="+mj-cs"/>
              </a:rPr>
              <a:t>IRHAM NISSA 2421071</a:t>
            </a:r>
            <a:br>
              <a:rPr lang="en-US" sz="4700" kern="1200" dirty="0">
                <a:latin typeface="Aptos Display"/>
              </a:rPr>
            </a:br>
            <a:r>
              <a:rPr lang="en-US" sz="4700" kern="1200" dirty="0">
                <a:solidFill>
                  <a:schemeClr val="tx2"/>
                </a:solidFill>
                <a:latin typeface="Aptos Display"/>
                <a:ea typeface="+mj-ea"/>
                <a:cs typeface="+mj-cs"/>
              </a:rPr>
              <a:t>SUMIAH BIBI 2610542</a:t>
            </a:r>
            <a:br>
              <a:rPr lang="en-US" sz="4700" kern="1200" dirty="0">
                <a:latin typeface="Aptos Display"/>
              </a:rPr>
            </a:br>
            <a:r>
              <a:rPr lang="en-US" sz="4700" kern="1200" dirty="0">
                <a:solidFill>
                  <a:schemeClr val="tx2"/>
                </a:solidFill>
                <a:latin typeface="Aptos Display"/>
                <a:ea typeface="+mj-ea"/>
                <a:cs typeface="+mj-cs"/>
              </a:rPr>
              <a:t>AWA CEESAY 2129819</a:t>
            </a:r>
            <a:endParaRPr lang="en-US" sz="5200" dirty="0">
              <a:solidFill>
                <a:schemeClr val="tx2"/>
              </a:solidFill>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9D8FF-9740-4D03-21D6-1C8CF9F09C22}"/>
              </a:ext>
            </a:extLst>
          </p:cNvPr>
          <p:cNvSpPr>
            <a:spLocks noGrp="1"/>
          </p:cNvSpPr>
          <p:nvPr>
            <p:ph type="title"/>
          </p:nvPr>
        </p:nvSpPr>
        <p:spPr>
          <a:xfrm>
            <a:off x="546848" y="963507"/>
            <a:ext cx="4046672" cy="4930986"/>
          </a:xfrm>
        </p:spPr>
        <p:txBody>
          <a:bodyPr vert="horz" lIns="91440" tIns="45720" rIns="91440" bIns="45720" rtlCol="0" anchor="ctr">
            <a:normAutofit/>
          </a:bodyPr>
          <a:lstStyle/>
          <a:p>
            <a:pPr algn="r"/>
            <a:r>
              <a:rPr lang="en-US" dirty="0">
                <a:solidFill>
                  <a:schemeClr val="accent1"/>
                </a:solidFill>
              </a:rPr>
              <a:t>Staff Communicatio</a:t>
            </a:r>
            <a:r>
              <a:rPr lang="en-US">
                <a:solidFill>
                  <a:schemeClr val="accent1"/>
                </a:solidFill>
              </a:rPr>
              <a:t>n and daily updates</a:t>
            </a:r>
            <a:endParaRPr lang="en-US" kern="1200" dirty="0">
              <a:solidFill>
                <a:schemeClr val="accent1"/>
              </a:solidFill>
              <a:latin typeface="+mj-l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AEE3F8-BD26-6B26-00E8-A42515510ABC}"/>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a:endParaRPr lang="en-US" sz="2000"/>
          </a:p>
          <a:p>
            <a:pPr marL="0"/>
            <a:endParaRPr lang="en-US" sz="2000"/>
          </a:p>
          <a:p>
            <a:pPr marL="0"/>
            <a:endParaRPr lang="en-US" sz="2000"/>
          </a:p>
          <a:p>
            <a:pPr marL="0"/>
            <a:endParaRPr lang="en-US" sz="2000"/>
          </a:p>
          <a:p>
            <a:pPr marL="0"/>
            <a:endParaRPr lang="en-US" sz="2000"/>
          </a:p>
          <a:p>
            <a:pPr marL="0"/>
            <a:endParaRPr lang="en-US" sz="2000"/>
          </a:p>
        </p:txBody>
      </p:sp>
      <p:sp>
        <p:nvSpPr>
          <p:cNvPr id="4" name="TextBox 3">
            <a:extLst>
              <a:ext uri="{FF2B5EF4-FFF2-40B4-BE49-F238E27FC236}">
                <a16:creationId xmlns:a16="http://schemas.microsoft.com/office/drawing/2014/main" id="{5FE08AAE-DB6F-E572-8986-060E45112549}"/>
              </a:ext>
            </a:extLst>
          </p:cNvPr>
          <p:cNvSpPr txBox="1"/>
          <p:nvPr/>
        </p:nvSpPr>
        <p:spPr>
          <a:xfrm>
            <a:off x="4987235" y="732366"/>
            <a:ext cx="6239735" cy="55655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170000"/>
              </a:lnSpc>
              <a:spcAft>
                <a:spcPts val="600"/>
              </a:spcAft>
            </a:pPr>
            <a:r>
              <a:rPr lang="en-US" sz="1600" dirty="0"/>
              <a:t>   </a:t>
            </a:r>
            <a:endParaRPr lang="en-US" sz="1600"/>
          </a:p>
          <a:p>
            <a:pPr marL="285750" indent="-228600">
              <a:lnSpc>
                <a:spcPct val="170000"/>
              </a:lnSpc>
              <a:spcAft>
                <a:spcPts val="600"/>
              </a:spcAft>
              <a:buFont typeface="Arial" panose="020B0604020202020204" pitchFamily="34" charset="0"/>
              <a:buChar char="•"/>
            </a:pPr>
            <a:r>
              <a:rPr lang="en-US" sz="1600"/>
              <a:t>Microsoft Teams could support communication and daily updates at Ashford</a:t>
            </a:r>
            <a:r>
              <a:rPr lang="en-US" sz="1600" dirty="0"/>
              <a:t> community care  service.  (NHS SCW, 2022)</a:t>
            </a:r>
            <a:endParaRPr lang="en-US" sz="1600"/>
          </a:p>
          <a:p>
            <a:pPr marL="285750" indent="-228600">
              <a:lnSpc>
                <a:spcPct val="170000"/>
              </a:lnSpc>
              <a:spcAft>
                <a:spcPts val="600"/>
              </a:spcAft>
              <a:buFont typeface="Arial" panose="020B0604020202020204" pitchFamily="34" charset="0"/>
              <a:buChar char="•"/>
            </a:pPr>
            <a:r>
              <a:rPr lang="en-US" sz="1600" dirty="0"/>
              <a:t>Using Microsoft Teams at </a:t>
            </a:r>
            <a:r>
              <a:rPr lang="en-US" sz="1600"/>
              <a:t>Ashford community care, can provide the Care </a:t>
            </a:r>
            <a:r>
              <a:rPr lang="en-US" sz="1600" dirty="0"/>
              <a:t>staff one main place to share daily updates and communicate </a:t>
            </a:r>
            <a:r>
              <a:rPr lang="en-US" sz="1600"/>
              <a:t>between various staff.</a:t>
            </a:r>
          </a:p>
          <a:p>
            <a:pPr marL="285750" indent="-228600">
              <a:lnSpc>
                <a:spcPct val="170000"/>
              </a:lnSpc>
              <a:spcAft>
                <a:spcPts val="600"/>
              </a:spcAft>
              <a:buFont typeface="Arial" panose="020B0604020202020204" pitchFamily="34" charset="0"/>
              <a:buChar char="•"/>
            </a:pPr>
            <a:r>
              <a:rPr lang="en-US" sz="1600" dirty="0"/>
              <a:t>Staff at Ashford community care can check messages and keep up with important information throughout the working day. </a:t>
            </a:r>
            <a:endParaRPr lang="en-US" sz="1600"/>
          </a:p>
          <a:p>
            <a:pPr marL="285750" indent="-228600">
              <a:lnSpc>
                <a:spcPct val="170000"/>
              </a:lnSpc>
              <a:spcAft>
                <a:spcPts val="600"/>
              </a:spcAft>
              <a:buFont typeface="Arial" panose="020B0604020202020204" pitchFamily="34" charset="0"/>
              <a:buChar char="•"/>
            </a:pPr>
            <a:r>
              <a:rPr lang="en-US" sz="1600" dirty="0"/>
              <a:t>This would help  support workers and care coordinates to stay connected while working in service users' homes, supported living settings and  the main office at </a:t>
            </a:r>
            <a:r>
              <a:rPr lang="en-US" sz="1600"/>
              <a:t>Ashford</a:t>
            </a:r>
            <a:r>
              <a:rPr lang="en-US" sz="1600" dirty="0"/>
              <a:t> community care.</a:t>
            </a:r>
            <a:endParaRPr lang="en-US" sz="1600"/>
          </a:p>
          <a:p>
            <a:pPr marL="285750" indent="-228600">
              <a:lnSpc>
                <a:spcPct val="170000"/>
              </a:lnSpc>
              <a:spcAft>
                <a:spcPts val="600"/>
              </a:spcAft>
              <a:buFont typeface="Arial" panose="020B0604020202020204" pitchFamily="34" charset="0"/>
              <a:buChar char="•"/>
            </a:pPr>
            <a:r>
              <a:rPr lang="en-US" sz="1600" dirty="0"/>
              <a:t>Keeping updates in one place could help Ashford reduce missed information and make staff communication more </a:t>
            </a:r>
            <a:r>
              <a:rPr lang="en-US" sz="1600" dirty="0" err="1"/>
              <a:t>organised</a:t>
            </a:r>
            <a:r>
              <a:rPr lang="en-US" sz="1600" dirty="0"/>
              <a:t> for staff and service users.</a:t>
            </a:r>
            <a:endParaRPr lang="en-US" sz="1600"/>
          </a:p>
        </p:txBody>
      </p:sp>
      <p:sp>
        <p:nvSpPr>
          <p:cNvPr id="5" name="TextBox 4">
            <a:extLst>
              <a:ext uri="{FF2B5EF4-FFF2-40B4-BE49-F238E27FC236}">
                <a16:creationId xmlns:a16="http://schemas.microsoft.com/office/drawing/2014/main" id="{AFD91D6A-281E-4C22-ED73-5AEFA66CD025}"/>
              </a:ext>
            </a:extLst>
          </p:cNvPr>
          <p:cNvSpPr txBox="1"/>
          <p:nvPr/>
        </p:nvSpPr>
        <p:spPr>
          <a:xfrm>
            <a:off x="686044" y="6314412"/>
            <a:ext cx="2713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p:txBody>
      </p:sp>
    </p:spTree>
    <p:extLst>
      <p:ext uri="{BB962C8B-B14F-4D97-AF65-F5344CB8AC3E}">
        <p14:creationId xmlns:p14="http://schemas.microsoft.com/office/powerpoint/2010/main" val="729834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3A3C4-DE17-6018-8EDC-8930A0DB286A}"/>
              </a:ext>
            </a:extLst>
          </p:cNvPr>
          <p:cNvSpPr>
            <a:spLocks noGrp="1"/>
          </p:cNvSpPr>
          <p:nvPr>
            <p:ph type="title"/>
          </p:nvPr>
        </p:nvSpPr>
        <p:spPr/>
        <p:txBody>
          <a:bodyPr/>
          <a:lstStyle/>
          <a:p>
            <a:r>
              <a:rPr lang="en-US" dirty="0"/>
              <a:t>What their chosen workplace task involves </a:t>
            </a:r>
            <a:r>
              <a:rPr lang="en-US"/>
              <a:t>and how it links to Ashford</a:t>
            </a:r>
            <a:r>
              <a:rPr lang="en-US" dirty="0"/>
              <a:t> </a:t>
            </a:r>
          </a:p>
        </p:txBody>
      </p:sp>
      <p:sp>
        <p:nvSpPr>
          <p:cNvPr id="3" name="Content Placeholder 2">
            <a:extLst>
              <a:ext uri="{FF2B5EF4-FFF2-40B4-BE49-F238E27FC236}">
                <a16:creationId xmlns:a16="http://schemas.microsoft.com/office/drawing/2014/main" id="{9CE97402-BAB2-3141-7411-7065248A3CD0}"/>
              </a:ext>
            </a:extLst>
          </p:cNvPr>
          <p:cNvSpPr>
            <a:spLocks noGrp="1"/>
          </p:cNvSpPr>
          <p:nvPr>
            <p:ph sz="half" idx="1"/>
          </p:nvPr>
        </p:nvSpPr>
        <p:spPr/>
        <p:txBody>
          <a:bodyPr vert="horz" lIns="91440" tIns="45720" rIns="91440" bIns="45720" rtlCol="0" anchor="t">
            <a:normAutofit fontScale="70000" lnSpcReduction="20000"/>
          </a:bodyPr>
          <a:lstStyle/>
          <a:p>
            <a:r>
              <a:rPr lang="en-US" dirty="0"/>
              <a:t>Our workplace task is </a:t>
            </a:r>
            <a:r>
              <a:rPr lang="en-US"/>
              <a:t>staff communication and daily updates. </a:t>
            </a:r>
          </a:p>
          <a:p>
            <a:r>
              <a:rPr lang="en-US" dirty="0"/>
              <a:t>Within Ashford daily updates, unclear </a:t>
            </a:r>
            <a:r>
              <a:rPr lang="en-US" dirty="0" err="1"/>
              <a:t>rotas</a:t>
            </a:r>
            <a:r>
              <a:rPr lang="en-US" dirty="0"/>
              <a:t>, inconsistent records and duplicated work have been an issue at the workforce. </a:t>
            </a:r>
          </a:p>
          <a:p>
            <a:r>
              <a:rPr lang="en-US" dirty="0"/>
              <a:t>It has been proven that poor communication increases the risk of patient safety within healthcare (</a:t>
            </a:r>
            <a:r>
              <a:rPr lang="en-US" dirty="0" err="1"/>
              <a:t>Keshtkar</a:t>
            </a:r>
            <a:r>
              <a:rPr lang="en-US" dirty="0"/>
              <a:t> et al,2025)</a:t>
            </a:r>
          </a:p>
          <a:p>
            <a:pPr marL="0" indent="0">
              <a:buNone/>
            </a:pPr>
            <a:endParaRPr lang="en-US"/>
          </a:p>
          <a:p>
            <a:r>
              <a:rPr lang="en-US" dirty="0"/>
              <a:t>Therefore, it is important for Ashford to </a:t>
            </a:r>
            <a:r>
              <a:rPr lang="en-US"/>
              <a:t>improve</a:t>
            </a:r>
            <a:r>
              <a:rPr lang="en-US" dirty="0"/>
              <a:t> their communication to improve </a:t>
            </a:r>
            <a:r>
              <a:rPr lang="en-US"/>
              <a:t>their</a:t>
            </a:r>
            <a:r>
              <a:rPr lang="en-US" dirty="0"/>
              <a:t> patient </a:t>
            </a:r>
          </a:p>
          <a:p>
            <a:endParaRPr lang="en-US" dirty="0"/>
          </a:p>
          <a:p>
            <a:r>
              <a:rPr lang="en-US" dirty="0"/>
              <a:t>Sumiah </a:t>
            </a:r>
            <a:r>
              <a:rPr lang="en-US" dirty="0" err="1"/>
              <a:t>bibi</a:t>
            </a:r>
            <a:r>
              <a:rPr lang="en-US" dirty="0"/>
              <a:t> 2610542</a:t>
            </a:r>
          </a:p>
        </p:txBody>
      </p:sp>
      <p:sp>
        <p:nvSpPr>
          <p:cNvPr id="4" name="Content Placeholder 3">
            <a:extLst>
              <a:ext uri="{FF2B5EF4-FFF2-40B4-BE49-F238E27FC236}">
                <a16:creationId xmlns:a16="http://schemas.microsoft.com/office/drawing/2014/main" id="{0377FBA7-BEE2-F980-CE4E-FB69BD3A9D5C}"/>
              </a:ext>
            </a:extLst>
          </p:cNvPr>
          <p:cNvSpPr>
            <a:spLocks noGrp="1"/>
          </p:cNvSpPr>
          <p:nvPr>
            <p:ph sz="half" idx="2"/>
          </p:nvPr>
        </p:nvSpPr>
        <p:spPr>
          <a:xfrm>
            <a:off x="6506227" y="1825625"/>
            <a:ext cx="4847573" cy="4351338"/>
          </a:xfrm>
        </p:spPr>
        <p:txBody>
          <a:bodyPr vert="horz" lIns="91440" tIns="45720" rIns="91440" bIns="45720" rtlCol="0" anchor="t">
            <a:normAutofit fontScale="70000" lnSpcReduction="20000"/>
          </a:bodyPr>
          <a:lstStyle/>
          <a:p>
            <a:pPr marL="0" indent="0">
              <a:buNone/>
            </a:pPr>
            <a:endParaRPr lang="en-US" dirty="0"/>
          </a:p>
        </p:txBody>
      </p:sp>
    </p:spTree>
    <p:extLst>
      <p:ext uri="{BB962C8B-B14F-4D97-AF65-F5344CB8AC3E}">
        <p14:creationId xmlns:p14="http://schemas.microsoft.com/office/powerpoint/2010/main" val="178139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BF912-5E00-77B7-7811-6A27E1A7C578}"/>
              </a:ext>
            </a:extLst>
          </p:cNvPr>
          <p:cNvSpPr>
            <a:spLocks noGrp="1"/>
          </p:cNvSpPr>
          <p:nvPr>
            <p:ph type="title"/>
          </p:nvPr>
        </p:nvSpPr>
        <p:spPr/>
        <p:txBody>
          <a:bodyPr/>
          <a:lstStyle/>
          <a:p>
            <a:r>
              <a:rPr lang="en-US"/>
              <a:t>Which Microsoft 365 tool they selected </a:t>
            </a:r>
          </a:p>
        </p:txBody>
      </p:sp>
      <p:sp>
        <p:nvSpPr>
          <p:cNvPr id="3" name="Content Placeholder 2">
            <a:extLst>
              <a:ext uri="{FF2B5EF4-FFF2-40B4-BE49-F238E27FC236}">
                <a16:creationId xmlns:a16="http://schemas.microsoft.com/office/drawing/2014/main" id="{4B490A7D-9D99-2CCF-3B43-EBA966616418}"/>
              </a:ext>
            </a:extLst>
          </p:cNvPr>
          <p:cNvSpPr>
            <a:spLocks noGrp="1"/>
          </p:cNvSpPr>
          <p:nvPr>
            <p:ph sz="half" idx="1"/>
          </p:nvPr>
        </p:nvSpPr>
        <p:spPr/>
        <p:txBody>
          <a:bodyPr vert="horz" lIns="91440" tIns="45720" rIns="91440" bIns="45720" rtlCol="0" anchor="t">
            <a:normAutofit fontScale="85000" lnSpcReduction="10000"/>
          </a:bodyPr>
          <a:lstStyle/>
          <a:p>
            <a:r>
              <a:rPr lang="en-US" sz="2000" dirty="0"/>
              <a:t>The chosen </a:t>
            </a:r>
            <a:r>
              <a:rPr lang="en-US" sz="2000" dirty="0" err="1"/>
              <a:t>microsoft</a:t>
            </a:r>
            <a:r>
              <a:rPr lang="en-US" sz="2000" dirty="0"/>
              <a:t> tool to help support </a:t>
            </a:r>
            <a:r>
              <a:rPr lang="en-US" sz="2000" dirty="0" err="1"/>
              <a:t>Ashfords</a:t>
            </a:r>
            <a:r>
              <a:rPr lang="en-US" sz="2000" dirty="0"/>
              <a:t> lack of communication is </a:t>
            </a:r>
            <a:r>
              <a:rPr lang="en-US" sz="2000" dirty="0" err="1"/>
              <a:t>microsoft</a:t>
            </a:r>
            <a:r>
              <a:rPr lang="en-US" sz="2000" dirty="0"/>
              <a:t> teams. </a:t>
            </a:r>
          </a:p>
          <a:p>
            <a:r>
              <a:rPr lang="en-US" sz="2000" dirty="0"/>
              <a:t>Microsoft teams has been proven to improve </a:t>
            </a:r>
            <a:r>
              <a:rPr lang="en-US" sz="2000" dirty="0" err="1"/>
              <a:t>communcation</a:t>
            </a:r>
            <a:r>
              <a:rPr lang="en-US" sz="2000" dirty="0"/>
              <a:t> and team work (Lawson et al, 2023) </a:t>
            </a:r>
          </a:p>
          <a:p>
            <a:r>
              <a:rPr lang="en-US" sz="2000" dirty="0"/>
              <a:t>The functions that </a:t>
            </a:r>
            <a:r>
              <a:rPr lang="en-US" sz="2000" dirty="0" err="1"/>
              <a:t>microsoft</a:t>
            </a:r>
            <a:r>
              <a:rPr lang="en-US" sz="2000" dirty="0"/>
              <a:t> team provides including: team </a:t>
            </a:r>
            <a:r>
              <a:rPr lang="en-US" sz="2000" dirty="0" err="1"/>
              <a:t>commincations,meetings</a:t>
            </a:r>
            <a:r>
              <a:rPr lang="en-US" sz="2000" dirty="0"/>
              <a:t>/calls, sharing relevant work information's and files and most importantly keeping communication </a:t>
            </a:r>
            <a:r>
              <a:rPr lang="en-US" sz="2000" dirty="0" err="1"/>
              <a:t>organised</a:t>
            </a:r>
            <a:r>
              <a:rPr lang="en-US" sz="2000" dirty="0"/>
              <a:t> can help Ashford have a platform for the staff to communicate and share daily updates. Like  </a:t>
            </a:r>
            <a:r>
              <a:rPr lang="en-US" sz="2000" dirty="0" err="1"/>
              <a:t>Ashfords</a:t>
            </a:r>
            <a:r>
              <a:rPr lang="en-US" sz="2000" dirty="0"/>
              <a:t> problems with communication can be </a:t>
            </a:r>
            <a:r>
              <a:rPr lang="en-US" sz="2000" dirty="0" err="1"/>
              <a:t>resloved</a:t>
            </a:r>
            <a:r>
              <a:rPr lang="en-US" sz="2000" dirty="0"/>
              <a:t>, therefore reducing risk to patient safety. </a:t>
            </a:r>
          </a:p>
          <a:p>
            <a:endParaRPr lang="en-US" sz="2000" dirty="0"/>
          </a:p>
          <a:p>
            <a:r>
              <a:rPr lang="en-US" dirty="0"/>
              <a:t>Sumiah </a:t>
            </a:r>
            <a:r>
              <a:rPr lang="en-US" dirty="0" err="1"/>
              <a:t>bibi</a:t>
            </a:r>
            <a:r>
              <a:rPr lang="en-US" dirty="0"/>
              <a:t> 2610542 </a:t>
            </a:r>
          </a:p>
          <a:p>
            <a:endParaRPr lang="en-US"/>
          </a:p>
        </p:txBody>
      </p:sp>
      <p:sp>
        <p:nvSpPr>
          <p:cNvPr id="4" name="Content Placeholder 3">
            <a:extLst>
              <a:ext uri="{FF2B5EF4-FFF2-40B4-BE49-F238E27FC236}">
                <a16:creationId xmlns:a16="http://schemas.microsoft.com/office/drawing/2014/main" id="{FA0531AA-568B-7F3C-1455-0B5A4E9F3164}"/>
              </a:ext>
            </a:extLst>
          </p:cNvPr>
          <p:cNvSpPr>
            <a:spLocks noGrp="1"/>
          </p:cNvSpPr>
          <p:nvPr>
            <p:ph sz="half" idx="2"/>
          </p:nvPr>
        </p:nvSpPr>
        <p:spPr/>
        <p:txBody>
          <a:bodyPr>
            <a:normAutofit fontScale="85000" lnSpcReduction="10000"/>
          </a:bodyPr>
          <a:lstStyle/>
          <a:p>
            <a:endParaRPr lang="en-US"/>
          </a:p>
        </p:txBody>
      </p:sp>
    </p:spTree>
    <p:extLst>
      <p:ext uri="{BB962C8B-B14F-4D97-AF65-F5344CB8AC3E}">
        <p14:creationId xmlns:p14="http://schemas.microsoft.com/office/powerpoint/2010/main" val="2119145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A46AE-E3F8-2755-03F3-52794E7C7D29}"/>
              </a:ext>
            </a:extLst>
          </p:cNvPr>
          <p:cNvSpPr>
            <a:spLocks noGrp="1"/>
          </p:cNvSpPr>
          <p:nvPr>
            <p:ph type="title"/>
          </p:nvPr>
        </p:nvSpPr>
        <p:spPr>
          <a:xfrm>
            <a:off x="242795" y="450323"/>
            <a:ext cx="3810864" cy="5728826"/>
          </a:xfrm>
        </p:spPr>
        <p:txBody>
          <a:bodyPr anchor="ctr">
            <a:normAutofit/>
          </a:bodyPr>
          <a:lstStyle/>
          <a:p>
            <a:r>
              <a:rPr lang="en-US" sz="3800" dirty="0"/>
              <a:t>How Microsoft </a:t>
            </a:r>
            <a:r>
              <a:rPr lang="en-US" sz="3800"/>
              <a:t>Teams improves </a:t>
            </a:r>
            <a:r>
              <a:rPr lang="en-US" sz="3800" dirty="0"/>
              <a:t>efficiency and communication at Ashford community care service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A852FD-1374-5E4F-4340-17991F081AA5}"/>
              </a:ext>
            </a:extLst>
          </p:cNvPr>
          <p:cNvGraphicFramePr>
            <a:graphicFrameLocks noGrp="1"/>
          </p:cNvGraphicFramePr>
          <p:nvPr>
            <p:ph idx="1"/>
            <p:extLst>
              <p:ext uri="{D42A27DB-BD31-4B8C-83A1-F6EECF244321}">
                <p14:modId xmlns:p14="http://schemas.microsoft.com/office/powerpoint/2010/main" val="4251235114"/>
              </p:ext>
            </p:extLst>
          </p:nvPr>
        </p:nvGraphicFramePr>
        <p:xfrm>
          <a:off x="4470566" y="630384"/>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AB5CB071-6558-3141-8300-4EEBAF8E73A6}"/>
              </a:ext>
            </a:extLst>
          </p:cNvPr>
          <p:cNvSpPr txBox="1"/>
          <p:nvPr/>
        </p:nvSpPr>
        <p:spPr>
          <a:xfrm>
            <a:off x="252016" y="6300412"/>
            <a:ext cx="31082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a:p>
            <a:pPr algn="l"/>
            <a:endParaRPr lang="en-US" dirty="0"/>
          </a:p>
        </p:txBody>
      </p:sp>
    </p:spTree>
    <p:extLst>
      <p:ext uri="{BB962C8B-B14F-4D97-AF65-F5344CB8AC3E}">
        <p14:creationId xmlns:p14="http://schemas.microsoft.com/office/powerpoint/2010/main" val="394259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C066F93F-4A24-22AC-660F-9D5CAF79B417}"/>
              </a:ext>
            </a:extLst>
          </p:cNvPr>
          <p:cNvSpPr>
            <a:spLocks noGrp="1"/>
          </p:cNvSpPr>
          <p:nvPr>
            <p:ph type="ctrTitle"/>
          </p:nvPr>
        </p:nvSpPr>
        <p:spPr>
          <a:xfrm>
            <a:off x="6741708" y="2540359"/>
            <a:ext cx="4638356" cy="2097345"/>
          </a:xfrm>
        </p:spPr>
        <p:txBody>
          <a:bodyPr vert="horz" lIns="91440" tIns="45720" rIns="91440" bIns="45720" rtlCol="0" anchor="b">
            <a:normAutofit/>
          </a:bodyPr>
          <a:lstStyle/>
          <a:p>
            <a:pPr algn="l"/>
            <a:r>
              <a:rPr lang="en-US" sz="3100" b="1" baseline="0" dirty="0"/>
              <a:t>Advantages and disadvantages of </a:t>
            </a:r>
            <a:r>
              <a:rPr lang="en-US" sz="3100" b="1" dirty="0"/>
              <a:t>Microsoft</a:t>
            </a:r>
            <a:r>
              <a:rPr lang="en-US" sz="3100" b="1" baseline="0" dirty="0"/>
              <a:t> </a:t>
            </a:r>
            <a:r>
              <a:rPr lang="en-US" sz="3100" b="1" dirty="0"/>
              <a:t>Teams</a:t>
            </a:r>
            <a:r>
              <a:rPr lang="en-US" sz="3100" b="1" baseline="0" dirty="0"/>
              <a:t> in </a:t>
            </a:r>
            <a:r>
              <a:rPr lang="en-US" sz="3100" b="1"/>
              <a:t>Ashford Community Care</a:t>
            </a:r>
          </a:p>
        </p:txBody>
      </p:sp>
      <p:sp>
        <p:nvSpPr>
          <p:cNvPr id="80" name="Freeform: Shape 79">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Graphic 6">
            <a:extLst>
              <a:ext uri="{FF2B5EF4-FFF2-40B4-BE49-F238E27FC236}">
                <a16:creationId xmlns:a16="http://schemas.microsoft.com/office/drawing/2014/main" id="{09D060D2-BED5-D0C8-FBFF-58D7DDFD59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202854" y="136525"/>
            <a:ext cx="1935439" cy="1935439"/>
          </a:xfrm>
          <a:prstGeom prst="rect">
            <a:avLst/>
          </a:prstGeom>
        </p:spPr>
      </p:pic>
      <p:sp>
        <p:nvSpPr>
          <p:cNvPr id="8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3" name="Oval 82">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7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10" name="TextBox 9">
            <a:extLst>
              <a:ext uri="{FF2B5EF4-FFF2-40B4-BE49-F238E27FC236}">
                <a16:creationId xmlns:a16="http://schemas.microsoft.com/office/drawing/2014/main" id="{1638DB92-02E0-CB72-CDDE-D33531ADCFAE}"/>
              </a:ext>
            </a:extLst>
          </p:cNvPr>
          <p:cNvSpPr txBox="1"/>
          <p:nvPr/>
        </p:nvSpPr>
        <p:spPr>
          <a:xfrm>
            <a:off x="159008" y="6239615"/>
            <a:ext cx="3876357" cy="2913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100"/>
              <a:t>Anon, (n.d.). Available at: </a:t>
            </a:r>
            <a:r>
              <a:rPr lang="en-US" sz="1100" dirty="0"/>
              <a:t>https://seeklogo.com/search?q=microsoft%20teams%20logo%20vector.</a:t>
            </a:r>
          </a:p>
          <a:p>
            <a:pPr indent="-228600">
              <a:lnSpc>
                <a:spcPct val="90000"/>
              </a:lnSpc>
              <a:spcAft>
                <a:spcPts val="600"/>
              </a:spcAft>
              <a:buFont typeface="Arial" panose="020B0604020202020204" pitchFamily="34" charset="0"/>
              <a:buChar char="•"/>
            </a:pPr>
            <a:endParaRPr lang="en-US" sz="2000"/>
          </a:p>
        </p:txBody>
      </p:sp>
      <p:pic>
        <p:nvPicPr>
          <p:cNvPr id="9" name="Picture 8" descr="Search: microsoft teams logo vector Logo PNG Vectors Free Download">
            <a:extLst>
              <a:ext uri="{FF2B5EF4-FFF2-40B4-BE49-F238E27FC236}">
                <a16:creationId xmlns:a16="http://schemas.microsoft.com/office/drawing/2014/main" id="{0B1BB6C2-96DC-2287-3CEA-F07277A9EFB8}"/>
              </a:ext>
            </a:extLst>
          </p:cNvPr>
          <p:cNvPicPr>
            <a:picLocks noChangeAspect="1"/>
          </p:cNvPicPr>
          <p:nvPr/>
        </p:nvPicPr>
        <p:blipFill>
          <a:blip r:embed="rId3"/>
          <a:stretch>
            <a:fillRect/>
          </a:stretch>
        </p:blipFill>
        <p:spPr>
          <a:xfrm>
            <a:off x="8587" y="2982865"/>
            <a:ext cx="2602971" cy="2513325"/>
          </a:xfrm>
          <a:prstGeom prst="rect">
            <a:avLst/>
          </a:prstGeom>
        </p:spPr>
      </p:pic>
      <p:pic>
        <p:nvPicPr>
          <p:cNvPr id="6" name="Graphic 5">
            <a:extLst>
              <a:ext uri="{FF2B5EF4-FFF2-40B4-BE49-F238E27FC236}">
                <a16:creationId xmlns:a16="http://schemas.microsoft.com/office/drawing/2014/main" id="{6BCA97CA-4906-FBC7-4A1C-56799ACC0B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68633" y="2129895"/>
            <a:ext cx="1697810" cy="1697810"/>
          </a:xfrm>
          <a:prstGeom prst="rect">
            <a:avLst/>
          </a:prstGeom>
        </p:spPr>
      </p:pic>
      <p:cxnSp>
        <p:nvCxnSpPr>
          <p:cNvPr id="85" name="Straight Connector 8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B3C7D86-4D97-857F-5747-A13AE0CE6408}"/>
              </a:ext>
            </a:extLst>
          </p:cNvPr>
          <p:cNvSpPr txBox="1"/>
          <p:nvPr/>
        </p:nvSpPr>
        <p:spPr>
          <a:xfrm>
            <a:off x="8919882"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dirty="0">
                <a:latin typeface="Aptos"/>
                <a:ea typeface="Aptos"/>
                <a:cs typeface="Aptos"/>
              </a:rPr>
              <a:t>​</a:t>
            </a:r>
            <a:endParaRPr lang="en-US" dirty="0"/>
          </a:p>
          <a:p>
            <a:pPr algn="ctr"/>
            <a:endParaRPr lang="en-US"/>
          </a:p>
        </p:txBody>
      </p:sp>
    </p:spTree>
    <p:extLst>
      <p:ext uri="{BB962C8B-B14F-4D97-AF65-F5344CB8AC3E}">
        <p14:creationId xmlns:p14="http://schemas.microsoft.com/office/powerpoint/2010/main" val="2947675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058C-DE96-5C2A-9BF6-68B328BAFF9E}"/>
              </a:ext>
            </a:extLst>
          </p:cNvPr>
          <p:cNvSpPr>
            <a:spLocks noGrp="1"/>
          </p:cNvSpPr>
          <p:nvPr>
            <p:ph type="title"/>
          </p:nvPr>
        </p:nvSpPr>
        <p:spPr/>
        <p:txBody>
          <a:bodyPr/>
          <a:lstStyle/>
          <a:p>
            <a:r>
              <a:rPr lang="en-US"/>
              <a:t>Advantages</a:t>
            </a:r>
          </a:p>
        </p:txBody>
      </p:sp>
      <p:graphicFrame>
        <p:nvGraphicFramePr>
          <p:cNvPr id="12" name="Content Placeholder 2">
            <a:extLst>
              <a:ext uri="{FF2B5EF4-FFF2-40B4-BE49-F238E27FC236}">
                <a16:creationId xmlns:a16="http://schemas.microsoft.com/office/drawing/2014/main" id="{AA83BE74-C22B-63F4-1E6B-10CC5F2CA93F}"/>
              </a:ext>
            </a:extLst>
          </p:cNvPr>
          <p:cNvGraphicFramePr>
            <a:graphicFrameLocks noGrp="1"/>
          </p:cNvGraphicFramePr>
          <p:nvPr>
            <p:ph sz="half" idx="1"/>
            <p:extLst>
              <p:ext uri="{D42A27DB-BD31-4B8C-83A1-F6EECF244321}">
                <p14:modId xmlns:p14="http://schemas.microsoft.com/office/powerpoint/2010/main" val="2300932317"/>
              </p:ext>
            </p:extLst>
          </p:nvPr>
        </p:nvGraphicFramePr>
        <p:xfrm>
          <a:off x="451981" y="1710803"/>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E566704-3B07-2C01-33A3-F811535DE1BF}"/>
              </a:ext>
            </a:extLst>
          </p:cNvPr>
          <p:cNvSpPr>
            <a:spLocks noGrp="1"/>
          </p:cNvSpPr>
          <p:nvPr>
            <p:ph sz="half" idx="2"/>
          </p:nvPr>
        </p:nvSpPr>
        <p:spPr>
          <a:xfrm>
            <a:off x="5925672" y="247285"/>
            <a:ext cx="5605580" cy="6469862"/>
          </a:xfrm>
        </p:spPr>
        <p:txBody>
          <a:bodyPr vert="horz" lIns="91440" tIns="45720" rIns="91440" bIns="45720" rtlCol="0" anchor="t">
            <a:noAutofit/>
          </a:bodyPr>
          <a:lstStyle/>
          <a:p>
            <a:pPr>
              <a:lnSpc>
                <a:spcPct val="170000"/>
              </a:lnSpc>
            </a:pPr>
            <a:r>
              <a:rPr lang="en-US" sz="2000"/>
              <a:t> Microsoft Teams is a platform that allows staff to communicate, share files and work together remotely. NHS England (2025).</a:t>
            </a:r>
            <a:endParaRPr lang="en-US" sz="2000" dirty="0"/>
          </a:p>
          <a:p>
            <a:pPr>
              <a:lnSpc>
                <a:spcPct val="170000"/>
              </a:lnSpc>
            </a:pPr>
            <a:r>
              <a:rPr lang="en-US" sz="2000" dirty="0"/>
              <a:t>This is particularly relevant to Ashford community care service where </a:t>
            </a:r>
            <a:r>
              <a:rPr lang="en-US" sz="2000"/>
              <a:t>employees</a:t>
            </a:r>
            <a:r>
              <a:rPr lang="en-US" sz="2000" dirty="0"/>
              <a:t> are based in different environments, including individuals' homes, supported accommodation and the central office. Having access to Microsoft Teams could help Ashford maintain communication between these locations.</a:t>
            </a:r>
          </a:p>
          <a:p>
            <a:endParaRPr lang="en-US" dirty="0"/>
          </a:p>
          <a:p>
            <a:endParaRPr lang="en-US" dirty="0"/>
          </a:p>
        </p:txBody>
      </p:sp>
      <p:sp>
        <p:nvSpPr>
          <p:cNvPr id="15" name="TextBox 14">
            <a:extLst>
              <a:ext uri="{FF2B5EF4-FFF2-40B4-BE49-F238E27FC236}">
                <a16:creationId xmlns:a16="http://schemas.microsoft.com/office/drawing/2014/main" id="{D0036AC0-03C5-01C2-B78B-0FA9D6963E92}"/>
              </a:ext>
            </a:extLst>
          </p:cNvPr>
          <p:cNvSpPr txBox="1"/>
          <p:nvPr/>
        </p:nvSpPr>
        <p:spPr>
          <a:xfrm>
            <a:off x="9446559"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dirty="0">
                <a:latin typeface="Aptos"/>
                <a:ea typeface="Aptos"/>
                <a:cs typeface="Aptos"/>
              </a:rPr>
              <a:t>​</a:t>
            </a:r>
            <a:endParaRPr lang="en-US" dirty="0"/>
          </a:p>
          <a:p>
            <a:pPr algn="ctr"/>
            <a:endParaRPr lang="en-US"/>
          </a:p>
        </p:txBody>
      </p:sp>
    </p:spTree>
    <p:extLst>
      <p:ext uri="{BB962C8B-B14F-4D97-AF65-F5344CB8AC3E}">
        <p14:creationId xmlns:p14="http://schemas.microsoft.com/office/powerpoint/2010/main" val="2558652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B278-8947-4A24-DB95-9E0528911A04}"/>
              </a:ext>
            </a:extLst>
          </p:cNvPr>
          <p:cNvSpPr>
            <a:spLocks noGrp="1"/>
          </p:cNvSpPr>
          <p:nvPr>
            <p:ph type="title"/>
          </p:nvPr>
        </p:nvSpPr>
        <p:spPr/>
        <p:txBody>
          <a:bodyPr/>
          <a:lstStyle/>
          <a:p>
            <a:r>
              <a:rPr lang="en-US"/>
              <a:t>Disadvantages</a:t>
            </a:r>
          </a:p>
        </p:txBody>
      </p:sp>
      <p:graphicFrame>
        <p:nvGraphicFramePr>
          <p:cNvPr id="10" name="Content Placeholder 2">
            <a:extLst>
              <a:ext uri="{FF2B5EF4-FFF2-40B4-BE49-F238E27FC236}">
                <a16:creationId xmlns:a16="http://schemas.microsoft.com/office/drawing/2014/main" id="{6A96B4AA-FDFF-25F5-E575-8F30A369058A}"/>
              </a:ext>
            </a:extLst>
          </p:cNvPr>
          <p:cNvGraphicFramePr>
            <a:graphicFrameLocks noGrp="1"/>
          </p:cNvGraphicFramePr>
          <p:nvPr>
            <p:ph sz="half" idx="1"/>
            <p:extLst>
              <p:ext uri="{D42A27DB-BD31-4B8C-83A1-F6EECF244321}">
                <p14:modId xmlns:p14="http://schemas.microsoft.com/office/powerpoint/2010/main" val="350505745"/>
              </p:ext>
            </p:extLst>
          </p:nvPr>
        </p:nvGraphicFramePr>
        <p:xfrm>
          <a:off x="367553" y="1574337"/>
          <a:ext cx="5839215" cy="4810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CEFBE8B-61C8-4CA3-A9CF-5CE53DA2A2F6}"/>
              </a:ext>
            </a:extLst>
          </p:cNvPr>
          <p:cNvSpPr>
            <a:spLocks noGrp="1"/>
          </p:cNvSpPr>
          <p:nvPr>
            <p:ph sz="half" idx="2"/>
          </p:nvPr>
        </p:nvSpPr>
        <p:spPr>
          <a:xfrm>
            <a:off x="6100119" y="682625"/>
            <a:ext cx="5634681" cy="5679689"/>
          </a:xfrm>
        </p:spPr>
        <p:txBody>
          <a:bodyPr vert="horz" lIns="91440" tIns="45720" rIns="91440" bIns="45720" rtlCol="0" anchor="t">
            <a:normAutofit/>
          </a:bodyPr>
          <a:lstStyle/>
          <a:p>
            <a:endParaRPr lang="en-US" sz="1800" dirty="0"/>
          </a:p>
          <a:p>
            <a:r>
              <a:rPr lang="en-US" sz="2000" dirty="0"/>
              <a:t>Some Ashford community care staff may struggle to use Microsoft Teams confidently particularly if they have limited digital experience. Practical training and </a:t>
            </a:r>
            <a:r>
              <a:rPr lang="en-US" sz="2000"/>
              <a:t>continued support can help staff develop the skills needed to use </a:t>
            </a:r>
            <a:r>
              <a:rPr lang="en-US" sz="2000" dirty="0"/>
              <a:t>Microsoft teams in their daily work effectively.</a:t>
            </a:r>
          </a:p>
          <a:p>
            <a:r>
              <a:rPr lang="en-US" sz="2000" dirty="0"/>
              <a:t>Ashford community care should set clear rules about what staff can discuss through teams and which details must stay within the services formal care record </a:t>
            </a:r>
            <a:r>
              <a:rPr lang="en-US" sz="2000"/>
              <a:t>system</a:t>
            </a:r>
            <a:endParaRPr lang="en-US" sz="2000" dirty="0"/>
          </a:p>
          <a:p>
            <a:r>
              <a:rPr lang="en-US" sz="2000" dirty="0"/>
              <a:t>Confidential information should only be accessible to staff who need it for their roles. This would help </a:t>
            </a:r>
            <a:r>
              <a:rPr lang="en-US" sz="2000"/>
              <a:t>Ashford</a:t>
            </a:r>
            <a:r>
              <a:rPr lang="en-US" sz="2000" dirty="0"/>
              <a:t> meet its responsibilities under the (Data Protection Act, 2018).</a:t>
            </a:r>
          </a:p>
          <a:p>
            <a:pPr marL="0" indent="0">
              <a:buNone/>
            </a:pPr>
            <a:endParaRPr lang="en-US" sz="1600" dirty="0"/>
          </a:p>
          <a:p>
            <a:endParaRPr lang="en-US" sz="1600" dirty="0"/>
          </a:p>
          <a:p>
            <a:endParaRPr lang="en-US" sz="1600" dirty="0"/>
          </a:p>
        </p:txBody>
      </p:sp>
      <p:sp>
        <p:nvSpPr>
          <p:cNvPr id="14" name="TextBox 13">
            <a:extLst>
              <a:ext uri="{FF2B5EF4-FFF2-40B4-BE49-F238E27FC236}">
                <a16:creationId xmlns:a16="http://schemas.microsoft.com/office/drawing/2014/main" id="{09584DF7-0F61-4883-5C0D-213FB71CB4F7}"/>
              </a:ext>
            </a:extLst>
          </p:cNvPr>
          <p:cNvSpPr txBox="1"/>
          <p:nvPr/>
        </p:nvSpPr>
        <p:spPr>
          <a:xfrm>
            <a:off x="9278471" y="63649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dirty="0">
                <a:latin typeface="Aptos"/>
                <a:ea typeface="Aptos"/>
                <a:cs typeface="Aptos"/>
              </a:rPr>
              <a:t>​</a:t>
            </a:r>
            <a:endParaRPr lang="en-US" dirty="0"/>
          </a:p>
          <a:p>
            <a:pPr algn="ctr"/>
            <a:endParaRPr lang="en-US"/>
          </a:p>
        </p:txBody>
      </p:sp>
    </p:spTree>
    <p:extLst>
      <p:ext uri="{BB962C8B-B14F-4D97-AF65-F5344CB8AC3E}">
        <p14:creationId xmlns:p14="http://schemas.microsoft.com/office/powerpoint/2010/main" val="3395152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047F-03FF-2D23-7C5E-ACF3B96D2BDF}"/>
              </a:ext>
            </a:extLst>
          </p:cNvPr>
          <p:cNvSpPr>
            <a:spLocks noGrp="1"/>
          </p:cNvSpPr>
          <p:nvPr>
            <p:ph type="title"/>
          </p:nvPr>
        </p:nvSpPr>
        <p:spPr>
          <a:xfrm>
            <a:off x="796447" y="281619"/>
            <a:ext cx="10557353" cy="1429945"/>
          </a:xfrm>
        </p:spPr>
        <p:txBody>
          <a:bodyPr>
            <a:normAutofit/>
          </a:bodyPr>
          <a:lstStyle/>
          <a:p>
            <a:r>
              <a:rPr lang="en-US"/>
              <a:t>Conclusion.</a:t>
            </a:r>
            <a:br>
              <a:rPr lang="en-US" dirty="0"/>
            </a:br>
            <a:endParaRPr lang="en-US" dirty="0"/>
          </a:p>
        </p:txBody>
      </p:sp>
      <p:sp>
        <p:nvSpPr>
          <p:cNvPr id="3" name="Content Placeholder 2">
            <a:extLst>
              <a:ext uri="{FF2B5EF4-FFF2-40B4-BE49-F238E27FC236}">
                <a16:creationId xmlns:a16="http://schemas.microsoft.com/office/drawing/2014/main" id="{9DA13BD7-858B-215E-8DDD-B2CF26715A7C}"/>
              </a:ext>
            </a:extLst>
          </p:cNvPr>
          <p:cNvSpPr>
            <a:spLocks noGrp="1"/>
          </p:cNvSpPr>
          <p:nvPr>
            <p:ph sz="half" idx="1"/>
          </p:nvPr>
        </p:nvSpPr>
        <p:spPr>
          <a:xfrm>
            <a:off x="143435" y="1825625"/>
            <a:ext cx="11916334" cy="4654050"/>
          </a:xfrm>
        </p:spPr>
        <p:txBody>
          <a:bodyPr vert="horz" lIns="91440" tIns="45720" rIns="91440" bIns="45720" rtlCol="0" anchor="t">
            <a:normAutofit/>
          </a:bodyPr>
          <a:lstStyle/>
          <a:p>
            <a:pPr marL="0" indent="0">
              <a:buNone/>
            </a:pPr>
            <a:r>
              <a:rPr lang="en-US" sz="2000" dirty="0"/>
              <a:t>Having looked at both the benefits and challenges, Microsoft Teams appears to be a suitable  tool for Ashford community care service. As staff work across different settings, having a shared platform can help </a:t>
            </a:r>
            <a:r>
              <a:rPr lang="en-US" sz="2000"/>
              <a:t>exchange daily updates and work together more effectively. (NHS England,2025; Hargreaves et al.,2022.).</a:t>
            </a:r>
          </a:p>
          <a:p>
            <a:pPr marL="0" indent="0">
              <a:buNone/>
            </a:pPr>
            <a:r>
              <a:rPr lang="en-US" sz="2000" dirty="0"/>
              <a:t>However staff would need suitable training and clear guidance on how to use Microsoft Teams safely and confidently. Ashford would also need procedures for sharing information to ensure confidential details are accessible to </a:t>
            </a:r>
            <a:r>
              <a:rPr lang="en-US" sz="2000" dirty="0" err="1"/>
              <a:t>authorised</a:t>
            </a:r>
            <a:r>
              <a:rPr lang="en-US" sz="2000" dirty="0"/>
              <a:t> staff. Microsoft Teams should support daily communication rather than replace the existing care record  for Ashford. </a:t>
            </a:r>
          </a:p>
          <a:p>
            <a:pPr marL="0" indent="0">
              <a:buNone/>
            </a:pPr>
            <a:r>
              <a:rPr lang="en-US" sz="2000" dirty="0"/>
              <a:t>With these measures in place, Microsoft Teams could help Ashford reduce missed updates, improve team work and create a reliable way for staff to communicate effectively.</a:t>
            </a:r>
          </a:p>
          <a:p>
            <a:pPr marL="0" indent="0">
              <a:buNone/>
            </a:pPr>
            <a:endParaRPr lang="en-US" sz="2000" dirty="0"/>
          </a:p>
          <a:p>
            <a:pPr marL="0" indent="0">
              <a:buNone/>
            </a:pPr>
            <a:r>
              <a:rPr lang="en-US" sz="2000" dirty="0"/>
              <a:t>                                                                                                                                                                                      </a:t>
            </a:r>
            <a:r>
              <a:rPr lang="en-US" sz="1800"/>
              <a:t>Irham Nissa 2421071</a:t>
            </a:r>
          </a:p>
          <a:p>
            <a:pPr marL="0" indent="0">
              <a:buNone/>
            </a:pPr>
            <a:endParaRPr lang="en-US" sz="2000" dirty="0"/>
          </a:p>
        </p:txBody>
      </p:sp>
    </p:spTree>
    <p:extLst>
      <p:ext uri="{BB962C8B-B14F-4D97-AF65-F5344CB8AC3E}">
        <p14:creationId xmlns:p14="http://schemas.microsoft.com/office/powerpoint/2010/main" val="2515434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BDC1-8E74-9794-4EF0-5568198EE1AE}"/>
              </a:ext>
            </a:extLst>
          </p:cNvPr>
          <p:cNvSpPr>
            <a:spLocks noGrp="1"/>
          </p:cNvSpPr>
          <p:nvPr>
            <p:ph type="title"/>
          </p:nvPr>
        </p:nvSpPr>
        <p:spPr>
          <a:xfrm>
            <a:off x="177053" y="-161552"/>
            <a:ext cx="10515600" cy="966975"/>
          </a:xfrm>
        </p:spPr>
        <p:txBody>
          <a:bodyPr/>
          <a:lstStyle/>
          <a:p>
            <a:r>
              <a:rPr lang="en-US"/>
              <a:t>References</a:t>
            </a:r>
          </a:p>
        </p:txBody>
      </p:sp>
      <p:sp>
        <p:nvSpPr>
          <p:cNvPr id="3" name="Content Placeholder 2">
            <a:extLst>
              <a:ext uri="{FF2B5EF4-FFF2-40B4-BE49-F238E27FC236}">
                <a16:creationId xmlns:a16="http://schemas.microsoft.com/office/drawing/2014/main" id="{ED647421-C2C8-80E9-9AF0-49E1B5FC813D}"/>
              </a:ext>
            </a:extLst>
          </p:cNvPr>
          <p:cNvSpPr>
            <a:spLocks noGrp="1"/>
          </p:cNvSpPr>
          <p:nvPr>
            <p:ph sz="half" idx="1"/>
          </p:nvPr>
        </p:nvSpPr>
        <p:spPr>
          <a:xfrm>
            <a:off x="301392" y="610631"/>
            <a:ext cx="11384285" cy="6031760"/>
          </a:xfrm>
        </p:spPr>
        <p:txBody>
          <a:bodyPr vert="horz" lIns="91440" tIns="45720" rIns="91440" bIns="45720" rtlCol="0" anchor="t">
            <a:noAutofit/>
          </a:bodyPr>
          <a:lstStyle/>
          <a:p>
            <a:pPr marL="0" indent="0">
              <a:lnSpc>
                <a:spcPct val="150000"/>
              </a:lnSpc>
              <a:spcBef>
                <a:spcPts val="0"/>
              </a:spcBef>
              <a:spcAft>
                <a:spcPts val="600"/>
              </a:spcAft>
              <a:buNone/>
            </a:pPr>
            <a:r>
              <a:rPr lang="en-US" sz="1600"/>
              <a:t>Anon, (n.d.). Available at: </a:t>
            </a:r>
            <a:r>
              <a:rPr lang="en-US" sz="1600" dirty="0">
                <a:hlinkClick r:id="rId2"/>
              </a:rPr>
              <a:t>https://seeklogo.com/search?q=microsoft%20teams%20logo%20vector</a:t>
            </a:r>
            <a:r>
              <a:rPr lang="en-US" sz="1600" dirty="0"/>
              <a:t>. </a:t>
            </a:r>
            <a:r>
              <a:rPr lang="en-US" sz="1600">
                <a:highlight>
                  <a:srgbClr val="FAFAFA"/>
                </a:highlight>
                <a:latin typeface="Calibri"/>
                <a:ea typeface="Calibri"/>
                <a:cs typeface="Calibri"/>
              </a:rPr>
              <a:t>[Accessed 01 October.2026].</a:t>
            </a:r>
            <a:endParaRPr lang="en-US" sz="1600">
              <a:latin typeface="Aptos"/>
              <a:ea typeface="Calibri"/>
              <a:cs typeface="Calibri"/>
            </a:endParaRPr>
          </a:p>
          <a:p>
            <a:pPr marL="0" indent="0">
              <a:lnSpc>
                <a:spcPct val="150000"/>
              </a:lnSpc>
              <a:spcBef>
                <a:spcPts val="0"/>
              </a:spcBef>
              <a:spcAft>
                <a:spcPts val="600"/>
              </a:spcAft>
              <a:buNone/>
            </a:pPr>
            <a:r>
              <a:rPr lang="en-US" sz="1600" i="1">
                <a:highlight>
                  <a:srgbClr val="FAFAFA"/>
                </a:highlight>
                <a:latin typeface="Times New Roman"/>
                <a:ea typeface="Calibri"/>
                <a:cs typeface="Times New Roman"/>
              </a:rPr>
              <a:t>data protection act 2018</a:t>
            </a:r>
            <a:r>
              <a:rPr lang="en-US" sz="1600">
                <a:highlight>
                  <a:srgbClr val="FAFAFA"/>
                </a:highlight>
                <a:latin typeface="Times New Roman"/>
                <a:ea typeface="Calibri"/>
                <a:cs typeface="Times New Roman"/>
              </a:rPr>
              <a:t>.[online] Available at: </a:t>
            </a:r>
            <a:r>
              <a:rPr lang="en-US" sz="1600" dirty="0">
                <a:highlight>
                  <a:srgbClr val="FAFAFA"/>
                </a:highlight>
                <a:latin typeface="Times New Roman"/>
                <a:ea typeface="Calibri"/>
                <a:cs typeface="Times New Roman"/>
                <a:hlinkClick r:id="rId3"/>
              </a:rPr>
              <a:t>https://www.legislation.gov.uk/ukpga/2018/12/contents/enacted</a:t>
            </a:r>
            <a:r>
              <a:rPr lang="en-US" sz="1600">
                <a:highlight>
                  <a:srgbClr val="FAFAFA"/>
                </a:highlight>
                <a:latin typeface="Times New Roman"/>
                <a:ea typeface="Calibri"/>
                <a:cs typeface="Times New Roman"/>
              </a:rPr>
              <a:t> [Accessed 2 Oct. 2026].</a:t>
            </a:r>
            <a:endParaRPr lang="en-US"/>
          </a:p>
          <a:p>
            <a:pPr marL="0" indent="0">
              <a:lnSpc>
                <a:spcPct val="150000"/>
              </a:lnSpc>
              <a:spcBef>
                <a:spcPts val="0"/>
              </a:spcBef>
              <a:spcAft>
                <a:spcPts val="600"/>
              </a:spcAft>
              <a:buNone/>
            </a:pPr>
            <a:r>
              <a:rPr lang="en-US" sz="1600" dirty="0">
                <a:highlight>
                  <a:srgbClr val="FAFAFA"/>
                </a:highlight>
                <a:latin typeface="Calibri"/>
                <a:ea typeface="Calibri"/>
                <a:cs typeface="Calibri"/>
              </a:rPr>
              <a:t>Department of Health and Social Care (2026). </a:t>
            </a:r>
            <a:r>
              <a:rPr lang="en-US" sz="1600" i="1" dirty="0">
                <a:highlight>
                  <a:srgbClr val="FAFAFA"/>
                </a:highlight>
                <a:latin typeface="Calibri"/>
                <a:ea typeface="Calibri"/>
                <a:cs typeface="Calibri"/>
              </a:rPr>
              <a:t>Using smartphones and devices as an adult social care provider</a:t>
            </a:r>
            <a:r>
              <a:rPr lang="en-US" sz="1600" dirty="0">
                <a:highlight>
                  <a:srgbClr val="FAFAFA"/>
                </a:highlight>
                <a:latin typeface="Calibri"/>
                <a:ea typeface="Calibri"/>
                <a:cs typeface="Calibri"/>
              </a:rPr>
              <a:t>. [online] GOV.UK. Available at: </a:t>
            </a:r>
            <a:r>
              <a:rPr lang="en-US" sz="1600" dirty="0">
                <a:highlight>
                  <a:srgbClr val="FAFAFA"/>
                </a:highlight>
                <a:latin typeface="Calibri"/>
                <a:ea typeface="Calibri"/>
                <a:cs typeface="Calibri"/>
                <a:hlinkClick r:id="rId4"/>
              </a:rPr>
              <a:t>https://www.gov.uk/guidance/using-smartphones-and-devices-as-an-adult-social-care-provider</a:t>
            </a:r>
            <a:r>
              <a:rPr lang="en-US" sz="1600" dirty="0">
                <a:highlight>
                  <a:srgbClr val="FAFAFA"/>
                </a:highlight>
                <a:latin typeface="Calibri"/>
                <a:ea typeface="Calibri"/>
                <a:cs typeface="Calibri"/>
              </a:rPr>
              <a:t> </a:t>
            </a:r>
            <a:r>
              <a:rPr lang="en-US" sz="1600">
                <a:highlight>
                  <a:srgbClr val="FAFAFA"/>
                </a:highlight>
                <a:latin typeface="Calibri"/>
                <a:ea typeface="Calibri"/>
                <a:cs typeface="Calibri"/>
              </a:rPr>
              <a:t>[Accessed 02 October. 2026].</a:t>
            </a:r>
            <a:endParaRPr lang="en-US" sz="1600" dirty="0"/>
          </a:p>
          <a:p>
            <a:pPr marL="0" indent="0">
              <a:lnSpc>
                <a:spcPct val="150000"/>
              </a:lnSpc>
              <a:buNone/>
            </a:pPr>
            <a:r>
              <a:rPr lang="en-US" sz="1600" dirty="0">
                <a:highlight>
                  <a:srgbClr val="FAFAFA"/>
                </a:highlight>
                <a:latin typeface="Aptos"/>
                <a:ea typeface="Calibri"/>
                <a:cs typeface="Calibri"/>
              </a:rPr>
              <a:t>Hargreaves, C., Clarke, A.P. and Lester, K.R. (2022) “Microsoft Teams and team performance in the COVID-19 pandemic within an NHS Trust Community Service in North-West England,” </a:t>
            </a:r>
            <a:r>
              <a:rPr lang="en-US" sz="1600" i="1" dirty="0">
                <a:highlight>
                  <a:srgbClr val="FAFAFA"/>
                </a:highlight>
                <a:latin typeface="Aptos"/>
                <a:ea typeface="Calibri"/>
                <a:cs typeface="Calibri"/>
              </a:rPr>
              <a:t>Team performance management</a:t>
            </a:r>
            <a:r>
              <a:rPr lang="en-US" sz="1600" dirty="0">
                <a:highlight>
                  <a:srgbClr val="FAFAFA"/>
                </a:highlight>
                <a:latin typeface="Aptos"/>
                <a:ea typeface="Calibri"/>
                <a:cs typeface="Calibri"/>
              </a:rPr>
              <a:t>, 28(1/2), pp. 79–94. Available at: </a:t>
            </a:r>
            <a:r>
              <a:rPr lang="en-US" sz="1600" dirty="0">
                <a:highlight>
                  <a:srgbClr val="FAFAFA"/>
                </a:highlight>
                <a:latin typeface="Aptos"/>
                <a:ea typeface="Calibri"/>
                <a:cs typeface="Calibri"/>
                <a:hlinkClick r:id="rId5"/>
              </a:rPr>
              <a:t>https://doi.org/10.1108/TPM-11-2021-0082</a:t>
            </a:r>
            <a:r>
              <a:rPr lang="en-US" sz="1600" dirty="0">
                <a:highlight>
                  <a:srgbClr val="FAFAFA"/>
                </a:highlight>
                <a:latin typeface="Aptos"/>
                <a:ea typeface="Calibri"/>
                <a:cs typeface="Calibri"/>
              </a:rPr>
              <a:t>.  </a:t>
            </a:r>
            <a:r>
              <a:rPr lang="en-US" sz="1600">
                <a:highlight>
                  <a:srgbClr val="FAFAFA"/>
                </a:highlight>
                <a:latin typeface="Calibri"/>
                <a:ea typeface="Calibri"/>
                <a:cs typeface="Calibri"/>
              </a:rPr>
              <a:t>[Accessed 04 October.2026].</a:t>
            </a:r>
            <a:endParaRPr lang="en-US" sz="1600" dirty="0"/>
          </a:p>
          <a:p>
            <a:pPr marL="0" indent="0">
              <a:lnSpc>
                <a:spcPct val="100000"/>
              </a:lnSpc>
              <a:spcBef>
                <a:spcPts val="0"/>
              </a:spcBef>
              <a:buNone/>
            </a:pPr>
            <a:r>
              <a:rPr lang="en-US" sz="1600" dirty="0" err="1">
                <a:highlight>
                  <a:srgbClr val="FAFAFA"/>
                </a:highlight>
                <a:latin typeface="Aptos"/>
                <a:ea typeface="Calibri"/>
                <a:cs typeface="Calibri"/>
              </a:rPr>
              <a:t>Keshtkar</a:t>
            </a:r>
            <a:r>
              <a:rPr lang="en-US" sz="1600" dirty="0">
                <a:highlight>
                  <a:srgbClr val="FAFAFA"/>
                </a:highlight>
                <a:latin typeface="Aptos"/>
                <a:ea typeface="Calibri"/>
                <a:cs typeface="Calibri"/>
              </a:rPr>
              <a:t>, L., Bennett-Weston, A., Khan, A.S., Mohan, S., Jones, M., Nockels, K., Gunn, S., Armstrong, N., Bostock, J. and Howick, J. (2025). Impacts of communication type and quality on patient safety incidents. </a:t>
            </a:r>
            <a:r>
              <a:rPr lang="en-US" sz="1600" i="1" dirty="0">
                <a:highlight>
                  <a:srgbClr val="FAFAFA"/>
                </a:highlight>
                <a:latin typeface="Aptos"/>
                <a:ea typeface="Calibri"/>
                <a:cs typeface="Calibri"/>
              </a:rPr>
              <a:t>Annals of Internal Medicine</a:t>
            </a:r>
            <a:r>
              <a:rPr lang="en-US" sz="1600" dirty="0">
                <a:highlight>
                  <a:srgbClr val="FAFAFA"/>
                </a:highlight>
                <a:latin typeface="Aptos"/>
                <a:ea typeface="Calibri"/>
                <a:cs typeface="Calibri"/>
              </a:rPr>
              <a:t>, 178(5). doi:10.7326/annals-24-02904.</a:t>
            </a:r>
          </a:p>
          <a:p>
            <a:pPr marL="0" indent="0">
              <a:lnSpc>
                <a:spcPct val="100000"/>
              </a:lnSpc>
              <a:spcBef>
                <a:spcPts val="0"/>
              </a:spcBef>
              <a:buNone/>
            </a:pPr>
            <a:endParaRPr lang="en-US" sz="1600" dirty="0">
              <a:highlight>
                <a:srgbClr val="FAFAFA"/>
              </a:highlight>
              <a:latin typeface="Aptos"/>
              <a:ea typeface="Calibri"/>
              <a:cs typeface="Calibri"/>
            </a:endParaRPr>
          </a:p>
          <a:p>
            <a:pPr marL="0" indent="0">
              <a:lnSpc>
                <a:spcPct val="100000"/>
              </a:lnSpc>
              <a:spcBef>
                <a:spcPts val="0"/>
              </a:spcBef>
              <a:buNone/>
            </a:pPr>
            <a:r>
              <a:rPr lang="en-US" sz="1600">
                <a:highlight>
                  <a:srgbClr val="FAFAFA"/>
                </a:highlight>
                <a:latin typeface="Times New Roman"/>
                <a:ea typeface="Calibri"/>
                <a:cs typeface="Times New Roman"/>
              </a:rPr>
              <a:t>Lawson, L., Di, R., Evans, J. and Saleem, W. (2023). Being a ‘teams’ player: A quality improvement project expanding the role of Microsoft teams to improve communication and efficiency of junior doctors in a ward-based hospital setting. </a:t>
            </a:r>
            <a:r>
              <a:rPr lang="en-US" sz="1600" i="1">
                <a:highlight>
                  <a:srgbClr val="FAFAFA"/>
                </a:highlight>
                <a:latin typeface="Times New Roman"/>
                <a:ea typeface="Calibri"/>
                <a:cs typeface="Times New Roman"/>
              </a:rPr>
              <a:t>PubMed</a:t>
            </a:r>
            <a:r>
              <a:rPr lang="en-US" sz="1600">
                <a:highlight>
                  <a:srgbClr val="FAFAFA"/>
                </a:highlight>
                <a:latin typeface="Times New Roman"/>
                <a:ea typeface="Calibri"/>
                <a:cs typeface="Times New Roman"/>
              </a:rPr>
              <a:t>, [online] 10(Suppl 3), pp.89–90. doi:10.7861/fhj.10-3-s89.</a:t>
            </a:r>
          </a:p>
          <a:p>
            <a:pPr marL="0" indent="0">
              <a:lnSpc>
                <a:spcPct val="100000"/>
              </a:lnSpc>
              <a:spcBef>
                <a:spcPts val="0"/>
              </a:spcBef>
              <a:buNone/>
            </a:pPr>
            <a:endParaRPr lang="en-US" sz="1600" dirty="0">
              <a:highlight>
                <a:srgbClr val="FAFAFA"/>
              </a:highlight>
              <a:latin typeface="Aptos"/>
              <a:ea typeface="Calibri"/>
              <a:cs typeface="Calibri"/>
            </a:endParaRPr>
          </a:p>
          <a:p>
            <a:pPr marL="0" indent="0">
              <a:lnSpc>
                <a:spcPct val="150000"/>
              </a:lnSpc>
              <a:buNone/>
            </a:pPr>
            <a:endParaRPr lang="en-US" sz="1600" dirty="0">
              <a:highlight>
                <a:srgbClr val="FAFAFA"/>
              </a:highlight>
              <a:latin typeface="Calibri"/>
              <a:ea typeface="Calibri"/>
              <a:cs typeface="Calibri"/>
            </a:endParaRPr>
          </a:p>
          <a:p>
            <a:pPr marL="0" indent="0">
              <a:lnSpc>
                <a:spcPct val="150000"/>
              </a:lnSpc>
              <a:buNone/>
            </a:pPr>
            <a:endParaRPr lang="en-US" sz="1600" dirty="0">
              <a:highlight>
                <a:srgbClr val="FAFAFA"/>
              </a:highlight>
              <a:latin typeface="Calibri"/>
              <a:ea typeface="Calibri"/>
              <a:cs typeface="Calibri"/>
            </a:endParaRPr>
          </a:p>
          <a:p>
            <a:pPr marL="0" indent="0">
              <a:buNone/>
            </a:pPr>
            <a:endParaRPr lang="en-US" sz="1200"/>
          </a:p>
        </p:txBody>
      </p:sp>
      <p:sp>
        <p:nvSpPr>
          <p:cNvPr id="4" name="TextBox 3">
            <a:extLst>
              <a:ext uri="{FF2B5EF4-FFF2-40B4-BE49-F238E27FC236}">
                <a16:creationId xmlns:a16="http://schemas.microsoft.com/office/drawing/2014/main" id="{3EC3439F-3D39-B966-912E-319C2C7CF1E1}"/>
              </a:ext>
            </a:extLst>
          </p:cNvPr>
          <p:cNvSpPr txBox="1"/>
          <p:nvPr/>
        </p:nvSpPr>
        <p:spPr>
          <a:xfrm>
            <a:off x="10578352" y="6174442"/>
            <a:ext cx="17817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dirty="0">
                <a:latin typeface="Aptos"/>
                <a:ea typeface="Aptos"/>
                <a:cs typeface="Aptos"/>
              </a:rPr>
              <a:t>​</a:t>
            </a:r>
            <a:endParaRPr lang="en-US" dirty="0"/>
          </a:p>
          <a:p>
            <a:pPr algn="ctr"/>
            <a:endParaRPr lang="en-US"/>
          </a:p>
        </p:txBody>
      </p:sp>
    </p:spTree>
    <p:extLst>
      <p:ext uri="{BB962C8B-B14F-4D97-AF65-F5344CB8AC3E}">
        <p14:creationId xmlns:p14="http://schemas.microsoft.com/office/powerpoint/2010/main" val="3834284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553997-FD42-6436-3F15-581544A3B804}"/>
              </a:ext>
            </a:extLst>
          </p:cNvPr>
          <p:cNvSpPr txBox="1"/>
          <p:nvPr/>
        </p:nvSpPr>
        <p:spPr>
          <a:xfrm>
            <a:off x="832884" y="629094"/>
            <a:ext cx="10847636" cy="24004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50000"/>
              </a:lnSpc>
              <a:spcBef>
                <a:spcPts val="1000"/>
              </a:spcBef>
            </a:pPr>
            <a:r>
              <a:rPr lang="en-US" sz="1600">
                <a:highlight>
                  <a:srgbClr val="FAFAFA"/>
                </a:highlight>
                <a:latin typeface="Calibri"/>
                <a:ea typeface="Calibri"/>
                <a:cs typeface="Calibri"/>
              </a:rPr>
              <a:t>NHS England (2025). </a:t>
            </a:r>
            <a:r>
              <a:rPr lang="en-US" sz="1600" i="1">
                <a:highlight>
                  <a:srgbClr val="FAFAFA"/>
                </a:highlight>
                <a:latin typeface="Calibri"/>
                <a:ea typeface="Calibri"/>
                <a:cs typeface="Calibri"/>
              </a:rPr>
              <a:t>NHS England » Microsoft Teams and remote working</a:t>
            </a:r>
            <a:r>
              <a:rPr lang="en-US" sz="1600">
                <a:highlight>
                  <a:srgbClr val="FAFAFA"/>
                </a:highlight>
                <a:latin typeface="Calibri"/>
                <a:ea typeface="Calibri"/>
                <a:cs typeface="Calibri"/>
              </a:rPr>
              <a:t>. [online] </a:t>
            </a:r>
            <a:r>
              <a:rPr lang="en-US" sz="1600" dirty="0">
                <a:highlight>
                  <a:srgbClr val="FAFAFA"/>
                </a:highlight>
                <a:latin typeface="Calibri"/>
                <a:ea typeface="Calibri"/>
                <a:cs typeface="Calibri"/>
                <a:hlinkClick r:id="rId2"/>
              </a:rPr>
              <a:t>www.england.nhs.uk</a:t>
            </a:r>
            <a:r>
              <a:rPr lang="en-US" sz="1600">
                <a:highlight>
                  <a:srgbClr val="FAFAFA"/>
                </a:highlight>
                <a:latin typeface="Calibri"/>
                <a:ea typeface="Calibri"/>
                <a:cs typeface="Calibri"/>
              </a:rPr>
              <a:t>. Available at: </a:t>
            </a:r>
            <a:r>
              <a:rPr lang="en-US" sz="1600" dirty="0">
                <a:highlight>
                  <a:srgbClr val="FAFAFA"/>
                </a:highlight>
                <a:latin typeface="Calibri"/>
                <a:ea typeface="Calibri"/>
                <a:cs typeface="Calibri"/>
                <a:hlinkClick r:id="rId3"/>
              </a:rPr>
              <a:t>https://www.england.nhs.uk/long-read/microsoft-teams-and-remote-working/</a:t>
            </a:r>
            <a:r>
              <a:rPr lang="en-US" sz="1600">
                <a:highlight>
                  <a:srgbClr val="FAFAFA"/>
                </a:highlight>
                <a:latin typeface="Calibri"/>
                <a:ea typeface="Calibri"/>
                <a:cs typeface="Calibri"/>
              </a:rPr>
              <a:t> [Accessed 05. October. 2026].</a:t>
            </a:r>
            <a:endParaRPr lang="en-US" sz="1600">
              <a:latin typeface="Calibri"/>
              <a:ea typeface="Calibri"/>
              <a:cs typeface="Calibri"/>
            </a:endParaRPr>
          </a:p>
          <a:p>
            <a:pPr marL="228600" indent="-228600">
              <a:lnSpc>
                <a:spcPct val="150000"/>
              </a:lnSpc>
              <a:spcBef>
                <a:spcPts val="1000"/>
              </a:spcBef>
            </a:pPr>
            <a:r>
              <a:rPr lang="en-US" sz="1600" dirty="0">
                <a:highlight>
                  <a:srgbClr val="FAFAFA"/>
                </a:highlight>
                <a:latin typeface="Calibri"/>
                <a:ea typeface="Calibri"/>
                <a:cs typeface="Calibri"/>
              </a:rPr>
              <a:t>NHS SCW (2022). </a:t>
            </a:r>
            <a:r>
              <a:rPr lang="en-US" sz="1600" i="1" dirty="0">
                <a:highlight>
                  <a:srgbClr val="FAFAFA"/>
                </a:highlight>
                <a:latin typeface="Calibri"/>
                <a:ea typeface="Calibri"/>
                <a:cs typeface="Calibri"/>
              </a:rPr>
              <a:t>Digital Champions In Adult Social Care - How Can They Help Your </a:t>
            </a:r>
            <a:r>
              <a:rPr lang="en-US" sz="1600" i="1" dirty="0" err="1">
                <a:highlight>
                  <a:srgbClr val="FAFAFA"/>
                </a:highlight>
                <a:latin typeface="Calibri"/>
                <a:ea typeface="Calibri"/>
                <a:cs typeface="Calibri"/>
              </a:rPr>
              <a:t>Organisation</a:t>
            </a:r>
            <a:r>
              <a:rPr lang="en-US" sz="1600" i="1" dirty="0">
                <a:highlight>
                  <a:srgbClr val="FAFAFA"/>
                </a:highlight>
                <a:latin typeface="Calibri"/>
                <a:ea typeface="Calibri"/>
                <a:cs typeface="Calibri"/>
              </a:rPr>
              <a:t>?</a:t>
            </a:r>
            <a:r>
              <a:rPr lang="en-US" sz="1600" dirty="0">
                <a:highlight>
                  <a:srgbClr val="FAFAFA"/>
                </a:highlight>
                <a:latin typeface="Calibri"/>
                <a:ea typeface="Calibri"/>
                <a:cs typeface="Calibri"/>
              </a:rPr>
              <a:t> Available at: </a:t>
            </a:r>
            <a:r>
              <a:rPr lang="en-US" sz="1600" dirty="0">
                <a:highlight>
                  <a:srgbClr val="FAFAFA"/>
                </a:highlight>
                <a:latin typeface="Calibri"/>
                <a:ea typeface="Calibri"/>
                <a:cs typeface="Calibri"/>
                <a:hlinkClick r:id="rId4"/>
              </a:rPr>
              <a:t>https://digital-transformation.hee.nhs.uk/binaries/content/documents/digital-transformation/components/national/download-cards/building-a-digital-workforce/digital-champions-toolkit/digital-champions-toolkit/hee%3AfileLinks%5B2%5D/hee%3Afile</a:t>
            </a:r>
            <a:r>
              <a:rPr lang="en-US" sz="1600" dirty="0">
                <a:highlight>
                  <a:srgbClr val="FAFAFA"/>
                </a:highlight>
                <a:latin typeface="Calibri"/>
                <a:ea typeface="Calibri"/>
                <a:cs typeface="Calibri"/>
              </a:rPr>
              <a:t> [Accessed 03. October. 2026].</a:t>
            </a:r>
            <a:endParaRPr lang="en-GB" dirty="0"/>
          </a:p>
        </p:txBody>
      </p:sp>
    </p:spTree>
    <p:extLst>
      <p:ext uri="{BB962C8B-B14F-4D97-AF65-F5344CB8AC3E}">
        <p14:creationId xmlns:p14="http://schemas.microsoft.com/office/powerpoint/2010/main" val="7964459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LCHS4007 DIGITAL SKILLS AND RESEARCH METHODS PRESENTATION LECTURER BIANCA DODGEN IRHAM NISSA 2421071 SUMIAH BIBI 2610542 AWA CEESAY 2129819</vt:lpstr>
      <vt:lpstr>Staff Communication and daily updates</vt:lpstr>
      <vt:lpstr>What their chosen workplace task involves and how it links to Ashford </vt:lpstr>
      <vt:lpstr>Which Microsoft 365 tool they selected </vt:lpstr>
      <vt:lpstr>How Microsoft Teams improves efficiency and communication at Ashford community care service</vt:lpstr>
      <vt:lpstr>Advantages and disadvantages of Microsoft Teams in Ashford Community Care</vt:lpstr>
      <vt:lpstr>Advantages</vt:lpstr>
      <vt:lpstr>Disadvantages</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1948</cp:revision>
  <dcterms:created xsi:type="dcterms:W3CDTF">2026-10-07T12:02:29Z</dcterms:created>
  <dcterms:modified xsi:type="dcterms:W3CDTF">2026-10-11T15:59:44Z</dcterms:modified>
</cp:coreProperties>
</file>