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11" autoAdjust="0"/>
    <p:restoredTop sz="94660"/>
  </p:normalViewPr>
  <p:slideViewPr>
    <p:cSldViewPr snapToGrid="0">
      <p:cViewPr varScale="1">
        <p:scale>
          <a:sx n="85" d="100"/>
          <a:sy n="85" d="100"/>
        </p:scale>
        <p:origin x="78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2BCF13-5E4D-4C97-AED0-01F52937C55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336A06F-604A-4F61-8F3D-FB10BBA0086F}">
      <dgm:prSet/>
      <dgm:spPr/>
      <dgm:t>
        <a:bodyPr/>
        <a:lstStyle/>
        <a:p>
          <a:r>
            <a:rPr lang="en-GB"/>
            <a:t>What to expect?</a:t>
          </a:r>
          <a:endParaRPr lang="en-US"/>
        </a:p>
      </dgm:t>
    </dgm:pt>
    <dgm:pt modelId="{49D92C23-41C8-4D4F-9999-84D490D0AC62}" type="parTrans" cxnId="{60946BDD-5D9D-4FE8-9964-4112F6047268}">
      <dgm:prSet/>
      <dgm:spPr/>
      <dgm:t>
        <a:bodyPr/>
        <a:lstStyle/>
        <a:p>
          <a:endParaRPr lang="en-US"/>
        </a:p>
      </dgm:t>
    </dgm:pt>
    <dgm:pt modelId="{414733B3-30A3-4A9B-9B03-85C2E004C41A}" type="sibTrans" cxnId="{60946BDD-5D9D-4FE8-9964-4112F6047268}">
      <dgm:prSet/>
      <dgm:spPr/>
      <dgm:t>
        <a:bodyPr/>
        <a:lstStyle/>
        <a:p>
          <a:endParaRPr lang="en-US"/>
        </a:p>
      </dgm:t>
    </dgm:pt>
    <dgm:pt modelId="{18FB8644-AA67-42F8-939A-C54CAD038628}">
      <dgm:prSet/>
      <dgm:spPr/>
      <dgm:t>
        <a:bodyPr/>
        <a:lstStyle/>
        <a:p>
          <a:r>
            <a:rPr lang="en-GB"/>
            <a:t>What is Employability </a:t>
          </a:r>
          <a:endParaRPr lang="en-US"/>
        </a:p>
      </dgm:t>
    </dgm:pt>
    <dgm:pt modelId="{EE8B32D1-269D-4631-AA1B-88A95C7F4BC3}" type="parTrans" cxnId="{93230365-44CD-4407-989A-C5093669BFF3}">
      <dgm:prSet/>
      <dgm:spPr/>
      <dgm:t>
        <a:bodyPr/>
        <a:lstStyle/>
        <a:p>
          <a:endParaRPr lang="en-US"/>
        </a:p>
      </dgm:t>
    </dgm:pt>
    <dgm:pt modelId="{C781CF04-93FA-4E91-B361-73207EB18DF0}" type="sibTrans" cxnId="{93230365-44CD-4407-989A-C5093669BFF3}">
      <dgm:prSet/>
      <dgm:spPr/>
      <dgm:t>
        <a:bodyPr/>
        <a:lstStyle/>
        <a:p>
          <a:endParaRPr lang="en-US"/>
        </a:p>
      </dgm:t>
    </dgm:pt>
    <dgm:pt modelId="{FE9B1F61-4720-49DC-8B4A-9F4DA708E0A9}">
      <dgm:prSet/>
      <dgm:spPr/>
      <dgm:t>
        <a:bodyPr/>
        <a:lstStyle/>
        <a:p>
          <a:r>
            <a:rPr lang="en-GB"/>
            <a:t>Job Role </a:t>
          </a:r>
          <a:endParaRPr lang="en-US"/>
        </a:p>
      </dgm:t>
    </dgm:pt>
    <dgm:pt modelId="{CC5D44CE-9C04-4233-837D-545228875929}" type="parTrans" cxnId="{44006ADF-4A21-4B56-A9BA-6B85DD74325C}">
      <dgm:prSet/>
      <dgm:spPr/>
      <dgm:t>
        <a:bodyPr/>
        <a:lstStyle/>
        <a:p>
          <a:endParaRPr lang="en-US"/>
        </a:p>
      </dgm:t>
    </dgm:pt>
    <dgm:pt modelId="{5B620D53-11EF-4183-AB3E-EE18018E9598}" type="sibTrans" cxnId="{44006ADF-4A21-4B56-A9BA-6B85DD74325C}">
      <dgm:prSet/>
      <dgm:spPr/>
      <dgm:t>
        <a:bodyPr/>
        <a:lstStyle/>
        <a:p>
          <a:endParaRPr lang="en-US"/>
        </a:p>
      </dgm:t>
    </dgm:pt>
    <dgm:pt modelId="{E0371264-07C6-45D3-8140-8E0FC342ECBA}">
      <dgm:prSet/>
      <dgm:spPr/>
      <dgm:t>
        <a:bodyPr/>
        <a:lstStyle/>
        <a:p>
          <a:r>
            <a:rPr lang="en-GB"/>
            <a:t>Qualifications </a:t>
          </a:r>
          <a:endParaRPr lang="en-US"/>
        </a:p>
      </dgm:t>
    </dgm:pt>
    <dgm:pt modelId="{C67718E6-F382-4D77-8D5A-80C62E99D9D4}" type="parTrans" cxnId="{6F3AE7E4-DA85-4AA0-9E1A-92FE3A043E22}">
      <dgm:prSet/>
      <dgm:spPr/>
      <dgm:t>
        <a:bodyPr/>
        <a:lstStyle/>
        <a:p>
          <a:endParaRPr lang="en-US"/>
        </a:p>
      </dgm:t>
    </dgm:pt>
    <dgm:pt modelId="{C29DE595-0C2C-4B3E-85D5-AA1E59CB50DF}" type="sibTrans" cxnId="{6F3AE7E4-DA85-4AA0-9E1A-92FE3A043E22}">
      <dgm:prSet/>
      <dgm:spPr/>
      <dgm:t>
        <a:bodyPr/>
        <a:lstStyle/>
        <a:p>
          <a:endParaRPr lang="en-US"/>
        </a:p>
      </dgm:t>
    </dgm:pt>
    <dgm:pt modelId="{A46EA4D7-52D6-4EA9-90AA-8ABC6D1522F0}">
      <dgm:prSet/>
      <dgm:spPr/>
      <dgm:t>
        <a:bodyPr/>
        <a:lstStyle/>
        <a:p>
          <a:r>
            <a:rPr lang="en-GB"/>
            <a:t>Responsibilities </a:t>
          </a:r>
          <a:endParaRPr lang="en-US"/>
        </a:p>
      </dgm:t>
    </dgm:pt>
    <dgm:pt modelId="{7099DC92-28C8-49D5-A477-556AC4786632}" type="parTrans" cxnId="{A3D7BE31-F933-4B2D-BAEA-29872E123828}">
      <dgm:prSet/>
      <dgm:spPr/>
      <dgm:t>
        <a:bodyPr/>
        <a:lstStyle/>
        <a:p>
          <a:endParaRPr lang="en-US"/>
        </a:p>
      </dgm:t>
    </dgm:pt>
    <dgm:pt modelId="{EFB794C5-FF19-41A0-878D-168962AB2B91}" type="sibTrans" cxnId="{A3D7BE31-F933-4B2D-BAEA-29872E123828}">
      <dgm:prSet/>
      <dgm:spPr/>
      <dgm:t>
        <a:bodyPr/>
        <a:lstStyle/>
        <a:p>
          <a:endParaRPr lang="en-US"/>
        </a:p>
      </dgm:t>
    </dgm:pt>
    <dgm:pt modelId="{00CFDF36-D56E-416D-A6B2-48E40D874D77}">
      <dgm:prSet/>
      <dgm:spPr/>
      <dgm:t>
        <a:bodyPr/>
        <a:lstStyle/>
        <a:p>
          <a:r>
            <a:rPr lang="en-GB"/>
            <a:t>Patience and Tolerance </a:t>
          </a:r>
          <a:endParaRPr lang="en-US"/>
        </a:p>
      </dgm:t>
    </dgm:pt>
    <dgm:pt modelId="{CE125445-C587-4001-A0DC-5BEF5B57E7FF}" type="parTrans" cxnId="{D68801D6-3BA7-45CD-9283-0BCA08B98F53}">
      <dgm:prSet/>
      <dgm:spPr/>
      <dgm:t>
        <a:bodyPr/>
        <a:lstStyle/>
        <a:p>
          <a:endParaRPr lang="en-US"/>
        </a:p>
      </dgm:t>
    </dgm:pt>
    <dgm:pt modelId="{9C22CD0F-F093-4E54-AEF8-1C23A2B16CA7}" type="sibTrans" cxnId="{D68801D6-3BA7-45CD-9283-0BCA08B98F53}">
      <dgm:prSet/>
      <dgm:spPr/>
      <dgm:t>
        <a:bodyPr/>
        <a:lstStyle/>
        <a:p>
          <a:endParaRPr lang="en-US"/>
        </a:p>
      </dgm:t>
    </dgm:pt>
    <dgm:pt modelId="{7EE7C66A-3AEF-4D64-9783-FB1E78C9730A}">
      <dgm:prSet/>
      <dgm:spPr/>
      <dgm:t>
        <a:bodyPr/>
        <a:lstStyle/>
        <a:p>
          <a:r>
            <a:rPr lang="en-GB"/>
            <a:t>Keeping Up To Date </a:t>
          </a:r>
          <a:endParaRPr lang="en-US"/>
        </a:p>
      </dgm:t>
    </dgm:pt>
    <dgm:pt modelId="{A5C55E35-393C-4869-A4DA-3069B50C99CB}" type="parTrans" cxnId="{1B11A620-77BC-448D-8703-5CE8E29D4AB0}">
      <dgm:prSet/>
      <dgm:spPr/>
      <dgm:t>
        <a:bodyPr/>
        <a:lstStyle/>
        <a:p>
          <a:endParaRPr lang="en-US"/>
        </a:p>
      </dgm:t>
    </dgm:pt>
    <dgm:pt modelId="{F4643500-7410-4255-8351-8D0612955289}" type="sibTrans" cxnId="{1B11A620-77BC-448D-8703-5CE8E29D4AB0}">
      <dgm:prSet/>
      <dgm:spPr/>
      <dgm:t>
        <a:bodyPr/>
        <a:lstStyle/>
        <a:p>
          <a:endParaRPr lang="en-US"/>
        </a:p>
      </dgm:t>
    </dgm:pt>
    <dgm:pt modelId="{9984BBA2-D5C5-4AA1-A2C5-1CD8AF9181C7}">
      <dgm:prSet/>
      <dgm:spPr/>
      <dgm:t>
        <a:bodyPr/>
        <a:lstStyle/>
        <a:p>
          <a:r>
            <a:rPr lang="en-GB"/>
            <a:t>Communication </a:t>
          </a:r>
          <a:endParaRPr lang="en-US"/>
        </a:p>
      </dgm:t>
    </dgm:pt>
    <dgm:pt modelId="{C8095352-D62B-4DB8-8FBC-11FF882C31A5}" type="parTrans" cxnId="{76E2913D-D6BE-45D6-BC64-0BF69D2D4274}">
      <dgm:prSet/>
      <dgm:spPr/>
      <dgm:t>
        <a:bodyPr/>
        <a:lstStyle/>
        <a:p>
          <a:endParaRPr lang="en-US"/>
        </a:p>
      </dgm:t>
    </dgm:pt>
    <dgm:pt modelId="{AB956164-1EF9-40F0-8583-63C50AD4B62D}" type="sibTrans" cxnId="{76E2913D-D6BE-45D6-BC64-0BF69D2D4274}">
      <dgm:prSet/>
      <dgm:spPr/>
      <dgm:t>
        <a:bodyPr/>
        <a:lstStyle/>
        <a:p>
          <a:endParaRPr lang="en-US"/>
        </a:p>
      </dgm:t>
    </dgm:pt>
    <dgm:pt modelId="{0D09261D-E179-4E6E-883F-571228E3D7F4}">
      <dgm:prSet/>
      <dgm:spPr/>
      <dgm:t>
        <a:bodyPr/>
        <a:lstStyle/>
        <a:p>
          <a:r>
            <a:rPr lang="en-GB"/>
            <a:t>Teamwork </a:t>
          </a:r>
          <a:endParaRPr lang="en-US"/>
        </a:p>
      </dgm:t>
    </dgm:pt>
    <dgm:pt modelId="{1834EC88-6E86-49E9-9D84-2BB400D0ECE8}" type="parTrans" cxnId="{13D4CBB5-40AE-44AD-A1DC-72AA39481888}">
      <dgm:prSet/>
      <dgm:spPr/>
      <dgm:t>
        <a:bodyPr/>
        <a:lstStyle/>
        <a:p>
          <a:endParaRPr lang="en-US"/>
        </a:p>
      </dgm:t>
    </dgm:pt>
    <dgm:pt modelId="{755E47EE-2BB8-492A-8314-99EE8C796964}" type="sibTrans" cxnId="{13D4CBB5-40AE-44AD-A1DC-72AA39481888}">
      <dgm:prSet/>
      <dgm:spPr/>
      <dgm:t>
        <a:bodyPr/>
        <a:lstStyle/>
        <a:p>
          <a:endParaRPr lang="en-US"/>
        </a:p>
      </dgm:t>
    </dgm:pt>
    <dgm:pt modelId="{B9A90194-6B66-4517-A486-0B46063D859E}">
      <dgm:prSet/>
      <dgm:spPr/>
      <dgm:t>
        <a:bodyPr/>
        <a:lstStyle/>
        <a:p>
          <a:r>
            <a:rPr lang="en-GB"/>
            <a:t>Leadership and Organisation</a:t>
          </a:r>
          <a:endParaRPr lang="en-US"/>
        </a:p>
      </dgm:t>
    </dgm:pt>
    <dgm:pt modelId="{7A6254F1-5EBF-442E-9A0F-016C1D7D0ECE}" type="parTrans" cxnId="{4EE7D442-264A-48C8-96E4-0C041EFE14A6}">
      <dgm:prSet/>
      <dgm:spPr/>
      <dgm:t>
        <a:bodyPr/>
        <a:lstStyle/>
        <a:p>
          <a:endParaRPr lang="en-US"/>
        </a:p>
      </dgm:t>
    </dgm:pt>
    <dgm:pt modelId="{3600347E-4398-41AD-B08E-01E0EE2F76D4}" type="sibTrans" cxnId="{4EE7D442-264A-48C8-96E4-0C041EFE14A6}">
      <dgm:prSet/>
      <dgm:spPr/>
      <dgm:t>
        <a:bodyPr/>
        <a:lstStyle/>
        <a:p>
          <a:endParaRPr lang="en-US"/>
        </a:p>
      </dgm:t>
    </dgm:pt>
    <dgm:pt modelId="{53B93F14-2A17-467A-8367-E5A6D6DB3269}">
      <dgm:prSet/>
      <dgm:spPr/>
      <dgm:t>
        <a:bodyPr/>
        <a:lstStyle/>
        <a:p>
          <a:r>
            <a:rPr lang="en-GB"/>
            <a:t>Conclusion </a:t>
          </a:r>
          <a:endParaRPr lang="en-US"/>
        </a:p>
      </dgm:t>
    </dgm:pt>
    <dgm:pt modelId="{54FD2F3B-058B-49E2-8C3E-A9F949371A47}" type="parTrans" cxnId="{F69E16AB-E6DC-45A6-BC81-23631FC0A709}">
      <dgm:prSet/>
      <dgm:spPr/>
      <dgm:t>
        <a:bodyPr/>
        <a:lstStyle/>
        <a:p>
          <a:endParaRPr lang="en-US"/>
        </a:p>
      </dgm:t>
    </dgm:pt>
    <dgm:pt modelId="{239CD60D-58B8-45CF-965F-7298C846DCDB}" type="sibTrans" cxnId="{F69E16AB-E6DC-45A6-BC81-23631FC0A709}">
      <dgm:prSet/>
      <dgm:spPr/>
      <dgm:t>
        <a:bodyPr/>
        <a:lstStyle/>
        <a:p>
          <a:endParaRPr lang="en-US"/>
        </a:p>
      </dgm:t>
    </dgm:pt>
    <dgm:pt modelId="{E6453956-163A-4126-A941-4DDA9045E95E}" type="pres">
      <dgm:prSet presAssocID="{462BCF13-5E4D-4C97-AED0-01F52937C55D}" presName="linear" presStyleCnt="0">
        <dgm:presLayoutVars>
          <dgm:animLvl val="lvl"/>
          <dgm:resizeHandles val="exact"/>
        </dgm:presLayoutVars>
      </dgm:prSet>
      <dgm:spPr/>
    </dgm:pt>
    <dgm:pt modelId="{CDF56373-575E-4170-8163-736E8F7816C8}" type="pres">
      <dgm:prSet presAssocID="{A336A06F-604A-4F61-8F3D-FB10BBA0086F}" presName="parentText" presStyleLbl="node1" presStyleIdx="0" presStyleCnt="11">
        <dgm:presLayoutVars>
          <dgm:chMax val="0"/>
          <dgm:bulletEnabled val="1"/>
        </dgm:presLayoutVars>
      </dgm:prSet>
      <dgm:spPr/>
    </dgm:pt>
    <dgm:pt modelId="{48C4A8FA-E043-46C0-A26E-70DEC35BF212}" type="pres">
      <dgm:prSet presAssocID="{414733B3-30A3-4A9B-9B03-85C2E004C41A}" presName="spacer" presStyleCnt="0"/>
      <dgm:spPr/>
    </dgm:pt>
    <dgm:pt modelId="{BE919CFB-6DA2-43B4-BEAC-A7DAD42C0E93}" type="pres">
      <dgm:prSet presAssocID="{18FB8644-AA67-42F8-939A-C54CAD038628}" presName="parentText" presStyleLbl="node1" presStyleIdx="1" presStyleCnt="11">
        <dgm:presLayoutVars>
          <dgm:chMax val="0"/>
          <dgm:bulletEnabled val="1"/>
        </dgm:presLayoutVars>
      </dgm:prSet>
      <dgm:spPr/>
    </dgm:pt>
    <dgm:pt modelId="{F07F0FAF-B903-436E-B0C0-2E693AFFCD31}" type="pres">
      <dgm:prSet presAssocID="{C781CF04-93FA-4E91-B361-73207EB18DF0}" presName="spacer" presStyleCnt="0"/>
      <dgm:spPr/>
    </dgm:pt>
    <dgm:pt modelId="{EC2345CD-C931-4C61-AD99-FACC6121416C}" type="pres">
      <dgm:prSet presAssocID="{FE9B1F61-4720-49DC-8B4A-9F4DA708E0A9}" presName="parentText" presStyleLbl="node1" presStyleIdx="2" presStyleCnt="11">
        <dgm:presLayoutVars>
          <dgm:chMax val="0"/>
          <dgm:bulletEnabled val="1"/>
        </dgm:presLayoutVars>
      </dgm:prSet>
      <dgm:spPr/>
    </dgm:pt>
    <dgm:pt modelId="{CDBDC877-A424-4D45-8B50-8A4E3A7F4DA2}" type="pres">
      <dgm:prSet presAssocID="{5B620D53-11EF-4183-AB3E-EE18018E9598}" presName="spacer" presStyleCnt="0"/>
      <dgm:spPr/>
    </dgm:pt>
    <dgm:pt modelId="{37509BAF-4C39-4CD5-AF1F-B07017215E6A}" type="pres">
      <dgm:prSet presAssocID="{E0371264-07C6-45D3-8140-8E0FC342ECBA}" presName="parentText" presStyleLbl="node1" presStyleIdx="3" presStyleCnt="11">
        <dgm:presLayoutVars>
          <dgm:chMax val="0"/>
          <dgm:bulletEnabled val="1"/>
        </dgm:presLayoutVars>
      </dgm:prSet>
      <dgm:spPr/>
    </dgm:pt>
    <dgm:pt modelId="{7791EA95-0FDC-4DDB-AB90-BC433D72E5EA}" type="pres">
      <dgm:prSet presAssocID="{C29DE595-0C2C-4B3E-85D5-AA1E59CB50DF}" presName="spacer" presStyleCnt="0"/>
      <dgm:spPr/>
    </dgm:pt>
    <dgm:pt modelId="{357C0A7A-151C-42EA-A5DE-5C248867C695}" type="pres">
      <dgm:prSet presAssocID="{A46EA4D7-52D6-4EA9-90AA-8ABC6D1522F0}" presName="parentText" presStyleLbl="node1" presStyleIdx="4" presStyleCnt="11">
        <dgm:presLayoutVars>
          <dgm:chMax val="0"/>
          <dgm:bulletEnabled val="1"/>
        </dgm:presLayoutVars>
      </dgm:prSet>
      <dgm:spPr/>
    </dgm:pt>
    <dgm:pt modelId="{670DB8E1-B1F7-40B5-A3DA-AE181816E8B2}" type="pres">
      <dgm:prSet presAssocID="{EFB794C5-FF19-41A0-878D-168962AB2B91}" presName="spacer" presStyleCnt="0"/>
      <dgm:spPr/>
    </dgm:pt>
    <dgm:pt modelId="{B7DAE4AB-ECB7-4FDD-BA07-A446CB9232DD}" type="pres">
      <dgm:prSet presAssocID="{00CFDF36-D56E-416D-A6B2-48E40D874D77}" presName="parentText" presStyleLbl="node1" presStyleIdx="5" presStyleCnt="11">
        <dgm:presLayoutVars>
          <dgm:chMax val="0"/>
          <dgm:bulletEnabled val="1"/>
        </dgm:presLayoutVars>
      </dgm:prSet>
      <dgm:spPr/>
    </dgm:pt>
    <dgm:pt modelId="{F59DEF1F-5A97-4138-9E37-0390ECD85596}" type="pres">
      <dgm:prSet presAssocID="{9C22CD0F-F093-4E54-AEF8-1C23A2B16CA7}" presName="spacer" presStyleCnt="0"/>
      <dgm:spPr/>
    </dgm:pt>
    <dgm:pt modelId="{3A474A74-F694-4852-8747-AA4657C1D91B}" type="pres">
      <dgm:prSet presAssocID="{7EE7C66A-3AEF-4D64-9783-FB1E78C9730A}" presName="parentText" presStyleLbl="node1" presStyleIdx="6" presStyleCnt="11">
        <dgm:presLayoutVars>
          <dgm:chMax val="0"/>
          <dgm:bulletEnabled val="1"/>
        </dgm:presLayoutVars>
      </dgm:prSet>
      <dgm:spPr/>
    </dgm:pt>
    <dgm:pt modelId="{BC6FBB1D-FBD9-442C-BD1F-649F813A7F47}" type="pres">
      <dgm:prSet presAssocID="{F4643500-7410-4255-8351-8D0612955289}" presName="spacer" presStyleCnt="0"/>
      <dgm:spPr/>
    </dgm:pt>
    <dgm:pt modelId="{46413D3C-F564-462C-989C-49BFDEF4A655}" type="pres">
      <dgm:prSet presAssocID="{9984BBA2-D5C5-4AA1-A2C5-1CD8AF9181C7}" presName="parentText" presStyleLbl="node1" presStyleIdx="7" presStyleCnt="11">
        <dgm:presLayoutVars>
          <dgm:chMax val="0"/>
          <dgm:bulletEnabled val="1"/>
        </dgm:presLayoutVars>
      </dgm:prSet>
      <dgm:spPr/>
    </dgm:pt>
    <dgm:pt modelId="{D5AEAEB4-B9AF-4EE5-8EBF-26C66A4B09A4}" type="pres">
      <dgm:prSet presAssocID="{AB956164-1EF9-40F0-8583-63C50AD4B62D}" presName="spacer" presStyleCnt="0"/>
      <dgm:spPr/>
    </dgm:pt>
    <dgm:pt modelId="{B97E1A3E-50EF-414F-9A0B-3CDC5DB48277}" type="pres">
      <dgm:prSet presAssocID="{0D09261D-E179-4E6E-883F-571228E3D7F4}" presName="parentText" presStyleLbl="node1" presStyleIdx="8" presStyleCnt="11">
        <dgm:presLayoutVars>
          <dgm:chMax val="0"/>
          <dgm:bulletEnabled val="1"/>
        </dgm:presLayoutVars>
      </dgm:prSet>
      <dgm:spPr/>
    </dgm:pt>
    <dgm:pt modelId="{6814926C-146B-4473-AACF-BE3C1CD92B7A}" type="pres">
      <dgm:prSet presAssocID="{755E47EE-2BB8-492A-8314-99EE8C796964}" presName="spacer" presStyleCnt="0"/>
      <dgm:spPr/>
    </dgm:pt>
    <dgm:pt modelId="{AB0F7DDD-B79F-4C4D-834B-C68D535AEE14}" type="pres">
      <dgm:prSet presAssocID="{B9A90194-6B66-4517-A486-0B46063D859E}" presName="parentText" presStyleLbl="node1" presStyleIdx="9" presStyleCnt="11">
        <dgm:presLayoutVars>
          <dgm:chMax val="0"/>
          <dgm:bulletEnabled val="1"/>
        </dgm:presLayoutVars>
      </dgm:prSet>
      <dgm:spPr/>
    </dgm:pt>
    <dgm:pt modelId="{C62AAEAE-2146-40C7-B49A-7EDEC07FEAC4}" type="pres">
      <dgm:prSet presAssocID="{3600347E-4398-41AD-B08E-01E0EE2F76D4}" presName="spacer" presStyleCnt="0"/>
      <dgm:spPr/>
    </dgm:pt>
    <dgm:pt modelId="{334FBBC6-72B5-44DE-8B95-AFFC7FEC0FD3}" type="pres">
      <dgm:prSet presAssocID="{53B93F14-2A17-467A-8367-E5A6D6DB3269}" presName="parentText" presStyleLbl="node1" presStyleIdx="10" presStyleCnt="11">
        <dgm:presLayoutVars>
          <dgm:chMax val="0"/>
          <dgm:bulletEnabled val="1"/>
        </dgm:presLayoutVars>
      </dgm:prSet>
      <dgm:spPr/>
    </dgm:pt>
  </dgm:ptLst>
  <dgm:cxnLst>
    <dgm:cxn modelId="{65FEBB0F-6AC6-4F5C-A2A9-D9AB3BE28940}" type="presOf" srcId="{0D09261D-E179-4E6E-883F-571228E3D7F4}" destId="{B97E1A3E-50EF-414F-9A0B-3CDC5DB48277}" srcOrd="0" destOrd="0" presId="urn:microsoft.com/office/officeart/2005/8/layout/vList2"/>
    <dgm:cxn modelId="{1316C91B-3EB7-4D84-963A-C088FD10D982}" type="presOf" srcId="{00CFDF36-D56E-416D-A6B2-48E40D874D77}" destId="{B7DAE4AB-ECB7-4FDD-BA07-A446CB9232DD}" srcOrd="0" destOrd="0" presId="urn:microsoft.com/office/officeart/2005/8/layout/vList2"/>
    <dgm:cxn modelId="{1B11A620-77BC-448D-8703-5CE8E29D4AB0}" srcId="{462BCF13-5E4D-4C97-AED0-01F52937C55D}" destId="{7EE7C66A-3AEF-4D64-9783-FB1E78C9730A}" srcOrd="6" destOrd="0" parTransId="{A5C55E35-393C-4869-A4DA-3069B50C99CB}" sibTransId="{F4643500-7410-4255-8351-8D0612955289}"/>
    <dgm:cxn modelId="{DA929F30-8C56-48E1-9BA2-D8F14FC2E15E}" type="presOf" srcId="{9984BBA2-D5C5-4AA1-A2C5-1CD8AF9181C7}" destId="{46413D3C-F564-462C-989C-49BFDEF4A655}" srcOrd="0" destOrd="0" presId="urn:microsoft.com/office/officeart/2005/8/layout/vList2"/>
    <dgm:cxn modelId="{A3D7BE31-F933-4B2D-BAEA-29872E123828}" srcId="{462BCF13-5E4D-4C97-AED0-01F52937C55D}" destId="{A46EA4D7-52D6-4EA9-90AA-8ABC6D1522F0}" srcOrd="4" destOrd="0" parTransId="{7099DC92-28C8-49D5-A477-556AC4786632}" sibTransId="{EFB794C5-FF19-41A0-878D-168962AB2B91}"/>
    <dgm:cxn modelId="{76E2913D-D6BE-45D6-BC64-0BF69D2D4274}" srcId="{462BCF13-5E4D-4C97-AED0-01F52937C55D}" destId="{9984BBA2-D5C5-4AA1-A2C5-1CD8AF9181C7}" srcOrd="7" destOrd="0" parTransId="{C8095352-D62B-4DB8-8FBC-11FF882C31A5}" sibTransId="{AB956164-1EF9-40F0-8583-63C50AD4B62D}"/>
    <dgm:cxn modelId="{A0BA9F41-34D0-4B15-BDA2-A44586EF1878}" type="presOf" srcId="{B9A90194-6B66-4517-A486-0B46063D859E}" destId="{AB0F7DDD-B79F-4C4D-834B-C68D535AEE14}" srcOrd="0" destOrd="0" presId="urn:microsoft.com/office/officeart/2005/8/layout/vList2"/>
    <dgm:cxn modelId="{4EE7D442-264A-48C8-96E4-0C041EFE14A6}" srcId="{462BCF13-5E4D-4C97-AED0-01F52937C55D}" destId="{B9A90194-6B66-4517-A486-0B46063D859E}" srcOrd="9" destOrd="0" parTransId="{7A6254F1-5EBF-442E-9A0F-016C1D7D0ECE}" sibTransId="{3600347E-4398-41AD-B08E-01E0EE2F76D4}"/>
    <dgm:cxn modelId="{93230365-44CD-4407-989A-C5093669BFF3}" srcId="{462BCF13-5E4D-4C97-AED0-01F52937C55D}" destId="{18FB8644-AA67-42F8-939A-C54CAD038628}" srcOrd="1" destOrd="0" parTransId="{EE8B32D1-269D-4631-AA1B-88A95C7F4BC3}" sibTransId="{C781CF04-93FA-4E91-B361-73207EB18DF0}"/>
    <dgm:cxn modelId="{FC589967-FC38-405C-92BD-CBFBC0607517}" type="presOf" srcId="{462BCF13-5E4D-4C97-AED0-01F52937C55D}" destId="{E6453956-163A-4126-A941-4DDA9045E95E}" srcOrd="0" destOrd="0" presId="urn:microsoft.com/office/officeart/2005/8/layout/vList2"/>
    <dgm:cxn modelId="{8D1F0768-85C8-41DF-8CCF-DEACAD92D3DD}" type="presOf" srcId="{53B93F14-2A17-467A-8367-E5A6D6DB3269}" destId="{334FBBC6-72B5-44DE-8B95-AFFC7FEC0FD3}" srcOrd="0" destOrd="0" presId="urn:microsoft.com/office/officeart/2005/8/layout/vList2"/>
    <dgm:cxn modelId="{381BFF57-F60E-4AD0-BC50-F6DFEEBA4E63}" type="presOf" srcId="{18FB8644-AA67-42F8-939A-C54CAD038628}" destId="{BE919CFB-6DA2-43B4-BEAC-A7DAD42C0E93}" srcOrd="0" destOrd="0" presId="urn:microsoft.com/office/officeart/2005/8/layout/vList2"/>
    <dgm:cxn modelId="{F69E16AB-E6DC-45A6-BC81-23631FC0A709}" srcId="{462BCF13-5E4D-4C97-AED0-01F52937C55D}" destId="{53B93F14-2A17-467A-8367-E5A6D6DB3269}" srcOrd="10" destOrd="0" parTransId="{54FD2F3B-058B-49E2-8C3E-A9F949371A47}" sibTransId="{239CD60D-58B8-45CF-965F-7298C846DCDB}"/>
    <dgm:cxn modelId="{727A51AC-8C25-41B8-963D-D2C56A90BDDB}" type="presOf" srcId="{E0371264-07C6-45D3-8140-8E0FC342ECBA}" destId="{37509BAF-4C39-4CD5-AF1F-B07017215E6A}" srcOrd="0" destOrd="0" presId="urn:microsoft.com/office/officeart/2005/8/layout/vList2"/>
    <dgm:cxn modelId="{13D4CBB5-40AE-44AD-A1DC-72AA39481888}" srcId="{462BCF13-5E4D-4C97-AED0-01F52937C55D}" destId="{0D09261D-E179-4E6E-883F-571228E3D7F4}" srcOrd="8" destOrd="0" parTransId="{1834EC88-6E86-49E9-9D84-2BB400D0ECE8}" sibTransId="{755E47EE-2BB8-492A-8314-99EE8C796964}"/>
    <dgm:cxn modelId="{1BDB0DC6-15F1-4D88-9A8F-C8D00F9D2D21}" type="presOf" srcId="{7EE7C66A-3AEF-4D64-9783-FB1E78C9730A}" destId="{3A474A74-F694-4852-8747-AA4657C1D91B}" srcOrd="0" destOrd="0" presId="urn:microsoft.com/office/officeart/2005/8/layout/vList2"/>
    <dgm:cxn modelId="{EF7850D0-1849-43A9-943C-18AC684B264D}" type="presOf" srcId="{A336A06F-604A-4F61-8F3D-FB10BBA0086F}" destId="{CDF56373-575E-4170-8163-736E8F7816C8}" srcOrd="0" destOrd="0" presId="urn:microsoft.com/office/officeart/2005/8/layout/vList2"/>
    <dgm:cxn modelId="{D68801D6-3BA7-45CD-9283-0BCA08B98F53}" srcId="{462BCF13-5E4D-4C97-AED0-01F52937C55D}" destId="{00CFDF36-D56E-416D-A6B2-48E40D874D77}" srcOrd="5" destOrd="0" parTransId="{CE125445-C587-4001-A0DC-5BEF5B57E7FF}" sibTransId="{9C22CD0F-F093-4E54-AEF8-1C23A2B16CA7}"/>
    <dgm:cxn modelId="{60946BDD-5D9D-4FE8-9964-4112F6047268}" srcId="{462BCF13-5E4D-4C97-AED0-01F52937C55D}" destId="{A336A06F-604A-4F61-8F3D-FB10BBA0086F}" srcOrd="0" destOrd="0" parTransId="{49D92C23-41C8-4D4F-9999-84D490D0AC62}" sibTransId="{414733B3-30A3-4A9B-9B03-85C2E004C41A}"/>
    <dgm:cxn modelId="{44006ADF-4A21-4B56-A9BA-6B85DD74325C}" srcId="{462BCF13-5E4D-4C97-AED0-01F52937C55D}" destId="{FE9B1F61-4720-49DC-8B4A-9F4DA708E0A9}" srcOrd="2" destOrd="0" parTransId="{CC5D44CE-9C04-4233-837D-545228875929}" sibTransId="{5B620D53-11EF-4183-AB3E-EE18018E9598}"/>
    <dgm:cxn modelId="{B7C3D7E1-DC10-4F4D-86C2-CDB57F394107}" type="presOf" srcId="{A46EA4D7-52D6-4EA9-90AA-8ABC6D1522F0}" destId="{357C0A7A-151C-42EA-A5DE-5C248867C695}" srcOrd="0" destOrd="0" presId="urn:microsoft.com/office/officeart/2005/8/layout/vList2"/>
    <dgm:cxn modelId="{6F3AE7E4-DA85-4AA0-9E1A-92FE3A043E22}" srcId="{462BCF13-5E4D-4C97-AED0-01F52937C55D}" destId="{E0371264-07C6-45D3-8140-8E0FC342ECBA}" srcOrd="3" destOrd="0" parTransId="{C67718E6-F382-4D77-8D5A-80C62E99D9D4}" sibTransId="{C29DE595-0C2C-4B3E-85D5-AA1E59CB50DF}"/>
    <dgm:cxn modelId="{F2DD62FB-0D7E-40ED-BE35-F8EC23AD00EF}" type="presOf" srcId="{FE9B1F61-4720-49DC-8B4A-9F4DA708E0A9}" destId="{EC2345CD-C931-4C61-AD99-FACC6121416C}" srcOrd="0" destOrd="0" presId="urn:microsoft.com/office/officeart/2005/8/layout/vList2"/>
    <dgm:cxn modelId="{0FB45771-1809-4F92-A0D4-34D085DA19FA}" type="presParOf" srcId="{E6453956-163A-4126-A941-4DDA9045E95E}" destId="{CDF56373-575E-4170-8163-736E8F7816C8}" srcOrd="0" destOrd="0" presId="urn:microsoft.com/office/officeart/2005/8/layout/vList2"/>
    <dgm:cxn modelId="{CCAC23B1-1489-49C2-8F1B-D7D620C2DC74}" type="presParOf" srcId="{E6453956-163A-4126-A941-4DDA9045E95E}" destId="{48C4A8FA-E043-46C0-A26E-70DEC35BF212}" srcOrd="1" destOrd="0" presId="urn:microsoft.com/office/officeart/2005/8/layout/vList2"/>
    <dgm:cxn modelId="{51F57D8E-851B-4782-9E7F-FBBA9CF924F8}" type="presParOf" srcId="{E6453956-163A-4126-A941-4DDA9045E95E}" destId="{BE919CFB-6DA2-43B4-BEAC-A7DAD42C0E93}" srcOrd="2" destOrd="0" presId="urn:microsoft.com/office/officeart/2005/8/layout/vList2"/>
    <dgm:cxn modelId="{EB097592-416A-4D54-9DF6-3845DA6E98EF}" type="presParOf" srcId="{E6453956-163A-4126-A941-4DDA9045E95E}" destId="{F07F0FAF-B903-436E-B0C0-2E693AFFCD31}" srcOrd="3" destOrd="0" presId="urn:microsoft.com/office/officeart/2005/8/layout/vList2"/>
    <dgm:cxn modelId="{D422009B-E499-460A-BAE9-76F91FD17EEC}" type="presParOf" srcId="{E6453956-163A-4126-A941-4DDA9045E95E}" destId="{EC2345CD-C931-4C61-AD99-FACC6121416C}" srcOrd="4" destOrd="0" presId="urn:microsoft.com/office/officeart/2005/8/layout/vList2"/>
    <dgm:cxn modelId="{D86C2BA2-E35A-4766-99D9-F1850B3D6C39}" type="presParOf" srcId="{E6453956-163A-4126-A941-4DDA9045E95E}" destId="{CDBDC877-A424-4D45-8B50-8A4E3A7F4DA2}" srcOrd="5" destOrd="0" presId="urn:microsoft.com/office/officeart/2005/8/layout/vList2"/>
    <dgm:cxn modelId="{F960E6A8-7F51-4172-AAA8-A6D17DBFD3F9}" type="presParOf" srcId="{E6453956-163A-4126-A941-4DDA9045E95E}" destId="{37509BAF-4C39-4CD5-AF1F-B07017215E6A}" srcOrd="6" destOrd="0" presId="urn:microsoft.com/office/officeart/2005/8/layout/vList2"/>
    <dgm:cxn modelId="{D6B68C36-6041-4F29-B04E-964F69F9831E}" type="presParOf" srcId="{E6453956-163A-4126-A941-4DDA9045E95E}" destId="{7791EA95-0FDC-4DDB-AB90-BC433D72E5EA}" srcOrd="7" destOrd="0" presId="urn:microsoft.com/office/officeart/2005/8/layout/vList2"/>
    <dgm:cxn modelId="{F486C56B-9785-4C52-8A40-080C52C34AD0}" type="presParOf" srcId="{E6453956-163A-4126-A941-4DDA9045E95E}" destId="{357C0A7A-151C-42EA-A5DE-5C248867C695}" srcOrd="8" destOrd="0" presId="urn:microsoft.com/office/officeart/2005/8/layout/vList2"/>
    <dgm:cxn modelId="{2CFDE21D-A6F1-4A9C-AC93-A952FECB35DC}" type="presParOf" srcId="{E6453956-163A-4126-A941-4DDA9045E95E}" destId="{670DB8E1-B1F7-40B5-A3DA-AE181816E8B2}" srcOrd="9" destOrd="0" presId="urn:microsoft.com/office/officeart/2005/8/layout/vList2"/>
    <dgm:cxn modelId="{382803AA-7AD3-4770-83F6-56BCCCFDA669}" type="presParOf" srcId="{E6453956-163A-4126-A941-4DDA9045E95E}" destId="{B7DAE4AB-ECB7-4FDD-BA07-A446CB9232DD}" srcOrd="10" destOrd="0" presId="urn:microsoft.com/office/officeart/2005/8/layout/vList2"/>
    <dgm:cxn modelId="{CD71CD0F-FF35-4F46-93AB-FB298C583759}" type="presParOf" srcId="{E6453956-163A-4126-A941-4DDA9045E95E}" destId="{F59DEF1F-5A97-4138-9E37-0390ECD85596}" srcOrd="11" destOrd="0" presId="urn:microsoft.com/office/officeart/2005/8/layout/vList2"/>
    <dgm:cxn modelId="{A8914464-83D6-4964-9FA9-FCCE46095F0C}" type="presParOf" srcId="{E6453956-163A-4126-A941-4DDA9045E95E}" destId="{3A474A74-F694-4852-8747-AA4657C1D91B}" srcOrd="12" destOrd="0" presId="urn:microsoft.com/office/officeart/2005/8/layout/vList2"/>
    <dgm:cxn modelId="{458ACC41-CDC7-4EDD-9486-919F2BF6F023}" type="presParOf" srcId="{E6453956-163A-4126-A941-4DDA9045E95E}" destId="{BC6FBB1D-FBD9-442C-BD1F-649F813A7F47}" srcOrd="13" destOrd="0" presId="urn:microsoft.com/office/officeart/2005/8/layout/vList2"/>
    <dgm:cxn modelId="{15756942-E105-4ED9-A83B-858C204FDFB0}" type="presParOf" srcId="{E6453956-163A-4126-A941-4DDA9045E95E}" destId="{46413D3C-F564-462C-989C-49BFDEF4A655}" srcOrd="14" destOrd="0" presId="urn:microsoft.com/office/officeart/2005/8/layout/vList2"/>
    <dgm:cxn modelId="{0A323169-062E-46C6-9A57-62B976CC92FA}" type="presParOf" srcId="{E6453956-163A-4126-A941-4DDA9045E95E}" destId="{D5AEAEB4-B9AF-4EE5-8EBF-26C66A4B09A4}" srcOrd="15" destOrd="0" presId="urn:microsoft.com/office/officeart/2005/8/layout/vList2"/>
    <dgm:cxn modelId="{250091CC-FC10-4586-9980-E963385C3435}" type="presParOf" srcId="{E6453956-163A-4126-A941-4DDA9045E95E}" destId="{B97E1A3E-50EF-414F-9A0B-3CDC5DB48277}" srcOrd="16" destOrd="0" presId="urn:microsoft.com/office/officeart/2005/8/layout/vList2"/>
    <dgm:cxn modelId="{F1CF7E09-91F6-4AF6-97AB-474D35C0E85E}" type="presParOf" srcId="{E6453956-163A-4126-A941-4DDA9045E95E}" destId="{6814926C-146B-4473-AACF-BE3C1CD92B7A}" srcOrd="17" destOrd="0" presId="urn:microsoft.com/office/officeart/2005/8/layout/vList2"/>
    <dgm:cxn modelId="{9AD65E1D-271F-475C-8AF2-87C2BBA408AA}" type="presParOf" srcId="{E6453956-163A-4126-A941-4DDA9045E95E}" destId="{AB0F7DDD-B79F-4C4D-834B-C68D535AEE14}" srcOrd="18" destOrd="0" presId="urn:microsoft.com/office/officeart/2005/8/layout/vList2"/>
    <dgm:cxn modelId="{60FF18EB-50E0-45FF-B3E2-C707BE0DE23A}" type="presParOf" srcId="{E6453956-163A-4126-A941-4DDA9045E95E}" destId="{C62AAEAE-2146-40C7-B49A-7EDEC07FEAC4}" srcOrd="19" destOrd="0" presId="urn:microsoft.com/office/officeart/2005/8/layout/vList2"/>
    <dgm:cxn modelId="{66AEC5EE-9390-4935-85AF-C2FF114E7A90}" type="presParOf" srcId="{E6453956-163A-4126-A941-4DDA9045E95E}" destId="{334FBBC6-72B5-44DE-8B95-AFFC7FEC0FD3}" srcOrd="2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F56373-575E-4170-8163-736E8F7816C8}">
      <dsp:nvSpPr>
        <dsp:cNvPr id="0" name=""/>
        <dsp:cNvSpPr/>
      </dsp:nvSpPr>
      <dsp:spPr>
        <a:xfrm>
          <a:off x="0" y="127961"/>
          <a:ext cx="5906181" cy="40774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What to expect?</a:t>
          </a:r>
          <a:endParaRPr lang="en-US" sz="1700" kern="1200"/>
        </a:p>
      </dsp:txBody>
      <dsp:txXfrm>
        <a:off x="19904" y="147865"/>
        <a:ext cx="5866373" cy="367937"/>
      </dsp:txXfrm>
    </dsp:sp>
    <dsp:sp modelId="{BE919CFB-6DA2-43B4-BEAC-A7DAD42C0E93}">
      <dsp:nvSpPr>
        <dsp:cNvPr id="0" name=""/>
        <dsp:cNvSpPr/>
      </dsp:nvSpPr>
      <dsp:spPr>
        <a:xfrm>
          <a:off x="0" y="584666"/>
          <a:ext cx="5906181" cy="407745"/>
        </a:xfrm>
        <a:prstGeom prst="roundRect">
          <a:avLst/>
        </a:prstGeom>
        <a:solidFill>
          <a:schemeClr val="accent2">
            <a:hueOff val="0"/>
            <a:satOff val="0"/>
            <a:lumOff val="-109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What is Employability </a:t>
          </a:r>
          <a:endParaRPr lang="en-US" sz="1700" kern="1200"/>
        </a:p>
      </dsp:txBody>
      <dsp:txXfrm>
        <a:off x="19904" y="604570"/>
        <a:ext cx="5866373" cy="367937"/>
      </dsp:txXfrm>
    </dsp:sp>
    <dsp:sp modelId="{EC2345CD-C931-4C61-AD99-FACC6121416C}">
      <dsp:nvSpPr>
        <dsp:cNvPr id="0" name=""/>
        <dsp:cNvSpPr/>
      </dsp:nvSpPr>
      <dsp:spPr>
        <a:xfrm>
          <a:off x="0" y="1041371"/>
          <a:ext cx="5906181" cy="407745"/>
        </a:xfrm>
        <a:prstGeom prst="roundRect">
          <a:avLst/>
        </a:prstGeom>
        <a:solidFill>
          <a:schemeClr val="accent2">
            <a:hueOff val="0"/>
            <a:satOff val="0"/>
            <a:lumOff val="-219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Job Role </a:t>
          </a:r>
          <a:endParaRPr lang="en-US" sz="1700" kern="1200"/>
        </a:p>
      </dsp:txBody>
      <dsp:txXfrm>
        <a:off x="19904" y="1061275"/>
        <a:ext cx="5866373" cy="367937"/>
      </dsp:txXfrm>
    </dsp:sp>
    <dsp:sp modelId="{37509BAF-4C39-4CD5-AF1F-B07017215E6A}">
      <dsp:nvSpPr>
        <dsp:cNvPr id="0" name=""/>
        <dsp:cNvSpPr/>
      </dsp:nvSpPr>
      <dsp:spPr>
        <a:xfrm>
          <a:off x="0" y="1498076"/>
          <a:ext cx="5906181" cy="407745"/>
        </a:xfrm>
        <a:prstGeom prst="roundRect">
          <a:avLst/>
        </a:prstGeom>
        <a:solidFill>
          <a:schemeClr val="accent2">
            <a:hueOff val="0"/>
            <a:satOff val="0"/>
            <a:lumOff val="-329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Qualifications </a:t>
          </a:r>
          <a:endParaRPr lang="en-US" sz="1700" kern="1200"/>
        </a:p>
      </dsp:txBody>
      <dsp:txXfrm>
        <a:off x="19904" y="1517980"/>
        <a:ext cx="5866373" cy="367937"/>
      </dsp:txXfrm>
    </dsp:sp>
    <dsp:sp modelId="{357C0A7A-151C-42EA-A5DE-5C248867C695}">
      <dsp:nvSpPr>
        <dsp:cNvPr id="0" name=""/>
        <dsp:cNvSpPr/>
      </dsp:nvSpPr>
      <dsp:spPr>
        <a:xfrm>
          <a:off x="0" y="1954781"/>
          <a:ext cx="5906181" cy="407745"/>
        </a:xfrm>
        <a:prstGeom prst="roundRect">
          <a:avLst/>
        </a:prstGeom>
        <a:solidFill>
          <a:schemeClr val="accent2">
            <a:hueOff val="0"/>
            <a:satOff val="0"/>
            <a:lumOff val="-439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Responsibilities </a:t>
          </a:r>
          <a:endParaRPr lang="en-US" sz="1700" kern="1200"/>
        </a:p>
      </dsp:txBody>
      <dsp:txXfrm>
        <a:off x="19904" y="1974685"/>
        <a:ext cx="5866373" cy="367937"/>
      </dsp:txXfrm>
    </dsp:sp>
    <dsp:sp modelId="{B7DAE4AB-ECB7-4FDD-BA07-A446CB9232DD}">
      <dsp:nvSpPr>
        <dsp:cNvPr id="0" name=""/>
        <dsp:cNvSpPr/>
      </dsp:nvSpPr>
      <dsp:spPr>
        <a:xfrm>
          <a:off x="0" y="2411486"/>
          <a:ext cx="5906181" cy="407745"/>
        </a:xfrm>
        <a:prstGeom prst="roundRect">
          <a:avLst/>
        </a:prstGeom>
        <a:solidFill>
          <a:schemeClr val="accent2">
            <a:hueOff val="0"/>
            <a:satOff val="0"/>
            <a:lumOff val="-549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Patience and Tolerance </a:t>
          </a:r>
          <a:endParaRPr lang="en-US" sz="1700" kern="1200"/>
        </a:p>
      </dsp:txBody>
      <dsp:txXfrm>
        <a:off x="19904" y="2431390"/>
        <a:ext cx="5866373" cy="367937"/>
      </dsp:txXfrm>
    </dsp:sp>
    <dsp:sp modelId="{3A474A74-F694-4852-8747-AA4657C1D91B}">
      <dsp:nvSpPr>
        <dsp:cNvPr id="0" name=""/>
        <dsp:cNvSpPr/>
      </dsp:nvSpPr>
      <dsp:spPr>
        <a:xfrm>
          <a:off x="0" y="2868191"/>
          <a:ext cx="5906181" cy="407745"/>
        </a:xfrm>
        <a:prstGeom prst="roundRect">
          <a:avLst/>
        </a:prstGeom>
        <a:solidFill>
          <a:schemeClr val="accent2">
            <a:hueOff val="0"/>
            <a:satOff val="0"/>
            <a:lumOff val="-6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Keeping Up To Date </a:t>
          </a:r>
          <a:endParaRPr lang="en-US" sz="1700" kern="1200"/>
        </a:p>
      </dsp:txBody>
      <dsp:txXfrm>
        <a:off x="19904" y="2888095"/>
        <a:ext cx="5866373" cy="367937"/>
      </dsp:txXfrm>
    </dsp:sp>
    <dsp:sp modelId="{46413D3C-F564-462C-989C-49BFDEF4A655}">
      <dsp:nvSpPr>
        <dsp:cNvPr id="0" name=""/>
        <dsp:cNvSpPr/>
      </dsp:nvSpPr>
      <dsp:spPr>
        <a:xfrm>
          <a:off x="0" y="3324896"/>
          <a:ext cx="5906181" cy="407745"/>
        </a:xfrm>
        <a:prstGeom prst="roundRect">
          <a:avLst/>
        </a:prstGeom>
        <a:solidFill>
          <a:schemeClr val="accent2">
            <a:hueOff val="0"/>
            <a:satOff val="0"/>
            <a:lumOff val="-76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Communication </a:t>
          </a:r>
          <a:endParaRPr lang="en-US" sz="1700" kern="1200"/>
        </a:p>
      </dsp:txBody>
      <dsp:txXfrm>
        <a:off x="19904" y="3344800"/>
        <a:ext cx="5866373" cy="367937"/>
      </dsp:txXfrm>
    </dsp:sp>
    <dsp:sp modelId="{B97E1A3E-50EF-414F-9A0B-3CDC5DB48277}">
      <dsp:nvSpPr>
        <dsp:cNvPr id="0" name=""/>
        <dsp:cNvSpPr/>
      </dsp:nvSpPr>
      <dsp:spPr>
        <a:xfrm>
          <a:off x="0" y="3781601"/>
          <a:ext cx="5906181" cy="407745"/>
        </a:xfrm>
        <a:prstGeom prst="roundRect">
          <a:avLst/>
        </a:prstGeom>
        <a:solidFill>
          <a:schemeClr val="accent2">
            <a:hueOff val="0"/>
            <a:satOff val="0"/>
            <a:lumOff val="-878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Teamwork </a:t>
          </a:r>
          <a:endParaRPr lang="en-US" sz="1700" kern="1200"/>
        </a:p>
      </dsp:txBody>
      <dsp:txXfrm>
        <a:off x="19904" y="3801505"/>
        <a:ext cx="5866373" cy="367937"/>
      </dsp:txXfrm>
    </dsp:sp>
    <dsp:sp modelId="{AB0F7DDD-B79F-4C4D-834B-C68D535AEE14}">
      <dsp:nvSpPr>
        <dsp:cNvPr id="0" name=""/>
        <dsp:cNvSpPr/>
      </dsp:nvSpPr>
      <dsp:spPr>
        <a:xfrm>
          <a:off x="0" y="4238306"/>
          <a:ext cx="5906181" cy="407745"/>
        </a:xfrm>
        <a:prstGeom prst="roundRect">
          <a:avLst/>
        </a:prstGeom>
        <a:solidFill>
          <a:schemeClr val="accent2">
            <a:hueOff val="0"/>
            <a:satOff val="0"/>
            <a:lumOff val="-988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Leadership and Organisation</a:t>
          </a:r>
          <a:endParaRPr lang="en-US" sz="1700" kern="1200"/>
        </a:p>
      </dsp:txBody>
      <dsp:txXfrm>
        <a:off x="19904" y="4258210"/>
        <a:ext cx="5866373" cy="367937"/>
      </dsp:txXfrm>
    </dsp:sp>
    <dsp:sp modelId="{334FBBC6-72B5-44DE-8B95-AFFC7FEC0FD3}">
      <dsp:nvSpPr>
        <dsp:cNvPr id="0" name=""/>
        <dsp:cNvSpPr/>
      </dsp:nvSpPr>
      <dsp:spPr>
        <a:xfrm>
          <a:off x="0" y="4695011"/>
          <a:ext cx="5906181" cy="407745"/>
        </a:xfrm>
        <a:prstGeom prst="roundRect">
          <a:avLst/>
        </a:prstGeom>
        <a:solidFill>
          <a:schemeClr val="accent2">
            <a:hueOff val="0"/>
            <a:satOff val="0"/>
            <a:lumOff val="-1098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Conclusion </a:t>
          </a:r>
          <a:endParaRPr lang="en-US" sz="1700" kern="1200"/>
        </a:p>
      </dsp:txBody>
      <dsp:txXfrm>
        <a:off x="19904" y="4714915"/>
        <a:ext cx="5866373" cy="36793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566578CA-BFE0-47AF-8645-BEAF9808E9B5}" type="datetimeFigureOut">
              <a:rPr lang="en-GB" smtClean="0"/>
              <a:t>16/10/2019</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86E40857-AFEF-43BE-88CF-566C4E34FC19}" type="slidenum">
              <a:rPr lang="en-GB" smtClean="0"/>
              <a:t>‹#›</a:t>
            </a:fld>
            <a:endParaRPr lang="en-GB"/>
          </a:p>
        </p:txBody>
      </p:sp>
    </p:spTree>
    <p:extLst>
      <p:ext uri="{BB962C8B-B14F-4D97-AF65-F5344CB8AC3E}">
        <p14:creationId xmlns:p14="http://schemas.microsoft.com/office/powerpoint/2010/main" val="48821561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6578CA-BFE0-47AF-8645-BEAF9808E9B5}" type="datetimeFigureOut">
              <a:rPr lang="en-GB" smtClean="0"/>
              <a:t>16/10/2019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E40857-AFEF-43BE-88CF-566C4E34FC19}" type="slidenum">
              <a:rPr lang="en-GB" smtClean="0"/>
              <a:t>‹#›</a:t>
            </a:fld>
            <a:endParaRPr lang="en-GB"/>
          </a:p>
        </p:txBody>
      </p:sp>
    </p:spTree>
    <p:extLst>
      <p:ext uri="{BB962C8B-B14F-4D97-AF65-F5344CB8AC3E}">
        <p14:creationId xmlns:p14="http://schemas.microsoft.com/office/powerpoint/2010/main" val="1943646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566578CA-BFE0-47AF-8645-BEAF9808E9B5}" type="datetimeFigureOut">
              <a:rPr lang="en-GB" smtClean="0"/>
              <a:t>16/10/2019</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86E40857-AFEF-43BE-88CF-566C4E34FC19}" type="slidenum">
              <a:rPr lang="en-GB" smtClean="0"/>
              <a:t>‹#›</a:t>
            </a:fld>
            <a:endParaRPr lang="en-GB"/>
          </a:p>
        </p:txBody>
      </p:sp>
    </p:spTree>
    <p:extLst>
      <p:ext uri="{BB962C8B-B14F-4D97-AF65-F5344CB8AC3E}">
        <p14:creationId xmlns:p14="http://schemas.microsoft.com/office/powerpoint/2010/main" val="295251861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6578CA-BFE0-47AF-8645-BEAF9808E9B5}" type="datetimeFigureOut">
              <a:rPr lang="en-GB" smtClean="0"/>
              <a:t>16/10/2019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E40857-AFEF-43BE-88CF-566C4E34FC19}" type="slidenum">
              <a:rPr lang="en-GB" smtClean="0"/>
              <a:t>‹#›</a:t>
            </a:fld>
            <a:endParaRPr lang="en-GB"/>
          </a:p>
        </p:txBody>
      </p:sp>
    </p:spTree>
    <p:extLst>
      <p:ext uri="{BB962C8B-B14F-4D97-AF65-F5344CB8AC3E}">
        <p14:creationId xmlns:p14="http://schemas.microsoft.com/office/powerpoint/2010/main" val="802139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6578CA-BFE0-47AF-8645-BEAF9808E9B5}" type="datetimeFigureOut">
              <a:rPr lang="en-GB" smtClean="0"/>
              <a:t>16/10/2019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E40857-AFEF-43BE-88CF-566C4E34FC19}" type="slidenum">
              <a:rPr lang="en-GB" smtClean="0"/>
              <a:t>‹#›</a:t>
            </a:fld>
            <a:endParaRPr lang="en-GB"/>
          </a:p>
        </p:txBody>
      </p:sp>
    </p:spTree>
    <p:extLst>
      <p:ext uri="{BB962C8B-B14F-4D97-AF65-F5344CB8AC3E}">
        <p14:creationId xmlns:p14="http://schemas.microsoft.com/office/powerpoint/2010/main" val="2221973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6578CA-BFE0-47AF-8645-BEAF9808E9B5}" type="datetimeFigureOut">
              <a:rPr lang="en-GB" smtClean="0"/>
              <a:t>16/10/2019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E40857-AFEF-43BE-88CF-566C4E34FC19}" type="slidenum">
              <a:rPr lang="en-GB" smtClean="0"/>
              <a:t>‹#›</a:t>
            </a:fld>
            <a:endParaRPr lang="en-GB"/>
          </a:p>
        </p:txBody>
      </p:sp>
    </p:spTree>
    <p:extLst>
      <p:ext uri="{BB962C8B-B14F-4D97-AF65-F5344CB8AC3E}">
        <p14:creationId xmlns:p14="http://schemas.microsoft.com/office/powerpoint/2010/main" val="882511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6578CA-BFE0-47AF-8645-BEAF9808E9B5}" type="datetimeFigureOut">
              <a:rPr lang="en-GB" smtClean="0"/>
              <a:t>16/10/2019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E40857-AFEF-43BE-88CF-566C4E34FC19}" type="slidenum">
              <a:rPr lang="en-GB" smtClean="0"/>
              <a:t>‹#›</a:t>
            </a:fld>
            <a:endParaRPr lang="en-GB"/>
          </a:p>
        </p:txBody>
      </p:sp>
    </p:spTree>
    <p:extLst>
      <p:ext uri="{BB962C8B-B14F-4D97-AF65-F5344CB8AC3E}">
        <p14:creationId xmlns:p14="http://schemas.microsoft.com/office/powerpoint/2010/main" val="244089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66578CA-BFE0-47AF-8645-BEAF9808E9B5}" type="datetimeFigureOut">
              <a:rPr lang="en-GB" smtClean="0"/>
              <a:t>16/10/2019</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86E40857-AFEF-43BE-88CF-566C4E34FC19}"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05453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566578CA-BFE0-47AF-8645-BEAF9808E9B5}" type="datetimeFigureOut">
              <a:rPr lang="en-GB" smtClean="0"/>
              <a:t>16/10/2019</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86E40857-AFEF-43BE-88CF-566C4E34FC19}"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93103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6578CA-BFE0-47AF-8645-BEAF9808E9B5}" type="datetimeFigureOut">
              <a:rPr lang="en-GB" smtClean="0"/>
              <a:t>16/10/2019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E40857-AFEF-43BE-88CF-566C4E34FC19}" type="slidenum">
              <a:rPr lang="en-GB" smtClean="0"/>
              <a:t>‹#›</a:t>
            </a:fld>
            <a:endParaRPr lang="en-GB"/>
          </a:p>
        </p:txBody>
      </p:sp>
    </p:spTree>
    <p:extLst>
      <p:ext uri="{BB962C8B-B14F-4D97-AF65-F5344CB8AC3E}">
        <p14:creationId xmlns:p14="http://schemas.microsoft.com/office/powerpoint/2010/main" val="4022312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6578CA-BFE0-47AF-8645-BEAF9808E9B5}" type="datetimeFigureOut">
              <a:rPr lang="en-GB" smtClean="0"/>
              <a:t>16/10/2019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E40857-AFEF-43BE-88CF-566C4E34FC19}" type="slidenum">
              <a:rPr lang="en-GB" smtClean="0"/>
              <a:t>‹#›</a:t>
            </a:fld>
            <a:endParaRPr lang="en-GB"/>
          </a:p>
        </p:txBody>
      </p:sp>
    </p:spTree>
    <p:extLst>
      <p:ext uri="{BB962C8B-B14F-4D97-AF65-F5344CB8AC3E}">
        <p14:creationId xmlns:p14="http://schemas.microsoft.com/office/powerpoint/2010/main" val="3136774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566578CA-BFE0-47AF-8645-BEAF9808E9B5}" type="datetimeFigureOut">
              <a:rPr lang="en-GB" smtClean="0"/>
              <a:t>16/10/2019</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86E40857-AFEF-43BE-88CF-566C4E34FC19}" type="slidenum">
              <a:rPr lang="en-GB" smtClean="0"/>
              <a:t>‹#›</a:t>
            </a:fld>
            <a:endParaRPr lang="en-GB"/>
          </a:p>
        </p:txBody>
      </p:sp>
    </p:spTree>
    <p:extLst>
      <p:ext uri="{BB962C8B-B14F-4D97-AF65-F5344CB8AC3E}">
        <p14:creationId xmlns:p14="http://schemas.microsoft.com/office/powerpoint/2010/main" val="40805961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hyperlink" Target="https://dictionary.cambridge.org/spellcheck/english/?q=managment" TargetMode="External"/><Relationship Id="rId2" Type="http://schemas.openxmlformats.org/officeDocument/2006/relationships/hyperlink" Target="https://dictionary.cambridge.org/dictionary/english/leadership" TargetMode="External"/><Relationship Id="rId1" Type="http://schemas.openxmlformats.org/officeDocument/2006/relationships/slideLayout" Target="../slideLayouts/slideLayout2.xml"/><Relationship Id="rId5" Type="http://schemas.openxmlformats.org/officeDocument/2006/relationships/hyperlink" Target="https://childventures.ca/blog/2016/11/reasons-patience-important-childcare/" TargetMode="External"/><Relationship Id="rId4" Type="http://schemas.openxmlformats.org/officeDocument/2006/relationships/hyperlink" Target="https://dictionary.cambridge.org/dictionary/english/teamwork"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iconfinder.com/icons/3139608/group_leadership_organisation_icon" TargetMode="External"/><Relationship Id="rId7" Type="http://schemas.openxmlformats.org/officeDocument/2006/relationships/hyperlink" Target="https://codeburst.io/the-conclusion-86e6a4af9c8e" TargetMode="External"/><Relationship Id="rId2" Type="http://schemas.openxmlformats.org/officeDocument/2006/relationships/hyperlink" Target="https://depositphotos.com/203834258/stock-illustration-cartoon-of-man-or-businessman.html" TargetMode="External"/><Relationship Id="rId1" Type="http://schemas.openxmlformats.org/officeDocument/2006/relationships/slideLayout" Target="../slideLayouts/slideLayout2.xml"/><Relationship Id="rId6" Type="http://schemas.openxmlformats.org/officeDocument/2006/relationships/hyperlink" Target="https://everydaypower.com/patience-quotes/" TargetMode="External"/><Relationship Id="rId5" Type="http://schemas.openxmlformats.org/officeDocument/2006/relationships/hyperlink" Target="https://www.britishcouncil.org/voices-magazine/how-overcome-fear-public-speaking" TargetMode="External"/><Relationship Id="rId4" Type="http://schemas.openxmlformats.org/officeDocument/2006/relationships/hyperlink" Target="https://www.jobisjob.co.uk/nursery-assistant/job-description"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newskillsacademy.co.uk/course/nursery-assistant-certificate/" TargetMode="External"/><Relationship Id="rId7" Type="http://schemas.openxmlformats.org/officeDocument/2006/relationships/hyperlink" Target="https://www.industryweek.com/teamwork/50-years-trenches-five-lessons-teamwork" TargetMode="External"/><Relationship Id="rId2" Type="http://schemas.openxmlformats.org/officeDocument/2006/relationships/hyperlink" Target="https://www.ndna.org.uk/NDNA/News/Latest_news/2018/Shadow_Education_Secretary_plans_to_reinvent_state_nurseries.aspx" TargetMode="External"/><Relationship Id="rId1" Type="http://schemas.openxmlformats.org/officeDocument/2006/relationships/slideLayout" Target="../slideLayouts/slideLayout2.xml"/><Relationship Id="rId6" Type="http://schemas.openxmlformats.org/officeDocument/2006/relationships/hyperlink" Target="https://sloanreview.mit.edu/article/the-power-of-a-clear-leadership-narrative/" TargetMode="External"/><Relationship Id="rId5" Type="http://schemas.openxmlformats.org/officeDocument/2006/relationships/hyperlink" Target="https://www.cio.com/article/3294697/how-to-build-the-next-generation-of-it-leaders.html" TargetMode="External"/><Relationship Id="rId4" Type="http://schemas.openxmlformats.org/officeDocument/2006/relationships/hyperlink" Target="https://qualifications.pearson.com/en/about-us.html"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en.unesco.org/youth/toptips/planner/communication" TargetMode="External"/><Relationship Id="rId2" Type="http://schemas.openxmlformats.org/officeDocument/2006/relationships/hyperlink" Target="https://advice.milkround.com/increasing-employability-whilst-university" TargetMode="External"/><Relationship Id="rId1" Type="http://schemas.openxmlformats.org/officeDocument/2006/relationships/slideLayout" Target="../slideLayouts/slideLayout2.xml"/><Relationship Id="rId5" Type="http://schemas.openxmlformats.org/officeDocument/2006/relationships/hyperlink" Target="https://www.vectorstock.com/royalty-free-vector/man-and-woman-communication-icon-vector-19898047" TargetMode="External"/><Relationship Id="rId4" Type="http://schemas.openxmlformats.org/officeDocument/2006/relationships/hyperlink" Target="https://blog.vantagecircle.com/teamwork-and-team-build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BC86F-68F8-4957-B9F3-4B43E7270B51}"/>
              </a:ext>
            </a:extLst>
          </p:cNvPr>
          <p:cNvSpPr>
            <a:spLocks noGrp="1"/>
          </p:cNvSpPr>
          <p:nvPr>
            <p:ph type="ctrTitle"/>
          </p:nvPr>
        </p:nvSpPr>
        <p:spPr>
          <a:xfrm>
            <a:off x="1338470" y="2091262"/>
            <a:ext cx="9727096" cy="2590800"/>
          </a:xfrm>
        </p:spPr>
        <p:txBody>
          <a:bodyPr/>
          <a:lstStyle/>
          <a:p>
            <a:r>
              <a:rPr lang="en-GB" sz="6000" dirty="0"/>
              <a:t>Skills for Life: Employability and future pathways</a:t>
            </a:r>
          </a:p>
        </p:txBody>
      </p:sp>
      <p:sp>
        <p:nvSpPr>
          <p:cNvPr id="3" name="Subtitle 2">
            <a:extLst>
              <a:ext uri="{FF2B5EF4-FFF2-40B4-BE49-F238E27FC236}">
                <a16:creationId xmlns:a16="http://schemas.microsoft.com/office/drawing/2014/main" id="{53D17540-0679-4C53-88B4-49ACDAC53A6E}"/>
              </a:ext>
            </a:extLst>
          </p:cNvPr>
          <p:cNvSpPr>
            <a:spLocks noGrp="1"/>
          </p:cNvSpPr>
          <p:nvPr>
            <p:ph type="subTitle" idx="1"/>
          </p:nvPr>
        </p:nvSpPr>
        <p:spPr/>
        <p:txBody>
          <a:bodyPr/>
          <a:lstStyle/>
          <a:p>
            <a:r>
              <a:rPr lang="en-GB" dirty="0"/>
              <a:t>Sophie Morris 1700424</a:t>
            </a:r>
          </a:p>
        </p:txBody>
      </p:sp>
    </p:spTree>
    <p:extLst>
      <p:ext uri="{BB962C8B-B14F-4D97-AF65-F5344CB8AC3E}">
        <p14:creationId xmlns:p14="http://schemas.microsoft.com/office/powerpoint/2010/main" val="1232657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55F7F3-3A58-4BBB-95C7-CF706F9F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AE3D314-6F93-4D91-8C0F-E92657F465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2"/>
          </a:solidFill>
          <a:ln w="6350" cap="flat" cmpd="sng" algn="ctr">
            <a:noFill/>
            <a:prstDash val="solid"/>
          </a:ln>
          <a:effectLst>
            <a:softEdge rad="0"/>
          </a:effectLst>
        </p:spPr>
      </p:sp>
      <p:sp>
        <p:nvSpPr>
          <p:cNvPr id="2" name="Title 1">
            <a:extLst>
              <a:ext uri="{FF2B5EF4-FFF2-40B4-BE49-F238E27FC236}">
                <a16:creationId xmlns:a16="http://schemas.microsoft.com/office/drawing/2014/main" id="{FD650726-53A4-4809-A427-55E363482FCD}"/>
              </a:ext>
            </a:extLst>
          </p:cNvPr>
          <p:cNvSpPr>
            <a:spLocks noGrp="1"/>
          </p:cNvSpPr>
          <p:nvPr>
            <p:ph type="title"/>
          </p:nvPr>
        </p:nvSpPr>
        <p:spPr>
          <a:xfrm>
            <a:off x="573409" y="559477"/>
            <a:ext cx="3765200" cy="5709931"/>
          </a:xfrm>
        </p:spPr>
        <p:txBody>
          <a:bodyPr>
            <a:normAutofit/>
          </a:bodyPr>
          <a:lstStyle/>
          <a:p>
            <a:pPr algn="ctr"/>
            <a:r>
              <a:rPr lang="en-GB"/>
              <a:t>Introduction </a:t>
            </a:r>
          </a:p>
        </p:txBody>
      </p:sp>
      <p:graphicFrame>
        <p:nvGraphicFramePr>
          <p:cNvPr id="5" name="Content Placeholder 2">
            <a:extLst>
              <a:ext uri="{FF2B5EF4-FFF2-40B4-BE49-F238E27FC236}">
                <a16:creationId xmlns:a16="http://schemas.microsoft.com/office/drawing/2014/main" id="{E92AEFA9-369D-466B-B7B7-ACD29622A26E}"/>
              </a:ext>
            </a:extLst>
          </p:cNvPr>
          <p:cNvGraphicFramePr>
            <a:graphicFrameLocks noGrp="1"/>
          </p:cNvGraphicFramePr>
          <p:nvPr>
            <p:ph idx="1"/>
            <p:extLst>
              <p:ext uri="{D42A27DB-BD31-4B8C-83A1-F6EECF244321}">
                <p14:modId xmlns:p14="http://schemas.microsoft.com/office/powerpoint/2010/main" val="2702510498"/>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992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9B969E-CD96-4162-BA90-449BBDA95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23162"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6B6401A4-FEE5-4976-857C-1FD0CDB2E2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3162" y="0"/>
            <a:ext cx="816874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8825726-9A7B-4AA7-A40E-BD86CCC823F0}"/>
              </a:ext>
            </a:extLst>
          </p:cNvPr>
          <p:cNvPicPr>
            <a:picLocks noChangeAspect="1"/>
          </p:cNvPicPr>
          <p:nvPr/>
        </p:nvPicPr>
        <p:blipFill>
          <a:blip r:embed="rId2"/>
          <a:stretch>
            <a:fillRect/>
          </a:stretch>
        </p:blipFill>
        <p:spPr>
          <a:xfrm>
            <a:off x="4726937" y="1079982"/>
            <a:ext cx="6880072" cy="4351644"/>
          </a:xfrm>
          <a:prstGeom prst="rect">
            <a:avLst/>
          </a:prstGeom>
        </p:spPr>
      </p:pic>
      <p:sp>
        <p:nvSpPr>
          <p:cNvPr id="13" name="Rectangle 12">
            <a:extLst>
              <a:ext uri="{FF2B5EF4-FFF2-40B4-BE49-F238E27FC236}">
                <a16:creationId xmlns:a16="http://schemas.microsoft.com/office/drawing/2014/main" id="{047AF1DF-6993-45FB-92A5-C36B1A680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25029" cy="6858000"/>
          </a:xfrm>
          <a:prstGeom prst="rect">
            <a:avLst/>
          </a:prstGeom>
          <a:blipFill dpi="0" rotWithShape="1">
            <a:blip r:embed="rId3">
              <a:alphaModFix amt="6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9D52FA4-DF76-4E2C-BEDF-81FEE1EBDFC2}"/>
              </a:ext>
            </a:extLst>
          </p:cNvPr>
          <p:cNvSpPr>
            <a:spLocks noGrp="1"/>
          </p:cNvSpPr>
          <p:nvPr>
            <p:ph type="title"/>
          </p:nvPr>
        </p:nvSpPr>
        <p:spPr>
          <a:xfrm>
            <a:off x="702873" y="550699"/>
            <a:ext cx="2888344" cy="1428737"/>
          </a:xfrm>
        </p:spPr>
        <p:txBody>
          <a:bodyPr>
            <a:normAutofit/>
          </a:bodyPr>
          <a:lstStyle/>
          <a:p>
            <a:r>
              <a:rPr lang="en-GB" sz="3200" dirty="0">
                <a:solidFill>
                  <a:schemeClr val="tx1"/>
                </a:solidFill>
              </a:rPr>
              <a:t>What is Employability </a:t>
            </a:r>
          </a:p>
        </p:txBody>
      </p:sp>
      <p:sp>
        <p:nvSpPr>
          <p:cNvPr id="3" name="Content Placeholder 2">
            <a:extLst>
              <a:ext uri="{FF2B5EF4-FFF2-40B4-BE49-F238E27FC236}">
                <a16:creationId xmlns:a16="http://schemas.microsoft.com/office/drawing/2014/main" id="{B512E127-E577-40B5-8B70-4BAC950E2DF1}"/>
              </a:ext>
            </a:extLst>
          </p:cNvPr>
          <p:cNvSpPr>
            <a:spLocks noGrp="1"/>
          </p:cNvSpPr>
          <p:nvPr>
            <p:ph idx="1"/>
          </p:nvPr>
        </p:nvSpPr>
        <p:spPr>
          <a:xfrm>
            <a:off x="643337" y="2184036"/>
            <a:ext cx="2888439" cy="3869634"/>
          </a:xfrm>
        </p:spPr>
        <p:txBody>
          <a:bodyPr>
            <a:normAutofit/>
          </a:bodyPr>
          <a:lstStyle/>
          <a:p>
            <a:r>
              <a:rPr lang="en-GB" sz="1600" dirty="0"/>
              <a:t>Cottrell (2015) suggests that employability is a ‘concurrence’ of capability, preparedness for employment, and having the relevance to the current job market. </a:t>
            </a:r>
          </a:p>
        </p:txBody>
      </p:sp>
      <p:sp>
        <p:nvSpPr>
          <p:cNvPr id="8" name="TextBox 7">
            <a:extLst>
              <a:ext uri="{FF2B5EF4-FFF2-40B4-BE49-F238E27FC236}">
                <a16:creationId xmlns:a16="http://schemas.microsoft.com/office/drawing/2014/main" id="{93A79C6C-E1E5-4E0D-8383-40330BBA089A}"/>
              </a:ext>
            </a:extLst>
          </p:cNvPr>
          <p:cNvSpPr txBox="1"/>
          <p:nvPr/>
        </p:nvSpPr>
        <p:spPr>
          <a:xfrm>
            <a:off x="6317974" y="5869004"/>
            <a:ext cx="4316895" cy="369332"/>
          </a:xfrm>
          <a:prstGeom prst="rect">
            <a:avLst/>
          </a:prstGeom>
          <a:noFill/>
        </p:spPr>
        <p:txBody>
          <a:bodyPr wrap="square" rtlCol="0">
            <a:spAutoFit/>
          </a:bodyPr>
          <a:lstStyle/>
          <a:p>
            <a:r>
              <a:rPr lang="en-GB" dirty="0"/>
              <a:t>(Source: UK University Search</a:t>
            </a:r>
            <a:r>
              <a:rPr lang="en-GB"/>
              <a:t>, 2016)</a:t>
            </a:r>
            <a:endParaRPr lang="en-GB" dirty="0"/>
          </a:p>
        </p:txBody>
      </p:sp>
    </p:spTree>
    <p:extLst>
      <p:ext uri="{BB962C8B-B14F-4D97-AF65-F5344CB8AC3E}">
        <p14:creationId xmlns:p14="http://schemas.microsoft.com/office/powerpoint/2010/main" val="218687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80">
                                          <p:stCondLst>
                                            <p:cond delay="0"/>
                                          </p:stCondLst>
                                        </p:cTn>
                                        <p:tgtEl>
                                          <p:spTgt spid="2"/>
                                        </p:tgtEl>
                                      </p:cBhvr>
                                    </p:animEffect>
                                    <p:anim calcmode="lin" valueType="num">
                                      <p:cBhvr>
                                        <p:cTn id="2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9" dur="26">
                                          <p:stCondLst>
                                            <p:cond delay="650"/>
                                          </p:stCondLst>
                                        </p:cTn>
                                        <p:tgtEl>
                                          <p:spTgt spid="2"/>
                                        </p:tgtEl>
                                      </p:cBhvr>
                                      <p:to x="100000" y="60000"/>
                                    </p:animScale>
                                    <p:animScale>
                                      <p:cBhvr>
                                        <p:cTn id="30" dur="166" decel="50000">
                                          <p:stCondLst>
                                            <p:cond delay="676"/>
                                          </p:stCondLst>
                                        </p:cTn>
                                        <p:tgtEl>
                                          <p:spTgt spid="2"/>
                                        </p:tgtEl>
                                      </p:cBhvr>
                                      <p:to x="100000" y="100000"/>
                                    </p:animScale>
                                    <p:animScale>
                                      <p:cBhvr>
                                        <p:cTn id="31" dur="26">
                                          <p:stCondLst>
                                            <p:cond delay="1312"/>
                                          </p:stCondLst>
                                        </p:cTn>
                                        <p:tgtEl>
                                          <p:spTgt spid="2"/>
                                        </p:tgtEl>
                                      </p:cBhvr>
                                      <p:to x="100000" y="80000"/>
                                    </p:animScale>
                                    <p:animScale>
                                      <p:cBhvr>
                                        <p:cTn id="32" dur="166" decel="50000">
                                          <p:stCondLst>
                                            <p:cond delay="1338"/>
                                          </p:stCondLst>
                                        </p:cTn>
                                        <p:tgtEl>
                                          <p:spTgt spid="2"/>
                                        </p:tgtEl>
                                      </p:cBhvr>
                                      <p:to x="100000" y="100000"/>
                                    </p:animScale>
                                    <p:animScale>
                                      <p:cBhvr>
                                        <p:cTn id="33" dur="26">
                                          <p:stCondLst>
                                            <p:cond delay="1642"/>
                                          </p:stCondLst>
                                        </p:cTn>
                                        <p:tgtEl>
                                          <p:spTgt spid="2"/>
                                        </p:tgtEl>
                                      </p:cBhvr>
                                      <p:to x="100000" y="90000"/>
                                    </p:animScale>
                                    <p:animScale>
                                      <p:cBhvr>
                                        <p:cTn id="34" dur="166" decel="50000">
                                          <p:stCondLst>
                                            <p:cond delay="1668"/>
                                          </p:stCondLst>
                                        </p:cTn>
                                        <p:tgtEl>
                                          <p:spTgt spid="2"/>
                                        </p:tgtEl>
                                      </p:cBhvr>
                                      <p:to x="100000" y="100000"/>
                                    </p:animScale>
                                    <p:animScale>
                                      <p:cBhvr>
                                        <p:cTn id="35" dur="26">
                                          <p:stCondLst>
                                            <p:cond delay="1808"/>
                                          </p:stCondLst>
                                        </p:cTn>
                                        <p:tgtEl>
                                          <p:spTgt spid="2"/>
                                        </p:tgtEl>
                                      </p:cBhvr>
                                      <p:to x="100000" y="95000"/>
                                    </p:animScale>
                                    <p:animScale>
                                      <p:cBhvr>
                                        <p:cTn id="36" dur="166" decel="50000">
                                          <p:stCondLst>
                                            <p:cond delay="1834"/>
                                          </p:stCondLst>
                                        </p:cTn>
                                        <p:tgtEl>
                                          <p:spTgt spid="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3">
                                            <p:txEl>
                                              <p:pRg st="0" end="0"/>
                                            </p:txEl>
                                          </p:spTgt>
                                        </p:tgtEl>
                                        <p:attrNameLst>
                                          <p:attrName>style.visibility</p:attrName>
                                        </p:attrNameLst>
                                      </p:cBhvr>
                                      <p:to>
                                        <p:strVal val="visible"/>
                                      </p:to>
                                    </p:set>
                                    <p:animEffect transition="in" filter="wipe(down)">
                                      <p:cBhvr>
                                        <p:cTn id="39" dur="580">
                                          <p:stCondLst>
                                            <p:cond delay="0"/>
                                          </p:stCondLst>
                                        </p:cTn>
                                        <p:tgtEl>
                                          <p:spTgt spid="3">
                                            <p:txEl>
                                              <p:pRg st="0" end="0"/>
                                            </p:txEl>
                                          </p:spTgt>
                                        </p:tgtEl>
                                      </p:cBhvr>
                                    </p:animEffect>
                                    <p:anim calcmode="lin" valueType="num">
                                      <p:cBhvr>
                                        <p:cTn id="40"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0" end="0"/>
                                            </p:txEl>
                                          </p:spTgt>
                                        </p:tgtEl>
                                      </p:cBhvr>
                                      <p:to x="100000" y="60000"/>
                                    </p:animScale>
                                    <p:animScale>
                                      <p:cBhvr>
                                        <p:cTn id="46" dur="166" decel="50000">
                                          <p:stCondLst>
                                            <p:cond delay="676"/>
                                          </p:stCondLst>
                                        </p:cTn>
                                        <p:tgtEl>
                                          <p:spTgt spid="3">
                                            <p:txEl>
                                              <p:pRg st="0" end="0"/>
                                            </p:txEl>
                                          </p:spTgt>
                                        </p:tgtEl>
                                      </p:cBhvr>
                                      <p:to x="100000" y="100000"/>
                                    </p:animScale>
                                    <p:animScale>
                                      <p:cBhvr>
                                        <p:cTn id="47" dur="26">
                                          <p:stCondLst>
                                            <p:cond delay="1312"/>
                                          </p:stCondLst>
                                        </p:cTn>
                                        <p:tgtEl>
                                          <p:spTgt spid="3">
                                            <p:txEl>
                                              <p:pRg st="0" end="0"/>
                                            </p:txEl>
                                          </p:spTgt>
                                        </p:tgtEl>
                                      </p:cBhvr>
                                      <p:to x="100000" y="80000"/>
                                    </p:animScale>
                                    <p:animScale>
                                      <p:cBhvr>
                                        <p:cTn id="48" dur="166" decel="50000">
                                          <p:stCondLst>
                                            <p:cond delay="1338"/>
                                          </p:stCondLst>
                                        </p:cTn>
                                        <p:tgtEl>
                                          <p:spTgt spid="3">
                                            <p:txEl>
                                              <p:pRg st="0" end="0"/>
                                            </p:txEl>
                                          </p:spTgt>
                                        </p:tgtEl>
                                      </p:cBhvr>
                                      <p:to x="100000" y="100000"/>
                                    </p:animScale>
                                    <p:animScale>
                                      <p:cBhvr>
                                        <p:cTn id="49" dur="26">
                                          <p:stCondLst>
                                            <p:cond delay="1642"/>
                                          </p:stCondLst>
                                        </p:cTn>
                                        <p:tgtEl>
                                          <p:spTgt spid="3">
                                            <p:txEl>
                                              <p:pRg st="0" end="0"/>
                                            </p:txEl>
                                          </p:spTgt>
                                        </p:tgtEl>
                                      </p:cBhvr>
                                      <p:to x="100000" y="90000"/>
                                    </p:animScale>
                                    <p:animScale>
                                      <p:cBhvr>
                                        <p:cTn id="50" dur="166" decel="50000">
                                          <p:stCondLst>
                                            <p:cond delay="1668"/>
                                          </p:stCondLst>
                                        </p:cTn>
                                        <p:tgtEl>
                                          <p:spTgt spid="3">
                                            <p:txEl>
                                              <p:pRg st="0" end="0"/>
                                            </p:txEl>
                                          </p:spTgt>
                                        </p:tgtEl>
                                      </p:cBhvr>
                                      <p:to x="100000" y="100000"/>
                                    </p:animScale>
                                    <p:animScale>
                                      <p:cBhvr>
                                        <p:cTn id="51" dur="26">
                                          <p:stCondLst>
                                            <p:cond delay="1808"/>
                                          </p:stCondLst>
                                        </p:cTn>
                                        <p:tgtEl>
                                          <p:spTgt spid="3">
                                            <p:txEl>
                                              <p:pRg st="0" end="0"/>
                                            </p:txEl>
                                          </p:spTgt>
                                        </p:tgtEl>
                                      </p:cBhvr>
                                      <p:to x="100000" y="95000"/>
                                    </p:animScale>
                                    <p:animScale>
                                      <p:cBhvr>
                                        <p:cTn id="52" dur="166" decel="50000">
                                          <p:stCondLst>
                                            <p:cond delay="1834"/>
                                          </p:stCondLst>
                                        </p:cTn>
                                        <p:tgtEl>
                                          <p:spTgt spid="3">
                                            <p:txEl>
                                              <p:pRg st="0" end="0"/>
                                            </p:txEl>
                                          </p:spTgt>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down)">
                                      <p:cBhvr>
                                        <p:cTn id="55" dur="580">
                                          <p:stCondLst>
                                            <p:cond delay="0"/>
                                          </p:stCondLst>
                                        </p:cTn>
                                        <p:tgtEl>
                                          <p:spTgt spid="8"/>
                                        </p:tgtEl>
                                      </p:cBhvr>
                                    </p:animEffect>
                                    <p:anim calcmode="lin" valueType="num">
                                      <p:cBhvr>
                                        <p:cTn id="5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61" dur="26">
                                          <p:stCondLst>
                                            <p:cond delay="650"/>
                                          </p:stCondLst>
                                        </p:cTn>
                                        <p:tgtEl>
                                          <p:spTgt spid="8"/>
                                        </p:tgtEl>
                                      </p:cBhvr>
                                      <p:to x="100000" y="60000"/>
                                    </p:animScale>
                                    <p:animScale>
                                      <p:cBhvr>
                                        <p:cTn id="62" dur="166" decel="50000">
                                          <p:stCondLst>
                                            <p:cond delay="676"/>
                                          </p:stCondLst>
                                        </p:cTn>
                                        <p:tgtEl>
                                          <p:spTgt spid="8"/>
                                        </p:tgtEl>
                                      </p:cBhvr>
                                      <p:to x="100000" y="100000"/>
                                    </p:animScale>
                                    <p:animScale>
                                      <p:cBhvr>
                                        <p:cTn id="63" dur="26">
                                          <p:stCondLst>
                                            <p:cond delay="1312"/>
                                          </p:stCondLst>
                                        </p:cTn>
                                        <p:tgtEl>
                                          <p:spTgt spid="8"/>
                                        </p:tgtEl>
                                      </p:cBhvr>
                                      <p:to x="100000" y="80000"/>
                                    </p:animScale>
                                    <p:animScale>
                                      <p:cBhvr>
                                        <p:cTn id="64" dur="166" decel="50000">
                                          <p:stCondLst>
                                            <p:cond delay="1338"/>
                                          </p:stCondLst>
                                        </p:cTn>
                                        <p:tgtEl>
                                          <p:spTgt spid="8"/>
                                        </p:tgtEl>
                                      </p:cBhvr>
                                      <p:to x="100000" y="100000"/>
                                    </p:animScale>
                                    <p:animScale>
                                      <p:cBhvr>
                                        <p:cTn id="65" dur="26">
                                          <p:stCondLst>
                                            <p:cond delay="1642"/>
                                          </p:stCondLst>
                                        </p:cTn>
                                        <p:tgtEl>
                                          <p:spTgt spid="8"/>
                                        </p:tgtEl>
                                      </p:cBhvr>
                                      <p:to x="100000" y="90000"/>
                                    </p:animScale>
                                    <p:animScale>
                                      <p:cBhvr>
                                        <p:cTn id="66" dur="166" decel="50000">
                                          <p:stCondLst>
                                            <p:cond delay="1668"/>
                                          </p:stCondLst>
                                        </p:cTn>
                                        <p:tgtEl>
                                          <p:spTgt spid="8"/>
                                        </p:tgtEl>
                                      </p:cBhvr>
                                      <p:to x="100000" y="100000"/>
                                    </p:animScale>
                                    <p:animScale>
                                      <p:cBhvr>
                                        <p:cTn id="67" dur="26">
                                          <p:stCondLst>
                                            <p:cond delay="1808"/>
                                          </p:stCondLst>
                                        </p:cTn>
                                        <p:tgtEl>
                                          <p:spTgt spid="8"/>
                                        </p:tgtEl>
                                      </p:cBhvr>
                                      <p:to x="100000" y="95000"/>
                                    </p:animScale>
                                    <p:animScale>
                                      <p:cBhvr>
                                        <p:cTn id="68"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04" name="Rectangle 77">
            <a:extLst>
              <a:ext uri="{FF2B5EF4-FFF2-40B4-BE49-F238E27FC236}">
                <a16:creationId xmlns:a16="http://schemas.microsoft.com/office/drawing/2014/main" id="{1B5D6631-F74B-410E-B60D-7C97D6D77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6" name="Rectangle 79">
            <a:extLst>
              <a:ext uri="{FF2B5EF4-FFF2-40B4-BE49-F238E27FC236}">
                <a16:creationId xmlns:a16="http://schemas.microsoft.com/office/drawing/2014/main" id="{6F300CB1-0412-47A2-BA30-07135C98E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08" name="Rectangle 81">
            <a:extLst>
              <a:ext uri="{FF2B5EF4-FFF2-40B4-BE49-F238E27FC236}">
                <a16:creationId xmlns:a16="http://schemas.microsoft.com/office/drawing/2014/main" id="{C1AC820A-F7A7-46F3-933A-2CCC7201D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09" name="Rectangle 83">
            <a:extLst>
              <a:ext uri="{FF2B5EF4-FFF2-40B4-BE49-F238E27FC236}">
                <a16:creationId xmlns:a16="http://schemas.microsoft.com/office/drawing/2014/main" id="{8DAFCA3D-277C-4C06-BC17-5108F3A700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10" name="Group 85">
            <a:extLst>
              <a:ext uri="{FF2B5EF4-FFF2-40B4-BE49-F238E27FC236}">
                <a16:creationId xmlns:a16="http://schemas.microsoft.com/office/drawing/2014/main" id="{5457DF47-900A-447E-9B61-2B94B7495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87" name="Straight Connector 86">
              <a:extLst>
                <a:ext uri="{FF2B5EF4-FFF2-40B4-BE49-F238E27FC236}">
                  <a16:creationId xmlns:a16="http://schemas.microsoft.com/office/drawing/2014/main" id="{84772325-EEFF-4BA8-841C-29A78A2E43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AD3094C5-7785-41DD-B095-217D26651E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ED3CF66E-289D-4AB8-85D9-C0B9AE18B6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111" name="Rectangle 90">
            <a:extLst>
              <a:ext uri="{FF2B5EF4-FFF2-40B4-BE49-F238E27FC236}">
                <a16:creationId xmlns:a16="http://schemas.microsoft.com/office/drawing/2014/main" id="{88AD58F8-A25B-4E55-9B70-759019A69F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12" name="Rectangle 92">
            <a:extLst>
              <a:ext uri="{FF2B5EF4-FFF2-40B4-BE49-F238E27FC236}">
                <a16:creationId xmlns:a16="http://schemas.microsoft.com/office/drawing/2014/main" id="{A6FC0FAB-C447-4AF0-B2F8-1A6656A7C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3" name="Rectangle 94">
            <a:extLst>
              <a:ext uri="{FF2B5EF4-FFF2-40B4-BE49-F238E27FC236}">
                <a16:creationId xmlns:a16="http://schemas.microsoft.com/office/drawing/2014/main" id="{91E7DCD7-3AC5-4E2C-8260-56291A8985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675873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96">
            <a:extLst>
              <a:ext uri="{FF2B5EF4-FFF2-40B4-BE49-F238E27FC236}">
                <a16:creationId xmlns:a16="http://schemas.microsoft.com/office/drawing/2014/main" id="{85C10AE8-8663-498F-85C5-BFE154BB63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1973" y="643464"/>
            <a:ext cx="4143830" cy="55663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5" name="Rectangle 98">
            <a:extLst>
              <a:ext uri="{FF2B5EF4-FFF2-40B4-BE49-F238E27FC236}">
                <a16:creationId xmlns:a16="http://schemas.microsoft.com/office/drawing/2014/main" id="{A32DB11C-F5A8-4100-B4A3-1363129E5F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364" y="806860"/>
            <a:ext cx="3813048" cy="52395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BE2F2599-7C37-4EF9-AC61-05EE6196E6BC}"/>
              </a:ext>
            </a:extLst>
          </p:cNvPr>
          <p:cNvSpPr>
            <a:spLocks noGrp="1"/>
          </p:cNvSpPr>
          <p:nvPr>
            <p:ph type="title"/>
          </p:nvPr>
        </p:nvSpPr>
        <p:spPr>
          <a:xfrm>
            <a:off x="7957225" y="1559768"/>
            <a:ext cx="2978281" cy="3135379"/>
          </a:xfrm>
        </p:spPr>
        <p:txBody>
          <a:bodyPr vert="horz" lIns="91440" tIns="45720" rIns="91440" bIns="45720" rtlCol="0" anchor="ctr">
            <a:normAutofit/>
          </a:bodyPr>
          <a:lstStyle/>
          <a:p>
            <a:pPr algn="ctr">
              <a:lnSpc>
                <a:spcPct val="83000"/>
              </a:lnSpc>
            </a:pPr>
            <a:r>
              <a:rPr lang="en-US" sz="4400" cap="all" spc="-100"/>
              <a:t>Job role- Nursery Assistant </a:t>
            </a:r>
          </a:p>
        </p:txBody>
      </p:sp>
      <p:pic>
        <p:nvPicPr>
          <p:cNvPr id="3" name="Picture 2">
            <a:extLst>
              <a:ext uri="{FF2B5EF4-FFF2-40B4-BE49-F238E27FC236}">
                <a16:creationId xmlns:a16="http://schemas.microsoft.com/office/drawing/2014/main" id="{B1E74BA2-7DD5-4614-89BD-97B174D26634}"/>
              </a:ext>
            </a:extLst>
          </p:cNvPr>
          <p:cNvPicPr>
            <a:picLocks noChangeAspect="1"/>
          </p:cNvPicPr>
          <p:nvPr/>
        </p:nvPicPr>
        <p:blipFill rotWithShape="1">
          <a:blip r:embed="rId3"/>
          <a:srcRect l="29845" r="19455" b="-2"/>
          <a:stretch/>
        </p:blipFill>
        <p:spPr>
          <a:xfrm>
            <a:off x="643192" y="645106"/>
            <a:ext cx="5451627" cy="5564663"/>
          </a:xfrm>
          <a:prstGeom prst="rect">
            <a:avLst/>
          </a:prstGeom>
        </p:spPr>
      </p:pic>
      <p:sp>
        <p:nvSpPr>
          <p:cNvPr id="116" name="Rectangle 100">
            <a:extLst>
              <a:ext uri="{FF2B5EF4-FFF2-40B4-BE49-F238E27FC236}">
                <a16:creationId xmlns:a16="http://schemas.microsoft.com/office/drawing/2014/main" id="{42A565BD-1766-4317-876F-8C88B84DC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768" y="640856"/>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03" name="Straight Connector 102">
            <a:extLst>
              <a:ext uri="{FF2B5EF4-FFF2-40B4-BE49-F238E27FC236}">
                <a16:creationId xmlns:a16="http://schemas.microsoft.com/office/drawing/2014/main" id="{AB88B546-B69B-4542-AEA9-870C56B75C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4641C125-D090-4512-84D4-62C8284A5A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0970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BAF1C18B-2ECB-4214-8EB8-96470842B1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1286150"/>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D4D06797-9BE0-4BAE-B16B-EFE5414B1F0D}"/>
              </a:ext>
            </a:extLst>
          </p:cNvPr>
          <p:cNvSpPr txBox="1"/>
          <p:nvPr/>
        </p:nvSpPr>
        <p:spPr>
          <a:xfrm>
            <a:off x="1307870" y="6249008"/>
            <a:ext cx="4396408" cy="369332"/>
          </a:xfrm>
          <a:prstGeom prst="rect">
            <a:avLst/>
          </a:prstGeom>
          <a:noFill/>
        </p:spPr>
        <p:txBody>
          <a:bodyPr wrap="square" rtlCol="0">
            <a:spAutoFit/>
          </a:bodyPr>
          <a:lstStyle/>
          <a:p>
            <a:r>
              <a:rPr lang="en-GB" dirty="0"/>
              <a:t>(Source: New Skills Academy, 2019)</a:t>
            </a:r>
          </a:p>
        </p:txBody>
      </p:sp>
    </p:spTree>
    <p:extLst>
      <p:ext uri="{BB962C8B-B14F-4D97-AF65-F5344CB8AC3E}">
        <p14:creationId xmlns:p14="http://schemas.microsoft.com/office/powerpoint/2010/main" val="1855826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12D44-A9E2-483D-A0D8-5361678D14CC}"/>
              </a:ext>
            </a:extLst>
          </p:cNvPr>
          <p:cNvSpPr>
            <a:spLocks noGrp="1"/>
          </p:cNvSpPr>
          <p:nvPr>
            <p:ph type="title"/>
          </p:nvPr>
        </p:nvSpPr>
        <p:spPr>
          <a:xfrm>
            <a:off x="6579450" y="727627"/>
            <a:ext cx="4957553" cy="1645920"/>
          </a:xfrm>
        </p:spPr>
        <p:txBody>
          <a:bodyPr>
            <a:normAutofit/>
          </a:bodyPr>
          <a:lstStyle/>
          <a:p>
            <a:r>
              <a:rPr lang="en-GB" dirty="0"/>
              <a:t>Qualifications </a:t>
            </a:r>
          </a:p>
        </p:txBody>
      </p:sp>
      <p:sp>
        <p:nvSpPr>
          <p:cNvPr id="9" name="Rectangle 8">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3978" y="886862"/>
            <a:ext cx="5054517" cy="5097085"/>
          </a:xfrm>
          <a:prstGeom prst="rect">
            <a:avLst/>
          </a:prstGeom>
          <a:noFill/>
          <a:ln w="6350" cap="sq" cmpd="sng" algn="ctr">
            <a:solidFill>
              <a:schemeClr val="tx1">
                <a:lumMod val="75000"/>
                <a:lumOff val="25000"/>
              </a:schemeClr>
            </a:solidFill>
            <a:prstDash val="solid"/>
            <a:miter lim="800000"/>
          </a:ln>
          <a:effectLst/>
        </p:spPr>
      </p:sp>
      <p:pic>
        <p:nvPicPr>
          <p:cNvPr id="4" name="Picture 3">
            <a:extLst>
              <a:ext uri="{FF2B5EF4-FFF2-40B4-BE49-F238E27FC236}">
                <a16:creationId xmlns:a16="http://schemas.microsoft.com/office/drawing/2014/main" id="{EE37666C-18E9-4BAE-AC66-B24D19E7C147}"/>
              </a:ext>
            </a:extLst>
          </p:cNvPr>
          <p:cNvPicPr>
            <a:picLocks noChangeAspect="1"/>
          </p:cNvPicPr>
          <p:nvPr/>
        </p:nvPicPr>
        <p:blipFill>
          <a:blip r:embed="rId2"/>
          <a:stretch>
            <a:fillRect/>
          </a:stretch>
        </p:blipFill>
        <p:spPr>
          <a:xfrm>
            <a:off x="1204017" y="2193844"/>
            <a:ext cx="4414438" cy="2483121"/>
          </a:xfrm>
          <a:prstGeom prst="rect">
            <a:avLst/>
          </a:prstGeom>
        </p:spPr>
      </p:pic>
      <p:sp>
        <p:nvSpPr>
          <p:cNvPr id="3" name="Content Placeholder 2">
            <a:extLst>
              <a:ext uri="{FF2B5EF4-FFF2-40B4-BE49-F238E27FC236}">
                <a16:creationId xmlns:a16="http://schemas.microsoft.com/office/drawing/2014/main" id="{47B7B004-646B-4E9C-8E8F-1AD9F39C41E1}"/>
              </a:ext>
            </a:extLst>
          </p:cNvPr>
          <p:cNvSpPr>
            <a:spLocks noGrp="1"/>
          </p:cNvSpPr>
          <p:nvPr>
            <p:ph idx="1"/>
          </p:nvPr>
        </p:nvSpPr>
        <p:spPr>
          <a:xfrm>
            <a:off x="6579450" y="2538919"/>
            <a:ext cx="4957554" cy="3496120"/>
          </a:xfrm>
        </p:spPr>
        <p:txBody>
          <a:bodyPr>
            <a:normAutofit/>
          </a:bodyPr>
          <a:lstStyle/>
          <a:p>
            <a:r>
              <a:rPr lang="en-GB" dirty="0"/>
              <a:t>NVQ Level 2</a:t>
            </a:r>
          </a:p>
          <a:p>
            <a:r>
              <a:rPr lang="en-GB" dirty="0"/>
              <a:t>Updated CRB</a:t>
            </a:r>
          </a:p>
          <a:p>
            <a:r>
              <a:rPr lang="en-GB" dirty="0"/>
              <a:t>Additional Training through work required </a:t>
            </a:r>
          </a:p>
        </p:txBody>
      </p:sp>
      <p:sp>
        <p:nvSpPr>
          <p:cNvPr id="7" name="TextBox 6">
            <a:extLst>
              <a:ext uri="{FF2B5EF4-FFF2-40B4-BE49-F238E27FC236}">
                <a16:creationId xmlns:a16="http://schemas.microsoft.com/office/drawing/2014/main" id="{A06D2BE1-6573-47A0-9CAE-50ACB40DBE53}"/>
              </a:ext>
            </a:extLst>
          </p:cNvPr>
          <p:cNvSpPr txBox="1"/>
          <p:nvPr/>
        </p:nvSpPr>
        <p:spPr>
          <a:xfrm>
            <a:off x="1951383" y="5509566"/>
            <a:ext cx="3203712" cy="369332"/>
          </a:xfrm>
          <a:prstGeom prst="rect">
            <a:avLst/>
          </a:prstGeom>
          <a:noFill/>
        </p:spPr>
        <p:txBody>
          <a:bodyPr wrap="square" rtlCol="0">
            <a:spAutoFit/>
          </a:bodyPr>
          <a:lstStyle/>
          <a:p>
            <a:r>
              <a:rPr lang="en-GB" dirty="0"/>
              <a:t>(Source: Pearson, 2019) </a:t>
            </a:r>
          </a:p>
        </p:txBody>
      </p:sp>
    </p:spTree>
    <p:extLst>
      <p:ext uri="{BB962C8B-B14F-4D97-AF65-F5344CB8AC3E}">
        <p14:creationId xmlns:p14="http://schemas.microsoft.com/office/powerpoint/2010/main" val="100884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randombar(horizont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9">
            <a:extLst>
              <a:ext uri="{FF2B5EF4-FFF2-40B4-BE49-F238E27FC236}">
                <a16:creationId xmlns:a16="http://schemas.microsoft.com/office/drawing/2014/main" id="{E8370766-CC13-4DF4-AF0A-0E820B8D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a:p>
        </p:txBody>
      </p:sp>
      <p:sp useBgFill="1">
        <p:nvSpPr>
          <p:cNvPr id="18" name="Rectangle 11">
            <a:extLst>
              <a:ext uri="{FF2B5EF4-FFF2-40B4-BE49-F238E27FC236}">
                <a16:creationId xmlns:a16="http://schemas.microsoft.com/office/drawing/2014/main" id="{57B3C4F9-03D9-4B39-9F3C-0366542305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529" y="237744"/>
            <a:ext cx="8531352" cy="6382512"/>
          </a:xfrm>
          <a:prstGeom prst="rect">
            <a:avLst/>
          </a:prstGeom>
          <a:ln w="6350" cap="flat" cmpd="sng" algn="ctr">
            <a:noFill/>
            <a:prstDash val="solid"/>
          </a:ln>
          <a:effectLst>
            <a:outerShdw blurRad="50800" algn="ctr" rotWithShape="0">
              <a:prstClr val="black">
                <a:alpha val="66000"/>
              </a:prstClr>
            </a:outerShdw>
            <a:softEdge rad="0"/>
          </a:effectLst>
        </p:spPr>
      </p:sp>
      <p:sp>
        <p:nvSpPr>
          <p:cNvPr id="19" name="Rectangle 13">
            <a:extLst>
              <a:ext uri="{FF2B5EF4-FFF2-40B4-BE49-F238E27FC236}">
                <a16:creationId xmlns:a16="http://schemas.microsoft.com/office/drawing/2014/main" id="{3B61CA66-E7F4-49EC-89DC-F37EE6933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6D728B4-522F-4929-9700-B0DE8FD14F20}"/>
              </a:ext>
            </a:extLst>
          </p:cNvPr>
          <p:cNvSpPr>
            <a:spLocks noGrp="1"/>
          </p:cNvSpPr>
          <p:nvPr>
            <p:ph type="title"/>
          </p:nvPr>
        </p:nvSpPr>
        <p:spPr>
          <a:xfrm>
            <a:off x="9387189" y="612843"/>
            <a:ext cx="2247091" cy="1499738"/>
          </a:xfrm>
        </p:spPr>
        <p:txBody>
          <a:bodyPr anchor="b">
            <a:normAutofit/>
          </a:bodyPr>
          <a:lstStyle/>
          <a:p>
            <a:r>
              <a:rPr lang="en-GB" sz="2200" dirty="0">
                <a:solidFill>
                  <a:schemeClr val="tx1"/>
                </a:solidFill>
              </a:rPr>
              <a:t>Responsibilities</a:t>
            </a:r>
            <a:r>
              <a:rPr lang="en-GB" sz="2200" dirty="0">
                <a:solidFill>
                  <a:srgbClr val="FFFFFF"/>
                </a:solidFill>
              </a:rPr>
              <a:t> </a:t>
            </a:r>
          </a:p>
        </p:txBody>
      </p:sp>
      <p:sp>
        <p:nvSpPr>
          <p:cNvPr id="16" name="Rectangle 15">
            <a:extLst>
              <a:ext uri="{FF2B5EF4-FFF2-40B4-BE49-F238E27FC236}">
                <a16:creationId xmlns:a16="http://schemas.microsoft.com/office/drawing/2014/main" id="{886ACB74-3D88-4CD7-B619-829D70AD4C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0122" y="413053"/>
            <a:ext cx="8212114" cy="6064596"/>
          </a:xfrm>
          <a:prstGeom prst="rect">
            <a:avLst/>
          </a:prstGeom>
          <a:noFill/>
          <a:ln w="6350" cap="sq" cmpd="sng" algn="ctr">
            <a:solidFill>
              <a:schemeClr val="tx1">
                <a:lumMod val="75000"/>
                <a:lumOff val="25000"/>
              </a:schemeClr>
            </a:solidFill>
            <a:prstDash val="solid"/>
            <a:miter lim="800000"/>
          </a:ln>
          <a:effectLst/>
        </p:spPr>
      </p:sp>
      <p:pic>
        <p:nvPicPr>
          <p:cNvPr id="5" name="Picture 4">
            <a:extLst>
              <a:ext uri="{FF2B5EF4-FFF2-40B4-BE49-F238E27FC236}">
                <a16:creationId xmlns:a16="http://schemas.microsoft.com/office/drawing/2014/main" id="{9A360AC2-6E97-4EBA-827A-92BEED1B5B05}"/>
              </a:ext>
            </a:extLst>
          </p:cNvPr>
          <p:cNvPicPr>
            <a:picLocks noChangeAspect="1"/>
          </p:cNvPicPr>
          <p:nvPr/>
        </p:nvPicPr>
        <p:blipFill rotWithShape="1">
          <a:blip r:embed="rId2"/>
          <a:srcRect b="9370"/>
          <a:stretch/>
        </p:blipFill>
        <p:spPr>
          <a:xfrm>
            <a:off x="730162" y="1113037"/>
            <a:ext cx="7561991" cy="4660334"/>
          </a:xfrm>
          <a:prstGeom prst="rect">
            <a:avLst/>
          </a:prstGeom>
        </p:spPr>
      </p:pic>
      <p:sp>
        <p:nvSpPr>
          <p:cNvPr id="3" name="Content Placeholder 2">
            <a:extLst>
              <a:ext uri="{FF2B5EF4-FFF2-40B4-BE49-F238E27FC236}">
                <a16:creationId xmlns:a16="http://schemas.microsoft.com/office/drawing/2014/main" id="{6B52BE48-4495-401C-A7EA-E45EEEF76973}"/>
              </a:ext>
            </a:extLst>
          </p:cNvPr>
          <p:cNvSpPr>
            <a:spLocks noGrp="1"/>
          </p:cNvSpPr>
          <p:nvPr>
            <p:ph idx="1"/>
          </p:nvPr>
        </p:nvSpPr>
        <p:spPr>
          <a:xfrm>
            <a:off x="9387190" y="2149813"/>
            <a:ext cx="2247090" cy="4046706"/>
          </a:xfrm>
        </p:spPr>
        <p:txBody>
          <a:bodyPr>
            <a:normAutofit/>
          </a:bodyPr>
          <a:lstStyle/>
          <a:p>
            <a:r>
              <a:rPr lang="en-GB" sz="1400" dirty="0"/>
              <a:t>Supervising children </a:t>
            </a:r>
          </a:p>
          <a:p>
            <a:r>
              <a:rPr lang="en-GB" sz="1400" dirty="0"/>
              <a:t>Engaging children in learning and play</a:t>
            </a:r>
          </a:p>
          <a:p>
            <a:r>
              <a:rPr lang="en-GB" sz="1400" dirty="0"/>
              <a:t>Keeping and updating records </a:t>
            </a:r>
          </a:p>
          <a:p>
            <a:r>
              <a:rPr lang="en-GB" sz="1400" dirty="0"/>
              <a:t>Working with a team </a:t>
            </a:r>
          </a:p>
          <a:p>
            <a:r>
              <a:rPr lang="en-GB" sz="1400" dirty="0"/>
              <a:t>Maintaining a high standard or operation </a:t>
            </a:r>
          </a:p>
          <a:p>
            <a:r>
              <a:rPr lang="en-GB" sz="1400" dirty="0"/>
              <a:t>Attending staff meetings </a:t>
            </a:r>
          </a:p>
          <a:p>
            <a:pPr marL="0" indent="0">
              <a:buNone/>
            </a:pPr>
            <a:r>
              <a:rPr lang="en-GB" sz="1400" dirty="0"/>
              <a:t>(Job is Job, 2019)</a:t>
            </a:r>
          </a:p>
        </p:txBody>
      </p:sp>
      <p:sp>
        <p:nvSpPr>
          <p:cNvPr id="9" name="TextBox 8">
            <a:extLst>
              <a:ext uri="{FF2B5EF4-FFF2-40B4-BE49-F238E27FC236}">
                <a16:creationId xmlns:a16="http://schemas.microsoft.com/office/drawing/2014/main" id="{0AF16FC7-76B7-440E-941A-7FCE45D77A71}"/>
              </a:ext>
            </a:extLst>
          </p:cNvPr>
          <p:cNvSpPr txBox="1"/>
          <p:nvPr/>
        </p:nvSpPr>
        <p:spPr>
          <a:xfrm>
            <a:off x="2663807" y="6042523"/>
            <a:ext cx="3694699" cy="369332"/>
          </a:xfrm>
          <a:prstGeom prst="rect">
            <a:avLst/>
          </a:prstGeom>
          <a:noFill/>
        </p:spPr>
        <p:txBody>
          <a:bodyPr wrap="square" rtlCol="0">
            <a:spAutoFit/>
          </a:bodyPr>
          <a:lstStyle/>
          <a:p>
            <a:r>
              <a:rPr lang="en-GB" dirty="0"/>
              <a:t>(Source: Deposit Photos, 2018)</a:t>
            </a:r>
          </a:p>
        </p:txBody>
      </p:sp>
    </p:spTree>
    <p:extLst>
      <p:ext uri="{BB962C8B-B14F-4D97-AF65-F5344CB8AC3E}">
        <p14:creationId xmlns:p14="http://schemas.microsoft.com/office/powerpoint/2010/main" val="3883477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ircle(in)">
                                      <p:cBhvr>
                                        <p:cTn id="23" dur="2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circle(in)">
                                      <p:cBhvr>
                                        <p:cTn id="28" dur="20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circle(in)">
                                      <p:cBhvr>
                                        <p:cTn id="33" dur="20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circle(in)">
                                      <p:cBhvr>
                                        <p:cTn id="38" dur="20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circle(in)">
                                      <p:cBhvr>
                                        <p:cTn id="43" dur="2000"/>
                                        <p:tgtEl>
                                          <p:spTgt spid="3">
                                            <p:txEl>
                                              <p:pRg st="6" end="6"/>
                                            </p:txEl>
                                          </p:spTgt>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circle(in)">
                                      <p:cBhvr>
                                        <p:cTn id="4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9B969E-CD96-4162-BA90-449BBDA95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23162"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6B6401A4-FEE5-4976-857C-1FD0CDB2E2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3162" y="0"/>
            <a:ext cx="816874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C1B08AE-DBA8-4C71-BE6F-36D0F42944BF}"/>
              </a:ext>
            </a:extLst>
          </p:cNvPr>
          <p:cNvPicPr>
            <a:picLocks noChangeAspect="1"/>
          </p:cNvPicPr>
          <p:nvPr/>
        </p:nvPicPr>
        <p:blipFill>
          <a:blip r:embed="rId2"/>
          <a:stretch>
            <a:fillRect/>
          </a:stretch>
        </p:blipFill>
        <p:spPr>
          <a:xfrm>
            <a:off x="4667497" y="1052345"/>
            <a:ext cx="6880072" cy="4592448"/>
          </a:xfrm>
          <a:prstGeom prst="rect">
            <a:avLst/>
          </a:prstGeom>
        </p:spPr>
      </p:pic>
      <p:sp>
        <p:nvSpPr>
          <p:cNvPr id="13" name="Rectangle 12">
            <a:extLst>
              <a:ext uri="{FF2B5EF4-FFF2-40B4-BE49-F238E27FC236}">
                <a16:creationId xmlns:a16="http://schemas.microsoft.com/office/drawing/2014/main" id="{047AF1DF-6993-45FB-92A5-C36B1A680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25029" cy="6858000"/>
          </a:xfrm>
          <a:prstGeom prst="rect">
            <a:avLst/>
          </a:prstGeom>
          <a:blipFill dpi="0" rotWithShape="1">
            <a:blip r:embed="rId3">
              <a:alphaModFix amt="6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31D02B4-98D4-4062-9D1A-DEB5A86A69F1}"/>
              </a:ext>
            </a:extLst>
          </p:cNvPr>
          <p:cNvSpPr>
            <a:spLocks noGrp="1"/>
          </p:cNvSpPr>
          <p:nvPr>
            <p:ph type="title"/>
          </p:nvPr>
        </p:nvSpPr>
        <p:spPr>
          <a:xfrm>
            <a:off x="643433" y="643464"/>
            <a:ext cx="2888344" cy="1428737"/>
          </a:xfrm>
        </p:spPr>
        <p:txBody>
          <a:bodyPr>
            <a:normAutofit/>
          </a:bodyPr>
          <a:lstStyle/>
          <a:p>
            <a:r>
              <a:rPr lang="en-GB" sz="3200" dirty="0">
                <a:solidFill>
                  <a:schemeClr val="tx1"/>
                </a:solidFill>
              </a:rPr>
              <a:t>Patience</a:t>
            </a:r>
            <a:r>
              <a:rPr lang="en-GB" sz="3200" dirty="0">
                <a:solidFill>
                  <a:srgbClr val="FFFFFF"/>
                </a:solidFill>
              </a:rPr>
              <a:t> </a:t>
            </a:r>
            <a:r>
              <a:rPr lang="en-GB" sz="3200" dirty="0">
                <a:solidFill>
                  <a:schemeClr val="tx1"/>
                </a:solidFill>
              </a:rPr>
              <a:t>and</a:t>
            </a:r>
            <a:r>
              <a:rPr lang="en-GB" sz="3200" dirty="0">
                <a:solidFill>
                  <a:srgbClr val="FFFFFF"/>
                </a:solidFill>
              </a:rPr>
              <a:t> </a:t>
            </a:r>
            <a:r>
              <a:rPr lang="en-GB" sz="3200" dirty="0">
                <a:solidFill>
                  <a:schemeClr val="tx1"/>
                </a:solidFill>
              </a:rPr>
              <a:t>tolerance</a:t>
            </a:r>
            <a:r>
              <a:rPr lang="en-GB" sz="3200" dirty="0">
                <a:solidFill>
                  <a:srgbClr val="FFFFFF"/>
                </a:solidFill>
              </a:rPr>
              <a:t> </a:t>
            </a:r>
          </a:p>
        </p:txBody>
      </p:sp>
      <p:sp>
        <p:nvSpPr>
          <p:cNvPr id="3" name="Content Placeholder 2">
            <a:extLst>
              <a:ext uri="{FF2B5EF4-FFF2-40B4-BE49-F238E27FC236}">
                <a16:creationId xmlns:a16="http://schemas.microsoft.com/office/drawing/2014/main" id="{7D0FB202-22F7-4865-B259-37AFCC9A65A9}"/>
              </a:ext>
            </a:extLst>
          </p:cNvPr>
          <p:cNvSpPr>
            <a:spLocks noGrp="1"/>
          </p:cNvSpPr>
          <p:nvPr>
            <p:ph idx="1"/>
          </p:nvPr>
        </p:nvSpPr>
        <p:spPr>
          <a:xfrm>
            <a:off x="643337" y="2184036"/>
            <a:ext cx="2888439" cy="3869634"/>
          </a:xfrm>
        </p:spPr>
        <p:txBody>
          <a:bodyPr>
            <a:normAutofit/>
          </a:bodyPr>
          <a:lstStyle/>
          <a:p>
            <a:r>
              <a:rPr lang="en-GB" sz="1600"/>
              <a:t>Child Ventures (2016) that suggests that keeping calm and patient will allow children to learn from your actions</a:t>
            </a:r>
          </a:p>
        </p:txBody>
      </p:sp>
      <p:sp>
        <p:nvSpPr>
          <p:cNvPr id="8" name="TextBox 7">
            <a:extLst>
              <a:ext uri="{FF2B5EF4-FFF2-40B4-BE49-F238E27FC236}">
                <a16:creationId xmlns:a16="http://schemas.microsoft.com/office/drawing/2014/main" id="{9D22A600-AD07-4723-A72A-AB1FC5D65FF3}"/>
              </a:ext>
            </a:extLst>
          </p:cNvPr>
          <p:cNvSpPr txBox="1"/>
          <p:nvPr/>
        </p:nvSpPr>
        <p:spPr>
          <a:xfrm>
            <a:off x="7064169" y="5644793"/>
            <a:ext cx="3203712" cy="369332"/>
          </a:xfrm>
          <a:prstGeom prst="rect">
            <a:avLst/>
          </a:prstGeom>
          <a:noFill/>
        </p:spPr>
        <p:txBody>
          <a:bodyPr wrap="square" rtlCol="0">
            <a:spAutoFit/>
          </a:bodyPr>
          <a:lstStyle/>
          <a:p>
            <a:r>
              <a:rPr lang="en-GB" dirty="0"/>
              <a:t>(Source: </a:t>
            </a:r>
            <a:r>
              <a:rPr lang="en-GB" dirty="0" err="1"/>
              <a:t>Juma</a:t>
            </a:r>
            <a:r>
              <a:rPr lang="en-GB" dirty="0"/>
              <a:t>, 2019)</a:t>
            </a:r>
          </a:p>
        </p:txBody>
      </p:sp>
    </p:spTree>
    <p:extLst>
      <p:ext uri="{BB962C8B-B14F-4D97-AF65-F5344CB8AC3E}">
        <p14:creationId xmlns:p14="http://schemas.microsoft.com/office/powerpoint/2010/main" val="305994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D6F11-67A2-45E5-AD4F-107BC23C381B}"/>
              </a:ext>
            </a:extLst>
          </p:cNvPr>
          <p:cNvSpPr>
            <a:spLocks noGrp="1"/>
          </p:cNvSpPr>
          <p:nvPr>
            <p:ph type="title"/>
          </p:nvPr>
        </p:nvSpPr>
        <p:spPr>
          <a:xfrm>
            <a:off x="6579450" y="727627"/>
            <a:ext cx="4957553" cy="1645920"/>
          </a:xfrm>
        </p:spPr>
        <p:txBody>
          <a:bodyPr>
            <a:normAutofit/>
          </a:bodyPr>
          <a:lstStyle/>
          <a:p>
            <a:r>
              <a:rPr lang="en-GB" dirty="0"/>
              <a:t>Keep up to date</a:t>
            </a:r>
          </a:p>
        </p:txBody>
      </p:sp>
      <p:sp>
        <p:nvSpPr>
          <p:cNvPr id="16" name="Rectangle 15">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8" name="Rectangle 17">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3978" y="886862"/>
            <a:ext cx="5054517" cy="5097085"/>
          </a:xfrm>
          <a:prstGeom prst="rect">
            <a:avLst/>
          </a:prstGeom>
          <a:noFill/>
          <a:ln w="6350" cap="sq" cmpd="sng" algn="ctr">
            <a:solidFill>
              <a:schemeClr val="tx1">
                <a:lumMod val="75000"/>
                <a:lumOff val="25000"/>
              </a:schemeClr>
            </a:solidFill>
            <a:prstDash val="solid"/>
            <a:miter lim="800000"/>
          </a:ln>
          <a:effectLst/>
        </p:spPr>
      </p:sp>
      <p:pic>
        <p:nvPicPr>
          <p:cNvPr id="5" name="Picture 4">
            <a:extLst>
              <a:ext uri="{FF2B5EF4-FFF2-40B4-BE49-F238E27FC236}">
                <a16:creationId xmlns:a16="http://schemas.microsoft.com/office/drawing/2014/main" id="{05E777FE-EB4F-496C-84F0-0F7BC6EBF473}"/>
              </a:ext>
            </a:extLst>
          </p:cNvPr>
          <p:cNvPicPr>
            <a:picLocks noChangeAspect="1"/>
          </p:cNvPicPr>
          <p:nvPr/>
        </p:nvPicPr>
        <p:blipFill>
          <a:blip r:embed="rId2"/>
          <a:stretch>
            <a:fillRect/>
          </a:stretch>
        </p:blipFill>
        <p:spPr>
          <a:xfrm>
            <a:off x="1204017" y="1228185"/>
            <a:ext cx="4414438" cy="4414438"/>
          </a:xfrm>
          <a:prstGeom prst="rect">
            <a:avLst/>
          </a:prstGeom>
        </p:spPr>
      </p:pic>
      <p:sp>
        <p:nvSpPr>
          <p:cNvPr id="3" name="Content Placeholder 2">
            <a:extLst>
              <a:ext uri="{FF2B5EF4-FFF2-40B4-BE49-F238E27FC236}">
                <a16:creationId xmlns:a16="http://schemas.microsoft.com/office/drawing/2014/main" id="{9230C58D-C7B4-4B95-8200-06C2952A7276}"/>
              </a:ext>
            </a:extLst>
          </p:cNvPr>
          <p:cNvSpPr>
            <a:spLocks noGrp="1"/>
          </p:cNvSpPr>
          <p:nvPr>
            <p:ph idx="1"/>
          </p:nvPr>
        </p:nvSpPr>
        <p:spPr>
          <a:xfrm>
            <a:off x="6579450" y="2538919"/>
            <a:ext cx="4957554" cy="3496120"/>
          </a:xfrm>
        </p:spPr>
        <p:txBody>
          <a:bodyPr>
            <a:normAutofit/>
          </a:bodyPr>
          <a:lstStyle/>
          <a:p>
            <a:r>
              <a:rPr lang="en-GB" dirty="0"/>
              <a:t>Trought (2017) who suggests that organisation is an essential personal attribute to the majority of employers. </a:t>
            </a:r>
          </a:p>
        </p:txBody>
      </p:sp>
      <p:sp>
        <p:nvSpPr>
          <p:cNvPr id="7" name="TextBox 6">
            <a:extLst>
              <a:ext uri="{FF2B5EF4-FFF2-40B4-BE49-F238E27FC236}">
                <a16:creationId xmlns:a16="http://schemas.microsoft.com/office/drawing/2014/main" id="{0CABED06-B171-4FAC-A7CD-8AE08761DB5F}"/>
              </a:ext>
            </a:extLst>
          </p:cNvPr>
          <p:cNvSpPr txBox="1"/>
          <p:nvPr/>
        </p:nvSpPr>
        <p:spPr>
          <a:xfrm>
            <a:off x="1809380" y="5600611"/>
            <a:ext cx="3203712" cy="369332"/>
          </a:xfrm>
          <a:prstGeom prst="rect">
            <a:avLst/>
          </a:prstGeom>
          <a:noFill/>
        </p:spPr>
        <p:txBody>
          <a:bodyPr wrap="square" rtlCol="0">
            <a:spAutoFit/>
          </a:bodyPr>
          <a:lstStyle/>
          <a:p>
            <a:r>
              <a:rPr lang="en-GB" dirty="0"/>
              <a:t>(Source: Iconfinder, 2019)</a:t>
            </a:r>
          </a:p>
        </p:txBody>
      </p:sp>
    </p:spTree>
    <p:extLst>
      <p:ext uri="{BB962C8B-B14F-4D97-AF65-F5344CB8AC3E}">
        <p14:creationId xmlns:p14="http://schemas.microsoft.com/office/powerpoint/2010/main" val="3912566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0" end="0"/>
                                            </p:txEl>
                                          </p:spTgt>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style.rotation</p:attrName>
                                        </p:attrNameLst>
                                      </p:cBhvr>
                                      <p:tavLst>
                                        <p:tav tm="0">
                                          <p:val>
                                            <p:fltVal val="90"/>
                                          </p:val>
                                        </p:tav>
                                        <p:tav tm="100000">
                                          <p:val>
                                            <p:fltVal val="0"/>
                                          </p:val>
                                        </p:tav>
                                      </p:tavLst>
                                    </p:anim>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8C6BC2-E9E2-4780-8A41-064073CD4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E70450CF-22E9-4B1D-B146-30FEE770C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3" name="Rectangle 12">
            <a:extLst>
              <a:ext uri="{FF2B5EF4-FFF2-40B4-BE49-F238E27FC236}">
                <a16:creationId xmlns:a16="http://schemas.microsoft.com/office/drawing/2014/main" id="{80238079-1F65-476A-BC6C-F2D3BD268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a:extLst>
              <a:ext uri="{FF2B5EF4-FFF2-40B4-BE49-F238E27FC236}">
                <a16:creationId xmlns:a16="http://schemas.microsoft.com/office/drawing/2014/main" id="{3740C935-D2D3-4F63-A4DA-CD768BB3F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7" name="Group 16">
            <a:extLst>
              <a:ext uri="{FF2B5EF4-FFF2-40B4-BE49-F238E27FC236}">
                <a16:creationId xmlns:a16="http://schemas.microsoft.com/office/drawing/2014/main" id="{BE8D8045-0F80-4964-B591-0D599AB42D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8" name="Straight Connector 17">
              <a:extLst>
                <a:ext uri="{FF2B5EF4-FFF2-40B4-BE49-F238E27FC236}">
                  <a16:creationId xmlns:a16="http://schemas.microsoft.com/office/drawing/2014/main" id="{AF8A5889-0EE6-4E19-98FE-29F79E987B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B0FE4C3-64BE-4A2B-818D-4D84479344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4670D04-30D8-487E-A3F4-0655E48016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9E1E7F64-0923-4A8C-8C57-8DA53D5B4B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09478849-EFF2-4DE4-983C-8EE3FA1EB9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a:extLst>
              <a:ext uri="{FF2B5EF4-FFF2-40B4-BE49-F238E27FC236}">
                <a16:creationId xmlns:a16="http://schemas.microsoft.com/office/drawing/2014/main" id="{C7659007-D861-4E94-9C3A-A056785E9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675873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510B89F-E2F1-498D-89E6-BBD1F7A8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1973" y="643464"/>
            <a:ext cx="4143830" cy="55663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30" name="Rectangle 29">
            <a:extLst>
              <a:ext uri="{FF2B5EF4-FFF2-40B4-BE49-F238E27FC236}">
                <a16:creationId xmlns:a16="http://schemas.microsoft.com/office/drawing/2014/main" id="{9B98270E-648F-4E36-B844-0EDB47720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364" y="806860"/>
            <a:ext cx="3813048" cy="52395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73E8C490-D71C-426F-8931-40110FE3A12F}"/>
              </a:ext>
            </a:extLst>
          </p:cNvPr>
          <p:cNvSpPr>
            <a:spLocks noGrp="1"/>
          </p:cNvSpPr>
          <p:nvPr>
            <p:ph type="title"/>
          </p:nvPr>
        </p:nvSpPr>
        <p:spPr>
          <a:xfrm>
            <a:off x="7957225" y="1559768"/>
            <a:ext cx="2978281" cy="3135379"/>
          </a:xfrm>
        </p:spPr>
        <p:txBody>
          <a:bodyPr vert="horz" lIns="91440" tIns="45720" rIns="91440" bIns="45720" rtlCol="0" anchor="ctr">
            <a:normAutofit/>
          </a:bodyPr>
          <a:lstStyle/>
          <a:p>
            <a:pPr algn="ctr">
              <a:lnSpc>
                <a:spcPct val="83000"/>
              </a:lnSpc>
            </a:pPr>
            <a:r>
              <a:rPr lang="en-US" sz="2600" cap="all" spc="-100"/>
              <a:t>Communication </a:t>
            </a:r>
          </a:p>
        </p:txBody>
      </p:sp>
      <p:pic>
        <p:nvPicPr>
          <p:cNvPr id="4" name="Picture 3">
            <a:extLst>
              <a:ext uri="{FF2B5EF4-FFF2-40B4-BE49-F238E27FC236}">
                <a16:creationId xmlns:a16="http://schemas.microsoft.com/office/drawing/2014/main" id="{1EAD503A-712B-4699-AB0A-A01DD2DED5B5}"/>
              </a:ext>
            </a:extLst>
          </p:cNvPr>
          <p:cNvPicPr>
            <a:picLocks noChangeAspect="1"/>
          </p:cNvPicPr>
          <p:nvPr/>
        </p:nvPicPr>
        <p:blipFill rotWithShape="1">
          <a:blip r:embed="rId3"/>
          <a:srcRect b="9370"/>
          <a:stretch/>
        </p:blipFill>
        <p:spPr>
          <a:xfrm>
            <a:off x="643192" y="994089"/>
            <a:ext cx="5451627" cy="4866696"/>
          </a:xfrm>
          <a:prstGeom prst="rect">
            <a:avLst/>
          </a:prstGeom>
        </p:spPr>
      </p:pic>
      <p:sp>
        <p:nvSpPr>
          <p:cNvPr id="32" name="Rectangle 31">
            <a:extLst>
              <a:ext uri="{FF2B5EF4-FFF2-40B4-BE49-F238E27FC236}">
                <a16:creationId xmlns:a16="http://schemas.microsoft.com/office/drawing/2014/main" id="{FD928195-4D39-4483-8E9C-DDEF45288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768" y="640856"/>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4" name="Straight Connector 33">
            <a:extLst>
              <a:ext uri="{FF2B5EF4-FFF2-40B4-BE49-F238E27FC236}">
                <a16:creationId xmlns:a16="http://schemas.microsoft.com/office/drawing/2014/main" id="{D3C3AEFB-A180-42BA-A986-808141512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DC660CB-86B2-4824-BAAF-665CD18892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0970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355DF17-4368-44AA-A15E-16C1FC1482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1286150"/>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3D150905-AA8C-41A0-AB2E-C3D125360313}"/>
              </a:ext>
            </a:extLst>
          </p:cNvPr>
          <p:cNvSpPr txBox="1"/>
          <p:nvPr/>
        </p:nvSpPr>
        <p:spPr>
          <a:xfrm>
            <a:off x="1795200" y="5556101"/>
            <a:ext cx="3448713" cy="369332"/>
          </a:xfrm>
          <a:prstGeom prst="rect">
            <a:avLst/>
          </a:prstGeom>
          <a:noFill/>
        </p:spPr>
        <p:txBody>
          <a:bodyPr wrap="square" rtlCol="0">
            <a:spAutoFit/>
          </a:bodyPr>
          <a:lstStyle/>
          <a:p>
            <a:r>
              <a:rPr lang="en-GB" dirty="0"/>
              <a:t>(Source: Vector Stock, 2019)</a:t>
            </a:r>
          </a:p>
        </p:txBody>
      </p:sp>
    </p:spTree>
    <p:extLst>
      <p:ext uri="{BB962C8B-B14F-4D97-AF65-F5344CB8AC3E}">
        <p14:creationId xmlns:p14="http://schemas.microsoft.com/office/powerpoint/2010/main" val="2261530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circle(in)">
                                      <p:cBhvr>
                                        <p:cTn id="13"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209DE98-32E3-4B65-9335-5E711BBA8457}"/>
              </a:ext>
            </a:extLst>
          </p:cNvPr>
          <p:cNvPicPr>
            <a:picLocks noChangeAspect="1"/>
          </p:cNvPicPr>
          <p:nvPr/>
        </p:nvPicPr>
        <p:blipFill rotWithShape="1">
          <a:blip r:embed="rId2">
            <a:alphaModFix amt="35000"/>
          </a:blip>
          <a:srcRect b="3434"/>
          <a:stretch/>
        </p:blipFill>
        <p:spPr>
          <a:xfrm>
            <a:off x="20" y="10"/>
            <a:ext cx="12191980" cy="6857990"/>
          </a:xfrm>
          <a:prstGeom prst="rect">
            <a:avLst/>
          </a:prstGeom>
        </p:spPr>
      </p:pic>
      <p:sp>
        <p:nvSpPr>
          <p:cNvPr id="2" name="Title 1">
            <a:extLst>
              <a:ext uri="{FF2B5EF4-FFF2-40B4-BE49-F238E27FC236}">
                <a16:creationId xmlns:a16="http://schemas.microsoft.com/office/drawing/2014/main" id="{1C34985C-3363-468D-A3F1-848BCF9D89A4}"/>
              </a:ext>
            </a:extLst>
          </p:cNvPr>
          <p:cNvSpPr>
            <a:spLocks noGrp="1"/>
          </p:cNvSpPr>
          <p:nvPr>
            <p:ph type="title"/>
          </p:nvPr>
        </p:nvSpPr>
        <p:spPr>
          <a:xfrm>
            <a:off x="1066800" y="642594"/>
            <a:ext cx="10058400" cy="1371600"/>
          </a:xfrm>
        </p:spPr>
        <p:txBody>
          <a:bodyPr>
            <a:normAutofit/>
          </a:bodyPr>
          <a:lstStyle/>
          <a:p>
            <a:r>
              <a:rPr lang="en-GB" dirty="0"/>
              <a:t>What is communication?</a:t>
            </a:r>
          </a:p>
        </p:txBody>
      </p:sp>
      <p:sp>
        <p:nvSpPr>
          <p:cNvPr id="3" name="Content Placeholder 2">
            <a:extLst>
              <a:ext uri="{FF2B5EF4-FFF2-40B4-BE49-F238E27FC236}">
                <a16:creationId xmlns:a16="http://schemas.microsoft.com/office/drawing/2014/main" id="{E04B34AA-BAAE-4864-AF3C-04A8011CADBA}"/>
              </a:ext>
            </a:extLst>
          </p:cNvPr>
          <p:cNvSpPr>
            <a:spLocks noGrp="1"/>
          </p:cNvSpPr>
          <p:nvPr>
            <p:ph idx="1"/>
          </p:nvPr>
        </p:nvSpPr>
        <p:spPr>
          <a:xfrm>
            <a:off x="1066800" y="2103120"/>
            <a:ext cx="10058400" cy="3931920"/>
          </a:xfrm>
        </p:spPr>
        <p:txBody>
          <a:bodyPr>
            <a:normAutofit/>
          </a:bodyPr>
          <a:lstStyle/>
          <a:p>
            <a:r>
              <a:rPr lang="en-GB" dirty="0"/>
              <a:t>Communication is a key element to everyday life and most jobs available today.</a:t>
            </a:r>
          </a:p>
          <a:p>
            <a:r>
              <a:rPr lang="en-GB" dirty="0"/>
              <a:t> According to Forsyth (2011), strong communication opens an individual to numerous opportunities. Gross (2013) describes communication as fundamental to life chances. </a:t>
            </a:r>
          </a:p>
          <a:p>
            <a:r>
              <a:rPr lang="en-GB" dirty="0"/>
              <a:t>The job description produced by Job is Job (2019) state that communication and listening is a key factor for this job, this can range from conversing with children and staff members, to service users and different employers</a:t>
            </a:r>
          </a:p>
        </p:txBody>
      </p:sp>
      <p:sp>
        <p:nvSpPr>
          <p:cNvPr id="11"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noFill/>
          <a:ln w="6350" cap="sq" cmpd="sng" algn="ctr">
            <a:solidFill>
              <a:schemeClr val="tx1"/>
            </a:solidFill>
            <a:prstDash val="solid"/>
            <a:miter lim="800000"/>
          </a:ln>
          <a:effectLst>
            <a:softEdge rad="0"/>
          </a:effectLst>
        </p:spPr>
      </p:sp>
      <p:sp>
        <p:nvSpPr>
          <p:cNvPr id="7" name="TextBox 6">
            <a:extLst>
              <a:ext uri="{FF2B5EF4-FFF2-40B4-BE49-F238E27FC236}">
                <a16:creationId xmlns:a16="http://schemas.microsoft.com/office/drawing/2014/main" id="{39C8D38C-C28E-4A3C-AB0F-AA5E4B2A19AB}"/>
              </a:ext>
            </a:extLst>
          </p:cNvPr>
          <p:cNvSpPr txBox="1"/>
          <p:nvPr/>
        </p:nvSpPr>
        <p:spPr>
          <a:xfrm>
            <a:off x="234696" y="6193397"/>
            <a:ext cx="3203712" cy="369332"/>
          </a:xfrm>
          <a:prstGeom prst="rect">
            <a:avLst/>
          </a:prstGeom>
          <a:noFill/>
        </p:spPr>
        <p:txBody>
          <a:bodyPr wrap="square" rtlCol="0">
            <a:spAutoFit/>
          </a:bodyPr>
          <a:lstStyle/>
          <a:p>
            <a:r>
              <a:rPr lang="en-GB" dirty="0"/>
              <a:t>(Source: UNESCO, 2019)</a:t>
            </a:r>
          </a:p>
        </p:txBody>
      </p:sp>
    </p:spTree>
    <p:extLst>
      <p:ext uri="{BB962C8B-B14F-4D97-AF65-F5344CB8AC3E}">
        <p14:creationId xmlns:p14="http://schemas.microsoft.com/office/powerpoint/2010/main" val="24803471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8C6BC2-E9E2-4780-8A41-064073CD4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E70450CF-22E9-4B1D-B146-30FEE770C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3" name="Rectangle 12">
            <a:extLst>
              <a:ext uri="{FF2B5EF4-FFF2-40B4-BE49-F238E27FC236}">
                <a16:creationId xmlns:a16="http://schemas.microsoft.com/office/drawing/2014/main" id="{80238079-1F65-476A-BC6C-F2D3BD268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a:extLst>
              <a:ext uri="{FF2B5EF4-FFF2-40B4-BE49-F238E27FC236}">
                <a16:creationId xmlns:a16="http://schemas.microsoft.com/office/drawing/2014/main" id="{3740C935-D2D3-4F63-A4DA-CD768BB3F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7" name="Group 16">
            <a:extLst>
              <a:ext uri="{FF2B5EF4-FFF2-40B4-BE49-F238E27FC236}">
                <a16:creationId xmlns:a16="http://schemas.microsoft.com/office/drawing/2014/main" id="{BE8D8045-0F80-4964-B591-0D599AB42D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8" name="Straight Connector 17">
              <a:extLst>
                <a:ext uri="{FF2B5EF4-FFF2-40B4-BE49-F238E27FC236}">
                  <a16:creationId xmlns:a16="http://schemas.microsoft.com/office/drawing/2014/main" id="{AF8A5889-0EE6-4E19-98FE-29F79E987B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B0FE4C3-64BE-4A2B-818D-4D84479344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4670D04-30D8-487E-A3F4-0655E48016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9E1E7F64-0923-4A8C-8C57-8DA53D5B4B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09478849-EFF2-4DE4-983C-8EE3FA1EB9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a:extLst>
              <a:ext uri="{FF2B5EF4-FFF2-40B4-BE49-F238E27FC236}">
                <a16:creationId xmlns:a16="http://schemas.microsoft.com/office/drawing/2014/main" id="{C7659007-D861-4E94-9C3A-A056785E9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675873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510B89F-E2F1-498D-89E6-BBD1F7A8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1973" y="643464"/>
            <a:ext cx="4143830" cy="55663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30" name="Rectangle 29">
            <a:extLst>
              <a:ext uri="{FF2B5EF4-FFF2-40B4-BE49-F238E27FC236}">
                <a16:creationId xmlns:a16="http://schemas.microsoft.com/office/drawing/2014/main" id="{9B98270E-648F-4E36-B844-0EDB47720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364" y="806860"/>
            <a:ext cx="3813048" cy="52395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4FF41395-0523-4039-8BCF-27876FAD1C66}"/>
              </a:ext>
            </a:extLst>
          </p:cNvPr>
          <p:cNvSpPr>
            <a:spLocks noGrp="1"/>
          </p:cNvSpPr>
          <p:nvPr>
            <p:ph type="title"/>
          </p:nvPr>
        </p:nvSpPr>
        <p:spPr>
          <a:xfrm>
            <a:off x="7957225" y="1559768"/>
            <a:ext cx="2978281" cy="3135379"/>
          </a:xfrm>
        </p:spPr>
        <p:txBody>
          <a:bodyPr vert="horz" lIns="91440" tIns="45720" rIns="91440" bIns="45720" rtlCol="0" anchor="ctr">
            <a:normAutofit/>
          </a:bodyPr>
          <a:lstStyle/>
          <a:p>
            <a:pPr algn="ctr">
              <a:lnSpc>
                <a:spcPct val="83000"/>
              </a:lnSpc>
            </a:pPr>
            <a:r>
              <a:rPr lang="en-US" sz="3700" cap="all" spc="-100"/>
              <a:t>Teamwork </a:t>
            </a:r>
          </a:p>
        </p:txBody>
      </p:sp>
      <p:pic>
        <p:nvPicPr>
          <p:cNvPr id="4" name="Picture 3">
            <a:extLst>
              <a:ext uri="{FF2B5EF4-FFF2-40B4-BE49-F238E27FC236}">
                <a16:creationId xmlns:a16="http://schemas.microsoft.com/office/drawing/2014/main" id="{84336187-981C-4E23-B188-BDC0546EDB28}"/>
              </a:ext>
            </a:extLst>
          </p:cNvPr>
          <p:cNvPicPr>
            <a:picLocks noChangeAspect="1"/>
          </p:cNvPicPr>
          <p:nvPr/>
        </p:nvPicPr>
        <p:blipFill>
          <a:blip r:embed="rId3"/>
          <a:stretch>
            <a:fillRect/>
          </a:stretch>
        </p:blipFill>
        <p:spPr>
          <a:xfrm>
            <a:off x="643192" y="1900982"/>
            <a:ext cx="5451627" cy="3052911"/>
          </a:xfrm>
          <a:prstGeom prst="rect">
            <a:avLst/>
          </a:prstGeom>
        </p:spPr>
      </p:pic>
      <p:sp>
        <p:nvSpPr>
          <p:cNvPr id="32" name="Rectangle 31">
            <a:extLst>
              <a:ext uri="{FF2B5EF4-FFF2-40B4-BE49-F238E27FC236}">
                <a16:creationId xmlns:a16="http://schemas.microsoft.com/office/drawing/2014/main" id="{FD928195-4D39-4483-8E9C-DDEF45288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768" y="640856"/>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4" name="Straight Connector 33">
            <a:extLst>
              <a:ext uri="{FF2B5EF4-FFF2-40B4-BE49-F238E27FC236}">
                <a16:creationId xmlns:a16="http://schemas.microsoft.com/office/drawing/2014/main" id="{D3C3AEFB-A180-42BA-A986-808141512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DC660CB-86B2-4824-BAAF-665CD18892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0970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355DF17-4368-44AA-A15E-16C1FC1482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1286150"/>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DDB1B7E2-838E-4502-B3F5-62BE22308684}"/>
              </a:ext>
            </a:extLst>
          </p:cNvPr>
          <p:cNvSpPr txBox="1"/>
          <p:nvPr/>
        </p:nvSpPr>
        <p:spPr>
          <a:xfrm>
            <a:off x="1561231" y="5080120"/>
            <a:ext cx="4026473" cy="369332"/>
          </a:xfrm>
          <a:prstGeom prst="rect">
            <a:avLst/>
          </a:prstGeom>
          <a:noFill/>
        </p:spPr>
        <p:txBody>
          <a:bodyPr wrap="square" rtlCol="0">
            <a:spAutoFit/>
          </a:bodyPr>
          <a:lstStyle/>
          <a:p>
            <a:r>
              <a:rPr lang="en-GB" dirty="0"/>
              <a:t>(Source: Vantage Circle, 2018)</a:t>
            </a:r>
          </a:p>
        </p:txBody>
      </p:sp>
    </p:spTree>
    <p:extLst>
      <p:ext uri="{BB962C8B-B14F-4D97-AF65-F5344CB8AC3E}">
        <p14:creationId xmlns:p14="http://schemas.microsoft.com/office/powerpoint/2010/main" val="1641100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2000"/>
                                        <p:tgtEl>
                                          <p:spTgt spid="21"/>
                                        </p:tgtEl>
                                      </p:cBhvr>
                                    </p:animEffect>
                                    <p:anim calcmode="lin" valueType="num">
                                      <p:cBhvr>
                                        <p:cTn id="18" dur="2000" fill="hold"/>
                                        <p:tgtEl>
                                          <p:spTgt spid="21"/>
                                        </p:tgtEl>
                                        <p:attrNameLst>
                                          <p:attrName>ppt_w</p:attrName>
                                        </p:attrNameLst>
                                      </p:cBhvr>
                                      <p:tavLst>
                                        <p:tav tm="0" fmla="#ppt_w*sin(2.5*pi*$)">
                                          <p:val>
                                            <p:fltVal val="0"/>
                                          </p:val>
                                        </p:tav>
                                        <p:tav tm="100000">
                                          <p:val>
                                            <p:fltVal val="1"/>
                                          </p:val>
                                        </p:tav>
                                      </p:tavLst>
                                    </p:anim>
                                    <p:anim calcmode="lin" valueType="num">
                                      <p:cBhvr>
                                        <p:cTn id="19" dur="2000" fill="hold"/>
                                        <p:tgtEl>
                                          <p:spTgt spid="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5BDB3A4-7219-44FE-94F3-18F763068441}"/>
              </a:ext>
            </a:extLst>
          </p:cNvPr>
          <p:cNvPicPr>
            <a:picLocks noChangeAspect="1"/>
          </p:cNvPicPr>
          <p:nvPr/>
        </p:nvPicPr>
        <p:blipFill rotWithShape="1">
          <a:blip r:embed="rId2">
            <a:alphaModFix amt="35000"/>
          </a:blip>
          <a:srcRect r="7555"/>
          <a:stretch/>
        </p:blipFill>
        <p:spPr>
          <a:xfrm>
            <a:off x="20" y="10"/>
            <a:ext cx="12191980" cy="6857990"/>
          </a:xfrm>
          <a:prstGeom prst="rect">
            <a:avLst/>
          </a:prstGeom>
        </p:spPr>
      </p:pic>
      <p:sp>
        <p:nvSpPr>
          <p:cNvPr id="2" name="Title 1">
            <a:extLst>
              <a:ext uri="{FF2B5EF4-FFF2-40B4-BE49-F238E27FC236}">
                <a16:creationId xmlns:a16="http://schemas.microsoft.com/office/drawing/2014/main" id="{6BFEA21F-9CA6-48E1-9009-71FD7A6E2991}"/>
              </a:ext>
            </a:extLst>
          </p:cNvPr>
          <p:cNvSpPr>
            <a:spLocks noGrp="1"/>
          </p:cNvSpPr>
          <p:nvPr>
            <p:ph type="title"/>
          </p:nvPr>
        </p:nvSpPr>
        <p:spPr>
          <a:xfrm>
            <a:off x="1066800" y="642594"/>
            <a:ext cx="10058400" cy="1371600"/>
          </a:xfrm>
        </p:spPr>
        <p:txBody>
          <a:bodyPr>
            <a:normAutofit/>
          </a:bodyPr>
          <a:lstStyle/>
          <a:p>
            <a:r>
              <a:rPr lang="en-GB" dirty="0"/>
              <a:t>What is Teamwork?</a:t>
            </a:r>
          </a:p>
        </p:txBody>
      </p:sp>
      <p:sp>
        <p:nvSpPr>
          <p:cNvPr id="3" name="Content Placeholder 2">
            <a:extLst>
              <a:ext uri="{FF2B5EF4-FFF2-40B4-BE49-F238E27FC236}">
                <a16:creationId xmlns:a16="http://schemas.microsoft.com/office/drawing/2014/main" id="{E3D3653D-1E6A-430E-AB96-226123A41C08}"/>
              </a:ext>
            </a:extLst>
          </p:cNvPr>
          <p:cNvSpPr>
            <a:spLocks noGrp="1"/>
          </p:cNvSpPr>
          <p:nvPr>
            <p:ph idx="1"/>
          </p:nvPr>
        </p:nvSpPr>
        <p:spPr>
          <a:xfrm>
            <a:off x="1066800" y="2103120"/>
            <a:ext cx="10058400" cy="3931920"/>
          </a:xfrm>
        </p:spPr>
        <p:txBody>
          <a:bodyPr>
            <a:normAutofit/>
          </a:bodyPr>
          <a:lstStyle/>
          <a:p>
            <a:r>
              <a:rPr lang="en-GB" dirty="0"/>
              <a:t>Teamwork is defined by the Cambridge Dictionary (2019) as ‘the ability of a group of people to work well together’. </a:t>
            </a:r>
          </a:p>
          <a:p>
            <a:r>
              <a:rPr lang="en-GB" dirty="0"/>
              <a:t>Explained within the description of the job, teamwork is mentioned throughout. Teamwork is used in many aspects used in the nursery, for example play, staff meetings and maintaining standards throughout. </a:t>
            </a:r>
          </a:p>
        </p:txBody>
      </p:sp>
      <p:sp>
        <p:nvSpPr>
          <p:cNvPr id="11"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noFill/>
          <a:ln w="6350" cap="sq" cmpd="sng" algn="ctr">
            <a:solidFill>
              <a:schemeClr val="tx1"/>
            </a:solidFill>
            <a:prstDash val="solid"/>
            <a:miter lim="800000"/>
          </a:ln>
          <a:effectLst>
            <a:softEdge rad="0"/>
          </a:effectLst>
        </p:spPr>
      </p:sp>
      <p:sp>
        <p:nvSpPr>
          <p:cNvPr id="7" name="TextBox 6">
            <a:extLst>
              <a:ext uri="{FF2B5EF4-FFF2-40B4-BE49-F238E27FC236}">
                <a16:creationId xmlns:a16="http://schemas.microsoft.com/office/drawing/2014/main" id="{406EE46A-CAC5-4CB2-AAC1-91238D568619}"/>
              </a:ext>
            </a:extLst>
          </p:cNvPr>
          <p:cNvSpPr txBox="1"/>
          <p:nvPr/>
        </p:nvSpPr>
        <p:spPr>
          <a:xfrm>
            <a:off x="234696" y="6185130"/>
            <a:ext cx="3203712" cy="369332"/>
          </a:xfrm>
          <a:prstGeom prst="rect">
            <a:avLst/>
          </a:prstGeom>
          <a:noFill/>
        </p:spPr>
        <p:txBody>
          <a:bodyPr wrap="square" rtlCol="0">
            <a:spAutoFit/>
          </a:bodyPr>
          <a:lstStyle/>
          <a:p>
            <a:r>
              <a:rPr lang="en-GB" dirty="0"/>
              <a:t>(Source: Ritch, 2018)</a:t>
            </a:r>
          </a:p>
        </p:txBody>
      </p:sp>
    </p:spTree>
    <p:extLst>
      <p:ext uri="{BB962C8B-B14F-4D97-AF65-F5344CB8AC3E}">
        <p14:creationId xmlns:p14="http://schemas.microsoft.com/office/powerpoint/2010/main" val="352865423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B5D6631-F74B-410E-B60D-7C97D6D77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6F300CB1-0412-47A2-BA30-07135C98E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3" name="Rectangle 12">
            <a:extLst>
              <a:ext uri="{FF2B5EF4-FFF2-40B4-BE49-F238E27FC236}">
                <a16:creationId xmlns:a16="http://schemas.microsoft.com/office/drawing/2014/main" id="{C1AC820A-F7A7-46F3-933A-2CCC7201D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a:extLst>
              <a:ext uri="{FF2B5EF4-FFF2-40B4-BE49-F238E27FC236}">
                <a16:creationId xmlns:a16="http://schemas.microsoft.com/office/drawing/2014/main" id="{8DAFCA3D-277C-4C06-BC17-5108F3A700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7" name="Group 16">
            <a:extLst>
              <a:ext uri="{FF2B5EF4-FFF2-40B4-BE49-F238E27FC236}">
                <a16:creationId xmlns:a16="http://schemas.microsoft.com/office/drawing/2014/main" id="{5457DF47-900A-447E-9B61-2B94B7495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8" name="Straight Connector 17">
              <a:extLst>
                <a:ext uri="{FF2B5EF4-FFF2-40B4-BE49-F238E27FC236}">
                  <a16:creationId xmlns:a16="http://schemas.microsoft.com/office/drawing/2014/main" id="{84772325-EEFF-4BA8-841C-29A78A2E43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D3094C5-7785-41DD-B095-217D26651E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D3CF66E-289D-4AB8-85D9-C0B9AE18B6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88AD58F8-A25B-4E55-9B70-759019A69F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6FC0FAB-C447-4AF0-B2F8-1A6656A7C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a:extLst>
              <a:ext uri="{FF2B5EF4-FFF2-40B4-BE49-F238E27FC236}">
                <a16:creationId xmlns:a16="http://schemas.microsoft.com/office/drawing/2014/main" id="{91E7DCD7-3AC5-4E2C-8260-56291A8985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675873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85C10AE8-8663-498F-85C5-BFE154BB63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1973" y="643464"/>
            <a:ext cx="4143830" cy="55663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30" name="Rectangle 29">
            <a:extLst>
              <a:ext uri="{FF2B5EF4-FFF2-40B4-BE49-F238E27FC236}">
                <a16:creationId xmlns:a16="http://schemas.microsoft.com/office/drawing/2014/main" id="{A32DB11C-F5A8-4100-B4A3-1363129E5F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364" y="806860"/>
            <a:ext cx="3813048" cy="52395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ECE347F4-6384-428D-ACF0-A4C17EE611F4}"/>
              </a:ext>
            </a:extLst>
          </p:cNvPr>
          <p:cNvSpPr>
            <a:spLocks noGrp="1"/>
          </p:cNvSpPr>
          <p:nvPr>
            <p:ph type="title"/>
          </p:nvPr>
        </p:nvSpPr>
        <p:spPr>
          <a:xfrm>
            <a:off x="7957225" y="1559768"/>
            <a:ext cx="2978281" cy="3135379"/>
          </a:xfrm>
        </p:spPr>
        <p:txBody>
          <a:bodyPr vert="horz" lIns="91440" tIns="45720" rIns="91440" bIns="45720" rtlCol="0" anchor="ctr">
            <a:normAutofit/>
          </a:bodyPr>
          <a:lstStyle/>
          <a:p>
            <a:pPr algn="ctr">
              <a:lnSpc>
                <a:spcPct val="83000"/>
              </a:lnSpc>
            </a:pPr>
            <a:r>
              <a:rPr lang="en-US" sz="3000" cap="all" spc="-100"/>
              <a:t>Leadership and management </a:t>
            </a:r>
          </a:p>
        </p:txBody>
      </p:sp>
      <p:pic>
        <p:nvPicPr>
          <p:cNvPr id="4" name="Picture 3">
            <a:extLst>
              <a:ext uri="{FF2B5EF4-FFF2-40B4-BE49-F238E27FC236}">
                <a16:creationId xmlns:a16="http://schemas.microsoft.com/office/drawing/2014/main" id="{B451E0C4-ADF5-44F1-B423-DE89E1E8C8C1}"/>
              </a:ext>
            </a:extLst>
          </p:cNvPr>
          <p:cNvPicPr>
            <a:picLocks noChangeAspect="1"/>
          </p:cNvPicPr>
          <p:nvPr/>
        </p:nvPicPr>
        <p:blipFill rotWithShape="1">
          <a:blip r:embed="rId3"/>
          <a:srcRect r="2034" b="2"/>
          <a:stretch/>
        </p:blipFill>
        <p:spPr>
          <a:xfrm>
            <a:off x="626523" y="646668"/>
            <a:ext cx="5451627" cy="5564663"/>
          </a:xfrm>
          <a:prstGeom prst="rect">
            <a:avLst/>
          </a:prstGeom>
        </p:spPr>
      </p:pic>
      <p:sp>
        <p:nvSpPr>
          <p:cNvPr id="32" name="Rectangle 31">
            <a:extLst>
              <a:ext uri="{FF2B5EF4-FFF2-40B4-BE49-F238E27FC236}">
                <a16:creationId xmlns:a16="http://schemas.microsoft.com/office/drawing/2014/main" id="{42A565BD-1766-4317-876F-8C88B84DC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768" y="640856"/>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4" name="Straight Connector 33">
            <a:extLst>
              <a:ext uri="{FF2B5EF4-FFF2-40B4-BE49-F238E27FC236}">
                <a16:creationId xmlns:a16="http://schemas.microsoft.com/office/drawing/2014/main" id="{AB88B546-B69B-4542-AEA9-870C56B75C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641C125-D090-4512-84D4-62C8284A5A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0970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BAF1C18B-2ECB-4214-8EB8-96470842B1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1286150"/>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E4570EC0-7781-4DA3-BC17-B3C9B62858C9}"/>
              </a:ext>
            </a:extLst>
          </p:cNvPr>
          <p:cNvSpPr txBox="1"/>
          <p:nvPr/>
        </p:nvSpPr>
        <p:spPr>
          <a:xfrm>
            <a:off x="1932168" y="6217457"/>
            <a:ext cx="3203712" cy="369332"/>
          </a:xfrm>
          <a:prstGeom prst="rect">
            <a:avLst/>
          </a:prstGeom>
          <a:noFill/>
        </p:spPr>
        <p:txBody>
          <a:bodyPr wrap="square" rtlCol="0">
            <a:spAutoFit/>
          </a:bodyPr>
          <a:lstStyle/>
          <a:p>
            <a:r>
              <a:rPr lang="en-GB" dirty="0"/>
              <a:t>(Source: Ready, 2019)</a:t>
            </a:r>
          </a:p>
        </p:txBody>
      </p:sp>
    </p:spTree>
    <p:extLst>
      <p:ext uri="{BB962C8B-B14F-4D97-AF65-F5344CB8AC3E}">
        <p14:creationId xmlns:p14="http://schemas.microsoft.com/office/powerpoint/2010/main" val="4026181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wipe(down)">
                                      <p:cBhvr>
                                        <p:cTn id="1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1832827-CF08-4BDF-9873-170A7D4BCC9F}"/>
              </a:ext>
            </a:extLst>
          </p:cNvPr>
          <p:cNvPicPr>
            <a:picLocks noChangeAspect="1"/>
          </p:cNvPicPr>
          <p:nvPr/>
        </p:nvPicPr>
        <p:blipFill rotWithShape="1">
          <a:blip r:embed="rId2">
            <a:alphaModFix amt="35000"/>
          </a:blip>
          <a:srcRect t="8996" b="6735"/>
          <a:stretch/>
        </p:blipFill>
        <p:spPr>
          <a:xfrm>
            <a:off x="20" y="10"/>
            <a:ext cx="12191980" cy="6857990"/>
          </a:xfrm>
          <a:prstGeom prst="rect">
            <a:avLst/>
          </a:prstGeom>
        </p:spPr>
      </p:pic>
      <p:sp>
        <p:nvSpPr>
          <p:cNvPr id="2" name="Title 1">
            <a:extLst>
              <a:ext uri="{FF2B5EF4-FFF2-40B4-BE49-F238E27FC236}">
                <a16:creationId xmlns:a16="http://schemas.microsoft.com/office/drawing/2014/main" id="{8707B5E3-DD59-4C60-B357-737FDA3700A8}"/>
              </a:ext>
            </a:extLst>
          </p:cNvPr>
          <p:cNvSpPr>
            <a:spLocks noGrp="1"/>
          </p:cNvSpPr>
          <p:nvPr>
            <p:ph type="title"/>
          </p:nvPr>
        </p:nvSpPr>
        <p:spPr>
          <a:xfrm>
            <a:off x="1066800" y="642594"/>
            <a:ext cx="10058400" cy="1371600"/>
          </a:xfrm>
        </p:spPr>
        <p:txBody>
          <a:bodyPr>
            <a:normAutofit/>
          </a:bodyPr>
          <a:lstStyle/>
          <a:p>
            <a:r>
              <a:rPr lang="en-GB" sz="4400"/>
              <a:t>What is leadership and management?</a:t>
            </a:r>
          </a:p>
        </p:txBody>
      </p:sp>
      <p:sp>
        <p:nvSpPr>
          <p:cNvPr id="3" name="Content Placeholder 2">
            <a:extLst>
              <a:ext uri="{FF2B5EF4-FFF2-40B4-BE49-F238E27FC236}">
                <a16:creationId xmlns:a16="http://schemas.microsoft.com/office/drawing/2014/main" id="{2D8E545C-D808-45AE-A913-4E8F9033BED4}"/>
              </a:ext>
            </a:extLst>
          </p:cNvPr>
          <p:cNvSpPr>
            <a:spLocks noGrp="1"/>
          </p:cNvSpPr>
          <p:nvPr>
            <p:ph idx="1"/>
          </p:nvPr>
        </p:nvSpPr>
        <p:spPr>
          <a:xfrm>
            <a:off x="1066800" y="2103120"/>
            <a:ext cx="10058400" cy="3931920"/>
          </a:xfrm>
        </p:spPr>
        <p:txBody>
          <a:bodyPr>
            <a:normAutofit/>
          </a:bodyPr>
          <a:lstStyle/>
          <a:p>
            <a:r>
              <a:rPr lang="en-GB" dirty="0"/>
              <a:t>Leadership is defined by the Cambridge Dictionary (2019) as ‘a person or people in charge of an organization’ whereas management is defined as ‘the control and organisation’ of an object of structure. </a:t>
            </a:r>
          </a:p>
          <a:p>
            <a:r>
              <a:rPr lang="en-GB" dirty="0"/>
              <a:t>Leadership and management is similarly described by Schedlizki and Edwards (2013) as an overall process in which an individual has influence over a group of individuals to overcome obstacles and achieve a common goal. </a:t>
            </a:r>
          </a:p>
        </p:txBody>
      </p:sp>
      <p:sp>
        <p:nvSpPr>
          <p:cNvPr id="13" name="Rectangle 12">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noFill/>
          <a:ln w="6350" cap="sq" cmpd="sng" algn="ctr">
            <a:solidFill>
              <a:schemeClr val="tx1"/>
            </a:solidFill>
            <a:prstDash val="solid"/>
            <a:miter lim="800000"/>
          </a:ln>
          <a:effectLst>
            <a:softEdge rad="0"/>
          </a:effectLst>
        </p:spPr>
      </p:sp>
      <p:sp>
        <p:nvSpPr>
          <p:cNvPr id="7" name="TextBox 6">
            <a:extLst>
              <a:ext uri="{FF2B5EF4-FFF2-40B4-BE49-F238E27FC236}">
                <a16:creationId xmlns:a16="http://schemas.microsoft.com/office/drawing/2014/main" id="{7C12EE6C-4ACC-407B-93FB-BCBBD2A32090}"/>
              </a:ext>
            </a:extLst>
          </p:cNvPr>
          <p:cNvSpPr txBox="1"/>
          <p:nvPr/>
        </p:nvSpPr>
        <p:spPr>
          <a:xfrm>
            <a:off x="234696" y="6198052"/>
            <a:ext cx="3203712" cy="369332"/>
          </a:xfrm>
          <a:prstGeom prst="rect">
            <a:avLst/>
          </a:prstGeom>
          <a:noFill/>
        </p:spPr>
        <p:txBody>
          <a:bodyPr wrap="square" rtlCol="0">
            <a:spAutoFit/>
          </a:bodyPr>
          <a:lstStyle/>
          <a:p>
            <a:r>
              <a:rPr lang="en-GB" dirty="0"/>
              <a:t>(Source: Pratt, 2018)</a:t>
            </a:r>
          </a:p>
        </p:txBody>
      </p:sp>
    </p:spTree>
    <p:extLst>
      <p:ext uri="{BB962C8B-B14F-4D97-AF65-F5344CB8AC3E}">
        <p14:creationId xmlns:p14="http://schemas.microsoft.com/office/powerpoint/2010/main" val="18372295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8C6BC2-E9E2-4780-8A41-064073CD4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E70450CF-22E9-4B1D-B146-30FEE770C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3" name="Rectangle 12">
            <a:extLst>
              <a:ext uri="{FF2B5EF4-FFF2-40B4-BE49-F238E27FC236}">
                <a16:creationId xmlns:a16="http://schemas.microsoft.com/office/drawing/2014/main" id="{80238079-1F65-476A-BC6C-F2D3BD268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a:extLst>
              <a:ext uri="{FF2B5EF4-FFF2-40B4-BE49-F238E27FC236}">
                <a16:creationId xmlns:a16="http://schemas.microsoft.com/office/drawing/2014/main" id="{3740C935-D2D3-4F63-A4DA-CD768BB3F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7" name="Group 16">
            <a:extLst>
              <a:ext uri="{FF2B5EF4-FFF2-40B4-BE49-F238E27FC236}">
                <a16:creationId xmlns:a16="http://schemas.microsoft.com/office/drawing/2014/main" id="{BE8D8045-0F80-4964-B591-0D599AB42D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8" name="Straight Connector 17">
              <a:extLst>
                <a:ext uri="{FF2B5EF4-FFF2-40B4-BE49-F238E27FC236}">
                  <a16:creationId xmlns:a16="http://schemas.microsoft.com/office/drawing/2014/main" id="{AF8A5889-0EE6-4E19-98FE-29F79E987B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B0FE4C3-64BE-4A2B-818D-4D84479344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4670D04-30D8-487E-A3F4-0655E48016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9E1E7F64-0923-4A8C-8C57-8DA53D5B4B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09478849-EFF2-4DE4-983C-8EE3FA1EB9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a:extLst>
              <a:ext uri="{FF2B5EF4-FFF2-40B4-BE49-F238E27FC236}">
                <a16:creationId xmlns:a16="http://schemas.microsoft.com/office/drawing/2014/main" id="{C7659007-D861-4E94-9C3A-A056785E9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675873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510B89F-E2F1-498D-89E6-BBD1F7A8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1973" y="643464"/>
            <a:ext cx="4143830" cy="55663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30" name="Rectangle 29">
            <a:extLst>
              <a:ext uri="{FF2B5EF4-FFF2-40B4-BE49-F238E27FC236}">
                <a16:creationId xmlns:a16="http://schemas.microsoft.com/office/drawing/2014/main" id="{9B98270E-648F-4E36-B844-0EDB47720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364" y="806860"/>
            <a:ext cx="3813048" cy="52395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28740319-9E99-44C9-8EED-21B209975FCF}"/>
              </a:ext>
            </a:extLst>
          </p:cNvPr>
          <p:cNvSpPr>
            <a:spLocks noGrp="1"/>
          </p:cNvSpPr>
          <p:nvPr>
            <p:ph type="title"/>
          </p:nvPr>
        </p:nvSpPr>
        <p:spPr>
          <a:xfrm>
            <a:off x="7957225" y="1559768"/>
            <a:ext cx="2978281" cy="3135379"/>
          </a:xfrm>
        </p:spPr>
        <p:txBody>
          <a:bodyPr vert="horz" lIns="91440" tIns="45720" rIns="91440" bIns="45720" rtlCol="0" anchor="ctr">
            <a:normAutofit/>
          </a:bodyPr>
          <a:lstStyle/>
          <a:p>
            <a:pPr algn="ctr">
              <a:lnSpc>
                <a:spcPct val="83000"/>
              </a:lnSpc>
            </a:pPr>
            <a:r>
              <a:rPr lang="en-US" sz="3400" cap="all" spc="-100"/>
              <a:t>Conclusion </a:t>
            </a:r>
          </a:p>
        </p:txBody>
      </p:sp>
      <p:pic>
        <p:nvPicPr>
          <p:cNvPr id="4" name="Picture 3" descr="A picture containing drawing&#10;&#10;Description automatically generated">
            <a:extLst>
              <a:ext uri="{FF2B5EF4-FFF2-40B4-BE49-F238E27FC236}">
                <a16:creationId xmlns:a16="http://schemas.microsoft.com/office/drawing/2014/main" id="{1BC38CFE-6DA0-45C7-8CC8-B6C2F6418C71}"/>
              </a:ext>
            </a:extLst>
          </p:cNvPr>
          <p:cNvPicPr>
            <a:picLocks noChangeAspect="1"/>
          </p:cNvPicPr>
          <p:nvPr/>
        </p:nvPicPr>
        <p:blipFill>
          <a:blip r:embed="rId3"/>
          <a:stretch>
            <a:fillRect/>
          </a:stretch>
        </p:blipFill>
        <p:spPr>
          <a:xfrm>
            <a:off x="643192" y="1246787"/>
            <a:ext cx="5451627" cy="4361300"/>
          </a:xfrm>
          <a:prstGeom prst="rect">
            <a:avLst/>
          </a:prstGeom>
        </p:spPr>
      </p:pic>
      <p:sp>
        <p:nvSpPr>
          <p:cNvPr id="32" name="Rectangle 31">
            <a:extLst>
              <a:ext uri="{FF2B5EF4-FFF2-40B4-BE49-F238E27FC236}">
                <a16:creationId xmlns:a16="http://schemas.microsoft.com/office/drawing/2014/main" id="{FD928195-4D39-4483-8E9C-DDEF45288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768" y="640856"/>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4" name="Straight Connector 33">
            <a:extLst>
              <a:ext uri="{FF2B5EF4-FFF2-40B4-BE49-F238E27FC236}">
                <a16:creationId xmlns:a16="http://schemas.microsoft.com/office/drawing/2014/main" id="{D3C3AEFB-A180-42BA-A986-808141512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DC660CB-86B2-4824-BAAF-665CD18892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0970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355DF17-4368-44AA-A15E-16C1FC1482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1286150"/>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E18C3B5-17E5-46DF-8AE6-6AFD5467296C}"/>
              </a:ext>
            </a:extLst>
          </p:cNvPr>
          <p:cNvSpPr txBox="1"/>
          <p:nvPr/>
        </p:nvSpPr>
        <p:spPr>
          <a:xfrm>
            <a:off x="2137740" y="5708058"/>
            <a:ext cx="2690632" cy="369332"/>
          </a:xfrm>
          <a:prstGeom prst="rect">
            <a:avLst/>
          </a:prstGeom>
          <a:noFill/>
        </p:spPr>
        <p:txBody>
          <a:bodyPr wrap="square" rtlCol="0">
            <a:spAutoFit/>
          </a:bodyPr>
          <a:lstStyle/>
          <a:p>
            <a:r>
              <a:rPr lang="en-GB" dirty="0"/>
              <a:t>(Source: Khosla, 2018)</a:t>
            </a:r>
          </a:p>
        </p:txBody>
      </p:sp>
    </p:spTree>
    <p:extLst>
      <p:ext uri="{BB962C8B-B14F-4D97-AF65-F5344CB8AC3E}">
        <p14:creationId xmlns:p14="http://schemas.microsoft.com/office/powerpoint/2010/main" val="139144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1000" fill="hold"/>
                                        <p:tgtEl>
                                          <p:spTgt spid="21"/>
                                        </p:tgtEl>
                                        <p:attrNameLst>
                                          <p:attrName>ppt_w</p:attrName>
                                        </p:attrNameLst>
                                      </p:cBhvr>
                                      <p:tavLst>
                                        <p:tav tm="0">
                                          <p:val>
                                            <p:fltVal val="0"/>
                                          </p:val>
                                        </p:tav>
                                        <p:tav tm="100000">
                                          <p:val>
                                            <p:strVal val="#ppt_w"/>
                                          </p:val>
                                        </p:tav>
                                      </p:tavLst>
                                    </p:anim>
                                    <p:anim calcmode="lin" valueType="num">
                                      <p:cBhvr>
                                        <p:cTn id="20" dur="1000" fill="hold"/>
                                        <p:tgtEl>
                                          <p:spTgt spid="21"/>
                                        </p:tgtEl>
                                        <p:attrNameLst>
                                          <p:attrName>ppt_h</p:attrName>
                                        </p:attrNameLst>
                                      </p:cBhvr>
                                      <p:tavLst>
                                        <p:tav tm="0">
                                          <p:val>
                                            <p:fltVal val="0"/>
                                          </p:val>
                                        </p:tav>
                                        <p:tav tm="100000">
                                          <p:val>
                                            <p:strVal val="#ppt_h"/>
                                          </p:val>
                                        </p:tav>
                                      </p:tavLst>
                                    </p:anim>
                                    <p:anim calcmode="lin" valueType="num">
                                      <p:cBhvr>
                                        <p:cTn id="21" dur="1000" fill="hold"/>
                                        <p:tgtEl>
                                          <p:spTgt spid="21"/>
                                        </p:tgtEl>
                                        <p:attrNameLst>
                                          <p:attrName>style.rotation</p:attrName>
                                        </p:attrNameLst>
                                      </p:cBhvr>
                                      <p:tavLst>
                                        <p:tav tm="0">
                                          <p:val>
                                            <p:fltVal val="90"/>
                                          </p:val>
                                        </p:tav>
                                        <p:tav tm="100000">
                                          <p:val>
                                            <p:fltVal val="0"/>
                                          </p:val>
                                        </p:tav>
                                      </p:tavLst>
                                    </p:anim>
                                    <p:animEffect transition="in" filter="fade">
                                      <p:cBhvr>
                                        <p:cTn id="22"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8C6BC2-E9E2-4780-8A41-064073CD4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E70450CF-22E9-4B1D-B146-30FEE770C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3" name="Rectangle 12">
            <a:extLst>
              <a:ext uri="{FF2B5EF4-FFF2-40B4-BE49-F238E27FC236}">
                <a16:creationId xmlns:a16="http://schemas.microsoft.com/office/drawing/2014/main" id="{80238079-1F65-476A-BC6C-F2D3BD268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a:extLst>
              <a:ext uri="{FF2B5EF4-FFF2-40B4-BE49-F238E27FC236}">
                <a16:creationId xmlns:a16="http://schemas.microsoft.com/office/drawing/2014/main" id="{3740C935-D2D3-4F63-A4DA-CD768BB3F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7" name="Group 16">
            <a:extLst>
              <a:ext uri="{FF2B5EF4-FFF2-40B4-BE49-F238E27FC236}">
                <a16:creationId xmlns:a16="http://schemas.microsoft.com/office/drawing/2014/main" id="{BE8D8045-0F80-4964-B591-0D599AB42D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8" name="Straight Connector 17">
              <a:extLst>
                <a:ext uri="{FF2B5EF4-FFF2-40B4-BE49-F238E27FC236}">
                  <a16:creationId xmlns:a16="http://schemas.microsoft.com/office/drawing/2014/main" id="{AF8A5889-0EE6-4E19-98FE-29F79E987B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B0FE4C3-64BE-4A2B-818D-4D84479344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4670D04-30D8-487E-A3F4-0655E48016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9E1E7F64-0923-4A8C-8C57-8DA53D5B4B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09478849-EFF2-4DE4-983C-8EE3FA1EB9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a:extLst>
              <a:ext uri="{FF2B5EF4-FFF2-40B4-BE49-F238E27FC236}">
                <a16:creationId xmlns:a16="http://schemas.microsoft.com/office/drawing/2014/main" id="{C7659007-D861-4E94-9C3A-A056785E9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675873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510B89F-E2F1-498D-89E6-BBD1F7A8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1973" y="643464"/>
            <a:ext cx="4143830" cy="55663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30" name="Rectangle 29">
            <a:extLst>
              <a:ext uri="{FF2B5EF4-FFF2-40B4-BE49-F238E27FC236}">
                <a16:creationId xmlns:a16="http://schemas.microsoft.com/office/drawing/2014/main" id="{9B98270E-648F-4E36-B844-0EDB47720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364" y="806860"/>
            <a:ext cx="3813048" cy="52395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2679B8C1-0CD3-4D39-83C1-63229644D567}"/>
              </a:ext>
            </a:extLst>
          </p:cNvPr>
          <p:cNvSpPr>
            <a:spLocks noGrp="1"/>
          </p:cNvSpPr>
          <p:nvPr>
            <p:ph type="title"/>
          </p:nvPr>
        </p:nvSpPr>
        <p:spPr>
          <a:xfrm>
            <a:off x="7957225" y="1559768"/>
            <a:ext cx="2978281" cy="3135379"/>
          </a:xfrm>
        </p:spPr>
        <p:txBody>
          <a:bodyPr vert="horz" lIns="91440" tIns="45720" rIns="91440" bIns="45720" rtlCol="0" anchor="ctr">
            <a:normAutofit/>
          </a:bodyPr>
          <a:lstStyle/>
          <a:p>
            <a:pPr algn="ctr">
              <a:lnSpc>
                <a:spcPct val="83000"/>
              </a:lnSpc>
            </a:pPr>
            <a:r>
              <a:rPr lang="en-US" sz="3700" cap="all" spc="-100"/>
              <a:t>Thank you for listening</a:t>
            </a:r>
            <a:br>
              <a:rPr lang="en-US" sz="3700" cap="all" spc="-100"/>
            </a:br>
            <a:r>
              <a:rPr lang="en-US" sz="3700" cap="all" spc="-100"/>
              <a:t>Any Questions? </a:t>
            </a:r>
          </a:p>
        </p:txBody>
      </p:sp>
      <p:pic>
        <p:nvPicPr>
          <p:cNvPr id="6" name="Graphic 5" descr="Angel Face with Solid Fill">
            <a:extLst>
              <a:ext uri="{FF2B5EF4-FFF2-40B4-BE49-F238E27FC236}">
                <a16:creationId xmlns:a16="http://schemas.microsoft.com/office/drawing/2014/main" id="{FD12BDD2-FC99-4C6C-8696-84C71A4E3AE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43192" y="701624"/>
            <a:ext cx="5451627" cy="5451627"/>
          </a:xfrm>
          <a:prstGeom prst="rect">
            <a:avLst/>
          </a:prstGeom>
        </p:spPr>
      </p:pic>
      <p:sp>
        <p:nvSpPr>
          <p:cNvPr id="32" name="Rectangle 31">
            <a:extLst>
              <a:ext uri="{FF2B5EF4-FFF2-40B4-BE49-F238E27FC236}">
                <a16:creationId xmlns:a16="http://schemas.microsoft.com/office/drawing/2014/main" id="{FD928195-4D39-4483-8E9C-DDEF45288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768" y="640856"/>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4" name="Straight Connector 33">
            <a:extLst>
              <a:ext uri="{FF2B5EF4-FFF2-40B4-BE49-F238E27FC236}">
                <a16:creationId xmlns:a16="http://schemas.microsoft.com/office/drawing/2014/main" id="{D3C3AEFB-A180-42BA-A986-808141512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DC660CB-86B2-4824-BAAF-665CD18892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0970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355DF17-4368-44AA-A15E-16C1FC1482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1286150"/>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708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E9081-F536-49E5-AF95-A0E699E18109}"/>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A140C149-6AB4-4471-947B-49D0612BF75B}"/>
              </a:ext>
            </a:extLst>
          </p:cNvPr>
          <p:cNvSpPr>
            <a:spLocks noGrp="1"/>
          </p:cNvSpPr>
          <p:nvPr>
            <p:ph idx="1"/>
          </p:nvPr>
        </p:nvSpPr>
        <p:spPr>
          <a:xfrm>
            <a:off x="1066800" y="1798320"/>
            <a:ext cx="10058400" cy="4557656"/>
          </a:xfrm>
        </p:spPr>
        <p:txBody>
          <a:bodyPr>
            <a:normAutofit fontScale="85000" lnSpcReduction="10000"/>
          </a:bodyPr>
          <a:lstStyle/>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Cambridge Dictionary. (2019) ‘Leadership’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https://dictionary.cambridge.org/dictionary/english/leadership</a:t>
            </a:r>
            <a:r>
              <a:rPr lang="en-GB" dirty="0">
                <a:latin typeface="Arial" panose="020B0604020202020204" pitchFamily="34" charset="0"/>
                <a:ea typeface="Calibri" panose="020F0502020204030204" pitchFamily="34" charset="0"/>
                <a:cs typeface="Times New Roman" panose="02020603050405020304" pitchFamily="18" charset="0"/>
              </a:rPr>
              <a:t>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rPr>
              <a:t>[Accessed: 13/10/10]</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Cambridge Dictionary. (2019) ‘Management’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https://dictionary.cambridge.org/spellcheck/english/?q=managment</a:t>
            </a:r>
            <a:r>
              <a:rPr lang="en-GB" dirty="0">
                <a:latin typeface="Arial" panose="020B0604020202020204" pitchFamily="34" charset="0"/>
                <a:ea typeface="Calibri" panose="020F0502020204030204" pitchFamily="34" charset="0"/>
                <a:cs typeface="Times New Roman" panose="02020603050405020304" pitchFamily="18" charset="0"/>
              </a:rPr>
              <a:t>  [Accessed: 13/10/10]</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Cambridge Dictionary. (2019) ‘Teamwork’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https://dictionary.cambridge.org/dictionary/english/teamwork</a:t>
            </a:r>
            <a:r>
              <a:rPr lang="en-GB" dirty="0">
                <a:latin typeface="Arial" panose="020B0604020202020204" pitchFamily="34" charset="0"/>
                <a:ea typeface="Calibri" panose="020F0502020204030204" pitchFamily="34" charset="0"/>
                <a:cs typeface="Times New Roman" panose="02020603050405020304" pitchFamily="18" charset="0"/>
              </a:rPr>
              <a:t> [Accessed: 13/10/10]</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Child Ventures. (2016) ‘Reasons Why Patience is Important in Childcare’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https://childventures.ca/blog/2016/11/reasons-patience-important-childcare/</a:t>
            </a:r>
            <a:r>
              <a:rPr lang="en-GB" dirty="0">
                <a:latin typeface="Arial" panose="020B0604020202020204" pitchFamily="34" charset="0"/>
                <a:ea typeface="Calibri" panose="020F0502020204030204" pitchFamily="34" charset="0"/>
                <a:cs typeface="Times New Roman" panose="02020603050405020304" pitchFamily="18" charset="0"/>
              </a:rPr>
              <a:t> [Accessed: 12/10/19]</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Cottrell, S. (2015) </a:t>
            </a:r>
            <a:r>
              <a:rPr lang="en-GB" i="1" dirty="0">
                <a:latin typeface="Arial" panose="020B0604020202020204" pitchFamily="34" charset="0"/>
                <a:ea typeface="Calibri" panose="020F0502020204030204" pitchFamily="34" charset="0"/>
                <a:cs typeface="Times New Roman" panose="02020603050405020304" pitchFamily="18" charset="0"/>
              </a:rPr>
              <a:t>Skills for Success Personal Development and Employability</a:t>
            </a:r>
            <a:r>
              <a:rPr lang="en-GB" dirty="0">
                <a:latin typeface="Arial" panose="020B0604020202020204" pitchFamily="34" charset="0"/>
                <a:ea typeface="Calibri" panose="020F0502020204030204" pitchFamily="34" charset="0"/>
                <a:cs typeface="Times New Roman" panose="02020603050405020304" pitchFamily="18" charset="0"/>
              </a:rPr>
              <a:t> New York: Macmillan Publishers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Deposit Photos. (2018) ‘Businessman Pulling Responsibilities’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Ebbeck and Waniganayke (2003). </a:t>
            </a:r>
            <a:r>
              <a:rPr lang="en-GB" i="1" dirty="0">
                <a:latin typeface="Arial" panose="020B0604020202020204" pitchFamily="34" charset="0"/>
                <a:ea typeface="Calibri" panose="020F0502020204030204" pitchFamily="34" charset="0"/>
                <a:cs typeface="Times New Roman" panose="02020603050405020304" pitchFamily="18" charset="0"/>
              </a:rPr>
              <a:t>Early Childhood Professionals.</a:t>
            </a:r>
            <a:r>
              <a:rPr lang="en-GB" dirty="0">
                <a:latin typeface="Arial" panose="020B0604020202020204" pitchFamily="34" charset="0"/>
                <a:ea typeface="Calibri" panose="020F0502020204030204" pitchFamily="34" charset="0"/>
                <a:cs typeface="Times New Roman" panose="02020603050405020304" pitchFamily="18" charset="0"/>
              </a:rPr>
              <a:t> Amsterdam: Elsevier Publications.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Forsyth, P. (2011) </a:t>
            </a:r>
            <a:r>
              <a:rPr lang="en-GB" i="1" dirty="0">
                <a:latin typeface="Arial" panose="020B0604020202020204" pitchFamily="34" charset="0"/>
                <a:ea typeface="Calibri" panose="020F0502020204030204" pitchFamily="34" charset="0"/>
                <a:cs typeface="Times New Roman" panose="02020603050405020304" pitchFamily="18" charset="0"/>
              </a:rPr>
              <a:t>Brilliant Communication.</a:t>
            </a:r>
            <a:r>
              <a:rPr lang="en-GB" dirty="0">
                <a:latin typeface="Arial" panose="020B0604020202020204" pitchFamily="34" charset="0"/>
                <a:ea typeface="Calibri" panose="020F0502020204030204" pitchFamily="34" charset="0"/>
                <a:cs typeface="Times New Roman" panose="02020603050405020304" pitchFamily="18" charset="0"/>
              </a:rPr>
              <a:t> London: Marshall Cavendish Business.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9719755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217373-414D-4A07-9610-86FFB42C794B}"/>
              </a:ext>
            </a:extLst>
          </p:cNvPr>
          <p:cNvSpPr>
            <a:spLocks noGrp="1"/>
          </p:cNvSpPr>
          <p:nvPr>
            <p:ph idx="1"/>
          </p:nvPr>
        </p:nvSpPr>
        <p:spPr>
          <a:xfrm>
            <a:off x="1066800" y="484094"/>
            <a:ext cx="10058400" cy="6015318"/>
          </a:xfrm>
        </p:spPr>
        <p:txBody>
          <a:bodyPr>
            <a:normAutofit/>
          </a:bodyPr>
          <a:lstStyle/>
          <a:p>
            <a:pPr marL="45720" indent="0" algn="just">
              <a:lnSpc>
                <a:spcPct val="107000"/>
              </a:lnSpc>
              <a:spcAft>
                <a:spcPts val="800"/>
              </a:spcAft>
              <a:buNone/>
            </a:pPr>
            <a:r>
              <a:rPr lang="en-GB" sz="1600" dirty="0">
                <a:latin typeface="Arial" panose="020B0604020202020204" pitchFamily="34" charset="0"/>
                <a:ea typeface="Calibri" panose="020F0502020204030204" pitchFamily="34" charset="0"/>
                <a:cs typeface="Times New Roman" panose="02020603050405020304" pitchFamily="18" charset="0"/>
              </a:rPr>
              <a:t>Gibbs, G. (1988) </a:t>
            </a:r>
            <a:r>
              <a:rPr lang="en-GB" sz="1600" i="1" dirty="0">
                <a:latin typeface="Arial" panose="020B0604020202020204" pitchFamily="34" charset="0"/>
                <a:ea typeface="Calibri" panose="020F0502020204030204" pitchFamily="34" charset="0"/>
                <a:cs typeface="Times New Roman" panose="02020603050405020304" pitchFamily="18" charset="0"/>
              </a:rPr>
              <a:t>Learning by Doing: A Guide to Teaching and Learning Methods.</a:t>
            </a:r>
            <a:r>
              <a:rPr lang="en-GB" sz="1600" dirty="0">
                <a:latin typeface="Arial" panose="020B0604020202020204" pitchFamily="34" charset="0"/>
                <a:ea typeface="Calibri" panose="020F0502020204030204" pitchFamily="34" charset="0"/>
                <a:cs typeface="Times New Roman" panose="02020603050405020304" pitchFamily="18" charset="0"/>
              </a:rPr>
              <a:t> London: FEU.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sz="1600" dirty="0">
                <a:latin typeface="Arial" panose="020B0604020202020204" pitchFamily="34" charset="0"/>
                <a:ea typeface="Calibri" panose="020F0502020204030204" pitchFamily="34" charset="0"/>
                <a:cs typeface="Times New Roman" panose="02020603050405020304" pitchFamily="18" charset="0"/>
              </a:rPr>
              <a:t>Gilbert, P. (2005) </a:t>
            </a:r>
            <a:r>
              <a:rPr lang="en-GB" sz="1600" i="1" dirty="0">
                <a:latin typeface="Arial" panose="020B0604020202020204" pitchFamily="34" charset="0"/>
                <a:ea typeface="Calibri" panose="020F0502020204030204" pitchFamily="34" charset="0"/>
                <a:cs typeface="Times New Roman" panose="02020603050405020304" pitchFamily="18" charset="0"/>
              </a:rPr>
              <a:t>Leadership: Being effective and remaining human.</a:t>
            </a:r>
            <a:r>
              <a:rPr lang="en-GB" sz="1600" dirty="0">
                <a:latin typeface="Arial" panose="020B0604020202020204" pitchFamily="34" charset="0"/>
                <a:ea typeface="Calibri" panose="020F0502020204030204" pitchFamily="34" charset="0"/>
                <a:cs typeface="Times New Roman" panose="02020603050405020304" pitchFamily="18" charset="0"/>
              </a:rPr>
              <a:t> Dorset: Russell House Publishing.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sz="1600" dirty="0">
                <a:latin typeface="Arial" panose="020B0604020202020204" pitchFamily="34" charset="0"/>
                <a:ea typeface="Calibri" panose="020F0502020204030204" pitchFamily="34" charset="0"/>
                <a:cs typeface="Times New Roman" panose="02020603050405020304" pitchFamily="18" charset="0"/>
              </a:rPr>
              <a:t>Gross, J. (2013) </a:t>
            </a:r>
            <a:r>
              <a:rPr lang="en-GB" sz="1600" i="1" dirty="0">
                <a:latin typeface="Arial" panose="020B0604020202020204" pitchFamily="34" charset="0"/>
                <a:ea typeface="Calibri" panose="020F0502020204030204" pitchFamily="34" charset="0"/>
                <a:cs typeface="Times New Roman" panose="02020603050405020304" pitchFamily="18" charset="0"/>
              </a:rPr>
              <a:t>Time to Talk: Implementing outstanding practice in speech, language and communication.</a:t>
            </a:r>
            <a:r>
              <a:rPr lang="en-GB" sz="1600" dirty="0">
                <a:latin typeface="Arial" panose="020B0604020202020204" pitchFamily="34" charset="0"/>
                <a:ea typeface="Calibri" panose="020F0502020204030204" pitchFamily="34" charset="0"/>
                <a:cs typeface="Times New Roman" panose="02020603050405020304" pitchFamily="18" charset="0"/>
              </a:rPr>
              <a:t> New York: Routledge.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sz="1600"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https://depositphotos.com/203834258/stock-illustration-cartoon-of-man-or-businessman.html</a:t>
            </a:r>
            <a:r>
              <a:rPr lang="en-GB" sz="1600" dirty="0">
                <a:latin typeface="Arial" panose="020B0604020202020204" pitchFamily="34" charset="0"/>
                <a:ea typeface="Calibri" panose="020F0502020204030204" pitchFamily="34" charset="0"/>
                <a:cs typeface="Times New Roman" panose="02020603050405020304" pitchFamily="18" charset="0"/>
              </a:rPr>
              <a:t> [Accessed: 14/10/19]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sz="1600" dirty="0">
                <a:latin typeface="Arial" panose="020B0604020202020204" pitchFamily="34" charset="0"/>
                <a:ea typeface="Calibri" panose="020F0502020204030204" pitchFamily="34" charset="0"/>
                <a:cs typeface="Times New Roman" panose="02020603050405020304" pitchFamily="18" charset="0"/>
              </a:rPr>
              <a:t>Iconfinder. (2019) ‘Group, Leadership, Organisation Icon’ </a:t>
            </a:r>
            <a:r>
              <a:rPr lang="en-GB" sz="1600"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https://www.iconfinder.com/icons/3139608/group_leadership_organisation_icon</a:t>
            </a:r>
            <a:r>
              <a:rPr lang="en-GB" sz="1600" dirty="0">
                <a:latin typeface="Arial" panose="020B0604020202020204" pitchFamily="34" charset="0"/>
                <a:ea typeface="Calibri" panose="020F0502020204030204" pitchFamily="34" charset="0"/>
                <a:cs typeface="Times New Roman" panose="02020603050405020304" pitchFamily="18" charset="0"/>
              </a:rPr>
              <a:t> [Accessed: 14/10/19]</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sz="1600" dirty="0">
                <a:latin typeface="Arial" panose="020B0604020202020204" pitchFamily="34" charset="0"/>
                <a:ea typeface="Calibri" panose="020F0502020204030204" pitchFamily="34" charset="0"/>
                <a:cs typeface="Times New Roman" panose="02020603050405020304" pitchFamily="18" charset="0"/>
              </a:rPr>
              <a:t>Job is Job (2019) ‘Nursery Assistant Job Description’ </a:t>
            </a:r>
            <a:r>
              <a:rPr lang="en-GB" sz="1600"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https://www.jobisjob.co.uk/nursery-assistant/job-description</a:t>
            </a:r>
            <a:r>
              <a:rPr lang="en-GB" sz="1600" dirty="0">
                <a:latin typeface="Arial" panose="020B0604020202020204" pitchFamily="34" charset="0"/>
                <a:ea typeface="Calibri" panose="020F0502020204030204" pitchFamily="34" charset="0"/>
                <a:cs typeface="Times New Roman" panose="02020603050405020304" pitchFamily="18" charset="0"/>
              </a:rPr>
              <a:t> [Accessed: 10/10/19]</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sz="1600" dirty="0">
                <a:latin typeface="Arial" panose="020B0604020202020204" pitchFamily="34" charset="0"/>
                <a:ea typeface="Calibri" panose="020F0502020204030204" pitchFamily="34" charset="0"/>
                <a:cs typeface="Times New Roman" panose="02020603050405020304" pitchFamily="18" charset="0"/>
              </a:rPr>
              <a:t>Johnson, N, R. (2016) ‘How to overcome your fear of public speaking’ </a:t>
            </a:r>
            <a:r>
              <a:rPr lang="en-GB" sz="1600"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https://www.britishcouncil.org/voices-magazine/how-overcome-fear-public-speaking</a:t>
            </a:r>
            <a:r>
              <a:rPr lang="en-GB" sz="1600" dirty="0">
                <a:latin typeface="Arial" panose="020B0604020202020204" pitchFamily="34" charset="0"/>
                <a:ea typeface="Calibri" panose="020F0502020204030204" pitchFamily="34" charset="0"/>
                <a:cs typeface="Times New Roman" panose="02020603050405020304" pitchFamily="18" charset="0"/>
              </a:rPr>
              <a:t> [Accessed: 13/10/19]</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sz="1600" dirty="0" err="1">
                <a:latin typeface="Arial" panose="020B0604020202020204" pitchFamily="34" charset="0"/>
                <a:ea typeface="Calibri" panose="020F0502020204030204" pitchFamily="34" charset="0"/>
                <a:cs typeface="Times New Roman" panose="02020603050405020304" pitchFamily="18" charset="0"/>
              </a:rPr>
              <a:t>Juma</a:t>
            </a:r>
            <a:r>
              <a:rPr lang="en-GB" sz="1600" dirty="0">
                <a:latin typeface="Arial" panose="020B0604020202020204" pitchFamily="34" charset="0"/>
                <a:ea typeface="Calibri" panose="020F0502020204030204" pitchFamily="34" charset="0"/>
                <a:cs typeface="Times New Roman" panose="02020603050405020304" pitchFamily="18" charset="0"/>
              </a:rPr>
              <a:t>, N. (2019). ‘Everyday Power Patience Image’ </a:t>
            </a:r>
            <a:r>
              <a:rPr lang="en-GB" sz="1600"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https://everydaypower.com/patience-quotes/</a:t>
            </a:r>
            <a:r>
              <a:rPr lang="en-GB" sz="1600" dirty="0">
                <a:latin typeface="Arial" panose="020B0604020202020204" pitchFamily="34" charset="0"/>
                <a:ea typeface="Calibri" panose="020F0502020204030204" pitchFamily="34" charset="0"/>
                <a:cs typeface="Times New Roman" panose="02020603050405020304" pitchFamily="18" charset="0"/>
              </a:rPr>
              <a:t> [Accessed: 14/10/19]</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sz="1600" dirty="0">
                <a:latin typeface="Arial" panose="020B0604020202020204" pitchFamily="34" charset="0"/>
                <a:ea typeface="Calibri" panose="020F0502020204030204" pitchFamily="34" charset="0"/>
                <a:cs typeface="Times New Roman" panose="02020603050405020304" pitchFamily="18" charset="0"/>
              </a:rPr>
              <a:t>Khosla, V. (2018) ‘The Conclusion’ </a:t>
            </a:r>
            <a:r>
              <a:rPr lang="en-GB" sz="1600"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https://codeburst.io/the-conclusion-86e6a4af9c8e</a:t>
            </a:r>
            <a:r>
              <a:rPr lang="en-GB" sz="1600" dirty="0">
                <a:latin typeface="Arial" panose="020B0604020202020204" pitchFamily="34" charset="0"/>
                <a:ea typeface="Calibri" panose="020F0502020204030204" pitchFamily="34" charset="0"/>
                <a:cs typeface="Times New Roman" panose="02020603050405020304" pitchFamily="18" charset="0"/>
              </a:rPr>
              <a:t> [Accessed: 14/10/19]</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228600" algn="just">
              <a:lnSpc>
                <a:spcPct val="107000"/>
              </a:lnSpc>
              <a:spcAft>
                <a:spcPts val="800"/>
              </a:spcAft>
            </a:pPr>
            <a:endParaRPr lang="en-GB" sz="16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246171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7238D9-6B9E-49AC-9263-5650814092F4}"/>
              </a:ext>
            </a:extLst>
          </p:cNvPr>
          <p:cNvSpPr>
            <a:spLocks noGrp="1"/>
          </p:cNvSpPr>
          <p:nvPr>
            <p:ph idx="1"/>
          </p:nvPr>
        </p:nvSpPr>
        <p:spPr>
          <a:xfrm>
            <a:off x="1066800" y="537882"/>
            <a:ext cx="10058400" cy="5862918"/>
          </a:xfrm>
        </p:spPr>
        <p:txBody>
          <a:bodyPr>
            <a:normAutofit fontScale="85000" lnSpcReduction="10000"/>
          </a:bodyPr>
          <a:lstStyle/>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Miller, L., Drury, R., and Cable, C. (2012) </a:t>
            </a:r>
            <a:r>
              <a:rPr lang="en-GB" i="1" dirty="0">
                <a:latin typeface="Arial" panose="020B0604020202020204" pitchFamily="34" charset="0"/>
                <a:ea typeface="Calibri" panose="020F0502020204030204" pitchFamily="34" charset="0"/>
                <a:cs typeface="Times New Roman" panose="02020603050405020304" pitchFamily="18" charset="0"/>
              </a:rPr>
              <a:t>Extending Professional Practice in the Early Years.</a:t>
            </a:r>
            <a:r>
              <a:rPr lang="en-GB" dirty="0">
                <a:latin typeface="Arial" panose="020B0604020202020204" pitchFamily="34" charset="0"/>
                <a:ea typeface="Calibri" panose="020F0502020204030204" pitchFamily="34" charset="0"/>
                <a:cs typeface="Times New Roman" panose="02020603050405020304" pitchFamily="18" charset="0"/>
              </a:rPr>
              <a:t> London: Sage Publications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National Day Nurseries Association (2019) ‘Shadow education secretary plans to reinvent state nurseries’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https://www.ndna.org.uk/NDNA/News/Latest_news/2018/Shadow_Education_Secretary_plans_to_reinvent_state_nurseries.aspx</a:t>
            </a:r>
            <a:r>
              <a:rPr lang="en-GB" dirty="0">
                <a:latin typeface="Arial" panose="020B0604020202020204" pitchFamily="34" charset="0"/>
                <a:ea typeface="Calibri" panose="020F0502020204030204" pitchFamily="34" charset="0"/>
                <a:cs typeface="Times New Roman" panose="02020603050405020304" pitchFamily="18" charset="0"/>
              </a:rPr>
              <a:t> [Accessed: 14/10/19]</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New Skills Academy. (2019) ‘Nursery Assistant Certificate Image’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https://newskillsacademy.co.uk/course/nursery-assistant-certificate/</a:t>
            </a:r>
            <a:r>
              <a:rPr lang="en-GB" dirty="0">
                <a:latin typeface="Arial" panose="020B0604020202020204" pitchFamily="34" charset="0"/>
                <a:ea typeface="Calibri" panose="020F0502020204030204" pitchFamily="34" charset="0"/>
                <a:cs typeface="Times New Roman" panose="02020603050405020304" pitchFamily="18" charset="0"/>
              </a:rPr>
              <a:t> [Accessed: 14/10/19]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Pearson. (2019) ‘Qualifications Image’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https://qualifications.pearson.com/en/about-us.html</a:t>
            </a:r>
            <a:r>
              <a:rPr lang="en-GB" dirty="0">
                <a:latin typeface="Arial" panose="020B0604020202020204" pitchFamily="34" charset="0"/>
                <a:ea typeface="Calibri" panose="020F0502020204030204" pitchFamily="34" charset="0"/>
                <a:cs typeface="Times New Roman" panose="02020603050405020304" pitchFamily="18" charset="0"/>
              </a:rPr>
              <a:t> [Accessed: 14/10/19]</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Piaget, J. (1936). </a:t>
            </a:r>
            <a:r>
              <a:rPr lang="en-GB" i="1" dirty="0">
                <a:latin typeface="Arial" panose="020B0604020202020204" pitchFamily="34" charset="0"/>
                <a:ea typeface="Calibri" panose="020F0502020204030204" pitchFamily="34" charset="0"/>
                <a:cs typeface="Times New Roman" panose="02020603050405020304" pitchFamily="18" charset="0"/>
              </a:rPr>
              <a:t>Origins od intelligence in the child.</a:t>
            </a:r>
            <a:r>
              <a:rPr lang="en-GB" dirty="0">
                <a:latin typeface="Arial" panose="020B0604020202020204" pitchFamily="34" charset="0"/>
                <a:ea typeface="Calibri" panose="020F0502020204030204" pitchFamily="34" charset="0"/>
                <a:cs typeface="Times New Roman" panose="02020603050405020304" pitchFamily="18" charset="0"/>
              </a:rPr>
              <a:t> London: Heinemann.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Pratt, M. (2018) ‘How to build the next generation of leaders’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https://www.cio.com/article/3294697/how-to-build-the-next-generation-of-it-leaders.html</a:t>
            </a:r>
            <a:r>
              <a:rPr lang="en-GB" dirty="0">
                <a:latin typeface="Arial" panose="020B060402020202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Ready, D. (2019) ‘The Power of a Clear Leadership Narrative’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https://sloanreview.mit.edu/article/the-power-of-a-clear-leadership-narrative/</a:t>
            </a:r>
            <a:r>
              <a:rPr lang="en-GB" dirty="0">
                <a:latin typeface="Arial" panose="020B0604020202020204" pitchFamily="34" charset="0"/>
                <a:ea typeface="Calibri" panose="020F0502020204030204" pitchFamily="34" charset="0"/>
                <a:cs typeface="Times New Roman" panose="02020603050405020304" pitchFamily="18" charset="0"/>
              </a:rPr>
              <a:t> [Accessed: 14/10/19]</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Ritch, K. (2017) ‘Five Lessons on Teamwork’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https://www.industryweek.com/teamwork/50-years-trenches-five-lessons-teamwork</a:t>
            </a:r>
            <a:r>
              <a:rPr lang="en-GB" dirty="0">
                <a:latin typeface="Arial" panose="020B0604020202020204" pitchFamily="34" charset="0"/>
                <a:ea typeface="Calibri" panose="020F0502020204030204" pitchFamily="34" charset="0"/>
                <a:cs typeface="Times New Roman" panose="02020603050405020304" pitchFamily="18" charset="0"/>
              </a:rPr>
              <a:t> [Accessed: 14/10/11]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Schedlizki, D., and Edwards, G. (2013) </a:t>
            </a:r>
            <a:r>
              <a:rPr lang="en-GB" i="1" dirty="0">
                <a:latin typeface="Arial" panose="020B0604020202020204" pitchFamily="34" charset="0"/>
                <a:ea typeface="Calibri" panose="020F0502020204030204" pitchFamily="34" charset="0"/>
                <a:cs typeface="Times New Roman" panose="02020603050405020304" pitchFamily="18" charset="0"/>
              </a:rPr>
              <a:t>Studying Leadership.</a:t>
            </a:r>
            <a:r>
              <a:rPr lang="en-GB" dirty="0">
                <a:latin typeface="Arial" panose="020B0604020202020204" pitchFamily="34" charset="0"/>
                <a:ea typeface="Calibri" panose="020F0502020204030204" pitchFamily="34" charset="0"/>
                <a:cs typeface="Times New Roman" panose="02020603050405020304" pitchFamily="18" charset="0"/>
              </a:rPr>
              <a:t> London: Sage Publications.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Schon, D.A. (1983) </a:t>
            </a:r>
            <a:r>
              <a:rPr lang="en-GB" i="1" dirty="0">
                <a:latin typeface="Arial" panose="020B0604020202020204" pitchFamily="34" charset="0"/>
                <a:ea typeface="Calibri" panose="020F0502020204030204" pitchFamily="34" charset="0"/>
                <a:cs typeface="Times New Roman" panose="02020603050405020304" pitchFamily="18" charset="0"/>
              </a:rPr>
              <a:t>The Reflective Practitioner: How Professionals Think in Action.</a:t>
            </a:r>
            <a:r>
              <a:rPr lang="en-GB" dirty="0">
                <a:latin typeface="Arial" panose="020B0604020202020204" pitchFamily="34" charset="0"/>
                <a:ea typeface="Calibri" panose="020F0502020204030204" pitchFamily="34" charset="0"/>
                <a:cs typeface="Times New Roman" panose="02020603050405020304" pitchFamily="18" charset="0"/>
              </a:rPr>
              <a:t> New York: Basic Books.</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28830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84D4E5-038F-4DF9-BEF0-B0E34B6F343B}"/>
              </a:ext>
            </a:extLst>
          </p:cNvPr>
          <p:cNvSpPr>
            <a:spLocks noGrp="1"/>
          </p:cNvSpPr>
          <p:nvPr>
            <p:ph idx="1"/>
          </p:nvPr>
        </p:nvSpPr>
        <p:spPr>
          <a:xfrm>
            <a:off x="1066800" y="448235"/>
            <a:ext cx="10058400" cy="5586805"/>
          </a:xfrm>
        </p:spPr>
        <p:txBody>
          <a:bodyPr/>
          <a:lstStyle/>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Trought, F. (2017) </a:t>
            </a:r>
            <a:r>
              <a:rPr lang="en-GB" i="1" dirty="0">
                <a:latin typeface="Arial" panose="020B0604020202020204" pitchFamily="34" charset="0"/>
                <a:ea typeface="Calibri" panose="020F0502020204030204" pitchFamily="34" charset="0"/>
                <a:cs typeface="Times New Roman" panose="02020603050405020304" pitchFamily="18" charset="0"/>
              </a:rPr>
              <a:t>Brilliant Employability Skills</a:t>
            </a:r>
            <a:r>
              <a:rPr lang="en-GB" dirty="0">
                <a:latin typeface="Arial" panose="020B0604020202020204" pitchFamily="34" charset="0"/>
                <a:ea typeface="Calibri" panose="020F0502020204030204" pitchFamily="34" charset="0"/>
                <a:cs typeface="Times New Roman" panose="02020603050405020304" pitchFamily="18" charset="0"/>
              </a:rPr>
              <a:t>. Edinburgh Gate: Pearson Education Limited.</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UK University Search. (2016) ‘Increasing your employability whilst at university image’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https://advice.milkround.com/increasing-employability-whilst-university</a:t>
            </a:r>
            <a:r>
              <a:rPr lang="en-GB" dirty="0">
                <a:latin typeface="Arial" panose="020B0604020202020204" pitchFamily="34" charset="0"/>
                <a:ea typeface="Calibri" panose="020F0502020204030204" pitchFamily="34" charset="0"/>
                <a:cs typeface="Times New Roman" panose="02020603050405020304" pitchFamily="18" charset="0"/>
              </a:rPr>
              <a:t> [Accessed: 14/10/19]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UNESCO. (2019) ‘Project Communications and Visibility Image’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https://en.unesco.org/youth/toptips/planner/communication</a:t>
            </a:r>
            <a:r>
              <a:rPr lang="en-GB" dirty="0">
                <a:latin typeface="Arial" panose="020B0604020202020204" pitchFamily="34" charset="0"/>
                <a:ea typeface="Calibri" panose="020F0502020204030204" pitchFamily="34" charset="0"/>
                <a:cs typeface="Times New Roman" panose="02020603050405020304" pitchFamily="18" charset="0"/>
              </a:rPr>
              <a:t> [Accessed: 14/10/19]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Vantage Circle. (2018) ‘The differences between teamwork and team building’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https://blog.vantagecircle.com/teamwork-and-team-building/</a:t>
            </a:r>
            <a:r>
              <a:rPr lang="en-GB" dirty="0">
                <a:latin typeface="Arial" panose="020B0604020202020204" pitchFamily="34" charset="0"/>
                <a:ea typeface="Calibri" panose="020F0502020204030204" pitchFamily="34" charset="0"/>
                <a:cs typeface="Times New Roman" panose="02020603050405020304" pitchFamily="18" charset="0"/>
              </a:rPr>
              <a:t> [Accessed: 14/10/19]</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45720" indent="0" algn="just">
              <a:lnSpc>
                <a:spcPct val="107000"/>
              </a:lnSpc>
              <a:spcAft>
                <a:spcPts val="800"/>
              </a:spcAft>
              <a:buNone/>
            </a:pPr>
            <a:r>
              <a:rPr lang="en-GB" dirty="0">
                <a:latin typeface="Arial" panose="020B0604020202020204" pitchFamily="34" charset="0"/>
                <a:ea typeface="Calibri" panose="020F0502020204030204" pitchFamily="34" charset="0"/>
                <a:cs typeface="Times New Roman" panose="02020603050405020304" pitchFamily="18" charset="0"/>
              </a:rPr>
              <a:t>Vector Stock. (2019) ‘Man and Woman Communication Image’ </a:t>
            </a:r>
            <a:r>
              <a:rPr lang="en-GB" u="sng"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https://www.vectorstock.com/royalty-free-vector/man-and-woman-communication-icon-vector-19898047</a:t>
            </a:r>
            <a:r>
              <a:rPr lang="en-GB" dirty="0">
                <a:latin typeface="Arial" panose="020B0604020202020204" pitchFamily="34" charset="0"/>
                <a:ea typeface="Calibri" panose="020F0502020204030204" pitchFamily="34" charset="0"/>
                <a:cs typeface="Times New Roman" panose="02020603050405020304" pitchFamily="18" charset="0"/>
              </a:rPr>
              <a:t> [Accessed: 14/10/19]</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7088803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otalTime>92</TotalTime>
  <Words>1356</Words>
  <Application>Microsoft Office PowerPoint</Application>
  <PresentationFormat>Widescreen</PresentationFormat>
  <Paragraphs>94</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Century Gothic</vt:lpstr>
      <vt:lpstr>Garamond</vt:lpstr>
      <vt:lpstr>Savon</vt:lpstr>
      <vt:lpstr>Skills for Life: Employability and future pathways</vt:lpstr>
      <vt:lpstr>Introduction </vt:lpstr>
      <vt:lpstr>What is Employability </vt:lpstr>
      <vt:lpstr>Job role- Nursery Assistant </vt:lpstr>
      <vt:lpstr>Qualifications </vt:lpstr>
      <vt:lpstr>Responsibilities </vt:lpstr>
      <vt:lpstr>Patience and tolerance </vt:lpstr>
      <vt:lpstr>Keep up to date</vt:lpstr>
      <vt:lpstr>Communication </vt:lpstr>
      <vt:lpstr>What is communication?</vt:lpstr>
      <vt:lpstr>Teamwork </vt:lpstr>
      <vt:lpstr>What is Teamwork?</vt:lpstr>
      <vt:lpstr>Leadership and management </vt:lpstr>
      <vt:lpstr>What is leadership and management?</vt:lpstr>
      <vt:lpstr>Conclusion </vt:lpstr>
      <vt:lpstr>Thank you for listening Any Questions? </vt:lpstr>
      <vt:lpstr>References-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Skills for Life: Employability and future pathways</dc:title>
  <dc:creator>Sophie-jade Morris</dc:creator>
  <cp:lastModifiedBy>Sophie-jade Morris</cp:lastModifiedBy>
  <cp:revision>8</cp:revision>
  <dcterms:created xsi:type="dcterms:W3CDTF">2019-10-16T14:20:51Z</dcterms:created>
  <dcterms:modified xsi:type="dcterms:W3CDTF">2019-10-16T19:20:38Z</dcterms:modified>
</cp:coreProperties>
</file>