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4"/>
    <p:sldMasterId id="2147483656" r:id="rId5"/>
    <p:sldMasterId id="2147483755" r:id="rId6"/>
    <p:sldMasterId id="2147483658" r:id="rId7"/>
    <p:sldMasterId id="2147483761" r:id="rId8"/>
  </p:sldMasterIdLst>
  <p:notesMasterIdLst>
    <p:notesMasterId r:id="rId39"/>
  </p:notesMasterIdLst>
  <p:sldIdLst>
    <p:sldId id="368" r:id="rId9"/>
    <p:sldId id="722" r:id="rId10"/>
    <p:sldId id="370" r:id="rId11"/>
    <p:sldId id="386" r:id="rId12"/>
    <p:sldId id="371" r:id="rId13"/>
    <p:sldId id="683" r:id="rId14"/>
    <p:sldId id="686" r:id="rId15"/>
    <p:sldId id="688" r:id="rId16"/>
    <p:sldId id="689" r:id="rId17"/>
    <p:sldId id="723" r:id="rId18"/>
    <p:sldId id="373" r:id="rId19"/>
    <p:sldId id="724" r:id="rId20"/>
    <p:sldId id="374" r:id="rId21"/>
    <p:sldId id="369" r:id="rId22"/>
    <p:sldId id="375" r:id="rId23"/>
    <p:sldId id="690" r:id="rId24"/>
    <p:sldId id="691" r:id="rId25"/>
    <p:sldId id="700" r:id="rId26"/>
    <p:sldId id="674" r:id="rId27"/>
    <p:sldId id="675" r:id="rId28"/>
    <p:sldId id="681" r:id="rId29"/>
    <p:sldId id="698" r:id="rId30"/>
    <p:sldId id="699" r:id="rId31"/>
    <p:sldId id="677" r:id="rId32"/>
    <p:sldId id="678" r:id="rId33"/>
    <p:sldId id="679" r:id="rId34"/>
    <p:sldId id="329" r:id="rId35"/>
    <p:sldId id="680" r:id="rId36"/>
    <p:sldId id="357" r:id="rId37"/>
    <p:sldId id="35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EBF7"/>
    <a:srgbClr val="FFF2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EA3F3B02-0658-42CF-95C4-8B5C4C2E2269}"/>
    <pc:docChg chg="modSld">
      <pc:chgData name="Diane B. Thomas" userId="S::d.b.thomas@uwtsd.ac.uk::66b41853-b18c-4bbb-817e-013f34445414" providerId="AD" clId="Web-{EA3F3B02-0658-42CF-95C4-8B5C4C2E2269}" dt="2026-01-29T22:02:32.151" v="3"/>
      <pc:docMkLst>
        <pc:docMk/>
      </pc:docMkLst>
      <pc:sldChg chg="modSp">
        <pc:chgData name="Diane B. Thomas" userId="S::d.b.thomas@uwtsd.ac.uk::66b41853-b18c-4bbb-817e-013f34445414" providerId="AD" clId="Web-{EA3F3B02-0658-42CF-95C4-8B5C4C2E2269}" dt="2026-01-29T22:02:32.151" v="3"/>
        <pc:sldMkLst>
          <pc:docMk/>
          <pc:sldMk cId="280104302" sldId="370"/>
        </pc:sldMkLst>
        <pc:graphicFrameChg chg="mod modGraphic">
          <ac:chgData name="Diane B. Thomas" userId="S::d.b.thomas@uwtsd.ac.uk::66b41853-b18c-4bbb-817e-013f34445414" providerId="AD" clId="Web-{EA3F3B02-0658-42CF-95C4-8B5C4C2E2269}" dt="2026-01-29T22:02:32.151" v="3"/>
          <ac:graphicFrameMkLst>
            <pc:docMk/>
            <pc:sldMk cId="280104302" sldId="370"/>
            <ac:graphicFrameMk id="3" creationId="{AA592D1A-9ECD-4657-B7B0-D42FC8FA6C05}"/>
          </ac:graphicFrameMkLst>
        </pc:graphicFrameChg>
      </pc:sldChg>
    </pc:docChg>
  </pc:docChgLst>
  <pc:docChgLst>
    <pc:chgData name="Diane B. Thomas" userId="S::d.b.thomas@uwtsd.ac.uk::66b41853-b18c-4bbb-817e-013f34445414" providerId="AD" clId="Web-{8A73DFD0-E007-4006-BFD5-3835AAF3810F}"/>
    <pc:docChg chg="modSld">
      <pc:chgData name="Diane B. Thomas" userId="S::d.b.thomas@uwtsd.ac.uk::66b41853-b18c-4bbb-817e-013f34445414" providerId="AD" clId="Web-{8A73DFD0-E007-4006-BFD5-3835AAF3810F}" dt="2026-02-20T12:06:56.376" v="0"/>
      <pc:docMkLst>
        <pc:docMk/>
      </pc:docMkLst>
      <pc:sldChg chg="modNotes">
        <pc:chgData name="Diane B. Thomas" userId="S::d.b.thomas@uwtsd.ac.uk::66b41853-b18c-4bbb-817e-013f34445414" providerId="AD" clId="Web-{8A73DFD0-E007-4006-BFD5-3835AAF3810F}" dt="2026-02-20T12:06:56.376" v="0"/>
        <pc:sldMkLst>
          <pc:docMk/>
          <pc:sldMk cId="2858980176" sldId="700"/>
        </pc:sldMkLst>
      </pc:sldChg>
    </pc:docChg>
  </pc:docChgLst>
  <pc:docChgLst>
    <pc:chgData name="Roberta Tucker" userId="S::r.tucker@uwtsd.ac.uk::27ca61ee-ba03-4b92-a89a-1d5600e2200a" providerId="AD" clId="Web-{448F1C97-2FBF-F4F5-552F-892A43659A30}"/>
    <pc:docChg chg="modSld">
      <pc:chgData name="Roberta Tucker" userId="S::r.tucker@uwtsd.ac.uk::27ca61ee-ba03-4b92-a89a-1d5600e2200a" providerId="AD" clId="Web-{448F1C97-2FBF-F4F5-552F-892A43659A30}" dt="2026-01-22T08:59:34.186" v="1" actId="20577"/>
      <pc:docMkLst>
        <pc:docMk/>
      </pc:docMkLst>
      <pc:sldChg chg="modSp">
        <pc:chgData name="Roberta Tucker" userId="S::r.tucker@uwtsd.ac.uk::27ca61ee-ba03-4b92-a89a-1d5600e2200a" providerId="AD" clId="Web-{448F1C97-2FBF-F4F5-552F-892A43659A30}" dt="2026-01-22T08:59:34.186" v="1" actId="20577"/>
        <pc:sldMkLst>
          <pc:docMk/>
          <pc:sldMk cId="435049999" sldId="722"/>
        </pc:sldMkLst>
        <pc:spChg chg="mod">
          <ac:chgData name="Roberta Tucker" userId="S::r.tucker@uwtsd.ac.uk::27ca61ee-ba03-4b92-a89a-1d5600e2200a" providerId="AD" clId="Web-{448F1C97-2FBF-F4F5-552F-892A43659A30}" dt="2026-01-22T08:59:34.186" v="1" actId="20577"/>
          <ac:spMkLst>
            <pc:docMk/>
            <pc:sldMk cId="435049999" sldId="722"/>
            <ac:spMk id="6" creationId="{9522535A-F60A-5774-3CF6-E7EB5B8E4D5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D1483628-E021-409B-A3A6-655643FB2107}">
      <dgm:prSet/>
      <dgm:spPr/>
      <dgm:t>
        <a:bodyPr/>
        <a:lstStyle/>
        <a:p>
          <a:pPr>
            <a:lnSpc>
              <a:spcPct val="100000"/>
            </a:lnSpc>
          </a:pPr>
          <a:r>
            <a:rPr lang="cy-GB" b="1" baseline="0" dirty="0"/>
            <a:t>Adolygiadau SAC terfynol</a:t>
          </a:r>
          <a:r>
            <a:rPr lang="cy-GB" b="1" baseline="0" dirty="0">
              <a:latin typeface="Calibri Light" panose="020F0302020204030204"/>
            </a:rPr>
            <a:t> </a:t>
          </a:r>
          <a:endParaRPr lang="cy-GB" b="1" baseline="0" dirty="0"/>
        </a:p>
        <a:p>
          <a:pPr>
            <a:lnSpc>
              <a:spcPct val="100000"/>
            </a:lnSpc>
          </a:pPr>
          <a:r>
            <a:rPr lang="cy-GB" b="1" baseline="0" dirty="0"/>
            <a:t>BA3: </a:t>
          </a:r>
          <a:r>
            <a:rPr lang="cy-GB" b="1" baseline="0" dirty="0">
              <a:solidFill>
                <a:srgbClr val="FF0000"/>
              </a:solidFill>
              <a:latin typeface="Calibri Light" panose="020F0302020204030204"/>
            </a:rPr>
            <a:t>1.6.26</a:t>
          </a:r>
          <a:r>
            <a:rPr lang="cy-GB" b="1" baseline="0" dirty="0">
              <a:solidFill>
                <a:srgbClr val="FF0000"/>
              </a:solidFill>
            </a:rPr>
            <a:t> </a:t>
          </a:r>
          <a:r>
            <a:rPr lang="cy-GB" b="1" baseline="0" dirty="0">
              <a:solidFill>
                <a:srgbClr val="FF0000"/>
              </a:solidFill>
              <a:latin typeface="Calibri Light" panose="020F0302020204030204"/>
            </a:rPr>
            <a:t>- 5.6.26</a:t>
          </a:r>
          <a:endParaRPr lang="cy-GB" b="1" baseline="0" dirty="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a:lnSpc>
              <a:spcPct val="100000"/>
            </a:lnSpc>
          </a:pPr>
          <a:r>
            <a:rPr lang="cy-GB" b="1" baseline="0" dirty="0"/>
            <a:t>PDP i’w gwblhau erbyn</a:t>
          </a:r>
          <a:r>
            <a:rPr lang="cy-GB" b="1" baseline="0" dirty="0">
              <a:latin typeface="Calibri Light" panose="020F0302020204030204"/>
            </a:rPr>
            <a:t> </a:t>
          </a:r>
          <a:endParaRPr lang="cy-GB" b="1" baseline="0" dirty="0"/>
        </a:p>
        <a:p>
          <a:pPr>
            <a:lnSpc>
              <a:spcPct val="100000"/>
            </a:lnSpc>
          </a:pPr>
          <a:r>
            <a:rPr lang="cy-GB" b="1" baseline="0" dirty="0"/>
            <a:t>BA3:</a:t>
          </a:r>
          <a:r>
            <a:rPr lang="cy-GB" b="1" baseline="0" dirty="0">
              <a:latin typeface="Calibri Light" panose="020F0302020204030204"/>
            </a:rPr>
            <a:t> </a:t>
          </a:r>
          <a:r>
            <a:rPr lang="cy-GB" b="1" baseline="0" dirty="0"/>
            <a:t> </a:t>
          </a:r>
          <a:r>
            <a:rPr lang="cy-GB" b="1" baseline="0" dirty="0">
              <a:latin typeface="Calibri Light" panose="020F0302020204030204"/>
            </a:rPr>
            <a:t> </a:t>
          </a:r>
          <a:r>
            <a:rPr lang="cy-GB" b="1" baseline="0" dirty="0">
              <a:solidFill>
                <a:srgbClr val="FF0000"/>
              </a:solidFill>
              <a:latin typeface="Calibri Light" panose="020F0302020204030204"/>
            </a:rPr>
            <a:t>27.5.26   9.00yb</a:t>
          </a:r>
          <a:endParaRPr lang="cy-GB" b="1" baseline="0" dirty="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0" presStyleCnt="2"/>
      <dgm:spPr/>
    </dgm:pt>
    <dgm:pt modelId="{155EA492-1D16-46B4-8376-174CB56AE839}" type="pres">
      <dgm:prSet presAssocID="{D1483628-E021-409B-A3A6-655643FB21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0" presStyleCnt="2">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1" presStyleCnt="2"/>
      <dgm:spPr/>
    </dgm:pt>
    <dgm:pt modelId="{16D9317A-048C-4C1D-AA4C-E4768488D3E7}" type="pres">
      <dgm:prSet presAssocID="{284C6F34-BDB7-4DA0-9670-5A934AF77A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1" presStyleCnt="2">
        <dgm:presLayoutVars>
          <dgm:chMax val="0"/>
          <dgm:chPref val="0"/>
        </dgm:presLayoutVars>
      </dgm:prSet>
      <dgm:spPr/>
    </dgm:pt>
  </dgm:ptLst>
  <dgm:cxnLst>
    <dgm:cxn modelId="{32DF2C12-E975-406F-AC09-ABE706935D4E}" srcId="{7BA76EE1-BDE8-4984-B3A8-A6A7043180CD}" destId="{284C6F34-BDB7-4DA0-9670-5A934AF77AC6}" srcOrd="1"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0"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3AE15525-6FE5-4449-8C33-06E4A4ADDCE1}" type="presParOf" srcId="{6C18CA4B-F488-4187-8DA0-CD419D65AED8}" destId="{6EE10740-81AA-472A-B8F9-AA515E7E2573}" srcOrd="0"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1" destOrd="0" presId="urn:microsoft.com/office/officeart/2018/2/layout/IconVerticalSolidList"/>
    <dgm:cxn modelId="{A9098485-C7A9-4F63-BA1E-5D665BB4DA37}" type="presParOf" srcId="{6C18CA4B-F488-4187-8DA0-CD419D65AED8}" destId="{CF587738-C6A5-491D-BA8E-D53C4087F5F4}" srcOrd="2"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D1483628-E021-409B-A3A6-655643FB2107}">
      <dgm:prSet/>
      <dgm:spPr/>
      <dgm:t>
        <a:bodyPr/>
        <a:lstStyle/>
        <a:p>
          <a:pPr>
            <a:lnSpc>
              <a:spcPct val="100000"/>
            </a:lnSpc>
          </a:pPr>
          <a:r>
            <a:rPr lang="en-GB" b="1" baseline="0" dirty="0"/>
            <a:t>Final QTS </a:t>
          </a:r>
          <a:r>
            <a:rPr lang="en-GB" b="1" baseline="0" dirty="0">
              <a:latin typeface="Calibri Light" panose="020F0302020204030204"/>
            </a:rPr>
            <a:t>Reviews</a:t>
          </a:r>
          <a:endParaRPr lang="en-GB" b="1" baseline="0" dirty="0"/>
        </a:p>
        <a:p>
          <a:pPr>
            <a:lnSpc>
              <a:spcPct val="100000"/>
            </a:lnSpc>
          </a:pPr>
          <a:r>
            <a:rPr lang="en-GB" b="1" baseline="0" dirty="0"/>
            <a:t>BA3: </a:t>
          </a:r>
          <a:r>
            <a:rPr lang="en-GB" b="1" baseline="0" dirty="0">
              <a:solidFill>
                <a:srgbClr val="FF0000"/>
              </a:solidFill>
              <a:latin typeface="Calibri Light" panose="020F0302020204030204"/>
            </a:rPr>
            <a:t>1.6.26</a:t>
          </a:r>
          <a:r>
            <a:rPr lang="en-GB" b="1" baseline="0" dirty="0">
              <a:solidFill>
                <a:srgbClr val="FF0000"/>
              </a:solidFill>
            </a:rPr>
            <a:t> </a:t>
          </a:r>
          <a:r>
            <a:rPr lang="en-GB" b="1" baseline="0" dirty="0">
              <a:solidFill>
                <a:srgbClr val="FF0000"/>
              </a:solidFill>
              <a:latin typeface="Calibri Light" panose="020F0302020204030204"/>
            </a:rPr>
            <a:t>- 5.6.26</a:t>
          </a:r>
          <a:endParaRPr lang="en-GB" b="1" baseline="0" dirty="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a:lnSpc>
              <a:spcPct val="100000"/>
            </a:lnSpc>
          </a:pPr>
          <a:r>
            <a:rPr lang="en-GB" b="1" baseline="0" dirty="0"/>
            <a:t>PLP to be completed by</a:t>
          </a:r>
          <a:r>
            <a:rPr lang="en-GB" b="1" baseline="0" dirty="0">
              <a:latin typeface="Calibri Light" panose="020F0302020204030204"/>
            </a:rPr>
            <a:t> </a:t>
          </a:r>
          <a:endParaRPr lang="en-GB" b="1" baseline="0" dirty="0"/>
        </a:p>
        <a:p>
          <a:pPr>
            <a:lnSpc>
              <a:spcPct val="100000"/>
            </a:lnSpc>
          </a:pPr>
          <a:r>
            <a:rPr lang="en-GB" b="1" baseline="0" dirty="0"/>
            <a:t>BA3:</a:t>
          </a:r>
          <a:r>
            <a:rPr lang="en-GB" b="1" baseline="0" dirty="0">
              <a:solidFill>
                <a:srgbClr val="FF0000"/>
              </a:solidFill>
            </a:rPr>
            <a:t> </a:t>
          </a:r>
          <a:r>
            <a:rPr lang="en-GB" b="1" baseline="0" dirty="0">
              <a:solidFill>
                <a:srgbClr val="FF0000"/>
              </a:solidFill>
              <a:latin typeface="Calibri Light" panose="020F0302020204030204"/>
            </a:rPr>
            <a:t>27.5.26   9.00am</a:t>
          </a:r>
          <a:endParaRPr lang="en-GB" b="1" baseline="0" dirty="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0" presStyleCnt="2"/>
      <dgm:spPr/>
    </dgm:pt>
    <dgm:pt modelId="{155EA492-1D16-46B4-8376-174CB56AE839}" type="pres">
      <dgm:prSet presAssocID="{D1483628-E021-409B-A3A6-655643FB21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0" presStyleCnt="2">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1" presStyleCnt="2"/>
      <dgm:spPr/>
    </dgm:pt>
    <dgm:pt modelId="{16D9317A-048C-4C1D-AA4C-E4768488D3E7}" type="pres">
      <dgm:prSet presAssocID="{284C6F34-BDB7-4DA0-9670-5A934AF77A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1" presStyleCnt="2">
        <dgm:presLayoutVars>
          <dgm:chMax val="0"/>
          <dgm:chPref val="0"/>
        </dgm:presLayoutVars>
      </dgm:prSet>
      <dgm:spPr/>
    </dgm:pt>
  </dgm:ptLst>
  <dgm:cxnLst>
    <dgm:cxn modelId="{32DF2C12-E975-406F-AC09-ABE706935D4E}" srcId="{7BA76EE1-BDE8-4984-B3A8-A6A7043180CD}" destId="{284C6F34-BDB7-4DA0-9670-5A934AF77AC6}" srcOrd="1"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0"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3AE15525-6FE5-4449-8C33-06E4A4ADDCE1}" type="presParOf" srcId="{6C18CA4B-F488-4187-8DA0-CD419D65AED8}" destId="{6EE10740-81AA-472A-B8F9-AA515E7E2573}" srcOrd="0"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1" destOrd="0" presId="urn:microsoft.com/office/officeart/2018/2/layout/IconVerticalSolidList"/>
    <dgm:cxn modelId="{A9098485-C7A9-4F63-BA1E-5D665BB4DA37}" type="presParOf" srcId="{6C18CA4B-F488-4187-8DA0-CD419D65AED8}" destId="{CF587738-C6A5-491D-BA8E-D53C4087F5F4}" srcOrd="2"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CEC44-E82E-4A60-9296-829E87442684}">
      <dsp:nvSpPr>
        <dsp:cNvPr id="0" name=""/>
        <dsp:cNvSpPr/>
      </dsp:nvSpPr>
      <dsp:spPr>
        <a:xfrm>
          <a:off x="0" y="708010"/>
          <a:ext cx="4430062" cy="130709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395396" y="1002107"/>
          <a:ext cx="718903" cy="718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509697" y="708010"/>
          <a:ext cx="2920364" cy="130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34" tIns="138334" rIns="138334" bIns="138334" numCol="1" spcCol="1270" anchor="ctr" anchorCtr="0">
          <a:noAutofit/>
        </a:bodyPr>
        <a:lstStyle/>
        <a:p>
          <a:pPr marL="0" lvl="0" indent="0" algn="l" defTabSz="844550">
            <a:lnSpc>
              <a:spcPct val="100000"/>
            </a:lnSpc>
            <a:spcBef>
              <a:spcPct val="0"/>
            </a:spcBef>
            <a:spcAft>
              <a:spcPct val="35000"/>
            </a:spcAft>
            <a:buNone/>
          </a:pPr>
          <a:r>
            <a:rPr lang="cy-GB" sz="1900" b="1" kern="1200" baseline="0" dirty="0"/>
            <a:t>Adolygiadau SAC terfynol</a:t>
          </a:r>
          <a:r>
            <a:rPr lang="cy-GB" sz="1900" b="1" kern="1200" baseline="0" dirty="0">
              <a:latin typeface="Calibri Light" panose="020F0302020204030204"/>
            </a:rPr>
            <a:t> </a:t>
          </a:r>
          <a:endParaRPr lang="cy-GB" sz="1900" b="1" kern="1200" baseline="0" dirty="0"/>
        </a:p>
        <a:p>
          <a:pPr marL="0" lvl="0" indent="0" algn="l" defTabSz="844550">
            <a:lnSpc>
              <a:spcPct val="100000"/>
            </a:lnSpc>
            <a:spcBef>
              <a:spcPct val="0"/>
            </a:spcBef>
            <a:spcAft>
              <a:spcPct val="35000"/>
            </a:spcAft>
            <a:buNone/>
          </a:pPr>
          <a:r>
            <a:rPr lang="cy-GB" sz="1900" b="1" kern="1200" baseline="0" dirty="0"/>
            <a:t>BA3: </a:t>
          </a:r>
          <a:r>
            <a:rPr lang="cy-GB" sz="1900" b="1" kern="1200" baseline="0" dirty="0">
              <a:solidFill>
                <a:srgbClr val="FF0000"/>
              </a:solidFill>
              <a:latin typeface="Calibri Light" panose="020F0302020204030204"/>
            </a:rPr>
            <a:t>1.6.26</a:t>
          </a:r>
          <a:r>
            <a:rPr lang="cy-GB" sz="1900" b="1" kern="1200" baseline="0" dirty="0">
              <a:solidFill>
                <a:srgbClr val="FF0000"/>
              </a:solidFill>
            </a:rPr>
            <a:t> </a:t>
          </a:r>
          <a:r>
            <a:rPr lang="cy-GB" sz="1900" b="1" kern="1200" baseline="0" dirty="0">
              <a:solidFill>
                <a:srgbClr val="FF0000"/>
              </a:solidFill>
              <a:latin typeface="Calibri Light" panose="020F0302020204030204"/>
            </a:rPr>
            <a:t>- 5.6.26</a:t>
          </a:r>
          <a:endParaRPr lang="cy-GB" sz="1900" b="1" kern="1200" baseline="0" dirty="0">
            <a:solidFill>
              <a:srgbClr val="FF0000"/>
            </a:solidFill>
          </a:endParaRPr>
        </a:p>
      </dsp:txBody>
      <dsp:txXfrm>
        <a:off x="1509697" y="708010"/>
        <a:ext cx="2920364" cy="1307097"/>
      </dsp:txXfrm>
    </dsp:sp>
    <dsp:sp modelId="{E4B33AB3-35B3-4C33-AFC2-12ED977AC998}">
      <dsp:nvSpPr>
        <dsp:cNvPr id="0" name=""/>
        <dsp:cNvSpPr/>
      </dsp:nvSpPr>
      <dsp:spPr>
        <a:xfrm>
          <a:off x="0" y="2341882"/>
          <a:ext cx="4430062" cy="130709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395396" y="2635978"/>
          <a:ext cx="718903" cy="718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509697" y="2341882"/>
          <a:ext cx="2920364" cy="130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34" tIns="138334" rIns="138334" bIns="138334" numCol="1" spcCol="1270" anchor="ctr" anchorCtr="0">
          <a:noAutofit/>
        </a:bodyPr>
        <a:lstStyle/>
        <a:p>
          <a:pPr marL="0" lvl="0" indent="0" algn="l" defTabSz="844550">
            <a:lnSpc>
              <a:spcPct val="100000"/>
            </a:lnSpc>
            <a:spcBef>
              <a:spcPct val="0"/>
            </a:spcBef>
            <a:spcAft>
              <a:spcPct val="35000"/>
            </a:spcAft>
            <a:buNone/>
          </a:pPr>
          <a:r>
            <a:rPr lang="cy-GB" sz="1900" b="1" kern="1200" baseline="0" dirty="0"/>
            <a:t>PDP i’w gwblhau erbyn</a:t>
          </a:r>
          <a:r>
            <a:rPr lang="cy-GB" sz="1900" b="1" kern="1200" baseline="0" dirty="0">
              <a:latin typeface="Calibri Light" panose="020F0302020204030204"/>
            </a:rPr>
            <a:t> </a:t>
          </a:r>
          <a:endParaRPr lang="cy-GB" sz="1900" b="1" kern="1200" baseline="0" dirty="0"/>
        </a:p>
        <a:p>
          <a:pPr marL="0" lvl="0" indent="0" algn="l" defTabSz="844550">
            <a:lnSpc>
              <a:spcPct val="100000"/>
            </a:lnSpc>
            <a:spcBef>
              <a:spcPct val="0"/>
            </a:spcBef>
            <a:spcAft>
              <a:spcPct val="35000"/>
            </a:spcAft>
            <a:buNone/>
          </a:pPr>
          <a:r>
            <a:rPr lang="cy-GB" sz="1900" b="1" kern="1200" baseline="0" dirty="0"/>
            <a:t>BA3:</a:t>
          </a:r>
          <a:r>
            <a:rPr lang="cy-GB" sz="1900" b="1" kern="1200" baseline="0" dirty="0">
              <a:latin typeface="Calibri Light" panose="020F0302020204030204"/>
            </a:rPr>
            <a:t> </a:t>
          </a:r>
          <a:r>
            <a:rPr lang="cy-GB" sz="1900" b="1" kern="1200" baseline="0" dirty="0"/>
            <a:t> </a:t>
          </a:r>
          <a:r>
            <a:rPr lang="cy-GB" sz="1900" b="1" kern="1200" baseline="0" dirty="0">
              <a:latin typeface="Calibri Light" panose="020F0302020204030204"/>
            </a:rPr>
            <a:t> </a:t>
          </a:r>
          <a:r>
            <a:rPr lang="cy-GB" sz="1900" b="1" kern="1200" baseline="0" dirty="0">
              <a:solidFill>
                <a:srgbClr val="FF0000"/>
              </a:solidFill>
              <a:latin typeface="Calibri Light" panose="020F0302020204030204"/>
            </a:rPr>
            <a:t>27.5.26   9.00yb</a:t>
          </a:r>
          <a:endParaRPr lang="cy-GB" sz="1900" b="1" kern="1200" baseline="0" dirty="0">
            <a:solidFill>
              <a:srgbClr val="FF0000"/>
            </a:solidFill>
          </a:endParaRPr>
        </a:p>
      </dsp:txBody>
      <dsp:txXfrm>
        <a:off x="1509697" y="2341882"/>
        <a:ext cx="2920364" cy="13070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CEC44-E82E-4A60-9296-829E87442684}">
      <dsp:nvSpPr>
        <dsp:cNvPr id="0" name=""/>
        <dsp:cNvSpPr/>
      </dsp:nvSpPr>
      <dsp:spPr>
        <a:xfrm>
          <a:off x="0" y="705852"/>
          <a:ext cx="4433781" cy="130311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394191" y="999052"/>
          <a:ext cx="716711" cy="716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505093" y="705852"/>
          <a:ext cx="2928687" cy="130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13" tIns="137913" rIns="137913" bIns="137913" numCol="1" spcCol="1270" anchor="ctr" anchorCtr="0">
          <a:noAutofit/>
        </a:bodyPr>
        <a:lstStyle/>
        <a:p>
          <a:pPr marL="0" lvl="0" indent="0" algn="l" defTabSz="889000">
            <a:lnSpc>
              <a:spcPct val="100000"/>
            </a:lnSpc>
            <a:spcBef>
              <a:spcPct val="0"/>
            </a:spcBef>
            <a:spcAft>
              <a:spcPct val="35000"/>
            </a:spcAft>
            <a:buNone/>
          </a:pPr>
          <a:r>
            <a:rPr lang="en-GB" sz="2000" b="1" kern="1200" baseline="0" dirty="0"/>
            <a:t>Final QTS </a:t>
          </a:r>
          <a:r>
            <a:rPr lang="en-GB" sz="2000" b="1" kern="1200" baseline="0" dirty="0">
              <a:latin typeface="Calibri Light" panose="020F0302020204030204"/>
            </a:rPr>
            <a:t>Reviews</a:t>
          </a:r>
          <a:endParaRPr lang="en-GB" sz="2000" b="1" kern="1200" baseline="0" dirty="0"/>
        </a:p>
        <a:p>
          <a:pPr marL="0" lvl="0" indent="0" algn="l" defTabSz="889000">
            <a:lnSpc>
              <a:spcPct val="100000"/>
            </a:lnSpc>
            <a:spcBef>
              <a:spcPct val="0"/>
            </a:spcBef>
            <a:spcAft>
              <a:spcPct val="35000"/>
            </a:spcAft>
            <a:buNone/>
          </a:pPr>
          <a:r>
            <a:rPr lang="en-GB" sz="2000" b="1" kern="1200" baseline="0" dirty="0"/>
            <a:t>BA3: </a:t>
          </a:r>
          <a:r>
            <a:rPr lang="en-GB" sz="2000" b="1" kern="1200" baseline="0" dirty="0">
              <a:solidFill>
                <a:srgbClr val="FF0000"/>
              </a:solidFill>
              <a:latin typeface="Calibri Light" panose="020F0302020204030204"/>
            </a:rPr>
            <a:t>1.6.26</a:t>
          </a:r>
          <a:r>
            <a:rPr lang="en-GB" sz="2000" b="1" kern="1200" baseline="0" dirty="0">
              <a:solidFill>
                <a:srgbClr val="FF0000"/>
              </a:solidFill>
            </a:rPr>
            <a:t> </a:t>
          </a:r>
          <a:r>
            <a:rPr lang="en-GB" sz="2000" b="1" kern="1200" baseline="0" dirty="0">
              <a:solidFill>
                <a:srgbClr val="FF0000"/>
              </a:solidFill>
              <a:latin typeface="Calibri Light" panose="020F0302020204030204"/>
            </a:rPr>
            <a:t>- 5.6.26</a:t>
          </a:r>
          <a:endParaRPr lang="en-GB" sz="2000" b="1" kern="1200" baseline="0" dirty="0">
            <a:solidFill>
              <a:srgbClr val="FF0000"/>
            </a:solidFill>
          </a:endParaRPr>
        </a:p>
      </dsp:txBody>
      <dsp:txXfrm>
        <a:off x="1505093" y="705852"/>
        <a:ext cx="2928687" cy="1303111"/>
      </dsp:txXfrm>
    </dsp:sp>
    <dsp:sp modelId="{E4B33AB3-35B3-4C33-AFC2-12ED977AC998}">
      <dsp:nvSpPr>
        <dsp:cNvPr id="0" name=""/>
        <dsp:cNvSpPr/>
      </dsp:nvSpPr>
      <dsp:spPr>
        <a:xfrm>
          <a:off x="0" y="2334741"/>
          <a:ext cx="4433781" cy="130311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394191" y="2627941"/>
          <a:ext cx="716711" cy="716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505093" y="2334741"/>
          <a:ext cx="2928687" cy="130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13" tIns="137913" rIns="137913" bIns="137913" numCol="1" spcCol="1270" anchor="ctr" anchorCtr="0">
          <a:noAutofit/>
        </a:bodyPr>
        <a:lstStyle/>
        <a:p>
          <a:pPr marL="0" lvl="0" indent="0" algn="l" defTabSz="889000">
            <a:lnSpc>
              <a:spcPct val="100000"/>
            </a:lnSpc>
            <a:spcBef>
              <a:spcPct val="0"/>
            </a:spcBef>
            <a:spcAft>
              <a:spcPct val="35000"/>
            </a:spcAft>
            <a:buNone/>
          </a:pPr>
          <a:r>
            <a:rPr lang="en-GB" sz="2000" b="1" kern="1200" baseline="0" dirty="0"/>
            <a:t>PLP to be completed by</a:t>
          </a:r>
          <a:r>
            <a:rPr lang="en-GB" sz="2000" b="1" kern="1200" baseline="0" dirty="0">
              <a:latin typeface="Calibri Light" panose="020F0302020204030204"/>
            </a:rPr>
            <a:t> </a:t>
          </a:r>
          <a:endParaRPr lang="en-GB" sz="2000" b="1" kern="1200" baseline="0" dirty="0"/>
        </a:p>
        <a:p>
          <a:pPr marL="0" lvl="0" indent="0" algn="l" defTabSz="889000">
            <a:lnSpc>
              <a:spcPct val="100000"/>
            </a:lnSpc>
            <a:spcBef>
              <a:spcPct val="0"/>
            </a:spcBef>
            <a:spcAft>
              <a:spcPct val="35000"/>
            </a:spcAft>
            <a:buNone/>
          </a:pPr>
          <a:r>
            <a:rPr lang="en-GB" sz="2000" b="1" kern="1200" baseline="0" dirty="0"/>
            <a:t>BA3:</a:t>
          </a:r>
          <a:r>
            <a:rPr lang="en-GB" sz="2000" b="1" kern="1200" baseline="0" dirty="0">
              <a:solidFill>
                <a:srgbClr val="FF0000"/>
              </a:solidFill>
            </a:rPr>
            <a:t> </a:t>
          </a:r>
          <a:r>
            <a:rPr lang="en-GB" sz="2000" b="1" kern="1200" baseline="0" dirty="0">
              <a:solidFill>
                <a:srgbClr val="FF0000"/>
              </a:solidFill>
              <a:latin typeface="Calibri Light" panose="020F0302020204030204"/>
            </a:rPr>
            <a:t>27.5.26   9.00am</a:t>
          </a:r>
          <a:endParaRPr lang="en-GB" sz="2000" b="1" kern="1200" baseline="0" dirty="0">
            <a:solidFill>
              <a:srgbClr val="FF0000"/>
            </a:solidFill>
          </a:endParaRPr>
        </a:p>
      </dsp:txBody>
      <dsp:txXfrm>
        <a:off x="1505093" y="2334741"/>
        <a:ext cx="2928687" cy="13031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DD1E42-D1E8-4D92-AFA2-758C9576E8BD}" type="datetimeFigureOut">
              <a:t>2/20/2026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09CEEE-235B-4B56-9EFB-C8F16ADD2070}" type="slidenum">
              <a:t>‹#›</a:t>
            </a:fld>
            <a:endParaRPr lang="en-US"/>
          </a:p>
        </p:txBody>
      </p:sp>
    </p:spTree>
    <p:extLst>
      <p:ext uri="{BB962C8B-B14F-4D97-AF65-F5344CB8AC3E}">
        <p14:creationId xmlns:p14="http://schemas.microsoft.com/office/powerpoint/2010/main" val="3133021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427260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18</a:t>
            </a:fld>
            <a:endParaRPr lang="en-GB"/>
          </a:p>
        </p:txBody>
      </p:sp>
    </p:spTree>
    <p:extLst>
      <p:ext uri="{BB962C8B-B14F-4D97-AF65-F5344CB8AC3E}">
        <p14:creationId xmlns:p14="http://schemas.microsoft.com/office/powerpoint/2010/main" val="2054328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Upload OPP – do you need to update the information?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B009CEEE-235B-4B56-9EFB-C8F16ADD2070}" type="slidenum">
              <a:rPr lang="en-US"/>
              <a:t>19</a:t>
            </a:fld>
            <a:endParaRPr lang="en-US"/>
          </a:p>
        </p:txBody>
      </p:sp>
    </p:spTree>
    <p:extLst>
      <p:ext uri="{BB962C8B-B14F-4D97-AF65-F5344CB8AC3E}">
        <p14:creationId xmlns:p14="http://schemas.microsoft.com/office/powerpoint/2010/main" val="2551190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Inform of change from one week to two weeks.</a:t>
            </a:r>
          </a:p>
          <a:p>
            <a:r>
              <a:rPr lang="en-US">
                <a:ea typeface="Calibri"/>
                <a:cs typeface="Calibri"/>
              </a:rPr>
              <a:t>Be explicit with dates</a:t>
            </a:r>
          </a:p>
          <a:p>
            <a:r>
              <a:rPr lang="en-US">
                <a:ea typeface="Calibri"/>
                <a:cs typeface="Calibri"/>
              </a:rPr>
              <a:t>Fortnightly Guidance is uploaded onto Moodle – look at it now.</a:t>
            </a:r>
          </a:p>
        </p:txBody>
      </p:sp>
      <p:sp>
        <p:nvSpPr>
          <p:cNvPr id="4" name="Slide Number Placeholder 3"/>
          <p:cNvSpPr>
            <a:spLocks noGrp="1"/>
          </p:cNvSpPr>
          <p:nvPr>
            <p:ph type="sldNum" sz="quarter" idx="5"/>
          </p:nvPr>
        </p:nvSpPr>
        <p:spPr/>
        <p:txBody>
          <a:bodyPr/>
          <a:lstStyle/>
          <a:p>
            <a:fld id="{B009CEEE-235B-4B56-9EFB-C8F16ADD2070}" type="slidenum">
              <a:rPr lang="en-US"/>
              <a:t>23</a:t>
            </a:fld>
            <a:endParaRPr lang="en-US"/>
          </a:p>
        </p:txBody>
      </p:sp>
    </p:spTree>
    <p:extLst>
      <p:ext uri="{BB962C8B-B14F-4D97-AF65-F5344CB8AC3E}">
        <p14:creationId xmlns:p14="http://schemas.microsoft.com/office/powerpoint/2010/main" val="1522608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70898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2/20/2026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0727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587770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7120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5C59-D441-D417-DAFE-0842A67D81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97C8D4-1B08-CFCC-5D0D-E948FF9632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6655BC-B9F9-AA60-EFEE-8913A794AF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F67D6C-3210-1463-876C-23413D993489}"/>
              </a:ext>
            </a:extLst>
          </p:cNvPr>
          <p:cNvSpPr>
            <a:spLocks noGrp="1"/>
          </p:cNvSpPr>
          <p:nvPr>
            <p:ph type="dt" sz="half" idx="10"/>
          </p:nvPr>
        </p:nvSpPr>
        <p:spPr/>
        <p:txBody>
          <a:bodyPr/>
          <a:lstStyle/>
          <a:p>
            <a:fld id="{701EF09E-FCB4-4489-BC49-A78CA178452C}" type="datetimeFigureOut">
              <a:rPr lang="en-GB" smtClean="0"/>
              <a:t>20/02/2026</a:t>
            </a:fld>
            <a:endParaRPr lang="en-GB"/>
          </a:p>
        </p:txBody>
      </p:sp>
      <p:sp>
        <p:nvSpPr>
          <p:cNvPr id="6" name="Footer Placeholder 5">
            <a:extLst>
              <a:ext uri="{FF2B5EF4-FFF2-40B4-BE49-F238E27FC236}">
                <a16:creationId xmlns:a16="http://schemas.microsoft.com/office/drawing/2014/main" id="{3FE7D7B9-5772-FD3E-8584-39C75F4701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D7888E-1E62-6F02-1ED9-CCE624E7CBDC}"/>
              </a:ext>
            </a:extLst>
          </p:cNvPr>
          <p:cNvSpPr>
            <a:spLocks noGrp="1"/>
          </p:cNvSpPr>
          <p:nvPr>
            <p:ph type="sldNum" sz="quarter" idx="12"/>
          </p:nvPr>
        </p:nvSpPr>
        <p:spPr/>
        <p:txBody>
          <a:bodyPr/>
          <a:lstStyle/>
          <a:p>
            <a:fld id="{E7D99E03-C82A-4C8D-87DD-B1FB232B59DF}" type="slidenum">
              <a:rPr lang="en-GB" smtClean="0"/>
              <a:t>‹#›</a:t>
            </a:fld>
            <a:endParaRPr lang="en-GB"/>
          </a:p>
        </p:txBody>
      </p:sp>
    </p:spTree>
    <p:extLst>
      <p:ext uri="{BB962C8B-B14F-4D97-AF65-F5344CB8AC3E}">
        <p14:creationId xmlns:p14="http://schemas.microsoft.com/office/powerpoint/2010/main" val="71518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30727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2/20/2026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119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3842016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2/20/2026</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92632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330185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2/20/2026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2/20/2026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2/20/2026</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20/02/2026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2/20/2026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5919634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pic>
        <p:nvPicPr>
          <p:cNvPr id="2" name="Picture 1" descr="A black and blue sign with white text&#10;&#10;Description automatically generated">
            <a:extLst>
              <a:ext uri="{FF2B5EF4-FFF2-40B4-BE49-F238E27FC236}">
                <a16:creationId xmlns:a16="http://schemas.microsoft.com/office/drawing/2014/main" id="{0C27A51C-D3CA-3DDD-6814-9CE3A54393F0}"/>
              </a:ext>
            </a:extLst>
          </p:cNvPr>
          <p:cNvPicPr>
            <a:picLocks noChangeAspect="1"/>
          </p:cNvPicPr>
          <p:nvPr userDrawn="1"/>
        </p:nvPicPr>
        <p:blipFill>
          <a:blip r:embed="rId2"/>
          <a:stretch>
            <a:fillRect/>
          </a:stretch>
        </p:blipFill>
        <p:spPr>
          <a:xfrm>
            <a:off x="131565" y="163833"/>
            <a:ext cx="3145035" cy="550415"/>
          </a:xfrm>
          <a:prstGeom prst="rect">
            <a:avLst/>
          </a:prstGeom>
        </p:spPr>
      </p:pic>
    </p:spTree>
    <p:extLst>
      <p:ext uri="{BB962C8B-B14F-4D97-AF65-F5344CB8AC3E}">
        <p14:creationId xmlns:p14="http://schemas.microsoft.com/office/powerpoint/2010/main" val="33357997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2306158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1095261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33755042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3.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5.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6.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image" Target="../media/image5.jpeg"/><Relationship Id="rId5" Type="http://schemas.openxmlformats.org/officeDocument/2006/relationships/slideLayout" Target="../slideLayouts/slideLayout31.xml"/><Relationship Id="rId10" Type="http://schemas.openxmlformats.org/officeDocument/2006/relationships/image" Target="../media/image2.png"/><Relationship Id="rId4" Type="http://schemas.openxmlformats.org/officeDocument/2006/relationships/slideLayout" Target="../slideLayouts/slideLayout30.xml"/><Relationship Id="rId9"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12"/>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13"/>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14"/>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764" r:id="rId5"/>
    <p:sldLayoutId id="2147483766" r:id="rId6"/>
    <p:sldLayoutId id="2147483690" r:id="rId7"/>
    <p:sldLayoutId id="2147483691" r:id="rId8"/>
    <p:sldLayoutId id="2147483756" r:id="rId9"/>
    <p:sldLayoutId id="2147483692"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6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0"/>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1"/>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0" r:id="rId1"/>
    <p:sldLayoutId id="2147483683" r:id="rId2"/>
    <p:sldLayoutId id="2147483722" r:id="rId3"/>
    <p:sldLayoutId id="2147483754" r:id="rId4"/>
    <p:sldLayoutId id="2147483753" r:id="rId5"/>
    <p:sldLayoutId id="2147483752" r:id="rId6"/>
    <p:sldLayoutId id="214748375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9.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4.xml"/><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D6F5E3-237C-B806-E0A6-84DDF700688A}"/>
              </a:ext>
            </a:extLst>
          </p:cNvPr>
          <p:cNvSpPr txBox="1"/>
          <p:nvPr/>
        </p:nvSpPr>
        <p:spPr>
          <a:xfrm>
            <a:off x="5397155" y="660997"/>
            <a:ext cx="6451289" cy="3507343"/>
          </a:xfrm>
          <a:prstGeom prst="roundRect">
            <a:avLst/>
          </a:prstGeom>
          <a:solidFill>
            <a:schemeClr val="accent4"/>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4000" b="1" dirty="0">
              <a:solidFill>
                <a:srgbClr val="002060"/>
              </a:solidFill>
              <a:ea typeface="Calibri"/>
              <a:cs typeface="Calibri"/>
            </a:endParaRPr>
          </a:p>
          <a:p>
            <a:pPr algn="ctr"/>
            <a:r>
              <a:rPr lang="en-US" sz="4000" b="1" dirty="0">
                <a:solidFill>
                  <a:srgbClr val="002060"/>
                </a:solidFill>
                <a:ea typeface="Calibri"/>
                <a:cs typeface="Calibri"/>
              </a:rPr>
              <a:t>ECAD6015</a:t>
            </a:r>
            <a:r>
              <a:rPr lang="en-US" sz="3200" b="1" dirty="0">
                <a:solidFill>
                  <a:srgbClr val="002060"/>
                </a:solidFill>
                <a:ea typeface="Calibri"/>
                <a:cs typeface="Calibri"/>
              </a:rPr>
              <a:t> ~ </a:t>
            </a:r>
            <a:r>
              <a:rPr lang="en-US" sz="4000" b="1" dirty="0">
                <a:solidFill>
                  <a:srgbClr val="002060"/>
                </a:solidFill>
                <a:ea typeface="Calibri"/>
                <a:cs typeface="Calibri"/>
              </a:rPr>
              <a:t>BA3</a:t>
            </a:r>
            <a:r>
              <a:rPr lang="en-US" sz="3200" b="1" dirty="0">
                <a:solidFill>
                  <a:srgbClr val="002060"/>
                </a:solidFill>
                <a:ea typeface="Calibri"/>
                <a:cs typeface="Calibri"/>
              </a:rPr>
              <a:t> </a:t>
            </a:r>
            <a:endParaRPr lang="en-US">
              <a:solidFill>
                <a:srgbClr val="000000"/>
              </a:solidFill>
              <a:ea typeface="+mn-lt"/>
              <a:cs typeface="+mn-lt"/>
            </a:endParaRPr>
          </a:p>
          <a:p>
            <a:pPr algn="ctr"/>
            <a:r>
              <a:rPr lang="cy-GB" sz="3200" b="1" dirty="0">
                <a:solidFill>
                  <a:srgbClr val="002060"/>
                </a:solidFill>
                <a:ea typeface="+mn-lt"/>
                <a:cs typeface="+mn-lt"/>
              </a:rPr>
              <a:t>Arwain y Dysgu</a:t>
            </a:r>
            <a:endParaRPr lang="cy-GB" b="1" dirty="0">
              <a:solidFill>
                <a:srgbClr val="000000"/>
              </a:solidFill>
              <a:ea typeface="+mn-lt"/>
              <a:cs typeface="+mn-lt"/>
            </a:endParaRPr>
          </a:p>
          <a:p>
            <a:pPr algn="ctr"/>
            <a:r>
              <a:rPr lang="en-US" sz="3200" b="1" dirty="0">
                <a:solidFill>
                  <a:srgbClr val="002060"/>
                </a:solidFill>
                <a:ea typeface="Calibri"/>
                <a:cs typeface="Calibri"/>
              </a:rPr>
              <a:t>Leading the Learning</a:t>
            </a:r>
            <a:endParaRPr lang="en-US" dirty="0">
              <a:ea typeface="Calibri"/>
              <a:cs typeface="Calibri"/>
            </a:endParaRPr>
          </a:p>
          <a:p>
            <a:pPr algn="ctr"/>
            <a:endParaRPr lang="en-US" sz="2800" b="1">
              <a:solidFill>
                <a:srgbClr val="002060"/>
              </a:solidFill>
              <a:latin typeface="Calibri"/>
              <a:ea typeface="Calibri"/>
              <a:cs typeface="Calibri"/>
            </a:endParaRPr>
          </a:p>
          <a:p>
            <a:pPr algn="ctr"/>
            <a:endParaRPr lang="cy-GB" sz="2800" b="1" dirty="0">
              <a:solidFill>
                <a:srgbClr val="002060"/>
              </a:solidFill>
              <a:latin typeface="Calibri"/>
              <a:ea typeface="Calibri"/>
              <a:cs typeface="Calibri"/>
            </a:endParaRPr>
          </a:p>
        </p:txBody>
      </p:sp>
      <p:pic>
        <p:nvPicPr>
          <p:cNvPr id="4" name="Content Placeholder 3" descr="A person standing in front of a group of students&#10;&#10;Description automatically generated">
            <a:extLst>
              <a:ext uri="{FF2B5EF4-FFF2-40B4-BE49-F238E27FC236}">
                <a16:creationId xmlns:a16="http://schemas.microsoft.com/office/drawing/2014/main" id="{F5086E66-777C-7C55-6E77-9F4EE5D03390}"/>
              </a:ext>
            </a:extLst>
          </p:cNvPr>
          <p:cNvPicPr>
            <a:picLocks noGrp="1" noChangeAspect="1"/>
          </p:cNvPicPr>
          <p:nvPr>
            <p:ph idx="1"/>
          </p:nvPr>
        </p:nvPicPr>
        <p:blipFill>
          <a:blip r:embed="rId2"/>
          <a:stretch>
            <a:fillRect/>
          </a:stretch>
        </p:blipFill>
        <p:spPr>
          <a:xfrm>
            <a:off x="5401683" y="4594320"/>
            <a:ext cx="6443394" cy="1626873"/>
          </a:xfrm>
          <a:prstGeom prst="roundRect">
            <a:avLst>
              <a:gd name="adj" fmla="val 16667"/>
            </a:avLst>
          </a:prstGeom>
          <a:ln w="28575">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935833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7120" y="0"/>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8418177" y="3783827"/>
            <a:ext cx="3613771" cy="2208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66725" indent="-457200">
              <a:spcBef>
                <a:spcPts val="1515"/>
              </a:spcBef>
              <a:buFont typeface="Arial,Sans-Serif"/>
              <a:buChar char="•"/>
            </a:pPr>
            <a:endParaRPr lang="en-GB" sz="2000" dirty="0">
              <a:solidFill>
                <a:srgbClr val="002060"/>
              </a:solidFill>
              <a:latin typeface="Calibri"/>
              <a:ea typeface="Calibri"/>
              <a:cs typeface="Arial"/>
            </a:endParaRPr>
          </a:p>
          <a:p>
            <a:pPr marL="9525" algn="ctr">
              <a:spcBef>
                <a:spcPts val="1515"/>
              </a:spcBef>
            </a:pP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cs typeface="Arial"/>
              </a:rPr>
              <a:t>Updated your OneDrive file</a:t>
            </a:r>
          </a:p>
          <a:p>
            <a:pPr marL="9525" algn="ctr">
              <a:spcBef>
                <a:spcPts val="1515"/>
              </a:spcBef>
            </a:pP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a:cs typeface="Arial"/>
              </a:rPr>
              <a:t>Form a list of actions for PTE3</a:t>
            </a:r>
          </a:p>
          <a:p>
            <a:pPr marL="9525" algn="ctr">
              <a:spcBef>
                <a:spcPts val="1515"/>
              </a:spcBef>
            </a:pPr>
            <a:r>
              <a:rPr lang="en-GB" sz="2000" b="1" dirty="0">
                <a:ln w="12700">
                  <a:solidFill>
                    <a:schemeClr val="accent1"/>
                  </a:solidFill>
                  <a:prstDash val="solid"/>
                </a:ln>
                <a:solidFill>
                  <a:srgbClr val="002060"/>
                </a:solidFill>
                <a:effectLst>
                  <a:outerShdw dist="38100" dir="2640000" algn="bl" rotWithShape="0">
                    <a:schemeClr val="accent1"/>
                  </a:outerShdw>
                </a:effectLst>
                <a:latin typeface="Ink Free"/>
                <a:cs typeface="Arial"/>
              </a:rPr>
              <a:t>Ask questions</a:t>
            </a:r>
            <a:endParaRPr lang="en-GB" sz="2000" b="1" dirty="0">
              <a:ln w="12700">
                <a:solidFill>
                  <a:srgbClr val="4472C4"/>
                </a:solidFill>
                <a:prstDash val="solid"/>
              </a:ln>
              <a:solidFill>
                <a:srgbClr val="002060"/>
              </a:solidFill>
              <a:effectLst>
                <a:outerShdw dist="38100" dir="2640000" algn="bl" rotWithShape="0">
                  <a:srgbClr val="4472C4"/>
                </a:outerShdw>
              </a:effectLst>
              <a:latin typeface="Ink Free" panose="03080402000500000000" pitchFamily="66" charset="0"/>
              <a:cs typeface="Arial"/>
            </a:endParaRPr>
          </a:p>
          <a:p>
            <a:endParaRPr lang="cy-GB" sz="2000" b="1" dirty="0">
              <a:solidFill>
                <a:srgbClr val="00B050"/>
              </a:solidFill>
              <a:latin typeface="Calibri"/>
              <a:ea typeface="Calibri"/>
              <a:cs typeface="Arial"/>
            </a:endParaRPr>
          </a:p>
        </p:txBody>
      </p:sp>
      <p:sp>
        <p:nvSpPr>
          <p:cNvPr id="7" name="TextBox 6">
            <a:extLst>
              <a:ext uri="{FF2B5EF4-FFF2-40B4-BE49-F238E27FC236}">
                <a16:creationId xmlns:a16="http://schemas.microsoft.com/office/drawing/2014/main" id="{B414CDA4-4E93-18F2-DD37-D5D6E78A4787}"/>
              </a:ext>
            </a:extLst>
          </p:cNvPr>
          <p:cNvSpPr txBox="1"/>
          <p:nvPr/>
        </p:nvSpPr>
        <p:spPr>
          <a:xfrm>
            <a:off x="2969832" y="3782809"/>
            <a:ext cx="3711185" cy="2208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66725" indent="-457200">
              <a:spcBef>
                <a:spcPts val="1440"/>
              </a:spcBef>
              <a:buFont typeface="Arial,Sans-Serif"/>
              <a:buChar char="•"/>
            </a:pPr>
            <a:endParaRPr lang="cy-GB" sz="2000" dirty="0">
              <a:solidFill>
                <a:srgbClr val="002060"/>
              </a:solidFill>
              <a:latin typeface="Calibri"/>
              <a:ea typeface="Calibri"/>
              <a:cs typeface="Calibri"/>
            </a:endParaRPr>
          </a:p>
          <a:p>
            <a:pPr marL="9525" algn="ctr">
              <a:spcBef>
                <a:spcPts val="1515"/>
              </a:spcBef>
            </a:pPr>
            <a:r>
              <a:rPr lang="en-GB" sz="20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Diweddarwch</a:t>
            </a:r>
            <a:r>
              <a:rPr lang="en-GB" sz="2000" b="1" dirty="0">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 </a:t>
            </a:r>
            <a:r>
              <a:rPr lang="en-GB" sz="20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eich</a:t>
            </a:r>
            <a:r>
              <a:rPr lang="en-GB" sz="2000" b="1" dirty="0">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 </a:t>
            </a:r>
            <a:r>
              <a:rPr lang="en-GB" sz="20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ffeil</a:t>
            </a:r>
            <a:r>
              <a:rPr lang="en-GB" sz="2000" b="1" dirty="0">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 OneDrive</a:t>
            </a:r>
            <a:endParaRPr lang="en-GB" dirty="0">
              <a:ln w="12700">
                <a:solidFill>
                  <a:srgbClr val="4472C4"/>
                </a:solidFill>
                <a:prstDash val="solid"/>
              </a:ln>
              <a:solidFill>
                <a:srgbClr val="3C4043"/>
              </a:solidFill>
              <a:effectLst>
                <a:outerShdw dist="38100" dir="2640000" algn="bl" rotWithShape="0">
                  <a:srgbClr val="4472C4"/>
                </a:outerShdw>
              </a:effectLst>
              <a:highlight>
                <a:srgbClr val="F5F5F5"/>
              </a:highlight>
              <a:latin typeface="Roboto"/>
              <a:ea typeface="Roboto"/>
              <a:cs typeface="Roboto"/>
            </a:endParaRPr>
          </a:p>
          <a:p>
            <a:pPr marL="9525" algn="ctr">
              <a:spcBef>
                <a:spcPts val="1515"/>
              </a:spcBef>
            </a:pP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Ffurfiwch</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a:t>
            </a: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restr</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o </a:t>
            </a: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gamau</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a:t>
            </a: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gweithredu</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a:t>
            </a: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ar</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a:t>
            </a:r>
            <a:r>
              <a:rPr lang="en-GB" sz="20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gyfer</a:t>
            </a:r>
            <a:r>
              <a:rPr lang="en-GB" sz="2000" b="1" dirty="0">
                <a:ln w="12700">
                  <a:solidFill>
                    <a:srgbClr val="4472C4"/>
                  </a:solidFill>
                  <a:prstDash val="solid"/>
                </a:ln>
                <a:solidFill>
                  <a:srgbClr val="002060"/>
                </a:solidFill>
                <a:effectLst>
                  <a:outerShdw dist="38100" dir="2640000" algn="bl" rotWithShape="0">
                    <a:srgbClr val="4472C4"/>
                  </a:outerShdw>
                </a:effectLst>
                <a:latin typeface="Ink Free"/>
                <a:ea typeface="Calibri" panose="020F0502020204030204"/>
                <a:cs typeface="Calibri" panose="020F0502020204030204"/>
              </a:rPr>
              <a:t> PAP3</a:t>
            </a:r>
            <a:endParaRPr lang="en-GB" dirty="0">
              <a:ln w="12700">
                <a:solidFill>
                  <a:srgbClr val="4472C4"/>
                </a:solidFill>
                <a:prstDash val="solid"/>
              </a:ln>
              <a:solidFill>
                <a:srgbClr val="3C4043"/>
              </a:solidFill>
              <a:effectLst>
                <a:outerShdw dist="38100" dir="2640000" algn="bl" rotWithShape="0">
                  <a:srgbClr val="4472C4"/>
                </a:outerShdw>
              </a:effectLst>
              <a:highlight>
                <a:srgbClr val="F5F5F5"/>
              </a:highlight>
              <a:latin typeface="Roboto"/>
              <a:ea typeface="Roboto"/>
              <a:cs typeface="Roboto"/>
            </a:endParaRPr>
          </a:p>
          <a:p>
            <a:pPr marL="9525" algn="ctr">
              <a:spcBef>
                <a:spcPts val="1515"/>
              </a:spcBef>
            </a:pPr>
            <a:r>
              <a:rPr lang="en-GB" sz="2000" b="1" dirty="0" err="1">
                <a:ln w="12700">
                  <a:solidFill>
                    <a:schemeClr val="accent1"/>
                  </a:solidFill>
                  <a:prstDash val="solid"/>
                </a:ln>
                <a:solidFill>
                  <a:srgbClr val="002060"/>
                </a:solidFill>
                <a:effectLst>
                  <a:outerShdw dist="38100" dir="2640000" algn="bl" rotWithShape="0">
                    <a:schemeClr val="accent1"/>
                  </a:outerShdw>
                </a:effectLst>
                <a:latin typeface="Ink Free"/>
              </a:rPr>
              <a:t>Gofyn</a:t>
            </a:r>
            <a:r>
              <a:rPr lang="en-GB" sz="2000" b="1" dirty="0">
                <a:ln w="12700">
                  <a:solidFill>
                    <a:schemeClr val="accent1"/>
                  </a:solidFill>
                  <a:prstDash val="solid"/>
                </a:ln>
                <a:solidFill>
                  <a:srgbClr val="002060"/>
                </a:solidFill>
                <a:effectLst>
                  <a:outerShdw dist="38100" dir="2640000" algn="bl" rotWithShape="0">
                    <a:schemeClr val="accent1"/>
                  </a:outerShdw>
                </a:effectLst>
                <a:latin typeface="Ink Free"/>
              </a:rPr>
              <a:t> </a:t>
            </a:r>
            <a:r>
              <a:rPr lang="en-GB" sz="20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Roboto"/>
                <a:cs typeface="Roboto"/>
              </a:rPr>
              <a:t>cwestiynau</a:t>
            </a:r>
            <a:endParaRPr lang="en-GB" dirty="0" err="1">
              <a:ln w="12700">
                <a:solidFill>
                  <a:srgbClr val="4472C4"/>
                </a:solidFill>
                <a:prstDash val="solid"/>
              </a:ln>
              <a:solidFill>
                <a:srgbClr val="3C4043"/>
              </a:solidFill>
              <a:effectLst>
                <a:outerShdw dist="38100" dir="2640000" algn="bl" rotWithShape="0">
                  <a:srgbClr val="4472C4"/>
                </a:outerShdw>
              </a:effectLst>
              <a:highlight>
                <a:srgbClr val="F5F5F5"/>
              </a:highlight>
              <a:latin typeface="Roboto"/>
              <a:ea typeface="Roboto"/>
              <a:cs typeface="Roboto"/>
            </a:endParaRPr>
          </a:p>
        </p:txBody>
      </p:sp>
      <p:pic>
        <p:nvPicPr>
          <p:cNvPr id="4" name="Picture 3" descr="A dart hitting the target&#10;&#10;Description automatically generated">
            <a:extLst>
              <a:ext uri="{FF2B5EF4-FFF2-40B4-BE49-F238E27FC236}">
                <a16:creationId xmlns:a16="http://schemas.microsoft.com/office/drawing/2014/main" id="{AF713800-9D74-B643-637D-08785B5B22C6}"/>
              </a:ext>
            </a:extLst>
          </p:cNvPr>
          <p:cNvPicPr>
            <a:picLocks noChangeAspect="1"/>
          </p:cNvPicPr>
          <p:nvPr/>
        </p:nvPicPr>
        <p:blipFill>
          <a:blip r:embed="rId2"/>
          <a:stretch>
            <a:fillRect/>
          </a:stretch>
        </p:blipFill>
        <p:spPr>
          <a:xfrm>
            <a:off x="6467878" y="851187"/>
            <a:ext cx="1722817" cy="148847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4">
            <a:extLst>
              <a:ext uri="{FF2B5EF4-FFF2-40B4-BE49-F238E27FC236}">
                <a16:creationId xmlns:a16="http://schemas.microsoft.com/office/drawing/2014/main" id="{C6E610A7-6EE6-F688-4BCD-EE4D424FA02D}"/>
              </a:ext>
            </a:extLst>
          </p:cNvPr>
          <p:cNvSpPr/>
          <p:nvPr/>
        </p:nvSpPr>
        <p:spPr>
          <a:xfrm>
            <a:off x="2791906" y="831448"/>
            <a:ext cx="3891052" cy="1138773"/>
          </a:xfrm>
          <a:prstGeom prst="rect">
            <a:avLst/>
          </a:prstGeom>
          <a:noFill/>
        </p:spPr>
        <p:txBody>
          <a:bodyPr wrap="square" lIns="91440" tIns="45720" rIns="91440" bIns="45720" anchor="t">
            <a:spAutoFit/>
          </a:bodyPr>
          <a:lstStyle/>
          <a:p>
            <a:pPr algn="ctr"/>
            <a:r>
              <a:rPr lang="en-GB" sz="3400" b="1" dirty="0" err="1">
                <a:ln w="12700">
                  <a:solidFill>
                    <a:srgbClr val="4472C4"/>
                  </a:solidFill>
                  <a:prstDash val="solid"/>
                </a:ln>
                <a:solidFill>
                  <a:srgbClr val="002060"/>
                </a:solidFill>
                <a:effectLst>
                  <a:outerShdw dist="38100" dir="2640000" algn="bl" rotWithShape="0">
                    <a:srgbClr val="4472C4"/>
                  </a:outerShdw>
                </a:effectLst>
                <a:latin typeface="Ink Free"/>
                <a:ea typeface="Calibri"/>
                <a:cs typeface="Calibri"/>
              </a:rPr>
              <a:t>Gofynion</a:t>
            </a:r>
          </a:p>
          <a:p>
            <a:pPr algn="ctr"/>
            <a:r>
              <a:rPr lang="en-GB" sz="34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ar</a:t>
            </a:r>
            <a:r>
              <a:rPr lang="en-GB" sz="3400" b="1" dirty="0">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 </a:t>
            </a:r>
            <a:r>
              <a:rPr lang="en-GB" sz="3400" b="1" dirty="0" err="1">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gyfer</a:t>
            </a:r>
            <a:r>
              <a:rPr lang="en-GB" sz="3400" b="1" dirty="0">
                <a:ln w="12700">
                  <a:solidFill>
                    <a:schemeClr val="accent1"/>
                  </a:solidFill>
                  <a:prstDash val="solid"/>
                </a:ln>
                <a:solidFill>
                  <a:srgbClr val="002060"/>
                </a:solidFill>
                <a:effectLst>
                  <a:outerShdw dist="38100" dir="2640000" algn="bl" rotWithShape="0">
                    <a:schemeClr val="accent1"/>
                  </a:outerShdw>
                </a:effectLst>
                <a:latin typeface="Ink Free"/>
                <a:ea typeface="Calibri"/>
                <a:cs typeface="Calibri"/>
              </a:rPr>
              <a:t> PAP3 </a:t>
            </a:r>
            <a:r>
              <a:rPr lang="en-GB" sz="3400" b="1" dirty="0">
                <a:ln w="12700">
                  <a:solidFill>
                    <a:schemeClr val="accent1"/>
                  </a:solidFill>
                  <a:prstDash val="solid"/>
                </a:ln>
                <a:solidFill>
                  <a:srgbClr val="002060"/>
                </a:solidFill>
                <a:effectLst>
                  <a:outerShdw dist="38100" dir="2640000" algn="bl" rotWithShape="0">
                    <a:schemeClr val="accent1"/>
                  </a:outerShdw>
                </a:effectLst>
                <a:latin typeface="Ink Free"/>
              </a:rPr>
              <a:t> </a:t>
            </a:r>
            <a:endParaRPr lang="en-GB" sz="3400" b="1" dirty="0">
              <a:ln w="12700">
                <a:solidFill>
                  <a:srgbClr val="4472C4"/>
                </a:solidFill>
                <a:prstDash val="solid"/>
              </a:ln>
              <a:solidFill>
                <a:srgbClr val="002060"/>
              </a:solidFill>
              <a:effectLst>
                <a:outerShdw dist="38100" dir="2640000" algn="bl" rotWithShape="0">
                  <a:srgbClr val="4472C4"/>
                </a:outerShdw>
              </a:effectLst>
              <a:latin typeface="Ink Free" panose="03080402000500000000" pitchFamily="66" charset="0"/>
              <a:ea typeface="Calibri"/>
              <a:cs typeface="Calibri"/>
            </a:endParaRPr>
          </a:p>
        </p:txBody>
      </p:sp>
      <p:sp>
        <p:nvSpPr>
          <p:cNvPr id="6" name="Rectangle 5">
            <a:extLst>
              <a:ext uri="{FF2B5EF4-FFF2-40B4-BE49-F238E27FC236}">
                <a16:creationId xmlns:a16="http://schemas.microsoft.com/office/drawing/2014/main" id="{9522535A-F60A-5774-3CF6-E7EB5B8E4D52}"/>
              </a:ext>
            </a:extLst>
          </p:cNvPr>
          <p:cNvSpPr/>
          <p:nvPr/>
        </p:nvSpPr>
        <p:spPr>
          <a:xfrm>
            <a:off x="7956499" y="831448"/>
            <a:ext cx="4356888" cy="1015663"/>
          </a:xfrm>
          <a:prstGeom prst="rect">
            <a:avLst/>
          </a:prstGeom>
          <a:noFill/>
        </p:spPr>
        <p:txBody>
          <a:bodyPr wrap="square" lIns="91440" tIns="45720" rIns="91440" bIns="45720" anchor="t">
            <a:spAutoFit/>
          </a:bodyPr>
          <a:lstStyle/>
          <a:p>
            <a:pPr algn="ctr"/>
            <a:r>
              <a:rPr lang="en-US" sz="3000" b="1" dirty="0">
                <a:ln w="12700">
                  <a:solidFill>
                    <a:schemeClr val="accent1"/>
                  </a:solidFill>
                  <a:prstDash val="solid"/>
                </a:ln>
                <a:solidFill>
                  <a:srgbClr val="002060"/>
                </a:solidFill>
                <a:effectLst>
                  <a:outerShdw dist="38100" dir="2640000" algn="bl" rotWithShape="0">
                    <a:schemeClr val="accent1"/>
                  </a:outerShdw>
                </a:effectLst>
                <a:latin typeface="Ink Free"/>
                <a:ea typeface="HGGothicE"/>
                <a:cs typeface="Vijaya"/>
              </a:rPr>
              <a:t>Requirements </a:t>
            </a:r>
            <a:endParaRPr lang="en-US" sz="3000" b="1">
              <a:ln w="12700">
                <a:solidFill>
                  <a:srgbClr val="4472C4"/>
                </a:solidFill>
                <a:prstDash val="solid"/>
              </a:ln>
              <a:solidFill>
                <a:srgbClr val="002060"/>
              </a:solidFill>
              <a:effectLst>
                <a:outerShdw dist="38100" dir="2640000" algn="bl" rotWithShape="0">
                  <a:srgbClr val="4472C4"/>
                </a:outerShdw>
              </a:effectLst>
              <a:latin typeface="Ink Free" panose="03080402000500000000" pitchFamily="66" charset="0"/>
              <a:ea typeface="HGGothicE" panose="020B0400000000000000" pitchFamily="49" charset="-128"/>
              <a:cs typeface="Vijaya" panose="020B0502040204020203" pitchFamily="18" charset="0"/>
            </a:endParaRPr>
          </a:p>
          <a:p>
            <a:pPr algn="ctr"/>
            <a:r>
              <a:rPr lang="en-US" sz="3000" b="1" dirty="0">
                <a:ln w="12700">
                  <a:solidFill>
                    <a:schemeClr val="accent1"/>
                  </a:solidFill>
                  <a:prstDash val="solid"/>
                </a:ln>
                <a:solidFill>
                  <a:srgbClr val="002060"/>
                </a:solidFill>
                <a:effectLst>
                  <a:outerShdw dist="38100" dir="2640000" algn="bl" rotWithShape="0">
                    <a:schemeClr val="accent1"/>
                  </a:outerShdw>
                </a:effectLst>
                <a:latin typeface="Ink Free"/>
                <a:ea typeface="HGGothicE"/>
                <a:cs typeface="Vijaya"/>
              </a:rPr>
              <a:t>for PTE3</a:t>
            </a:r>
            <a:endParaRPr lang="en-US" sz="3000" b="1" cap="none" spc="0" dirty="0">
              <a:ln w="12700">
                <a:solidFill>
                  <a:srgbClr val="4472C4"/>
                </a:solidFill>
                <a:prstDash val="solid"/>
              </a:ln>
              <a:solidFill>
                <a:srgbClr val="0070C0"/>
              </a:solidFill>
              <a:effectLst>
                <a:outerShdw dist="38100" dir="2640000" algn="bl" rotWithShape="0">
                  <a:srgbClr val="4472C4"/>
                </a:outerShdw>
              </a:effectLst>
              <a:latin typeface="Ink Free" panose="03080402000500000000" pitchFamily="66" charset="0"/>
              <a:ea typeface="HGGothicE" panose="020B0400000000000000" pitchFamily="49" charset="-128"/>
              <a:cs typeface="Vijaya" panose="020B0502040204020203" pitchFamily="18" charset="0"/>
            </a:endParaRPr>
          </a:p>
        </p:txBody>
      </p:sp>
      <p:pic>
        <p:nvPicPr>
          <p:cNvPr id="11" name="Picture 10">
            <a:extLst>
              <a:ext uri="{FF2B5EF4-FFF2-40B4-BE49-F238E27FC236}">
                <a16:creationId xmlns:a16="http://schemas.microsoft.com/office/drawing/2014/main" id="{63B9479F-6227-1C5E-C21B-7E71FDF1B891}"/>
              </a:ext>
            </a:extLst>
          </p:cNvPr>
          <p:cNvPicPr>
            <a:picLocks noChangeAspect="1"/>
          </p:cNvPicPr>
          <p:nvPr/>
        </p:nvPicPr>
        <p:blipFill>
          <a:blip r:embed="rId3"/>
          <a:stretch>
            <a:fillRect/>
          </a:stretch>
        </p:blipFill>
        <p:spPr>
          <a:xfrm>
            <a:off x="268230" y="3329086"/>
            <a:ext cx="1649223" cy="1175811"/>
          </a:xfrm>
          <a:prstGeom prst="rect">
            <a:avLst/>
          </a:prstGeom>
          <a:ln>
            <a:noFill/>
          </a:ln>
          <a:effectLst>
            <a:softEdge rad="112500"/>
          </a:effectLst>
        </p:spPr>
      </p:pic>
      <p:pic>
        <p:nvPicPr>
          <p:cNvPr id="16" name="Picture 15">
            <a:extLst>
              <a:ext uri="{FF2B5EF4-FFF2-40B4-BE49-F238E27FC236}">
                <a16:creationId xmlns:a16="http://schemas.microsoft.com/office/drawing/2014/main" id="{03A4598B-61BF-1BF2-32EF-89281D0514F7}"/>
              </a:ext>
            </a:extLst>
          </p:cNvPr>
          <p:cNvPicPr>
            <a:picLocks noChangeAspect="1"/>
          </p:cNvPicPr>
          <p:nvPr/>
        </p:nvPicPr>
        <p:blipFill>
          <a:blip r:embed="rId4"/>
          <a:stretch>
            <a:fillRect/>
          </a:stretch>
        </p:blipFill>
        <p:spPr>
          <a:xfrm>
            <a:off x="6809931" y="4162814"/>
            <a:ext cx="1380764" cy="206587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35049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A592D1A-9ECD-4657-B7B0-D42FC8FA6C05}"/>
              </a:ext>
            </a:extLst>
          </p:cNvPr>
          <p:cNvGraphicFramePr>
            <a:graphicFrameLocks noGrp="1"/>
          </p:cNvGraphicFramePr>
          <p:nvPr>
            <p:extLst>
              <p:ext uri="{D42A27DB-BD31-4B8C-83A1-F6EECF244321}">
                <p14:modId xmlns:p14="http://schemas.microsoft.com/office/powerpoint/2010/main" val="2860152220"/>
              </p:ext>
            </p:extLst>
          </p:nvPr>
        </p:nvGraphicFramePr>
        <p:xfrm>
          <a:off x="3210820" y="976924"/>
          <a:ext cx="8698087" cy="4905614"/>
        </p:xfrm>
        <a:graphic>
          <a:graphicData uri="http://schemas.openxmlformats.org/drawingml/2006/table">
            <a:tbl>
              <a:tblPr firstRow="1" bandRow="1">
                <a:tableStyleId>{5C22544A-7EE6-4342-B048-85BDC9FD1C3A}</a:tableStyleId>
              </a:tblPr>
              <a:tblGrid>
                <a:gridCol w="3422650">
                  <a:extLst>
                    <a:ext uri="{9D8B030D-6E8A-4147-A177-3AD203B41FA5}">
                      <a16:colId xmlns:a16="http://schemas.microsoft.com/office/drawing/2014/main" val="2524829056"/>
                    </a:ext>
                  </a:extLst>
                </a:gridCol>
                <a:gridCol w="1983740">
                  <a:extLst>
                    <a:ext uri="{9D8B030D-6E8A-4147-A177-3AD203B41FA5}">
                      <a16:colId xmlns:a16="http://schemas.microsoft.com/office/drawing/2014/main" val="531421162"/>
                    </a:ext>
                  </a:extLst>
                </a:gridCol>
                <a:gridCol w="3291697">
                  <a:extLst>
                    <a:ext uri="{9D8B030D-6E8A-4147-A177-3AD203B41FA5}">
                      <a16:colId xmlns:a16="http://schemas.microsoft.com/office/drawing/2014/main" val="1751525996"/>
                    </a:ext>
                  </a:extLst>
                </a:gridCol>
              </a:tblGrid>
              <a:tr h="428625">
                <a:tc>
                  <a:txBody>
                    <a:bodyPr/>
                    <a:lstStyle/>
                    <a:p>
                      <a:pPr lvl="0" algn="ctr">
                        <a:lnSpc>
                          <a:spcPct val="100000"/>
                        </a:lnSpc>
                        <a:spcBef>
                          <a:spcPts val="0"/>
                        </a:spcBef>
                        <a:spcAft>
                          <a:spcPts val="0"/>
                        </a:spcAft>
                        <a:buNone/>
                      </a:pPr>
                      <a:r>
                        <a:rPr lang="cy-GB" sz="2000" b="1" i="0" u="none" strike="noStrike" noProof="0" dirty="0">
                          <a:solidFill>
                            <a:srgbClr val="FFFFFF"/>
                          </a:solidFill>
                          <a:effectLst/>
                          <a:latin typeface="Calibri"/>
                        </a:rPr>
                        <a:t>Digwyddiad</a:t>
                      </a:r>
                    </a:p>
                  </a:txBody>
                  <a:tcPr/>
                </a:tc>
                <a:tc>
                  <a:txBody>
                    <a:bodyPr/>
                    <a:lstStyle/>
                    <a:p>
                      <a:pPr lvl="0" algn="ctr">
                        <a:buNone/>
                      </a:pPr>
                      <a:r>
                        <a:rPr lang="cy-GB" sz="2000" b="1" i="0" u="none" strike="noStrike" noProof="0" dirty="0">
                          <a:solidFill>
                            <a:srgbClr val="FFFFFF"/>
                          </a:solidFill>
                          <a:effectLst/>
                          <a:latin typeface="Calibri"/>
                        </a:rPr>
                        <a:t>Dyddiad</a:t>
                      </a:r>
                      <a:r>
                        <a:rPr lang="en-US" sz="2000" b="1" i="0" u="none" strike="noStrike" noProof="0" dirty="0">
                          <a:solidFill>
                            <a:srgbClr val="FFFFFF"/>
                          </a:solidFill>
                          <a:effectLst/>
                          <a:latin typeface="Calibri"/>
                        </a:rPr>
                        <a:t>/</a:t>
                      </a:r>
                      <a:r>
                        <a:rPr lang="en-US" sz="2000" dirty="0">
                          <a:effectLst/>
                        </a:rPr>
                        <a:t>Date ​</a:t>
                      </a:r>
                      <a:endParaRPr lang="en-US" sz="2000" b="1" dirty="0">
                        <a:solidFill>
                          <a:srgbClr val="FFFFFF"/>
                        </a:solidFill>
                        <a:effectLst/>
                      </a:endParaRPr>
                    </a:p>
                  </a:txBody>
                  <a:tcPr/>
                </a:tc>
                <a:tc>
                  <a:txBody>
                    <a:bodyPr/>
                    <a:lstStyle/>
                    <a:p>
                      <a:pPr algn="ctr" fontAlgn="base"/>
                      <a:r>
                        <a:rPr lang="en-US" sz="2000" dirty="0">
                          <a:effectLst/>
                        </a:rPr>
                        <a:t>Event ​</a:t>
                      </a:r>
                      <a:endParaRPr lang="en-US" sz="2000" b="1" dirty="0">
                        <a:solidFill>
                          <a:srgbClr val="FFFFFF"/>
                        </a:solidFill>
                        <a:effectLst/>
                      </a:endParaRPr>
                    </a:p>
                  </a:txBody>
                  <a:tcPr/>
                </a:tc>
                <a:extLst>
                  <a:ext uri="{0D108BD9-81ED-4DB2-BD59-A6C34878D82A}">
                    <a16:rowId xmlns:a16="http://schemas.microsoft.com/office/drawing/2014/main" val="4143967493"/>
                  </a:ext>
                </a:extLst>
              </a:tr>
              <a:tr h="428625">
                <a:tc>
                  <a:txBody>
                    <a:bodyPr/>
                    <a:lstStyle/>
                    <a:p>
                      <a:pPr lvl="0" algn="ctr">
                        <a:lnSpc>
                          <a:spcPct val="100000"/>
                        </a:lnSpc>
                        <a:spcBef>
                          <a:spcPts val="0"/>
                        </a:spcBef>
                        <a:spcAft>
                          <a:spcPts val="0"/>
                        </a:spcAft>
                        <a:buNone/>
                      </a:pPr>
                      <a:r>
                        <a:rPr lang="cy-GB" sz="1600" b="1" i="0" u="none" strike="noStrike" noProof="0" dirty="0">
                          <a:solidFill>
                            <a:srgbClr val="000000"/>
                          </a:solidFill>
                          <a:effectLst/>
                          <a:latin typeface="Calibri"/>
                        </a:rPr>
                        <a:t>Cyfnod Paratoi</a:t>
                      </a:r>
                    </a:p>
                  </a:txBody>
                  <a:tcPr anchor="ctr">
                    <a:solidFill>
                      <a:schemeClr val="accent1">
                        <a:lumMod val="20000"/>
                        <a:lumOff val="80000"/>
                      </a:schemeClr>
                    </a:solidFill>
                  </a:tcPr>
                </a:tc>
                <a:tc>
                  <a:txBody>
                    <a:bodyPr/>
                    <a:lstStyle/>
                    <a:p>
                      <a:pPr lvl="0" algn="ctr">
                        <a:buNone/>
                      </a:pPr>
                      <a:r>
                        <a:rPr lang="en-US" sz="1600" b="1" i="0" u="none" strike="noStrike" noProof="0" dirty="0">
                          <a:solidFill>
                            <a:srgbClr val="FF0000"/>
                          </a:solidFill>
                          <a:effectLst/>
                          <a:latin typeface="Calibri"/>
                        </a:rPr>
                        <a:t>2.3.26 - 6.3.26</a:t>
                      </a:r>
                    </a:p>
                  </a:txBody>
                  <a:tcPr anchor="ctr">
                    <a:solidFill>
                      <a:schemeClr val="accent1">
                        <a:lumMod val="20000"/>
                        <a:lumOff val="80000"/>
                      </a:schemeClr>
                    </a:solidFill>
                  </a:tcPr>
                </a:tc>
                <a:tc>
                  <a:txBody>
                    <a:bodyPr/>
                    <a:lstStyle/>
                    <a:p>
                      <a:pPr algn="ctr" fontAlgn="base"/>
                      <a:r>
                        <a:rPr lang="en-US" sz="1600" b="1" dirty="0">
                          <a:effectLst/>
                          <a:latin typeface="Calibri"/>
                        </a:rPr>
                        <a:t>  Preparation Period</a:t>
                      </a:r>
                    </a:p>
                  </a:txBody>
                  <a:tcPr anchor="ctr">
                    <a:solidFill>
                      <a:schemeClr val="accent1">
                        <a:lumMod val="20000"/>
                        <a:lumOff val="80000"/>
                      </a:schemeClr>
                    </a:solidFill>
                  </a:tcPr>
                </a:tc>
                <a:extLst>
                  <a:ext uri="{0D108BD9-81ED-4DB2-BD59-A6C34878D82A}">
                    <a16:rowId xmlns:a16="http://schemas.microsoft.com/office/drawing/2014/main" val="1230618145"/>
                  </a:ext>
                </a:extLst>
              </a:tr>
              <a:tr h="428625">
                <a:tc>
                  <a:txBody>
                    <a:bodyPr/>
                    <a:lstStyle/>
                    <a:p>
                      <a:pPr lvl="0" algn="ctr">
                        <a:lnSpc>
                          <a:spcPct val="100000"/>
                        </a:lnSpc>
                        <a:spcBef>
                          <a:spcPts val="0"/>
                        </a:spcBef>
                        <a:spcAft>
                          <a:spcPts val="0"/>
                        </a:spcAft>
                        <a:buNone/>
                      </a:pPr>
                      <a:r>
                        <a:rPr lang="cy-GB" sz="1600" b="1" i="0" u="none" strike="noStrike" noProof="0" dirty="0">
                          <a:solidFill>
                            <a:srgbClr val="000000"/>
                          </a:solidFill>
                          <a:effectLst/>
                          <a:latin typeface="Calibri"/>
                        </a:rPr>
                        <a:t>Ymweliad Cynnar</a:t>
                      </a:r>
                    </a:p>
                  </a:txBody>
                  <a:tcPr anchor="ctr">
                    <a:solidFill>
                      <a:schemeClr val="accent1">
                        <a:lumMod val="20000"/>
                        <a:lumOff val="80000"/>
                      </a:schemeClr>
                    </a:solidFill>
                  </a:tcPr>
                </a:tc>
                <a:tc>
                  <a:txBody>
                    <a:bodyPr/>
                    <a:lstStyle/>
                    <a:p>
                      <a:pPr lvl="0" algn="ctr">
                        <a:buNone/>
                      </a:pPr>
                      <a:r>
                        <a:rPr lang="en-US" sz="1600" b="1" i="0" u="none" strike="noStrike" noProof="0" dirty="0">
                          <a:solidFill>
                            <a:srgbClr val="FF0000"/>
                          </a:solidFill>
                          <a:effectLst/>
                          <a:latin typeface="Calibri"/>
                        </a:rPr>
                        <a:t>2.3.26 - 13.3.26</a:t>
                      </a:r>
                    </a:p>
                  </a:txBody>
                  <a:tcPr anchor="ctr">
                    <a:solidFill>
                      <a:schemeClr val="accent1">
                        <a:lumMod val="20000"/>
                        <a:lumOff val="80000"/>
                      </a:schemeClr>
                    </a:solidFill>
                  </a:tcPr>
                </a:tc>
                <a:tc>
                  <a:txBody>
                    <a:bodyPr/>
                    <a:lstStyle/>
                    <a:p>
                      <a:pPr lvl="0" algn="ctr">
                        <a:buNone/>
                      </a:pPr>
                      <a:r>
                        <a:rPr lang="en-US" sz="1600" b="1" dirty="0">
                          <a:effectLst/>
                          <a:latin typeface="Calibri"/>
                        </a:rPr>
                        <a:t>Early Visits</a:t>
                      </a:r>
                    </a:p>
                  </a:txBody>
                  <a:tcPr anchor="ctr">
                    <a:solidFill>
                      <a:schemeClr val="accent1">
                        <a:lumMod val="20000"/>
                        <a:lumOff val="80000"/>
                      </a:schemeClr>
                    </a:solidFill>
                  </a:tcPr>
                </a:tc>
                <a:extLst>
                  <a:ext uri="{0D108BD9-81ED-4DB2-BD59-A6C34878D82A}">
                    <a16:rowId xmlns:a16="http://schemas.microsoft.com/office/drawing/2014/main" val="458571125"/>
                  </a:ext>
                </a:extLst>
              </a:tr>
              <a:tr h="488950">
                <a:tc>
                  <a:txBody>
                    <a:bodyPr/>
                    <a:lstStyle/>
                    <a:p>
                      <a:pPr lvl="0" algn="ctr">
                        <a:lnSpc>
                          <a:spcPct val="100000"/>
                        </a:lnSpc>
                        <a:spcBef>
                          <a:spcPts val="0"/>
                        </a:spcBef>
                        <a:spcAft>
                          <a:spcPts val="0"/>
                        </a:spcAft>
                        <a:buNone/>
                      </a:pPr>
                      <a:r>
                        <a:rPr lang="en-US" sz="1600" b="1" i="0" u="none" strike="noStrike" noProof="0" dirty="0" err="1">
                          <a:solidFill>
                            <a:srgbClr val="000000"/>
                          </a:solidFill>
                          <a:effectLst/>
                          <a:latin typeface="Calibri"/>
                        </a:rPr>
                        <a:t>Lleoliad</a:t>
                      </a:r>
                      <a:r>
                        <a:rPr lang="en-US" sz="1600" b="1" i="0" u="none" strike="noStrike" noProof="0" dirty="0">
                          <a:solidFill>
                            <a:srgbClr val="000000"/>
                          </a:solidFill>
                          <a:effectLst/>
                          <a:latin typeface="Calibri"/>
                        </a:rPr>
                        <a:t> - PAP3</a:t>
                      </a:r>
                    </a:p>
                  </a:txBody>
                  <a:tcPr anchor="ctr">
                    <a:solidFill>
                      <a:schemeClr val="accent1">
                        <a:lumMod val="20000"/>
                        <a:lumOff val="80000"/>
                      </a:schemeClr>
                    </a:solidFill>
                  </a:tcPr>
                </a:tc>
                <a:tc>
                  <a:txBody>
                    <a:bodyPr/>
                    <a:lstStyle/>
                    <a:p>
                      <a:pPr lvl="0" algn="ctr">
                        <a:lnSpc>
                          <a:spcPct val="100000"/>
                        </a:lnSpc>
                        <a:spcBef>
                          <a:spcPts val="0"/>
                        </a:spcBef>
                        <a:spcAft>
                          <a:spcPts val="0"/>
                        </a:spcAft>
                        <a:buNone/>
                      </a:pPr>
                      <a:r>
                        <a:rPr lang="en-US" sz="1600" b="1" i="0" u="none" strike="noStrike" noProof="0" dirty="0">
                          <a:solidFill>
                            <a:srgbClr val="FF0000"/>
                          </a:solidFill>
                          <a:effectLst/>
                          <a:latin typeface="Calibri"/>
                        </a:rPr>
                        <a:t>2.3.26 - 15.5.26</a:t>
                      </a:r>
                      <a:endParaRPr lang="en-US" dirty="0"/>
                    </a:p>
                  </a:txBody>
                  <a:tcPr anchor="ctr">
                    <a:solidFill>
                      <a:schemeClr val="accent1">
                        <a:lumMod val="20000"/>
                        <a:lumOff val="80000"/>
                      </a:schemeClr>
                    </a:solidFill>
                  </a:tcPr>
                </a:tc>
                <a:tc>
                  <a:txBody>
                    <a:bodyPr/>
                    <a:lstStyle/>
                    <a:p>
                      <a:pPr algn="ctr" fontAlgn="base"/>
                      <a:r>
                        <a:rPr lang="en-US" sz="1600" b="1" dirty="0">
                          <a:effectLst/>
                          <a:latin typeface="Calibri"/>
                        </a:rPr>
                        <a:t>  </a:t>
                      </a:r>
                      <a:r>
                        <a:rPr lang="en-US" sz="1600" b="1" i="0" u="none" strike="noStrike" noProof="0" dirty="0">
                          <a:solidFill>
                            <a:srgbClr val="000000"/>
                          </a:solidFill>
                          <a:effectLst/>
                          <a:latin typeface="Calibri"/>
                        </a:rPr>
                        <a:t>Placement PTE3 </a:t>
                      </a:r>
                    </a:p>
                  </a:txBody>
                  <a:tcPr anchor="ctr">
                    <a:solidFill>
                      <a:schemeClr val="accent1">
                        <a:lumMod val="20000"/>
                        <a:lumOff val="80000"/>
                      </a:schemeClr>
                    </a:solidFill>
                  </a:tcPr>
                </a:tc>
                <a:extLst>
                  <a:ext uri="{0D108BD9-81ED-4DB2-BD59-A6C34878D82A}">
                    <a16:rowId xmlns:a16="http://schemas.microsoft.com/office/drawing/2014/main" val="91453702"/>
                  </a:ext>
                </a:extLst>
              </a:tr>
              <a:tr h="461010">
                <a:tc>
                  <a:txBody>
                    <a:bodyPr/>
                    <a:lstStyle/>
                    <a:p>
                      <a:pPr lvl="0" algn="ctr">
                        <a:lnSpc>
                          <a:spcPct val="100000"/>
                        </a:lnSpc>
                        <a:spcBef>
                          <a:spcPts val="0"/>
                        </a:spcBef>
                        <a:spcAft>
                          <a:spcPts val="0"/>
                        </a:spcAft>
                        <a:buNone/>
                      </a:pPr>
                      <a:r>
                        <a:rPr lang="en-US" sz="1600" b="1" i="0" u="none" strike="noStrike" noProof="0" dirty="0" err="1">
                          <a:solidFill>
                            <a:srgbClr val="000000"/>
                          </a:solidFill>
                          <a:effectLst/>
                          <a:latin typeface="Calibri"/>
                        </a:rPr>
                        <a:t>Sgwrs</a:t>
                      </a:r>
                      <a:r>
                        <a:rPr lang="en-US" sz="1600" b="1" i="0" u="none" strike="noStrike" noProof="0" dirty="0">
                          <a:solidFill>
                            <a:srgbClr val="000000"/>
                          </a:solidFill>
                          <a:effectLst/>
                          <a:latin typeface="Calibri"/>
                        </a:rPr>
                        <a:t> </a:t>
                      </a:r>
                      <a:r>
                        <a:rPr lang="en-US" sz="1600" b="1" i="0" u="none" strike="noStrike" noProof="0" dirty="0" err="1">
                          <a:solidFill>
                            <a:srgbClr val="000000"/>
                          </a:solidFill>
                          <a:effectLst/>
                          <a:latin typeface="Calibri"/>
                        </a:rPr>
                        <a:t>Broffesiynol</a:t>
                      </a:r>
                    </a:p>
                  </a:txBody>
                  <a:tcPr anchor="ctr">
                    <a:solidFill>
                      <a:schemeClr val="accent1">
                        <a:lumMod val="20000"/>
                        <a:lumOff val="80000"/>
                      </a:schemeClr>
                    </a:solidFill>
                  </a:tcPr>
                </a:tc>
                <a:tc>
                  <a:txBody>
                    <a:bodyPr/>
                    <a:lstStyle/>
                    <a:p>
                      <a:pPr lvl="0" algn="ctr">
                        <a:lnSpc>
                          <a:spcPct val="100000"/>
                        </a:lnSpc>
                        <a:spcBef>
                          <a:spcPts val="0"/>
                        </a:spcBef>
                        <a:spcAft>
                          <a:spcPts val="0"/>
                        </a:spcAft>
                        <a:buNone/>
                      </a:pPr>
                      <a:r>
                        <a:rPr lang="en-US" sz="1600" b="1" i="0" u="none" strike="noStrike" noProof="0" dirty="0">
                          <a:solidFill>
                            <a:srgbClr val="FF0000"/>
                          </a:solidFill>
                          <a:effectLst/>
                          <a:latin typeface="Calibri"/>
                        </a:rPr>
                        <a:t>16.3.26 - 25.3.26</a:t>
                      </a:r>
                      <a:endParaRPr lang="en-US" dirty="0"/>
                    </a:p>
                  </a:txBody>
                  <a:tcPr anchor="ctr">
                    <a:solidFill>
                      <a:schemeClr val="accent1">
                        <a:lumMod val="20000"/>
                        <a:lumOff val="80000"/>
                      </a:schemeClr>
                    </a:solidFill>
                  </a:tcPr>
                </a:tc>
                <a:tc>
                  <a:txBody>
                    <a:bodyPr/>
                    <a:lstStyle/>
                    <a:p>
                      <a:pPr lvl="0" algn="ctr">
                        <a:lnSpc>
                          <a:spcPct val="100000"/>
                        </a:lnSpc>
                        <a:spcBef>
                          <a:spcPts val="0"/>
                        </a:spcBef>
                        <a:spcAft>
                          <a:spcPts val="0"/>
                        </a:spcAft>
                        <a:buNone/>
                      </a:pPr>
                      <a:r>
                        <a:rPr lang="en-US" sz="1600" b="1" i="0" u="none" strike="noStrike" noProof="0" dirty="0">
                          <a:solidFill>
                            <a:srgbClr val="000000"/>
                          </a:solidFill>
                          <a:effectLst/>
                          <a:latin typeface="Calibri"/>
                        </a:rPr>
                        <a:t>Professional Conversation </a:t>
                      </a:r>
                    </a:p>
                  </a:txBody>
                  <a:tcPr anchor="ctr">
                    <a:solidFill>
                      <a:schemeClr val="accent1">
                        <a:lumMod val="20000"/>
                        <a:lumOff val="80000"/>
                      </a:schemeClr>
                    </a:solidFill>
                  </a:tcPr>
                </a:tc>
                <a:extLst>
                  <a:ext uri="{0D108BD9-81ED-4DB2-BD59-A6C34878D82A}">
                    <a16:rowId xmlns:a16="http://schemas.microsoft.com/office/drawing/2014/main" val="246376056"/>
                  </a:ext>
                </a:extLst>
              </a:tr>
              <a:tr h="461010">
                <a:tc>
                  <a:txBody>
                    <a:bodyPr/>
                    <a:lstStyle/>
                    <a:p>
                      <a:pPr lvl="0" algn="ctr">
                        <a:buNone/>
                      </a:pPr>
                      <a:r>
                        <a:rPr lang="cy-GB" sz="1600" b="1" i="0" u="none" strike="noStrike" noProof="0" dirty="0">
                          <a:solidFill>
                            <a:srgbClr val="000000"/>
                          </a:solidFill>
                          <a:effectLst/>
                          <a:latin typeface="Calibri"/>
                        </a:rPr>
                        <a:t>Adroddiad Canol Lleoliad</a:t>
                      </a:r>
                      <a:endParaRPr lang="en-US" sz="1600" b="1" i="0" u="none" strike="noStrike" noProof="0" dirty="0">
                        <a:solidFill>
                          <a:srgbClr val="000000"/>
                        </a:solidFill>
                        <a:effectLst/>
                        <a:latin typeface="Calibri"/>
                      </a:endParaRPr>
                    </a:p>
                  </a:txBody>
                  <a:tcPr anchor="ctr">
                    <a:solidFill>
                      <a:schemeClr val="accent1">
                        <a:lumMod val="20000"/>
                        <a:lumOff val="80000"/>
                      </a:schemeClr>
                    </a:solidFill>
                  </a:tcPr>
                </a:tc>
                <a:tc>
                  <a:txBody>
                    <a:bodyPr/>
                    <a:lstStyle/>
                    <a:p>
                      <a:pPr lvl="0" algn="ctr">
                        <a:buNone/>
                      </a:pPr>
                      <a:r>
                        <a:rPr lang="en-US" sz="1600" b="1" i="0" u="none" strike="noStrike" noProof="0" dirty="0">
                          <a:solidFill>
                            <a:srgbClr val="FF0000"/>
                          </a:solidFill>
                          <a:effectLst/>
                          <a:latin typeface="Calibri"/>
                        </a:rPr>
                        <a:t>25.3.26</a:t>
                      </a:r>
                    </a:p>
                  </a:txBody>
                  <a:tcPr anchor="ctr">
                    <a:solidFill>
                      <a:schemeClr val="accent1">
                        <a:lumMod val="20000"/>
                        <a:lumOff val="80000"/>
                      </a:schemeClr>
                    </a:solidFill>
                  </a:tcPr>
                </a:tc>
                <a:tc>
                  <a:txBody>
                    <a:bodyPr/>
                    <a:lstStyle/>
                    <a:p>
                      <a:pPr lvl="0" algn="ctr">
                        <a:buNone/>
                      </a:pPr>
                      <a:r>
                        <a:rPr lang="en-US" sz="1600" b="1" dirty="0">
                          <a:effectLst/>
                          <a:latin typeface="Calibri"/>
                        </a:rPr>
                        <a:t>Mid Placement Report</a:t>
                      </a:r>
                    </a:p>
                  </a:txBody>
                  <a:tcPr anchor="ctr">
                    <a:solidFill>
                      <a:schemeClr val="accent1">
                        <a:lumMod val="20000"/>
                        <a:lumOff val="80000"/>
                      </a:schemeClr>
                    </a:solidFill>
                  </a:tcPr>
                </a:tc>
                <a:extLst>
                  <a:ext uri="{0D108BD9-81ED-4DB2-BD59-A6C34878D82A}">
                    <a16:rowId xmlns:a16="http://schemas.microsoft.com/office/drawing/2014/main" val="271652609"/>
                  </a:ext>
                </a:extLst>
              </a:tr>
              <a:tr h="502920">
                <a:tc>
                  <a:txBody>
                    <a:bodyPr/>
                    <a:lstStyle/>
                    <a:p>
                      <a:pPr lvl="0" algn="ctr">
                        <a:buNone/>
                      </a:pPr>
                      <a:r>
                        <a:rPr lang="cy-GB" sz="1600" b="1" i="0" u="none" strike="noStrike" noProof="0" dirty="0">
                          <a:solidFill>
                            <a:srgbClr val="000000"/>
                          </a:solidFill>
                          <a:effectLst/>
                          <a:latin typeface="Calibri"/>
                        </a:rPr>
                        <a:t>Pasg</a:t>
                      </a:r>
                    </a:p>
                  </a:txBody>
                  <a:tcPr anchor="ctr">
                    <a:solidFill>
                      <a:schemeClr val="accent5">
                        <a:lumMod val="60000"/>
                        <a:lumOff val="40000"/>
                      </a:schemeClr>
                    </a:solidFill>
                  </a:tcPr>
                </a:tc>
                <a:tc>
                  <a:txBody>
                    <a:bodyPr/>
                    <a:lstStyle/>
                    <a:p>
                      <a:pPr lvl="0" algn="ctr">
                        <a:buNone/>
                      </a:pPr>
                      <a:r>
                        <a:rPr lang="en-US" sz="1600" b="1" i="0" u="none" strike="noStrike" noProof="0" dirty="0">
                          <a:solidFill>
                            <a:srgbClr val="FF0000"/>
                          </a:solidFill>
                          <a:effectLst/>
                          <a:latin typeface="Calibri"/>
                        </a:rPr>
                        <a:t>30.3.26 - 17.4.26</a:t>
                      </a:r>
                    </a:p>
                  </a:txBody>
                  <a:tcPr anchor="ctr">
                    <a:solidFill>
                      <a:schemeClr val="accent5">
                        <a:lumMod val="60000"/>
                        <a:lumOff val="40000"/>
                      </a:schemeClr>
                    </a:solidFill>
                  </a:tcPr>
                </a:tc>
                <a:tc>
                  <a:txBody>
                    <a:bodyPr/>
                    <a:lstStyle/>
                    <a:p>
                      <a:pPr lvl="0" algn="ctr">
                        <a:buNone/>
                      </a:pPr>
                      <a:r>
                        <a:rPr lang="en-US" sz="1600" b="1" dirty="0">
                          <a:effectLst/>
                          <a:latin typeface="Calibri"/>
                        </a:rPr>
                        <a:t>Easter</a:t>
                      </a:r>
                    </a:p>
                  </a:txBody>
                  <a:tcPr anchor="ctr">
                    <a:solidFill>
                      <a:schemeClr val="accent5">
                        <a:lumMod val="60000"/>
                        <a:lumOff val="40000"/>
                      </a:schemeClr>
                    </a:solidFill>
                  </a:tcPr>
                </a:tc>
                <a:extLst>
                  <a:ext uri="{0D108BD9-81ED-4DB2-BD59-A6C34878D82A}">
                    <a16:rowId xmlns:a16="http://schemas.microsoft.com/office/drawing/2014/main" val="2631522480"/>
                  </a:ext>
                </a:extLst>
              </a:tr>
              <a:tr h="377190">
                <a:tc>
                  <a:txBody>
                    <a:bodyPr/>
                    <a:lstStyle/>
                    <a:p>
                      <a:pPr lvl="0" algn="ctr">
                        <a:buNone/>
                      </a:pPr>
                      <a:r>
                        <a:rPr lang="en-US" sz="1600" b="1" i="0" u="none" strike="noStrike" noProof="0" dirty="0" err="1">
                          <a:solidFill>
                            <a:srgbClr val="000000"/>
                          </a:solidFill>
                          <a:effectLst/>
                          <a:latin typeface="Calibri"/>
                        </a:rPr>
                        <a:t>Arsylwad</a:t>
                      </a:r>
                      <a:r>
                        <a:rPr lang="en-US" sz="1600" b="1" i="0" u="none" strike="noStrike" noProof="0" dirty="0">
                          <a:solidFill>
                            <a:srgbClr val="000000"/>
                          </a:solidFill>
                          <a:effectLst/>
                          <a:latin typeface="Calibri"/>
                        </a:rPr>
                        <a:t> </a:t>
                      </a:r>
                      <a:r>
                        <a:rPr lang="en-US" sz="1600" b="1" i="0" u="none" strike="noStrike" noProof="0" dirty="0" err="1">
                          <a:solidFill>
                            <a:srgbClr val="000000"/>
                          </a:solidFill>
                          <a:effectLst/>
                          <a:latin typeface="Calibri"/>
                        </a:rPr>
                        <a:t>ar</a:t>
                      </a:r>
                      <a:r>
                        <a:rPr lang="en-US" sz="1600" b="1" i="0" u="none" strike="noStrike" noProof="0" dirty="0">
                          <a:solidFill>
                            <a:srgbClr val="000000"/>
                          </a:solidFill>
                          <a:effectLst/>
                          <a:latin typeface="Calibri"/>
                        </a:rPr>
                        <a:t> y Cyd</a:t>
                      </a:r>
                      <a:endParaRPr lang="en-US" sz="1600" b="1" dirty="0"/>
                    </a:p>
                  </a:txBody>
                  <a:tcPr anchor="ctr">
                    <a:solidFill>
                      <a:schemeClr val="accent1">
                        <a:lumMod val="20000"/>
                        <a:lumOff val="80000"/>
                      </a:schemeClr>
                    </a:solidFill>
                  </a:tcPr>
                </a:tc>
                <a:tc>
                  <a:txBody>
                    <a:bodyPr/>
                    <a:lstStyle/>
                    <a:p>
                      <a:pPr lvl="0" algn="ctr">
                        <a:buNone/>
                      </a:pPr>
                      <a:r>
                        <a:rPr lang="en-US" sz="1600" b="1" i="0" u="none" strike="noStrike" noProof="0" dirty="0">
                          <a:solidFill>
                            <a:srgbClr val="FF0000"/>
                          </a:solidFill>
                          <a:effectLst/>
                          <a:latin typeface="Calibri"/>
                        </a:rPr>
                        <a:t>20.4.26 - 8.5.26</a:t>
                      </a:r>
                    </a:p>
                  </a:txBody>
                  <a:tcPr>
                    <a:solidFill>
                      <a:schemeClr val="accent1">
                        <a:lumMod val="20000"/>
                        <a:lumOff val="80000"/>
                      </a:schemeClr>
                    </a:solidFill>
                  </a:tcPr>
                </a:tc>
                <a:tc>
                  <a:txBody>
                    <a:bodyPr/>
                    <a:lstStyle/>
                    <a:p>
                      <a:pPr lvl="0" algn="ctr">
                        <a:buNone/>
                      </a:pPr>
                      <a:r>
                        <a:rPr lang="en-US" sz="1600" b="1" i="0" u="none" strike="noStrike" noProof="0" dirty="0">
                          <a:solidFill>
                            <a:srgbClr val="000000"/>
                          </a:solidFill>
                          <a:effectLst/>
                          <a:latin typeface="Calibri"/>
                        </a:rPr>
                        <a:t> Joint Review Visit</a:t>
                      </a:r>
                      <a:endParaRPr lang="en-US" sz="1600" b="1" dirty="0">
                        <a:effectLst/>
                        <a:latin typeface="Calibri"/>
                      </a:endParaRPr>
                    </a:p>
                  </a:txBody>
                  <a:tcPr>
                    <a:solidFill>
                      <a:schemeClr val="accent1">
                        <a:lumMod val="20000"/>
                        <a:lumOff val="80000"/>
                      </a:schemeClr>
                    </a:solidFill>
                  </a:tcPr>
                </a:tc>
                <a:extLst>
                  <a:ext uri="{0D108BD9-81ED-4DB2-BD59-A6C34878D82A}">
                    <a16:rowId xmlns:a16="http://schemas.microsoft.com/office/drawing/2014/main" val="448296379"/>
                  </a:ext>
                </a:extLst>
              </a:tr>
              <a:tr h="452361">
                <a:tc>
                  <a:txBody>
                    <a:bodyPr/>
                    <a:lstStyle/>
                    <a:p>
                      <a:pPr lvl="0" algn="ctr">
                        <a:lnSpc>
                          <a:spcPct val="100000"/>
                        </a:lnSpc>
                        <a:spcBef>
                          <a:spcPts val="0"/>
                        </a:spcBef>
                        <a:spcAft>
                          <a:spcPts val="0"/>
                        </a:spcAft>
                        <a:buNone/>
                      </a:pPr>
                      <a:r>
                        <a:rPr lang="en-US" sz="1600" b="1" i="0" u="none" strike="noStrike" noProof="0" err="1">
                          <a:solidFill>
                            <a:srgbClr val="000000"/>
                          </a:solidFill>
                          <a:effectLst/>
                          <a:latin typeface="Calibri"/>
                        </a:rPr>
                        <a:t>Pontio</a:t>
                      </a:r>
                      <a:r>
                        <a:rPr lang="en-US" sz="1600" b="1" i="0" u="none" strike="noStrike" noProof="0" dirty="0">
                          <a:solidFill>
                            <a:srgbClr val="000000"/>
                          </a:solidFill>
                          <a:effectLst/>
                          <a:latin typeface="Calibri"/>
                        </a:rPr>
                        <a:t> (</a:t>
                      </a:r>
                      <a:r>
                        <a:rPr lang="en-US" sz="1600" b="1" i="0" u="none" strike="noStrike" noProof="0" err="1">
                          <a:solidFill>
                            <a:srgbClr val="000000"/>
                          </a:solidFill>
                          <a:effectLst/>
                          <a:latin typeface="Calibri"/>
                        </a:rPr>
                        <a:t>Diwrnodau</a:t>
                      </a:r>
                      <a:r>
                        <a:rPr lang="en-US" sz="1600" b="1" i="0" u="none" strike="noStrike" noProof="0" dirty="0">
                          <a:solidFill>
                            <a:srgbClr val="000000"/>
                          </a:solidFill>
                          <a:effectLst/>
                          <a:latin typeface="Calibri"/>
                        </a:rPr>
                        <a:t> </a:t>
                      </a:r>
                      <a:r>
                        <a:rPr lang="en-US" sz="1600" b="1" i="0" u="none" strike="noStrike" noProof="0" err="1">
                          <a:solidFill>
                            <a:srgbClr val="000000"/>
                          </a:solidFill>
                          <a:effectLst/>
                          <a:latin typeface="Calibri"/>
                        </a:rPr>
                        <a:t>Cwrdd</a:t>
                      </a:r>
                      <a:r>
                        <a:rPr lang="en-US" sz="1600" b="1" i="0" u="none" strike="noStrike" noProof="0" dirty="0">
                          <a:solidFill>
                            <a:srgbClr val="000000"/>
                          </a:solidFill>
                          <a:effectLst/>
                          <a:latin typeface="Calibri"/>
                        </a:rPr>
                        <a:t> &amp; </a:t>
                      </a:r>
                      <a:r>
                        <a:rPr lang="en-US" sz="1600" b="1" i="0" u="none" strike="noStrike" noProof="0" err="1">
                          <a:solidFill>
                            <a:srgbClr val="000000"/>
                          </a:solidFill>
                          <a:effectLst/>
                          <a:latin typeface="Calibri"/>
                        </a:rPr>
                        <a:t>Rhannu</a:t>
                      </a:r>
                      <a:r>
                        <a:rPr lang="en-US" sz="1600" b="1" i="0" u="none" strike="noStrike" noProof="0" dirty="0">
                          <a:solidFill>
                            <a:srgbClr val="000000"/>
                          </a:solidFill>
                          <a:effectLst/>
                          <a:latin typeface="Calibri"/>
                        </a:rPr>
                        <a:t>)</a:t>
                      </a:r>
                      <a:endParaRPr lang="en-US"/>
                    </a:p>
                  </a:txBody>
                  <a:tcPr anchor="ctr">
                    <a:solidFill>
                      <a:schemeClr val="accent1">
                        <a:lumMod val="20000"/>
                        <a:lumOff val="80000"/>
                      </a:schemeClr>
                    </a:solidFill>
                  </a:tcPr>
                </a:tc>
                <a:tc>
                  <a:txBody>
                    <a:bodyPr/>
                    <a:lstStyle/>
                    <a:p>
                      <a:pPr lvl="0" algn="ctr">
                        <a:lnSpc>
                          <a:spcPct val="100000"/>
                        </a:lnSpc>
                        <a:spcBef>
                          <a:spcPts val="0"/>
                        </a:spcBef>
                        <a:spcAft>
                          <a:spcPts val="0"/>
                        </a:spcAft>
                        <a:buNone/>
                      </a:pPr>
                      <a:r>
                        <a:rPr lang="en-US" sz="1600" b="1" i="0" u="none" strike="noStrike" noProof="0" dirty="0">
                          <a:solidFill>
                            <a:srgbClr val="FF0000"/>
                          </a:solidFill>
                          <a:effectLst/>
                          <a:latin typeface="Calibri"/>
                        </a:rPr>
                        <a:t>22.4.26 + 13.5.26</a:t>
                      </a:r>
                    </a:p>
                  </a:txBody>
                  <a:tcPr anchor="ctr">
                    <a:solidFill>
                      <a:schemeClr val="accent1">
                        <a:lumMod val="20000"/>
                        <a:lumOff val="80000"/>
                      </a:schemeClr>
                    </a:solidFill>
                  </a:tcPr>
                </a:tc>
                <a:tc>
                  <a:txBody>
                    <a:bodyPr/>
                    <a:lstStyle/>
                    <a:p>
                      <a:pPr lvl="0" algn="ctr">
                        <a:lnSpc>
                          <a:spcPct val="100000"/>
                        </a:lnSpc>
                        <a:spcBef>
                          <a:spcPts val="0"/>
                        </a:spcBef>
                        <a:spcAft>
                          <a:spcPts val="0"/>
                        </a:spcAft>
                        <a:buNone/>
                      </a:pPr>
                      <a:r>
                        <a:rPr lang="en-US" sz="1600" b="1" i="0" u="none" strike="noStrike" noProof="0" dirty="0">
                          <a:solidFill>
                            <a:srgbClr val="000000"/>
                          </a:solidFill>
                          <a:effectLst/>
                          <a:latin typeface="Calibri"/>
                        </a:rPr>
                        <a:t>Bridging (Meet &amp; Share days) </a:t>
                      </a:r>
                      <a:endParaRPr lang="en-US"/>
                    </a:p>
                  </a:txBody>
                  <a:tcPr anchor="ctr">
                    <a:solidFill>
                      <a:schemeClr val="accent1">
                        <a:lumMod val="20000"/>
                        <a:lumOff val="80000"/>
                      </a:schemeClr>
                    </a:solidFill>
                  </a:tcPr>
                </a:tc>
                <a:extLst>
                  <a:ext uri="{0D108BD9-81ED-4DB2-BD59-A6C34878D82A}">
                    <a16:rowId xmlns:a16="http://schemas.microsoft.com/office/drawing/2014/main" val="2596709076"/>
                  </a:ext>
                </a:extLst>
              </a:tr>
              <a:tr h="438149">
                <a:tc>
                  <a:txBody>
                    <a:bodyPr/>
                    <a:lstStyle/>
                    <a:p>
                      <a:pPr lvl="0" algn="ctr">
                        <a:lnSpc>
                          <a:spcPct val="100000"/>
                        </a:lnSpc>
                        <a:spcBef>
                          <a:spcPts val="0"/>
                        </a:spcBef>
                        <a:spcAft>
                          <a:spcPts val="0"/>
                        </a:spcAft>
                        <a:buNone/>
                      </a:pPr>
                      <a:r>
                        <a:rPr lang="cy-GB" sz="1600" b="1" i="0" u="none" strike="noStrike" noProof="0" dirty="0">
                          <a:solidFill>
                            <a:srgbClr val="000000"/>
                          </a:solidFill>
                          <a:effectLst/>
                          <a:latin typeface="Calibri"/>
                        </a:rPr>
                        <a:t>Adroddiad Diwedd Lleoliad</a:t>
                      </a:r>
                    </a:p>
                  </a:txBody>
                  <a:tcPr anchor="ctr">
                    <a:solidFill>
                      <a:schemeClr val="accent1">
                        <a:lumMod val="20000"/>
                        <a:lumOff val="80000"/>
                      </a:schemeClr>
                    </a:solidFill>
                  </a:tcPr>
                </a:tc>
                <a:tc>
                  <a:txBody>
                    <a:bodyPr/>
                    <a:lstStyle/>
                    <a:p>
                      <a:pPr lvl="0" algn="ctr">
                        <a:buNone/>
                      </a:pPr>
                      <a:r>
                        <a:rPr lang="en-US" sz="1600" b="1" i="0" u="none" strike="noStrike" noProof="0" dirty="0">
                          <a:solidFill>
                            <a:srgbClr val="FF0000"/>
                          </a:solidFill>
                          <a:effectLst/>
                          <a:latin typeface="Calibri"/>
                        </a:rPr>
                        <a:t>13.5.26</a:t>
                      </a:r>
                    </a:p>
                  </a:txBody>
                  <a:tcPr anchor="ctr">
                    <a:solidFill>
                      <a:schemeClr val="accent1">
                        <a:lumMod val="20000"/>
                        <a:lumOff val="80000"/>
                      </a:schemeClr>
                    </a:solidFill>
                  </a:tcPr>
                </a:tc>
                <a:tc>
                  <a:txBody>
                    <a:bodyPr/>
                    <a:lstStyle/>
                    <a:p>
                      <a:pPr lvl="0" algn="ctr">
                        <a:buNone/>
                      </a:pPr>
                      <a:r>
                        <a:rPr lang="en-US" sz="1600" b="1" dirty="0">
                          <a:effectLst/>
                          <a:latin typeface="Calibri"/>
                        </a:rPr>
                        <a:t> End of Placement Report Due</a:t>
                      </a:r>
                    </a:p>
                  </a:txBody>
                  <a:tcPr anchor="ctr">
                    <a:solidFill>
                      <a:schemeClr val="accent1">
                        <a:lumMod val="20000"/>
                        <a:lumOff val="80000"/>
                      </a:schemeClr>
                    </a:solidFill>
                  </a:tcPr>
                </a:tc>
                <a:extLst>
                  <a:ext uri="{0D108BD9-81ED-4DB2-BD59-A6C34878D82A}">
                    <a16:rowId xmlns:a16="http://schemas.microsoft.com/office/drawing/2014/main" val="3513042720"/>
                  </a:ext>
                </a:extLst>
              </a:tr>
              <a:tr h="438149">
                <a:tc>
                  <a:txBody>
                    <a:bodyPr/>
                    <a:lstStyle/>
                    <a:p>
                      <a:pPr lvl="0" algn="ctr">
                        <a:lnSpc>
                          <a:spcPct val="100000"/>
                        </a:lnSpc>
                        <a:spcBef>
                          <a:spcPts val="0"/>
                        </a:spcBef>
                        <a:spcAft>
                          <a:spcPts val="0"/>
                        </a:spcAft>
                        <a:buNone/>
                      </a:pPr>
                      <a:r>
                        <a:rPr lang="cy-GB" sz="1600" b="1" i="0" u="none" strike="noStrike" noProof="0" dirty="0">
                          <a:solidFill>
                            <a:srgbClr val="000000"/>
                          </a:solidFill>
                          <a:effectLst/>
                          <a:latin typeface="Calibri"/>
                        </a:rPr>
                        <a:t>Diwrnodau PAP ychwanegol</a:t>
                      </a:r>
                      <a:endParaRPr lang="en-US" sz="1600" b="1" i="0" u="none" strike="noStrike" noProof="0" dirty="0">
                        <a:solidFill>
                          <a:srgbClr val="000000"/>
                        </a:solidFill>
                        <a:effectLst/>
                        <a:latin typeface="Calibri"/>
                      </a:endParaRPr>
                    </a:p>
                  </a:txBody>
                  <a:tcPr anchor="ctr">
                    <a:solidFill>
                      <a:schemeClr val="accent5">
                        <a:lumMod val="60000"/>
                        <a:lumOff val="40000"/>
                      </a:schemeClr>
                    </a:solidFill>
                  </a:tcPr>
                </a:tc>
                <a:tc>
                  <a:txBody>
                    <a:bodyPr/>
                    <a:lstStyle/>
                    <a:p>
                      <a:pPr lvl="0" algn="ctr">
                        <a:buNone/>
                      </a:pPr>
                      <a:r>
                        <a:rPr lang="en-US" sz="1600" b="1" dirty="0">
                          <a:solidFill>
                            <a:srgbClr val="FF0000"/>
                          </a:solidFill>
                          <a:effectLst/>
                        </a:rPr>
                        <a:t>1.6.26 - 10.6.26</a:t>
                      </a:r>
                    </a:p>
                  </a:txBody>
                  <a:tcPr anchor="ctr">
                    <a:solidFill>
                      <a:schemeClr val="accent5">
                        <a:lumMod val="60000"/>
                        <a:lumOff val="40000"/>
                      </a:schemeClr>
                    </a:solidFill>
                  </a:tcPr>
                </a:tc>
                <a:tc>
                  <a:txBody>
                    <a:bodyPr/>
                    <a:lstStyle/>
                    <a:p>
                      <a:pPr lvl="0" algn="ctr">
                        <a:buNone/>
                      </a:pPr>
                      <a:r>
                        <a:rPr lang="en-US" sz="1600" b="1" dirty="0">
                          <a:effectLst/>
                        </a:rPr>
                        <a:t> Additional PTE days</a:t>
                      </a:r>
                      <a:endParaRPr lang="en-US" sz="1600" b="1" dirty="0"/>
                    </a:p>
                  </a:txBody>
                  <a:tcPr anchor="ctr">
                    <a:solidFill>
                      <a:schemeClr val="accent5">
                        <a:lumMod val="60000"/>
                        <a:lumOff val="40000"/>
                      </a:schemeClr>
                    </a:solidFill>
                  </a:tcPr>
                </a:tc>
                <a:extLst>
                  <a:ext uri="{0D108BD9-81ED-4DB2-BD59-A6C34878D82A}">
                    <a16:rowId xmlns:a16="http://schemas.microsoft.com/office/drawing/2014/main" val="3648492218"/>
                  </a:ext>
                </a:extLst>
              </a:tr>
            </a:tbl>
          </a:graphicData>
        </a:graphic>
      </p:graphicFrame>
      <p:pic>
        <p:nvPicPr>
          <p:cNvPr id="4" name="Picture 3" descr="A yellow explosion with red and black text&#10;&#10;Description automatically generated">
            <a:extLst>
              <a:ext uri="{FF2B5EF4-FFF2-40B4-BE49-F238E27FC236}">
                <a16:creationId xmlns:a16="http://schemas.microsoft.com/office/drawing/2014/main" id="{E0EF5B81-ECCA-BC04-ED45-2AE3A2C4A36C}"/>
              </a:ext>
            </a:extLst>
          </p:cNvPr>
          <p:cNvPicPr>
            <a:picLocks noChangeAspect="1"/>
          </p:cNvPicPr>
          <p:nvPr/>
        </p:nvPicPr>
        <p:blipFill>
          <a:blip r:embed="rId3"/>
          <a:stretch>
            <a:fillRect/>
          </a:stretch>
        </p:blipFill>
        <p:spPr>
          <a:xfrm>
            <a:off x="185908" y="3156856"/>
            <a:ext cx="2531042" cy="17900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descr="A calendar with a red cover&#10;&#10;Description automatically generated">
            <a:extLst>
              <a:ext uri="{FF2B5EF4-FFF2-40B4-BE49-F238E27FC236}">
                <a16:creationId xmlns:a16="http://schemas.microsoft.com/office/drawing/2014/main" id="{80B26EB7-786D-363C-0147-41EF83B188CD}"/>
              </a:ext>
            </a:extLst>
          </p:cNvPr>
          <p:cNvPicPr>
            <a:picLocks noChangeAspect="1"/>
          </p:cNvPicPr>
          <p:nvPr/>
        </p:nvPicPr>
        <p:blipFill>
          <a:blip r:embed="rId4"/>
          <a:stretch>
            <a:fillRect/>
          </a:stretch>
        </p:blipFill>
        <p:spPr>
          <a:xfrm>
            <a:off x="11182188" y="91301"/>
            <a:ext cx="1010139" cy="10222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0104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TextBox 1">
            <a:extLst>
              <a:ext uri="{FF2B5EF4-FFF2-40B4-BE49-F238E27FC236}">
                <a16:creationId xmlns:a16="http://schemas.microsoft.com/office/drawing/2014/main" id="{AE47E422-241F-5FCF-59C0-BF9A8173DB4B}"/>
              </a:ext>
            </a:extLst>
          </p:cNvPr>
          <p:cNvSpPr txBox="1"/>
          <p:nvPr/>
        </p:nvSpPr>
        <p:spPr>
          <a:xfrm>
            <a:off x="2869969" y="7871"/>
            <a:ext cx="4669006"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6" name="Content Placeholder 2">
            <a:extLst>
              <a:ext uri="{FF2B5EF4-FFF2-40B4-BE49-F238E27FC236}">
                <a16:creationId xmlns:a16="http://schemas.microsoft.com/office/drawing/2014/main" id="{E15A2382-A034-6718-6B57-B377B2FA070C}"/>
              </a:ext>
            </a:extLst>
          </p:cNvPr>
          <p:cNvGraphicFramePr>
            <a:graphicFrameLocks noGrp="1"/>
          </p:cNvGraphicFramePr>
          <p:nvPr>
            <p:ph idx="1"/>
            <p:extLst>
              <p:ext uri="{D42A27DB-BD31-4B8C-83A1-F6EECF244321}">
                <p14:modId xmlns:p14="http://schemas.microsoft.com/office/powerpoint/2010/main" val="1368398803"/>
              </p:ext>
            </p:extLst>
          </p:nvPr>
        </p:nvGraphicFramePr>
        <p:xfrm>
          <a:off x="2884899" y="1898945"/>
          <a:ext cx="4430062" cy="4356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6" name="TextBox 1">
            <a:extLst>
              <a:ext uri="{FF2B5EF4-FFF2-40B4-BE49-F238E27FC236}">
                <a16:creationId xmlns:a16="http://schemas.microsoft.com/office/drawing/2014/main" id="{0CCC47F1-A504-DEF0-6AE7-CBD7EAFBB226}"/>
              </a:ext>
            </a:extLst>
          </p:cNvPr>
          <p:cNvSpPr txBox="1"/>
          <p:nvPr/>
        </p:nvSpPr>
        <p:spPr>
          <a:xfrm>
            <a:off x="7507120" y="15742"/>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32" name="TextBox 31">
            <a:extLst>
              <a:ext uri="{FF2B5EF4-FFF2-40B4-BE49-F238E27FC236}">
                <a16:creationId xmlns:a16="http://schemas.microsoft.com/office/drawing/2014/main" id="{AFCF7C3E-CD59-D94A-9513-0136FDE45019}"/>
              </a:ext>
            </a:extLst>
          </p:cNvPr>
          <p:cNvSpPr txBox="1"/>
          <p:nvPr/>
        </p:nvSpPr>
        <p:spPr>
          <a:xfrm>
            <a:off x="3565281" y="649866"/>
            <a:ext cx="324002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002060"/>
                </a:solidFill>
                <a:latin typeface="Arial"/>
              </a:rPr>
              <a:t>Erbyn pryd mae’n rhaid i fi gwblhau fy ‘PDP’?</a:t>
            </a:r>
            <a:endParaRPr lang="en-GB" sz="2800" b="1">
              <a:solidFill>
                <a:srgbClr val="002060"/>
              </a:solidFill>
              <a:latin typeface="Arial"/>
              <a:cs typeface="Arial"/>
            </a:endParaRPr>
          </a:p>
        </p:txBody>
      </p:sp>
      <p:graphicFrame>
        <p:nvGraphicFramePr>
          <p:cNvPr id="15" name="Content Placeholder 2">
            <a:extLst>
              <a:ext uri="{FF2B5EF4-FFF2-40B4-BE49-F238E27FC236}">
                <a16:creationId xmlns:a16="http://schemas.microsoft.com/office/drawing/2014/main" id="{3C90145C-7C4D-5929-7D85-449D7EFBF113}"/>
              </a:ext>
            </a:extLst>
          </p:cNvPr>
          <p:cNvGraphicFramePr>
            <a:graphicFrameLocks/>
          </p:cNvGraphicFramePr>
          <p:nvPr>
            <p:extLst>
              <p:ext uri="{D42A27DB-BD31-4B8C-83A1-F6EECF244321}">
                <p14:modId xmlns:p14="http://schemas.microsoft.com/office/powerpoint/2010/main" val="766549785"/>
              </p:ext>
            </p:extLst>
          </p:nvPr>
        </p:nvGraphicFramePr>
        <p:xfrm>
          <a:off x="7760450" y="1900928"/>
          <a:ext cx="4433781" cy="43437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00" name="TextBox 499">
            <a:extLst>
              <a:ext uri="{FF2B5EF4-FFF2-40B4-BE49-F238E27FC236}">
                <a16:creationId xmlns:a16="http://schemas.microsoft.com/office/drawing/2014/main" id="{F7A7C9E8-55B9-E093-91E2-B5B0451689D1}"/>
              </a:ext>
            </a:extLst>
          </p:cNvPr>
          <p:cNvSpPr txBox="1"/>
          <p:nvPr/>
        </p:nvSpPr>
        <p:spPr>
          <a:xfrm>
            <a:off x="8225203" y="649866"/>
            <a:ext cx="324002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rgbClr val="002060"/>
                </a:solidFill>
                <a:latin typeface="Arial"/>
              </a:rPr>
              <a:t>By when must I complete my PLP?</a:t>
            </a:r>
            <a:endParaRPr lang="cy-GB" sz="2800">
              <a:solidFill>
                <a:srgbClr val="000000"/>
              </a:solidFill>
              <a:latin typeface="Arial"/>
              <a:cs typeface="Arial"/>
            </a:endParaRPr>
          </a:p>
        </p:txBody>
      </p:sp>
      <p:pic>
        <p:nvPicPr>
          <p:cNvPr id="531" name="Picture 530" descr="A black and white hourglass&#10;&#10;Description automatically generated">
            <a:extLst>
              <a:ext uri="{FF2B5EF4-FFF2-40B4-BE49-F238E27FC236}">
                <a16:creationId xmlns:a16="http://schemas.microsoft.com/office/drawing/2014/main" id="{E85E9651-A89D-1D3E-F644-F0444EACDFFB}"/>
              </a:ext>
            </a:extLst>
          </p:cNvPr>
          <p:cNvPicPr>
            <a:picLocks noChangeAspect="1"/>
          </p:cNvPicPr>
          <p:nvPr/>
        </p:nvPicPr>
        <p:blipFill>
          <a:blip r:embed="rId12"/>
          <a:stretch>
            <a:fillRect/>
          </a:stretch>
        </p:blipFill>
        <p:spPr>
          <a:xfrm>
            <a:off x="502627" y="2993781"/>
            <a:ext cx="1295401" cy="19474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73616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3148567" y="1441956"/>
            <a:ext cx="404694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66725" indent="-457200">
              <a:spcBef>
                <a:spcPts val="1515"/>
              </a:spcBef>
              <a:buAutoNum type="arabicPeriod"/>
            </a:pPr>
            <a:r>
              <a:rPr lang="cy-GB" sz="2000" b="1">
                <a:solidFill>
                  <a:srgbClr val="002060"/>
                </a:solidFill>
                <a:latin typeface="Calibri"/>
                <a:cs typeface="Calibri"/>
              </a:rPr>
              <a:t>Un peth rydych chi'n edrych ymlaen ato ar PAP3</a:t>
            </a:r>
            <a:endParaRPr lang="en-US" sz="2000" b="1">
              <a:solidFill>
                <a:srgbClr val="002060"/>
              </a:solidFill>
              <a:latin typeface="Calibri"/>
              <a:ea typeface="Calibri"/>
              <a:cs typeface="Calibri"/>
            </a:endParaRPr>
          </a:p>
          <a:p>
            <a:pPr marL="342900" indent="-342900">
              <a:buAutoNum type="arabicPeriod"/>
            </a:pPr>
            <a:endParaRPr lang="cy-GB" sz="2000" b="1">
              <a:solidFill>
                <a:srgbClr val="002060"/>
              </a:solidFill>
              <a:latin typeface="Calibri"/>
              <a:cs typeface="Calibri"/>
            </a:endParaRPr>
          </a:p>
          <a:p>
            <a:pPr marL="342900" indent="-342900">
              <a:buAutoNum type="arabicPeriod"/>
            </a:pPr>
            <a:r>
              <a:rPr lang="cy-GB" sz="2000" b="1">
                <a:solidFill>
                  <a:srgbClr val="002060"/>
                </a:solidFill>
                <a:latin typeface="Calibri"/>
                <a:cs typeface="Calibri"/>
              </a:rPr>
              <a:t>Un peth rydych chi'n poeni amdano ynglŷn â PAP3</a:t>
            </a:r>
            <a:endParaRPr lang="en-US" sz="2000" b="1">
              <a:solidFill>
                <a:srgbClr val="002060"/>
              </a:solidFill>
              <a:latin typeface="Calibri"/>
              <a:cs typeface="Calibri"/>
            </a:endParaRPr>
          </a:p>
          <a:p>
            <a:pPr marL="342900" indent="-342900">
              <a:buAutoNum type="arabicPeriod"/>
            </a:pPr>
            <a:endParaRPr lang="cy-GB" sz="2000" b="1">
              <a:solidFill>
                <a:srgbClr val="002060"/>
              </a:solidFill>
              <a:latin typeface="Calibri"/>
              <a:cs typeface="Calibri"/>
            </a:endParaRPr>
          </a:p>
          <a:p>
            <a:pPr marL="342900" indent="-342900">
              <a:buAutoNum type="arabicPeriod"/>
            </a:pPr>
            <a:r>
              <a:rPr lang="cy-GB" sz="2000" b="1">
                <a:solidFill>
                  <a:srgbClr val="002060"/>
                </a:solidFill>
                <a:latin typeface="Calibri"/>
                <a:cs typeface="Calibri"/>
              </a:rPr>
              <a:t>Maes ymarfer rydych chi’n awyddus i'w ddatblygu</a:t>
            </a:r>
            <a:endParaRPr lang="en-GB" sz="2000" b="1">
              <a:solidFill>
                <a:srgbClr val="002060"/>
              </a:solidFill>
              <a:cs typeface="Calibri" panose="020F0502020204030204"/>
            </a:endParaRPr>
          </a:p>
        </p:txBody>
      </p:sp>
      <p:pic>
        <p:nvPicPr>
          <p:cNvPr id="4" name="Picture 2" descr="Principles of reflective practice and why they are important | How  continuing professional development contributes to professional practice">
            <a:extLst>
              <a:ext uri="{FF2B5EF4-FFF2-40B4-BE49-F238E27FC236}">
                <a16:creationId xmlns:a16="http://schemas.microsoft.com/office/drawing/2014/main" id="{3FBA7D75-2CF0-A098-F398-589EA23D42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1125" y="4135362"/>
            <a:ext cx="2572355" cy="25904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C0611B-6CD4-C978-2FF3-C8F7532D9341}"/>
              </a:ext>
            </a:extLst>
          </p:cNvPr>
          <p:cNvSpPr txBox="1"/>
          <p:nvPr/>
        </p:nvSpPr>
        <p:spPr>
          <a:xfrm>
            <a:off x="7865708" y="1441955"/>
            <a:ext cx="423442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66725" indent="-457200">
              <a:spcBef>
                <a:spcPts val="1515"/>
              </a:spcBef>
              <a:buAutoNum type="arabicPeriod"/>
            </a:pPr>
            <a:r>
              <a:rPr lang="en-GB" sz="2000" b="1">
                <a:solidFill>
                  <a:srgbClr val="000000"/>
                </a:solidFill>
                <a:latin typeface="Calibri"/>
                <a:cs typeface="Calibri"/>
              </a:rPr>
              <a:t>One thing that you’re looking forward to on PTE3</a:t>
            </a:r>
            <a:endParaRPr lang="en-GB" sz="2000">
              <a:solidFill>
                <a:srgbClr val="000000"/>
              </a:solidFill>
              <a:latin typeface="Calibri"/>
              <a:ea typeface="Calibri"/>
              <a:cs typeface="Calibri"/>
            </a:endParaRPr>
          </a:p>
          <a:p>
            <a:pPr marL="342900" indent="-342900">
              <a:buAutoNum type="arabicPeriod"/>
            </a:pPr>
            <a:endParaRPr lang="en-GB" sz="2000">
              <a:solidFill>
                <a:srgbClr val="000000"/>
              </a:solidFill>
              <a:latin typeface="Calibri"/>
              <a:cs typeface="Calibri"/>
            </a:endParaRPr>
          </a:p>
          <a:p>
            <a:pPr marL="342900" indent="-342900">
              <a:buAutoNum type="arabicPeriod"/>
            </a:pPr>
            <a:r>
              <a:rPr lang="en-GB" sz="2000" b="1">
                <a:solidFill>
                  <a:srgbClr val="000000"/>
                </a:solidFill>
                <a:latin typeface="Calibri"/>
                <a:cs typeface="Calibri"/>
              </a:rPr>
              <a:t>One thing that you’re anxious about regarding PTE3</a:t>
            </a:r>
            <a:endParaRPr lang="en-GB" sz="2000">
              <a:solidFill>
                <a:srgbClr val="000000"/>
              </a:solidFill>
              <a:latin typeface="Calibri"/>
              <a:cs typeface="Calibri"/>
            </a:endParaRPr>
          </a:p>
          <a:p>
            <a:pPr marL="342900" indent="-342900">
              <a:buAutoNum type="arabicPeriod"/>
            </a:pPr>
            <a:endParaRPr lang="en-GB" sz="2000">
              <a:solidFill>
                <a:srgbClr val="000000"/>
              </a:solidFill>
              <a:latin typeface="Calibri"/>
              <a:cs typeface="Calibri"/>
            </a:endParaRPr>
          </a:p>
          <a:p>
            <a:pPr marL="342900" indent="-342900">
              <a:buAutoNum type="arabicPeriod"/>
            </a:pPr>
            <a:r>
              <a:rPr lang="en-GB" sz="2000" b="1">
                <a:solidFill>
                  <a:srgbClr val="000000"/>
                </a:solidFill>
                <a:latin typeface="Calibri"/>
                <a:cs typeface="Calibri"/>
              </a:rPr>
              <a:t>An area of your practice that you’re keen to develop</a:t>
            </a:r>
            <a:endParaRPr lang="en-US" sz="2000">
              <a:cs typeface="Calibri"/>
            </a:endParaRPr>
          </a:p>
        </p:txBody>
      </p:sp>
      <p:sp>
        <p:nvSpPr>
          <p:cNvPr id="2" name="TextBox 1">
            <a:extLst>
              <a:ext uri="{FF2B5EF4-FFF2-40B4-BE49-F238E27FC236}">
                <a16:creationId xmlns:a16="http://schemas.microsoft.com/office/drawing/2014/main" id="{1824C016-FA20-ECFB-3DEC-872C9BA8BC1C}"/>
              </a:ext>
            </a:extLst>
          </p:cNvPr>
          <p:cNvSpPr txBox="1"/>
          <p:nvPr/>
        </p:nvSpPr>
        <p:spPr>
          <a:xfrm>
            <a:off x="3281729" y="541561"/>
            <a:ext cx="3776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3600" b="1">
                <a:solidFill>
                  <a:srgbClr val="002060"/>
                </a:solidFill>
                <a:latin typeface="Kristen ITC"/>
                <a:ea typeface="Calibri"/>
                <a:cs typeface="Calibri"/>
              </a:rPr>
              <a:t>Dechrau PAP3</a:t>
            </a:r>
            <a:endParaRPr lang="en-US"/>
          </a:p>
        </p:txBody>
      </p:sp>
      <p:sp>
        <p:nvSpPr>
          <p:cNvPr id="6" name="TextBox 5">
            <a:extLst>
              <a:ext uri="{FF2B5EF4-FFF2-40B4-BE49-F238E27FC236}">
                <a16:creationId xmlns:a16="http://schemas.microsoft.com/office/drawing/2014/main" id="{1A2D18DB-1D07-CA30-77BD-B1F3D813F6FC}"/>
              </a:ext>
            </a:extLst>
          </p:cNvPr>
          <p:cNvSpPr txBox="1"/>
          <p:nvPr/>
        </p:nvSpPr>
        <p:spPr>
          <a:xfrm>
            <a:off x="7863114" y="533401"/>
            <a:ext cx="3886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2060"/>
                </a:solidFill>
                <a:latin typeface="Kristen ITC"/>
              </a:rPr>
              <a:t>Starting PTE3</a:t>
            </a:r>
            <a:endParaRPr lang="en-US"/>
          </a:p>
        </p:txBody>
      </p:sp>
      <p:pic>
        <p:nvPicPr>
          <p:cNvPr id="8" name="Picture 7" descr="A black and white pictogram of a person bending over&#10;&#10;Description automatically generated">
            <a:extLst>
              <a:ext uri="{FF2B5EF4-FFF2-40B4-BE49-F238E27FC236}">
                <a16:creationId xmlns:a16="http://schemas.microsoft.com/office/drawing/2014/main" id="{088D6C0B-D4A4-1E60-BBF2-E5C035C36B2F}"/>
              </a:ext>
            </a:extLst>
          </p:cNvPr>
          <p:cNvPicPr>
            <a:picLocks noChangeAspect="1"/>
          </p:cNvPicPr>
          <p:nvPr/>
        </p:nvPicPr>
        <p:blipFill>
          <a:blip r:embed="rId3"/>
          <a:stretch>
            <a:fillRect/>
          </a:stretch>
        </p:blipFill>
        <p:spPr>
          <a:xfrm>
            <a:off x="305480" y="3380997"/>
            <a:ext cx="1886706" cy="129948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31947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extBox 1">
            <a:extLst>
              <a:ext uri="{FF2B5EF4-FFF2-40B4-BE49-F238E27FC236}">
                <a16:creationId xmlns:a16="http://schemas.microsoft.com/office/drawing/2014/main" id="{1824C016-FA20-ECFB-3DEC-872C9BA8BC1C}"/>
              </a:ext>
            </a:extLst>
          </p:cNvPr>
          <p:cNvSpPr txBox="1"/>
          <p:nvPr/>
        </p:nvSpPr>
        <p:spPr>
          <a:xfrm>
            <a:off x="3281729" y="541561"/>
            <a:ext cx="3776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3600" b="1">
                <a:solidFill>
                  <a:srgbClr val="002060"/>
                </a:solidFill>
                <a:latin typeface="Kristen ITC"/>
                <a:ea typeface="Calibri"/>
                <a:cs typeface="Calibri"/>
              </a:rPr>
              <a:t>Dechrau PAP3</a:t>
            </a:r>
            <a:endParaRPr lang="en-US"/>
          </a:p>
        </p:txBody>
      </p:sp>
      <p:sp>
        <p:nvSpPr>
          <p:cNvPr id="6" name="TextBox 5">
            <a:extLst>
              <a:ext uri="{FF2B5EF4-FFF2-40B4-BE49-F238E27FC236}">
                <a16:creationId xmlns:a16="http://schemas.microsoft.com/office/drawing/2014/main" id="{1A2D18DB-1D07-CA30-77BD-B1F3D813F6FC}"/>
              </a:ext>
            </a:extLst>
          </p:cNvPr>
          <p:cNvSpPr txBox="1"/>
          <p:nvPr/>
        </p:nvSpPr>
        <p:spPr>
          <a:xfrm>
            <a:off x="7863114" y="533401"/>
            <a:ext cx="3886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2060"/>
                </a:solidFill>
                <a:latin typeface="Kristen ITC"/>
              </a:rPr>
              <a:t>Starting PTE3</a:t>
            </a:r>
            <a:endParaRPr lang="en-US"/>
          </a:p>
        </p:txBody>
      </p:sp>
      <p:pic>
        <p:nvPicPr>
          <p:cNvPr id="8" name="Picture 7" descr="A black and white pictogram of a person bending over&#10;&#10;Description automatically generated">
            <a:extLst>
              <a:ext uri="{FF2B5EF4-FFF2-40B4-BE49-F238E27FC236}">
                <a16:creationId xmlns:a16="http://schemas.microsoft.com/office/drawing/2014/main" id="{088D6C0B-D4A4-1E60-BBF2-E5C035C36B2F}"/>
              </a:ext>
            </a:extLst>
          </p:cNvPr>
          <p:cNvPicPr>
            <a:picLocks noChangeAspect="1"/>
          </p:cNvPicPr>
          <p:nvPr/>
        </p:nvPicPr>
        <p:blipFill>
          <a:blip r:embed="rId2"/>
          <a:stretch>
            <a:fillRect/>
          </a:stretch>
        </p:blipFill>
        <p:spPr>
          <a:xfrm>
            <a:off x="305480" y="3380997"/>
            <a:ext cx="1886706" cy="129948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descr="A group of colorful game pieces&#10;&#10;Description automatically generated">
            <a:extLst>
              <a:ext uri="{FF2B5EF4-FFF2-40B4-BE49-F238E27FC236}">
                <a16:creationId xmlns:a16="http://schemas.microsoft.com/office/drawing/2014/main" id="{3592A47B-3B7E-038B-1A54-423AA77F868E}"/>
              </a:ext>
            </a:extLst>
          </p:cNvPr>
          <p:cNvPicPr>
            <a:picLocks noChangeAspect="1"/>
          </p:cNvPicPr>
          <p:nvPr/>
        </p:nvPicPr>
        <p:blipFill>
          <a:blip r:embed="rId3"/>
          <a:stretch>
            <a:fillRect/>
          </a:stretch>
        </p:blipFill>
        <p:spPr>
          <a:xfrm>
            <a:off x="4699733" y="2050114"/>
            <a:ext cx="5619098" cy="39626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18786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37429" y="0"/>
            <a:ext cx="9354571" cy="3357900"/>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2837429" y="3344598"/>
            <a:ext cx="9361084" cy="3520720"/>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Rectangle 1">
            <a:extLst>
              <a:ext uri="{FF2B5EF4-FFF2-40B4-BE49-F238E27FC236}">
                <a16:creationId xmlns:a16="http://schemas.microsoft.com/office/drawing/2014/main" id="{74C0EBE9-6D3E-DF59-9458-EB0554CFE521}"/>
              </a:ext>
            </a:extLst>
          </p:cNvPr>
          <p:cNvSpPr/>
          <p:nvPr/>
        </p:nvSpPr>
        <p:spPr>
          <a:xfrm>
            <a:off x="3255597" y="3822426"/>
            <a:ext cx="2097925" cy="2062103"/>
          </a:xfrm>
          <a:prstGeom prst="rect">
            <a:avLst/>
          </a:prstGeom>
          <a:noFill/>
        </p:spPr>
        <p:txBody>
          <a:bodyPr wrap="square" lIns="91440" tIns="45720" rIns="91440" bIns="45720">
            <a:spAutoFit/>
          </a:bodyPr>
          <a:lstStyle/>
          <a:p>
            <a:pPr algn="ct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Developing as a teacher means:</a:t>
            </a:r>
          </a:p>
        </p:txBody>
      </p:sp>
      <p:sp>
        <p:nvSpPr>
          <p:cNvPr id="10" name="Rectangle 9">
            <a:extLst>
              <a:ext uri="{FF2B5EF4-FFF2-40B4-BE49-F238E27FC236}">
                <a16:creationId xmlns:a16="http://schemas.microsoft.com/office/drawing/2014/main" id="{119F99DF-B32C-F05C-5575-83BEA355038C}"/>
              </a:ext>
            </a:extLst>
          </p:cNvPr>
          <p:cNvSpPr/>
          <p:nvPr/>
        </p:nvSpPr>
        <p:spPr>
          <a:xfrm>
            <a:off x="3255596" y="356821"/>
            <a:ext cx="2097925" cy="2062103"/>
          </a:xfrm>
          <a:prstGeom prst="rect">
            <a:avLst/>
          </a:prstGeom>
          <a:noFill/>
        </p:spPr>
        <p:txBody>
          <a:bodyPr wrap="square" lIns="91440" tIns="45720" rIns="91440" bIns="45720">
            <a:spAutoFit/>
          </a:bodyPr>
          <a:lstStyle/>
          <a:p>
            <a:pPr algn="ct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Mae </a:t>
            </a:r>
            <a:r>
              <a:rPr lang="en-US" sz="32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datblygu</a:t>
            </a: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32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fel</a:t>
            </a: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32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athro</a:t>
            </a: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32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yn</a:t>
            </a: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32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golygu</a:t>
            </a:r>
            <a:r>
              <a:rPr lang="en-US" sz="32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p>
        </p:txBody>
      </p:sp>
      <p:grpSp>
        <p:nvGrpSpPr>
          <p:cNvPr id="17" name="Group 16">
            <a:extLst>
              <a:ext uri="{FF2B5EF4-FFF2-40B4-BE49-F238E27FC236}">
                <a16:creationId xmlns:a16="http://schemas.microsoft.com/office/drawing/2014/main" id="{F8CB9CAC-21D2-9DA1-F3A5-8B58975F432E}"/>
              </a:ext>
            </a:extLst>
          </p:cNvPr>
          <p:cNvGrpSpPr/>
          <p:nvPr/>
        </p:nvGrpSpPr>
        <p:grpSpPr>
          <a:xfrm>
            <a:off x="5829470" y="748372"/>
            <a:ext cx="2028251" cy="4632980"/>
            <a:chOff x="5829470" y="748372"/>
            <a:chExt cx="2028251" cy="4632980"/>
          </a:xfrm>
        </p:grpSpPr>
        <p:sp>
          <p:nvSpPr>
            <p:cNvPr id="6" name="TextBox 5">
              <a:extLst>
                <a:ext uri="{FF2B5EF4-FFF2-40B4-BE49-F238E27FC236}">
                  <a16:creationId xmlns:a16="http://schemas.microsoft.com/office/drawing/2014/main" id="{06C50F42-7397-8364-EF7E-BC8467053180}"/>
                </a:ext>
              </a:extLst>
            </p:cNvPr>
            <p:cNvSpPr txBox="1"/>
            <p:nvPr/>
          </p:nvSpPr>
          <p:spPr>
            <a:xfrm>
              <a:off x="5839700" y="4053329"/>
              <a:ext cx="2018021" cy="1328023"/>
            </a:xfrm>
            <a:prstGeom prst="flowChartAlternateProcess">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002060"/>
                  </a:solidFill>
                  <a:cs typeface="Calibri"/>
                </a:rPr>
                <a:t>Developing professional judgement </a:t>
              </a:r>
            </a:p>
          </p:txBody>
        </p:sp>
        <p:sp>
          <p:nvSpPr>
            <p:cNvPr id="12" name="TextBox 11">
              <a:extLst>
                <a:ext uri="{FF2B5EF4-FFF2-40B4-BE49-F238E27FC236}">
                  <a16:creationId xmlns:a16="http://schemas.microsoft.com/office/drawing/2014/main" id="{DCC36F06-D2C9-4D5A-79A8-40E7D91E9576}"/>
                </a:ext>
              </a:extLst>
            </p:cNvPr>
            <p:cNvSpPr txBox="1"/>
            <p:nvPr/>
          </p:nvSpPr>
          <p:spPr>
            <a:xfrm>
              <a:off x="5829470" y="748372"/>
              <a:ext cx="2018021" cy="1328023"/>
            </a:xfrm>
            <a:prstGeom prst="flowChartAlternateProcess">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400">
                  <a:solidFill>
                    <a:srgbClr val="002060"/>
                  </a:solidFill>
                  <a:cs typeface="Calibri"/>
                </a:rPr>
                <a:t>Datblygu barn broffesiynol</a:t>
              </a:r>
            </a:p>
          </p:txBody>
        </p:sp>
      </p:grpSp>
      <p:grpSp>
        <p:nvGrpSpPr>
          <p:cNvPr id="18" name="Group 17">
            <a:extLst>
              <a:ext uri="{FF2B5EF4-FFF2-40B4-BE49-F238E27FC236}">
                <a16:creationId xmlns:a16="http://schemas.microsoft.com/office/drawing/2014/main" id="{AC634712-8CBF-8650-A1C8-7BC5DAB2436D}"/>
              </a:ext>
            </a:extLst>
          </p:cNvPr>
          <p:cNvGrpSpPr/>
          <p:nvPr/>
        </p:nvGrpSpPr>
        <p:grpSpPr>
          <a:xfrm>
            <a:off x="8047282" y="789395"/>
            <a:ext cx="1117156" cy="4471019"/>
            <a:chOff x="8047282" y="789395"/>
            <a:chExt cx="1117156" cy="4471019"/>
          </a:xfrm>
        </p:grpSpPr>
        <p:sp>
          <p:nvSpPr>
            <p:cNvPr id="9" name="Plus Sign 8">
              <a:extLst>
                <a:ext uri="{FF2B5EF4-FFF2-40B4-BE49-F238E27FC236}">
                  <a16:creationId xmlns:a16="http://schemas.microsoft.com/office/drawing/2014/main" id="{4BB394B3-C11E-5CCE-EF3D-A556A9DC42C4}"/>
                </a:ext>
              </a:extLst>
            </p:cNvPr>
            <p:cNvSpPr/>
            <p:nvPr/>
          </p:nvSpPr>
          <p:spPr>
            <a:xfrm>
              <a:off x="8047282" y="4063461"/>
              <a:ext cx="1117156" cy="119695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lus Sign 12">
              <a:extLst>
                <a:ext uri="{FF2B5EF4-FFF2-40B4-BE49-F238E27FC236}">
                  <a16:creationId xmlns:a16="http://schemas.microsoft.com/office/drawing/2014/main" id="{4312FC48-EAA5-0F29-7D3B-2E7FDD888FCA}"/>
                </a:ext>
              </a:extLst>
            </p:cNvPr>
            <p:cNvSpPr/>
            <p:nvPr/>
          </p:nvSpPr>
          <p:spPr>
            <a:xfrm>
              <a:off x="8047282" y="789395"/>
              <a:ext cx="1117156" cy="1196953"/>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F34B999F-4AB9-D4C7-A43D-D9AEE19F78CC}"/>
              </a:ext>
            </a:extLst>
          </p:cNvPr>
          <p:cNvGrpSpPr/>
          <p:nvPr/>
        </p:nvGrpSpPr>
        <p:grpSpPr>
          <a:xfrm>
            <a:off x="9314521" y="748372"/>
            <a:ext cx="2623662" cy="4646007"/>
            <a:chOff x="9314521" y="748372"/>
            <a:chExt cx="2623662" cy="4646007"/>
          </a:xfrm>
        </p:grpSpPr>
        <p:sp>
          <p:nvSpPr>
            <p:cNvPr id="7" name="TextBox 6">
              <a:extLst>
                <a:ext uri="{FF2B5EF4-FFF2-40B4-BE49-F238E27FC236}">
                  <a16:creationId xmlns:a16="http://schemas.microsoft.com/office/drawing/2014/main" id="{10A92E98-B945-85BB-0ECF-3F794B9908CA}"/>
                </a:ext>
              </a:extLst>
            </p:cNvPr>
            <p:cNvSpPr txBox="1"/>
            <p:nvPr/>
          </p:nvSpPr>
          <p:spPr>
            <a:xfrm>
              <a:off x="9356621" y="4066356"/>
              <a:ext cx="2337147" cy="1328023"/>
            </a:xfrm>
            <a:prstGeom prst="flowChartAlternateProcess">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solidFill>
                    <a:srgbClr val="002060"/>
                  </a:solidFill>
                  <a:cs typeface="Calibri"/>
                </a:rPr>
                <a:t>Expert teaching and successful learning </a:t>
              </a:r>
            </a:p>
          </p:txBody>
        </p:sp>
        <p:sp>
          <p:nvSpPr>
            <p:cNvPr id="14" name="TextBox 13">
              <a:extLst>
                <a:ext uri="{FF2B5EF4-FFF2-40B4-BE49-F238E27FC236}">
                  <a16:creationId xmlns:a16="http://schemas.microsoft.com/office/drawing/2014/main" id="{52C078C6-DF49-0810-A1E0-234164CEE3E8}"/>
                </a:ext>
              </a:extLst>
            </p:cNvPr>
            <p:cNvSpPr txBox="1"/>
            <p:nvPr/>
          </p:nvSpPr>
          <p:spPr>
            <a:xfrm>
              <a:off x="9314521" y="748372"/>
              <a:ext cx="2623662" cy="1328023"/>
            </a:xfrm>
            <a:prstGeom prst="flowChartAlternateProcess">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400">
                  <a:solidFill>
                    <a:srgbClr val="002060"/>
                  </a:solidFill>
                  <a:cs typeface="Calibri"/>
                </a:rPr>
                <a:t>Addysgu arbenigol a dysgu llwyddiannus</a:t>
              </a:r>
            </a:p>
          </p:txBody>
        </p:sp>
      </p:grpSp>
      <p:grpSp>
        <p:nvGrpSpPr>
          <p:cNvPr id="20" name="Group 19">
            <a:extLst>
              <a:ext uri="{FF2B5EF4-FFF2-40B4-BE49-F238E27FC236}">
                <a16:creationId xmlns:a16="http://schemas.microsoft.com/office/drawing/2014/main" id="{40827F8C-1C7C-FE88-EBDC-65CC2D699646}"/>
              </a:ext>
            </a:extLst>
          </p:cNvPr>
          <p:cNvGrpSpPr/>
          <p:nvPr/>
        </p:nvGrpSpPr>
        <p:grpSpPr>
          <a:xfrm>
            <a:off x="3084734" y="2514375"/>
            <a:ext cx="8853449" cy="4044938"/>
            <a:chOff x="3084734" y="2514375"/>
            <a:chExt cx="8853449" cy="4044938"/>
          </a:xfrm>
        </p:grpSpPr>
        <p:sp>
          <p:nvSpPr>
            <p:cNvPr id="5" name="Rectangle 4">
              <a:extLst>
                <a:ext uri="{FF2B5EF4-FFF2-40B4-BE49-F238E27FC236}">
                  <a16:creationId xmlns:a16="http://schemas.microsoft.com/office/drawing/2014/main" id="{84DAC57A-5F1C-F5A1-81B1-BBCC4288CD9F}"/>
                </a:ext>
              </a:extLst>
            </p:cNvPr>
            <p:cNvSpPr/>
            <p:nvPr/>
          </p:nvSpPr>
          <p:spPr>
            <a:xfrm>
              <a:off x="3084734" y="6005315"/>
              <a:ext cx="8853449" cy="553998"/>
            </a:xfrm>
            <a:prstGeom prst="rect">
              <a:avLst/>
            </a:prstGeom>
            <a:noFill/>
          </p:spPr>
          <p:txBody>
            <a:bodyPr wrap="none" lIns="91440" tIns="45720" rIns="91440" bIns="45720">
              <a:spAutoFit/>
            </a:bodyPr>
            <a:lstStyle/>
            <a:p>
              <a:pPr algn="ctr"/>
              <a:r>
                <a:rPr lang="en-US" sz="3000" b="1" cap="none" spc="0">
                  <a:ln w="12700">
                    <a:solidFill>
                      <a:schemeClr val="accent1"/>
                    </a:solidFill>
                    <a:prstDash val="solid"/>
                  </a:ln>
                  <a:solidFill>
                    <a:srgbClr val="FF0000"/>
                  </a:solidFill>
                  <a:effectLst>
                    <a:outerShdw dist="38100" dir="2640000" algn="bl" rotWithShape="0">
                      <a:schemeClr val="accent1"/>
                    </a:outerShdw>
                  </a:effectLst>
                </a:rPr>
                <a:t>Becoming ‘consciously competent’ in your judgements</a:t>
              </a:r>
            </a:p>
          </p:txBody>
        </p:sp>
        <p:sp>
          <p:nvSpPr>
            <p:cNvPr id="16" name="Rectangle 15">
              <a:extLst>
                <a:ext uri="{FF2B5EF4-FFF2-40B4-BE49-F238E27FC236}">
                  <a16:creationId xmlns:a16="http://schemas.microsoft.com/office/drawing/2014/main" id="{431070FA-223C-F42C-29B5-9E58F578280D}"/>
                </a:ext>
              </a:extLst>
            </p:cNvPr>
            <p:cNvSpPr/>
            <p:nvPr/>
          </p:nvSpPr>
          <p:spPr>
            <a:xfrm>
              <a:off x="3712345" y="2514375"/>
              <a:ext cx="7611250" cy="553998"/>
            </a:xfrm>
            <a:prstGeom prst="rect">
              <a:avLst/>
            </a:prstGeom>
            <a:noFill/>
          </p:spPr>
          <p:txBody>
            <a:bodyPr wrap="none" lIns="91440" tIns="45720" rIns="91440" bIns="45720" anchor="t">
              <a:spAutoFit/>
            </a:bodyPr>
            <a:lstStyle/>
            <a:p>
              <a:pPr algn="ctr"/>
              <a:r>
                <a:rPr lang="cy-GB" sz="3000" b="1" cap="none" spc="0">
                  <a:ln w="12700">
                    <a:solidFill>
                      <a:schemeClr val="accent1"/>
                    </a:solidFill>
                    <a:prstDash val="solid"/>
                  </a:ln>
                  <a:solidFill>
                    <a:srgbClr val="FF0000"/>
                  </a:solidFill>
                  <a:effectLst>
                    <a:outerShdw dist="38100" dir="2640000" algn="bl" rotWithShape="0">
                      <a:schemeClr val="accent1"/>
                    </a:outerShdw>
                  </a:effectLst>
                </a:rPr>
                <a:t>Dod yn '</a:t>
              </a:r>
              <a:r>
                <a:rPr lang="cy-GB" sz="3000" b="1" cap="none" spc="0" err="1">
                  <a:ln w="12700">
                    <a:solidFill>
                      <a:schemeClr val="accent1"/>
                    </a:solidFill>
                    <a:prstDash val="solid"/>
                  </a:ln>
                  <a:solidFill>
                    <a:srgbClr val="FF0000"/>
                  </a:solidFill>
                  <a:effectLst>
                    <a:outerShdw dist="38100" dir="2640000" algn="bl" rotWithShape="0">
                      <a:schemeClr val="accent1"/>
                    </a:outerShdw>
                  </a:effectLst>
                </a:rPr>
                <a:t>ymwybodolly</a:t>
              </a:r>
              <a:r>
                <a:rPr lang="cy-GB" sz="3000" b="1" cap="none" spc="0">
                  <a:ln w="12700">
                    <a:solidFill>
                      <a:schemeClr val="accent1"/>
                    </a:solidFill>
                    <a:prstDash val="solid"/>
                  </a:ln>
                  <a:solidFill>
                    <a:srgbClr val="FF0000"/>
                  </a:solidFill>
                  <a:effectLst>
                    <a:outerShdw dist="38100" dir="2640000" algn="bl" rotWithShape="0">
                      <a:schemeClr val="accent1"/>
                    </a:outerShdw>
                  </a:effectLst>
                </a:rPr>
                <a:t> </a:t>
              </a:r>
              <a:r>
                <a:rPr lang="cy-GB" sz="3000" b="1" cap="none" spc="0" err="1">
                  <a:ln w="12700">
                    <a:solidFill>
                      <a:schemeClr val="accent1"/>
                    </a:solidFill>
                    <a:prstDash val="solid"/>
                  </a:ln>
                  <a:solidFill>
                    <a:srgbClr val="FF0000"/>
                  </a:solidFill>
                  <a:effectLst>
                    <a:outerShdw dist="38100" dir="2640000" algn="bl" rotWithShape="0">
                      <a:schemeClr val="accent1"/>
                    </a:outerShdw>
                  </a:effectLst>
                </a:rPr>
                <a:t>competent</a:t>
              </a:r>
              <a:r>
                <a:rPr lang="cy-GB" sz="3000" b="1" cap="none" spc="0">
                  <a:ln w="12700">
                    <a:solidFill>
                      <a:schemeClr val="accent1"/>
                    </a:solidFill>
                    <a:prstDash val="solid"/>
                  </a:ln>
                  <a:solidFill>
                    <a:srgbClr val="FF0000"/>
                  </a:solidFill>
                  <a:effectLst>
                    <a:outerShdw dist="38100" dir="2640000" algn="bl" rotWithShape="0">
                      <a:schemeClr val="accent1"/>
                    </a:outerShdw>
                  </a:effectLst>
                </a:rPr>
                <a:t>' yn eich barn</a:t>
              </a:r>
            </a:p>
          </p:txBody>
        </p:sp>
      </p:grpSp>
      <p:pic>
        <p:nvPicPr>
          <p:cNvPr id="4" name="Picture 3" descr="A symbol of a person&amp;#39;s head with a gear and a weight scale&#10;&#10;Description automatically generated">
            <a:extLst>
              <a:ext uri="{FF2B5EF4-FFF2-40B4-BE49-F238E27FC236}">
                <a16:creationId xmlns:a16="http://schemas.microsoft.com/office/drawing/2014/main" id="{8C49A84F-2E19-8F47-467D-D551A5C28E82}"/>
              </a:ext>
            </a:extLst>
          </p:cNvPr>
          <p:cNvPicPr>
            <a:picLocks noChangeAspect="1"/>
          </p:cNvPicPr>
          <p:nvPr/>
        </p:nvPicPr>
        <p:blipFill>
          <a:blip r:embed="rId2"/>
          <a:stretch>
            <a:fillRect/>
          </a:stretch>
        </p:blipFill>
        <p:spPr>
          <a:xfrm>
            <a:off x="294368" y="3026607"/>
            <a:ext cx="1836360" cy="180264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81362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extBox 1">
            <a:extLst>
              <a:ext uri="{FF2B5EF4-FFF2-40B4-BE49-F238E27FC236}">
                <a16:creationId xmlns:a16="http://schemas.microsoft.com/office/drawing/2014/main" id="{1824C016-FA20-ECFB-3DEC-872C9BA8BC1C}"/>
              </a:ext>
            </a:extLst>
          </p:cNvPr>
          <p:cNvSpPr txBox="1"/>
          <p:nvPr/>
        </p:nvSpPr>
        <p:spPr>
          <a:xfrm>
            <a:off x="3242653" y="268023"/>
            <a:ext cx="42779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a:solidFill>
                  <a:srgbClr val="002060"/>
                </a:solidFill>
                <a:latin typeface="Calibri"/>
                <a:ea typeface="Calibri"/>
                <a:cs typeface="Calibri"/>
              </a:rPr>
              <a:t>Adeiladu 'cyfalaf penderfynol’</a:t>
            </a:r>
            <a:endParaRPr lang="cy-GB" sz="2400"/>
          </a:p>
        </p:txBody>
      </p:sp>
      <p:sp>
        <p:nvSpPr>
          <p:cNvPr id="6" name="TextBox 5">
            <a:extLst>
              <a:ext uri="{FF2B5EF4-FFF2-40B4-BE49-F238E27FC236}">
                <a16:creationId xmlns:a16="http://schemas.microsoft.com/office/drawing/2014/main" id="{1A2D18DB-1D07-CA30-77BD-B1F3D813F6FC}"/>
              </a:ext>
            </a:extLst>
          </p:cNvPr>
          <p:cNvSpPr txBox="1"/>
          <p:nvPr/>
        </p:nvSpPr>
        <p:spPr>
          <a:xfrm>
            <a:off x="8045473" y="266375"/>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latin typeface="Calibri"/>
                <a:ea typeface="Calibri"/>
                <a:cs typeface="Calibri"/>
              </a:rPr>
              <a:t>Building ‘decisional capital’</a:t>
            </a:r>
            <a:endParaRPr lang="en-US" sz="2400"/>
          </a:p>
        </p:txBody>
      </p:sp>
      <p:pic>
        <p:nvPicPr>
          <p:cNvPr id="5" name="Picture 4" descr="A landscape of a forest&#10;&#10;Description automatically generated">
            <a:extLst>
              <a:ext uri="{FF2B5EF4-FFF2-40B4-BE49-F238E27FC236}">
                <a16:creationId xmlns:a16="http://schemas.microsoft.com/office/drawing/2014/main" id="{E06E8226-1B4B-4617-EA8A-3D01B5E10A0E}"/>
              </a:ext>
            </a:extLst>
          </p:cNvPr>
          <p:cNvPicPr>
            <a:picLocks noChangeAspect="1"/>
          </p:cNvPicPr>
          <p:nvPr/>
        </p:nvPicPr>
        <p:blipFill>
          <a:blip r:embed="rId2"/>
          <a:stretch>
            <a:fillRect/>
          </a:stretch>
        </p:blipFill>
        <p:spPr>
          <a:xfrm>
            <a:off x="3244743" y="895217"/>
            <a:ext cx="8543557" cy="4799250"/>
          </a:xfrm>
          <a:prstGeom prst="rect">
            <a:avLst/>
          </a:prstGeom>
        </p:spPr>
      </p:pic>
      <p:sp>
        <p:nvSpPr>
          <p:cNvPr id="7" name="TextBox 6">
            <a:extLst>
              <a:ext uri="{FF2B5EF4-FFF2-40B4-BE49-F238E27FC236}">
                <a16:creationId xmlns:a16="http://schemas.microsoft.com/office/drawing/2014/main" id="{7CEE3195-32CA-852D-5211-A8FB646FFE06}"/>
              </a:ext>
            </a:extLst>
          </p:cNvPr>
          <p:cNvSpPr txBox="1"/>
          <p:nvPr/>
        </p:nvSpPr>
        <p:spPr>
          <a:xfrm>
            <a:off x="3983486" y="5906340"/>
            <a:ext cx="35243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b="1">
                <a:solidFill>
                  <a:srgbClr val="002060"/>
                </a:solidFill>
                <a:ea typeface="Calibri"/>
                <a:cs typeface="Calibri"/>
              </a:rPr>
              <a:t>'Chwyddo allan'</a:t>
            </a:r>
            <a:r>
              <a:rPr lang="en-US" sz="2800" b="1">
                <a:solidFill>
                  <a:srgbClr val="002060"/>
                </a:solidFill>
                <a:ea typeface="Calibri"/>
                <a:cs typeface="Calibri"/>
              </a:rPr>
              <a:t> </a:t>
            </a:r>
            <a:endParaRPr lang="en-US" sz="2800">
              <a:solidFill>
                <a:srgbClr val="002060"/>
              </a:solidFill>
              <a:ea typeface="Calibri"/>
              <a:cs typeface="Calibri"/>
            </a:endParaRPr>
          </a:p>
        </p:txBody>
      </p:sp>
      <p:sp>
        <p:nvSpPr>
          <p:cNvPr id="10" name="TextBox 9">
            <a:extLst>
              <a:ext uri="{FF2B5EF4-FFF2-40B4-BE49-F238E27FC236}">
                <a16:creationId xmlns:a16="http://schemas.microsoft.com/office/drawing/2014/main" id="{BCF90132-5E13-36F8-A12E-9BBED19951E0}"/>
              </a:ext>
            </a:extLst>
          </p:cNvPr>
          <p:cNvSpPr txBox="1"/>
          <p:nvPr/>
        </p:nvSpPr>
        <p:spPr>
          <a:xfrm>
            <a:off x="8750870" y="5906340"/>
            <a:ext cx="24757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002060"/>
                </a:solidFill>
                <a:ea typeface="Calibri"/>
                <a:cs typeface="Calibri"/>
              </a:rPr>
              <a:t>'Zoomed out'</a:t>
            </a:r>
            <a:r>
              <a:rPr lang="en-US" sz="2000" b="1">
                <a:solidFill>
                  <a:srgbClr val="002060"/>
                </a:solidFill>
                <a:ea typeface="Calibri"/>
                <a:cs typeface="Calibri"/>
              </a:rPr>
              <a:t> </a:t>
            </a:r>
            <a:endParaRPr lang="en-US" sz="2000" b="1"/>
          </a:p>
        </p:txBody>
      </p:sp>
      <p:pic>
        <p:nvPicPr>
          <p:cNvPr id="12" name="Picture 11" descr="A symbol of a person&amp;#39;s head with a gear and a weight scale&#10;&#10;Description automatically generated">
            <a:extLst>
              <a:ext uri="{FF2B5EF4-FFF2-40B4-BE49-F238E27FC236}">
                <a16:creationId xmlns:a16="http://schemas.microsoft.com/office/drawing/2014/main" id="{44FA5F7C-E87E-CE74-803B-E101F06EB58F}"/>
              </a:ext>
            </a:extLst>
          </p:cNvPr>
          <p:cNvPicPr>
            <a:picLocks noChangeAspect="1"/>
          </p:cNvPicPr>
          <p:nvPr/>
        </p:nvPicPr>
        <p:blipFill>
          <a:blip r:embed="rId3"/>
          <a:stretch>
            <a:fillRect/>
          </a:stretch>
        </p:blipFill>
        <p:spPr>
          <a:xfrm>
            <a:off x="294368" y="3026607"/>
            <a:ext cx="1836360" cy="180264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90658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extBox 1">
            <a:extLst>
              <a:ext uri="{FF2B5EF4-FFF2-40B4-BE49-F238E27FC236}">
                <a16:creationId xmlns:a16="http://schemas.microsoft.com/office/drawing/2014/main" id="{1824C016-FA20-ECFB-3DEC-872C9BA8BC1C}"/>
              </a:ext>
            </a:extLst>
          </p:cNvPr>
          <p:cNvSpPr txBox="1"/>
          <p:nvPr/>
        </p:nvSpPr>
        <p:spPr>
          <a:xfrm>
            <a:off x="3242653" y="268023"/>
            <a:ext cx="42779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a:solidFill>
                  <a:srgbClr val="002060"/>
                </a:solidFill>
                <a:latin typeface="Calibri"/>
                <a:ea typeface="Calibri"/>
                <a:cs typeface="Calibri"/>
              </a:rPr>
              <a:t>Adeiladu 'cyfalaf penderfynol’</a:t>
            </a:r>
            <a:endParaRPr lang="cy-GB" sz="2400"/>
          </a:p>
        </p:txBody>
      </p:sp>
      <p:sp>
        <p:nvSpPr>
          <p:cNvPr id="6" name="TextBox 5">
            <a:extLst>
              <a:ext uri="{FF2B5EF4-FFF2-40B4-BE49-F238E27FC236}">
                <a16:creationId xmlns:a16="http://schemas.microsoft.com/office/drawing/2014/main" id="{1A2D18DB-1D07-CA30-77BD-B1F3D813F6FC}"/>
              </a:ext>
            </a:extLst>
          </p:cNvPr>
          <p:cNvSpPr txBox="1"/>
          <p:nvPr/>
        </p:nvSpPr>
        <p:spPr>
          <a:xfrm>
            <a:off x="8045473" y="266375"/>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latin typeface="Calibri"/>
                <a:ea typeface="Calibri"/>
                <a:cs typeface="Calibri"/>
              </a:rPr>
              <a:t>Building ‘decisional capital’</a:t>
            </a:r>
            <a:endParaRPr lang="en-US" sz="2400"/>
          </a:p>
        </p:txBody>
      </p:sp>
      <p:sp>
        <p:nvSpPr>
          <p:cNvPr id="7" name="TextBox 6">
            <a:extLst>
              <a:ext uri="{FF2B5EF4-FFF2-40B4-BE49-F238E27FC236}">
                <a16:creationId xmlns:a16="http://schemas.microsoft.com/office/drawing/2014/main" id="{7CEE3195-32CA-852D-5211-A8FB646FFE06}"/>
              </a:ext>
            </a:extLst>
          </p:cNvPr>
          <p:cNvSpPr txBox="1"/>
          <p:nvPr/>
        </p:nvSpPr>
        <p:spPr>
          <a:xfrm>
            <a:off x="3364768" y="5971468"/>
            <a:ext cx="35243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b="1">
                <a:solidFill>
                  <a:srgbClr val="002060"/>
                </a:solidFill>
                <a:ea typeface="+mn-lt"/>
                <a:cs typeface="+mn-lt"/>
              </a:rPr>
              <a:t>'Chwyddo i mewn' </a:t>
            </a:r>
            <a:endParaRPr lang="cy-GB" sz="2800" b="1">
              <a:ea typeface="+mn-lt"/>
              <a:cs typeface="+mn-lt"/>
            </a:endParaRPr>
          </a:p>
        </p:txBody>
      </p:sp>
      <p:sp>
        <p:nvSpPr>
          <p:cNvPr id="10" name="TextBox 9">
            <a:extLst>
              <a:ext uri="{FF2B5EF4-FFF2-40B4-BE49-F238E27FC236}">
                <a16:creationId xmlns:a16="http://schemas.microsoft.com/office/drawing/2014/main" id="{BCF90132-5E13-36F8-A12E-9BBED19951E0}"/>
              </a:ext>
            </a:extLst>
          </p:cNvPr>
          <p:cNvSpPr txBox="1"/>
          <p:nvPr/>
        </p:nvSpPr>
        <p:spPr>
          <a:xfrm>
            <a:off x="9011384" y="5971468"/>
            <a:ext cx="26581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002060"/>
                </a:solidFill>
                <a:ea typeface="Calibri"/>
                <a:cs typeface="Calibri"/>
              </a:rPr>
              <a:t>'Zoomed in'</a:t>
            </a:r>
            <a:r>
              <a:rPr lang="en-US" sz="2000" b="1">
                <a:solidFill>
                  <a:srgbClr val="002060"/>
                </a:solidFill>
                <a:ea typeface="Calibri"/>
                <a:cs typeface="Calibri"/>
              </a:rPr>
              <a:t>  </a:t>
            </a:r>
            <a:endParaRPr lang="en-US" sz="2000" b="1"/>
          </a:p>
        </p:txBody>
      </p:sp>
      <p:pic>
        <p:nvPicPr>
          <p:cNvPr id="9" name="Picture 8" descr="Thumbnail Image A forest where one tree is clearly seen and the rest of the forest is blurred">
            <a:extLst>
              <a:ext uri="{FF2B5EF4-FFF2-40B4-BE49-F238E27FC236}">
                <a16:creationId xmlns:a16="http://schemas.microsoft.com/office/drawing/2014/main" id="{52BB6BF3-875C-7FBB-2079-4C27A2A108C6}"/>
              </a:ext>
            </a:extLst>
          </p:cNvPr>
          <p:cNvPicPr>
            <a:picLocks noChangeAspect="1"/>
          </p:cNvPicPr>
          <p:nvPr/>
        </p:nvPicPr>
        <p:blipFill>
          <a:blip r:embed="rId2"/>
          <a:stretch>
            <a:fillRect/>
          </a:stretch>
        </p:blipFill>
        <p:spPr>
          <a:xfrm>
            <a:off x="5026967" y="899698"/>
            <a:ext cx="4962771" cy="4962771"/>
          </a:xfrm>
          <a:prstGeom prst="rect">
            <a:avLst/>
          </a:prstGeom>
        </p:spPr>
      </p:pic>
      <p:pic>
        <p:nvPicPr>
          <p:cNvPr id="12" name="Picture 11" descr="A symbol of a person&amp;#39;s head with a gear and a weight scale&#10;&#10;Description automatically generated">
            <a:extLst>
              <a:ext uri="{FF2B5EF4-FFF2-40B4-BE49-F238E27FC236}">
                <a16:creationId xmlns:a16="http://schemas.microsoft.com/office/drawing/2014/main" id="{1F2F6E9C-F1FF-5DBD-F9A4-9EBCB8D8F229}"/>
              </a:ext>
            </a:extLst>
          </p:cNvPr>
          <p:cNvPicPr>
            <a:picLocks noChangeAspect="1"/>
          </p:cNvPicPr>
          <p:nvPr/>
        </p:nvPicPr>
        <p:blipFill>
          <a:blip r:embed="rId3"/>
          <a:stretch>
            <a:fillRect/>
          </a:stretch>
        </p:blipFill>
        <p:spPr>
          <a:xfrm>
            <a:off x="294368" y="3026607"/>
            <a:ext cx="1836360" cy="180264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21228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368457" cy="6848715"/>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2916604" y="495033"/>
            <a:ext cx="4182147" cy="16389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3200" b="1" dirty="0">
                <a:solidFill>
                  <a:srgbClr val="B952DE"/>
                </a:solidFill>
                <a:latin typeface="Kristen ITC"/>
                <a:ea typeface="Calibri"/>
                <a:cs typeface="Arial"/>
              </a:rPr>
              <a:t> </a:t>
            </a:r>
            <a:r>
              <a:rPr lang="cy-GB" sz="4400" b="1" dirty="0">
                <a:solidFill>
                  <a:srgbClr val="B952DE"/>
                </a:solidFill>
                <a:latin typeface="Kristen ITC"/>
                <a:ea typeface="Calibri"/>
                <a:cs typeface="Arial"/>
              </a:rPr>
              <a:t>Cynnig   </a:t>
            </a:r>
            <a:endParaRPr lang="cy-GB" sz="4400">
              <a:solidFill>
                <a:srgbClr val="B952DE"/>
              </a:solidFill>
              <a:latin typeface="Kristen ITC"/>
              <a:ea typeface="Calibri"/>
              <a:cs typeface="Arial"/>
            </a:endParaRPr>
          </a:p>
          <a:p>
            <a:pPr marL="9525" algn="ctr">
              <a:spcBef>
                <a:spcPts val="1515"/>
              </a:spcBef>
            </a:pPr>
            <a:r>
              <a:rPr lang="cy-GB" sz="4400" b="1" dirty="0">
                <a:solidFill>
                  <a:srgbClr val="B952DE"/>
                </a:solidFill>
                <a:latin typeface="Kristen ITC"/>
                <a:ea typeface="Calibri"/>
                <a:cs typeface="Arial"/>
              </a:rPr>
              <a:t> arbenigedd</a:t>
            </a:r>
            <a:r>
              <a:rPr lang="en-US" sz="4000" b="1" dirty="0">
                <a:solidFill>
                  <a:srgbClr val="B952DE"/>
                </a:solidFill>
                <a:latin typeface="Kristen ITC"/>
                <a:ea typeface="Calibri"/>
                <a:cs typeface="Arial"/>
              </a:rPr>
              <a:t> </a:t>
            </a:r>
            <a:r>
              <a:rPr lang="en-US" sz="3200" b="1" dirty="0">
                <a:solidFill>
                  <a:srgbClr val="B952DE"/>
                </a:solidFill>
                <a:latin typeface="Kristen ITC"/>
                <a:ea typeface="Calibri"/>
                <a:cs typeface="Arial"/>
              </a:rPr>
              <a:t>  </a:t>
            </a:r>
            <a:endParaRPr lang="cy-GB" sz="3200">
              <a:solidFill>
                <a:srgbClr val="B952DE"/>
              </a:solidFill>
              <a:latin typeface="Kristen ITC"/>
              <a:ea typeface="Calibri"/>
              <a:cs typeface="Arial"/>
            </a:endParaRPr>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Rounded Corners 4">
            <a:extLst>
              <a:ext uri="{FF2B5EF4-FFF2-40B4-BE49-F238E27FC236}">
                <a16:creationId xmlns:a16="http://schemas.microsoft.com/office/drawing/2014/main" id="{3BAC2FA3-8626-9B38-3A10-DA41EC4751E6}"/>
              </a:ext>
            </a:extLst>
          </p:cNvPr>
          <p:cNvSpPr/>
          <p:nvPr/>
        </p:nvSpPr>
        <p:spPr>
          <a:xfrm>
            <a:off x="3141541" y="2601454"/>
            <a:ext cx="3739985" cy="3365857"/>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400" b="1" dirty="0">
                <a:solidFill>
                  <a:schemeClr val="bg1"/>
                </a:solidFill>
                <a:ea typeface="Calibri"/>
                <a:cs typeface="Calibri"/>
              </a:rPr>
              <a:t>Mae gan y darpar athro stoc gynyddol o dechnegau dysgu, wrth i arbenigedd gael ei ddatblygu </a:t>
            </a:r>
            <a:r>
              <a:rPr lang="cy-GB" sz="2400" b="1" dirty="0" err="1">
                <a:solidFill>
                  <a:schemeClr val="bg1"/>
                </a:solidFill>
                <a:ea typeface="Calibri"/>
                <a:cs typeface="Calibri"/>
              </a:rPr>
              <a:t>adechrau</a:t>
            </a:r>
            <a:r>
              <a:rPr lang="cy-GB" sz="2400" b="1" dirty="0">
                <a:solidFill>
                  <a:schemeClr val="bg1"/>
                </a:solidFill>
                <a:ea typeface="Calibri"/>
                <a:cs typeface="Calibri"/>
              </a:rPr>
              <a:t> ffynnu, er mwyn helpu a gwella datblygiad eraill.</a:t>
            </a:r>
            <a:endParaRPr lang="cy-GB" sz="2400" dirty="0">
              <a:solidFill>
                <a:schemeClr val="bg1"/>
              </a:solidFill>
            </a:endParaRPr>
          </a:p>
        </p:txBody>
      </p:sp>
      <p:sp>
        <p:nvSpPr>
          <p:cNvPr id="7" name="TextBox 6">
            <a:extLst>
              <a:ext uri="{FF2B5EF4-FFF2-40B4-BE49-F238E27FC236}">
                <a16:creationId xmlns:a16="http://schemas.microsoft.com/office/drawing/2014/main" id="{43680F99-40D1-6462-2933-F8D1072BF55C}"/>
              </a:ext>
            </a:extLst>
          </p:cNvPr>
          <p:cNvSpPr txBox="1"/>
          <p:nvPr/>
        </p:nvSpPr>
        <p:spPr>
          <a:xfrm>
            <a:off x="7269528" y="196976"/>
            <a:ext cx="4921289"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endParaRPr lang="en-GB" dirty="0">
              <a:solidFill>
                <a:srgbClr val="B952DE"/>
              </a:solidFill>
              <a:ea typeface="+mn-lt"/>
              <a:cs typeface="+mn-lt"/>
            </a:endParaRPr>
          </a:p>
          <a:p>
            <a:pPr>
              <a:buFont typeface="Arial"/>
              <a:buChar char="•"/>
            </a:pPr>
            <a:r>
              <a:rPr lang="en-US" dirty="0">
                <a:solidFill>
                  <a:srgbClr val="B952DE"/>
                </a:solidFill>
                <a:ea typeface="Calibri"/>
                <a:cs typeface="Calibri"/>
              </a:rPr>
              <a:t>     </a:t>
            </a:r>
            <a:r>
              <a:rPr lang="cy-GB" b="1" dirty="0">
                <a:solidFill>
                  <a:srgbClr val="B952DE"/>
                </a:solidFill>
                <a:ea typeface="Calibri"/>
                <a:cs typeface="Calibri"/>
              </a:rPr>
              <a:t>Rhannu strategaeth, techneg a ddysgwyd o  </a:t>
            </a:r>
          </a:p>
          <a:p>
            <a:r>
              <a:rPr lang="cy-GB" b="1" dirty="0">
                <a:solidFill>
                  <a:srgbClr val="B952DE"/>
                </a:solidFill>
                <a:ea typeface="Calibri"/>
                <a:cs typeface="Calibri"/>
              </a:rPr>
              <a:t>       gynhadledd </a:t>
            </a:r>
            <a:r>
              <a:rPr lang="cy-GB" b="1" dirty="0" err="1">
                <a:solidFill>
                  <a:srgbClr val="B952DE"/>
                </a:solidFill>
                <a:ea typeface="+mn-lt"/>
                <a:cs typeface="+mn-lt"/>
              </a:rPr>
              <a:t>Dewisiau</a:t>
            </a:r>
            <a:r>
              <a:rPr lang="cy-GB" b="1" dirty="0">
                <a:solidFill>
                  <a:srgbClr val="B952DE"/>
                </a:solidFill>
                <a:ea typeface="Calibri"/>
                <a:cs typeface="Calibri"/>
              </a:rPr>
              <a:t>/ </a:t>
            </a:r>
            <a:r>
              <a:rPr lang="cy-GB" b="1" dirty="0">
                <a:solidFill>
                  <a:srgbClr val="B952DE"/>
                </a:solidFill>
                <a:ea typeface="+mn-lt"/>
                <a:cs typeface="+mn-lt"/>
              </a:rPr>
              <a:t>Cyfnewid Cyfnod</a:t>
            </a:r>
            <a:r>
              <a:rPr lang="cy-GB" b="1" dirty="0">
                <a:solidFill>
                  <a:srgbClr val="B952DE"/>
                </a:solidFill>
                <a:ea typeface="Calibri"/>
                <a:cs typeface="Calibri"/>
              </a:rPr>
              <a:t>/ </a:t>
            </a:r>
            <a:r>
              <a:rPr lang="cy-GB" b="1" dirty="0">
                <a:solidFill>
                  <a:srgbClr val="B952DE"/>
                </a:solidFill>
                <a:ea typeface="+mn-lt"/>
                <a:cs typeface="+mn-lt"/>
              </a:rPr>
              <a:t>  </a:t>
            </a:r>
          </a:p>
          <a:p>
            <a:r>
              <a:rPr lang="cy-GB" b="1" dirty="0">
                <a:solidFill>
                  <a:srgbClr val="B952DE"/>
                </a:solidFill>
                <a:ea typeface="+mn-lt"/>
                <a:cs typeface="+mn-lt"/>
              </a:rPr>
              <a:t>       Cynhadledd ADY</a:t>
            </a:r>
            <a:r>
              <a:rPr lang="cy-GB" b="1" dirty="0">
                <a:solidFill>
                  <a:srgbClr val="B952DE"/>
                </a:solidFill>
                <a:ea typeface="Calibri"/>
                <a:cs typeface="Calibri"/>
              </a:rPr>
              <a:t>.</a:t>
            </a:r>
          </a:p>
          <a:p>
            <a:pPr>
              <a:buFont typeface="Arial"/>
              <a:buChar char="•"/>
            </a:pPr>
            <a:endParaRPr lang="cy-GB" b="1" dirty="0">
              <a:solidFill>
                <a:srgbClr val="000000"/>
              </a:solidFill>
              <a:ea typeface="+mn-lt"/>
              <a:cs typeface="+mn-lt"/>
            </a:endParaRPr>
          </a:p>
          <a:p>
            <a:pPr marL="285750" indent="-285750">
              <a:buFont typeface="Arial,Sans-Serif"/>
              <a:buChar char="•"/>
            </a:pPr>
            <a:r>
              <a:rPr lang="cy-GB" b="1" dirty="0">
                <a:solidFill>
                  <a:srgbClr val="B952DE"/>
                </a:solidFill>
                <a:ea typeface="+mn-lt"/>
                <a:cs typeface="+mn-lt"/>
              </a:rPr>
              <a:t>Dewch â'u hobïau personol a'u diddordeb i'r ysgol e.e. trwy gynnig clwb allgyrsiol.</a:t>
            </a:r>
          </a:p>
          <a:p>
            <a:pPr marL="285750" indent="-285750">
              <a:buFont typeface="Arial,Sans-Serif"/>
              <a:buChar char="•"/>
            </a:pPr>
            <a:endParaRPr lang="cy-GB" b="1" dirty="0">
              <a:solidFill>
                <a:srgbClr val="B952DE"/>
              </a:solidFill>
              <a:latin typeface="Calibri"/>
              <a:ea typeface="Calibri"/>
              <a:cs typeface="Calibri"/>
            </a:endParaRPr>
          </a:p>
          <a:p>
            <a:pPr marL="285750" indent="-285750">
              <a:buFont typeface="Arial"/>
              <a:buChar char="•"/>
            </a:pPr>
            <a:r>
              <a:rPr lang="cy-GB" b="1" dirty="0">
                <a:solidFill>
                  <a:srgbClr val="B952DE"/>
                </a:solidFill>
                <a:ea typeface="+mn-lt"/>
                <a:cs typeface="Calibri"/>
              </a:rPr>
              <a:t>Rhannu eu profiadau blaenorol e.e. cefndir yn y cyfryngau/addysgu Saesneg dramor, hyfforddi tîm.</a:t>
            </a:r>
            <a:endParaRPr lang="cy-GB" b="1" dirty="0">
              <a:solidFill>
                <a:srgbClr val="000000"/>
              </a:solidFill>
              <a:ea typeface="+mn-lt"/>
              <a:cs typeface="Calibri"/>
            </a:endParaRPr>
          </a:p>
          <a:p>
            <a:endParaRPr lang="cy-GB" b="1" dirty="0">
              <a:solidFill>
                <a:srgbClr val="B952DE"/>
              </a:solidFill>
              <a:ea typeface="+mn-lt"/>
              <a:cs typeface="Calibri"/>
            </a:endParaRPr>
          </a:p>
          <a:p>
            <a:pPr marL="285750" indent="-285750">
              <a:buFont typeface="Arial,Sans-Serif"/>
              <a:buChar char="•"/>
            </a:pPr>
            <a:r>
              <a:rPr lang="cy-GB" b="1" dirty="0">
                <a:solidFill>
                  <a:srgbClr val="B952DE"/>
                </a:solidFill>
                <a:ea typeface="+mn-lt"/>
                <a:cs typeface="+mn-lt"/>
              </a:rPr>
              <a:t>Rhannu gwybodaeth am a/neu arddangos technegau addysgu a dysgu a ddysgwyd yn y brifysgol. e.e. rhith-realiti.</a:t>
            </a:r>
            <a:endParaRPr lang="cy-GB" b="1" dirty="0">
              <a:solidFill>
                <a:srgbClr val="B952DE"/>
              </a:solidFill>
              <a:ea typeface="Calibri"/>
              <a:cs typeface="Calibri"/>
            </a:endParaRPr>
          </a:p>
          <a:p>
            <a:pPr marL="285750" indent="-285750">
              <a:buFont typeface="Arial,Sans-Serif"/>
              <a:buChar char="•"/>
            </a:pPr>
            <a:endParaRPr lang="cy-GB" b="1" dirty="0">
              <a:solidFill>
                <a:srgbClr val="B952DE"/>
              </a:solidFill>
              <a:latin typeface="Calibri"/>
              <a:ea typeface="Calibri"/>
              <a:cs typeface="Calibri"/>
            </a:endParaRPr>
          </a:p>
          <a:p>
            <a:pPr marL="285750" indent="-285750">
              <a:buFont typeface="Arial,Sans-Serif"/>
              <a:buChar char="•"/>
            </a:pPr>
            <a:r>
              <a:rPr lang="cy-GB" b="1" dirty="0">
                <a:solidFill>
                  <a:srgbClr val="B952DE"/>
                </a:solidFill>
                <a:ea typeface="+mn-lt"/>
                <a:cs typeface="Calibri"/>
              </a:rPr>
              <a:t>Rhannu ymchwil perthnasol a wnaed fel rhan o ddiwrnod pontio a thrafod sut mae hyn wedi effeithio ar y ffordd y maent yn dysgu.</a:t>
            </a:r>
            <a:endParaRPr lang="cy-GB" b="1" dirty="0">
              <a:solidFill>
                <a:srgbClr val="000000"/>
              </a:solidFill>
              <a:ea typeface="+mn-lt"/>
              <a:cs typeface="Calibri"/>
            </a:endParaRPr>
          </a:p>
          <a:p>
            <a:endParaRPr lang="cy-GB" b="1" dirty="0">
              <a:solidFill>
                <a:srgbClr val="000000"/>
              </a:solidFill>
              <a:ea typeface="+mn-lt"/>
              <a:cs typeface="Calibri"/>
            </a:endParaRPr>
          </a:p>
          <a:p>
            <a:pPr marL="285750" indent="-285750">
              <a:buFont typeface="Arial,Sans-Serif"/>
              <a:buChar char="•"/>
            </a:pPr>
            <a:r>
              <a:rPr lang="cy-GB" b="1" dirty="0">
                <a:solidFill>
                  <a:srgbClr val="B952DE"/>
                </a:solidFill>
                <a:ea typeface="+mn-lt"/>
                <a:cs typeface="+mn-lt"/>
              </a:rPr>
              <a:t>Arbrofion gyda thechnegau newydd a dulliau addysgeg – yn adlewyrchu ac yn mireinio'r hyn aeth yn dda.</a:t>
            </a:r>
            <a:endParaRPr lang="cy-GB" b="1" dirty="0">
              <a:ea typeface="+mn-lt"/>
              <a:cs typeface="+mn-lt"/>
            </a:endParaRPr>
          </a:p>
        </p:txBody>
      </p:sp>
    </p:spTree>
    <p:extLst>
      <p:ext uri="{BB962C8B-B14F-4D97-AF65-F5344CB8AC3E}">
        <p14:creationId xmlns:p14="http://schemas.microsoft.com/office/powerpoint/2010/main" val="81204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
            <a:extLst>
              <a:ext uri="{FF2B5EF4-FFF2-40B4-BE49-F238E27FC236}">
                <a16:creationId xmlns:a16="http://schemas.microsoft.com/office/drawing/2014/main" id="{D07570E9-10BF-8041-96A6-BD1E65B134D2}"/>
              </a:ext>
            </a:extLst>
          </p:cNvPr>
          <p:cNvSpPr txBox="1"/>
          <p:nvPr/>
        </p:nvSpPr>
        <p:spPr>
          <a:xfrm>
            <a:off x="2817994" y="675"/>
            <a:ext cx="4413660" cy="6855172"/>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2935977" y="897149"/>
            <a:ext cx="4182147"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3200" b="1" dirty="0">
                <a:solidFill>
                  <a:srgbClr val="B952DE"/>
                </a:solidFill>
                <a:latin typeface="Kristen ITC"/>
                <a:ea typeface="Calibri"/>
                <a:cs typeface="Arial"/>
              </a:rPr>
              <a:t> </a:t>
            </a:r>
            <a:r>
              <a:rPr lang="en-US" sz="4400" b="1" dirty="0">
                <a:solidFill>
                  <a:srgbClr val="B952DE"/>
                </a:solidFill>
                <a:latin typeface="Kristen ITC"/>
                <a:ea typeface="Calibri"/>
                <a:cs typeface="Arial"/>
              </a:rPr>
              <a:t>Offering expertise</a:t>
            </a:r>
            <a:endParaRPr lang="cy-GB" sz="4400">
              <a:solidFill>
                <a:srgbClr val="B952DE"/>
              </a:solidFill>
              <a:latin typeface="Kristen ITC"/>
              <a:ea typeface="Calibri"/>
              <a:cs typeface="Arial"/>
            </a:endParaRPr>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Rectangle: Rounded Corners 5">
            <a:extLst>
              <a:ext uri="{FF2B5EF4-FFF2-40B4-BE49-F238E27FC236}">
                <a16:creationId xmlns:a16="http://schemas.microsoft.com/office/drawing/2014/main" id="{A697C76C-5951-8F02-3D9B-9A9672F6C0A9}"/>
              </a:ext>
            </a:extLst>
          </p:cNvPr>
          <p:cNvSpPr/>
          <p:nvPr/>
        </p:nvSpPr>
        <p:spPr>
          <a:xfrm>
            <a:off x="3112019" y="2737974"/>
            <a:ext cx="3828582" cy="3365854"/>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bg1"/>
                </a:solidFill>
                <a:latin typeface="Calibri"/>
                <a:ea typeface="Calibri"/>
                <a:cs typeface="Arial"/>
              </a:rPr>
              <a:t>The student-teacher models an increasing repertoire of teaching techniques, as expertise emerges and flourishes, in order to inform and enhance the development of others.</a:t>
            </a:r>
            <a:endParaRPr lang="en-US" sz="2400" dirty="0">
              <a:solidFill>
                <a:schemeClr val="bg1"/>
              </a:solidFill>
              <a:latin typeface="Calibri"/>
              <a:ea typeface="Calibri"/>
              <a:cs typeface="Arial"/>
            </a:endParaRPr>
          </a:p>
        </p:txBody>
      </p:sp>
      <p:sp>
        <p:nvSpPr>
          <p:cNvPr id="8" name="TextBox 7">
            <a:extLst>
              <a:ext uri="{FF2B5EF4-FFF2-40B4-BE49-F238E27FC236}">
                <a16:creationId xmlns:a16="http://schemas.microsoft.com/office/drawing/2014/main" id="{50C0DAFD-38ED-349A-CDED-B19BAF48AB09}"/>
              </a:ext>
            </a:extLst>
          </p:cNvPr>
          <p:cNvSpPr txBox="1"/>
          <p:nvPr/>
        </p:nvSpPr>
        <p:spPr>
          <a:xfrm>
            <a:off x="7269528" y="475166"/>
            <a:ext cx="492128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i="1" dirty="0">
                <a:solidFill>
                  <a:srgbClr val="B952DE"/>
                </a:solidFill>
                <a:latin typeface="Calibri"/>
                <a:ea typeface="Calibri"/>
                <a:cs typeface="Arial"/>
              </a:rPr>
              <a:t>Share a strategy, a technique learned from Electives/Phase Swap/ALN conference.</a:t>
            </a:r>
            <a:endParaRPr lang="en-US" b="1">
              <a:solidFill>
                <a:srgbClr val="B952DE"/>
              </a:solidFill>
              <a:latin typeface="Calibri"/>
              <a:ea typeface="Calibri"/>
              <a:cs typeface="Arial"/>
            </a:endParaRP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Bring their personal hobbies and interest into school </a:t>
            </a:r>
            <a:r>
              <a:rPr lang="en-GB" b="1" i="1" dirty="0" err="1">
                <a:solidFill>
                  <a:srgbClr val="B952DE"/>
                </a:solidFill>
                <a:latin typeface="Calibri"/>
                <a:ea typeface="Calibri"/>
                <a:cs typeface="Arial"/>
              </a:rPr>
              <a:t>eg.</a:t>
            </a:r>
            <a:r>
              <a:rPr lang="en-GB" b="1" i="1" dirty="0">
                <a:solidFill>
                  <a:srgbClr val="B952DE"/>
                </a:solidFill>
                <a:latin typeface="Calibri"/>
                <a:ea typeface="Calibri"/>
                <a:cs typeface="Arial"/>
              </a:rPr>
              <a:t> by offering an extra-curricular club.</a:t>
            </a:r>
            <a:r>
              <a:rPr lang="en-US" b="1" i="1" dirty="0">
                <a:solidFill>
                  <a:srgbClr val="B952DE"/>
                </a:solidFill>
                <a:latin typeface="Calibri"/>
                <a:ea typeface="Calibri"/>
                <a:cs typeface="Arial"/>
              </a:rPr>
              <a:t> </a:t>
            </a:r>
            <a:endParaRPr lang="en-US" b="1">
              <a:solidFill>
                <a:srgbClr val="B952DE"/>
              </a:solidFill>
              <a:latin typeface="Calibri"/>
              <a:ea typeface="Calibri"/>
              <a:cs typeface="Arial"/>
            </a:endParaRPr>
          </a:p>
          <a:p>
            <a:pPr marL="285750" indent="-285750">
              <a:buFont typeface="Arial,Sans-Serif"/>
              <a:buChar char="•"/>
            </a:pPr>
            <a:endParaRPr lang="en-US"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Sharing their prior experiences e.g. a background in media/teaching English abroad, coaching a team.</a:t>
            </a: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Sharing information on and/or demonstrating teaching and learning techniques learned in university. </a:t>
            </a:r>
            <a:r>
              <a:rPr lang="en-GB" b="1" i="1" dirty="0" err="1">
                <a:solidFill>
                  <a:srgbClr val="B952DE"/>
                </a:solidFill>
                <a:latin typeface="Calibri"/>
                <a:ea typeface="Calibri"/>
                <a:cs typeface="Arial"/>
              </a:rPr>
              <a:t>eg</a:t>
            </a:r>
            <a:r>
              <a:rPr lang="en-GB" b="1" i="1" dirty="0">
                <a:solidFill>
                  <a:srgbClr val="B952DE"/>
                </a:solidFill>
                <a:latin typeface="Calibri"/>
                <a:ea typeface="Calibri"/>
                <a:cs typeface="Arial"/>
              </a:rPr>
              <a:t> Virtual Reality. </a:t>
            </a:r>
            <a:r>
              <a:rPr lang="en-US" b="1" i="1" dirty="0">
                <a:solidFill>
                  <a:srgbClr val="B952DE"/>
                </a:solidFill>
                <a:latin typeface="Calibri"/>
                <a:ea typeface="Calibri"/>
                <a:cs typeface="Arial"/>
              </a:rPr>
              <a:t> </a:t>
            </a:r>
            <a:endParaRPr lang="en-US" b="1">
              <a:solidFill>
                <a:srgbClr val="B952DE"/>
              </a:solidFill>
              <a:latin typeface="Calibri"/>
              <a:ea typeface="Calibri"/>
              <a:cs typeface="Arial"/>
            </a:endParaRPr>
          </a:p>
          <a:p>
            <a:pPr marL="285750" indent="-285750">
              <a:buFont typeface="Arial,Sans-Serif"/>
              <a:buChar char="•"/>
            </a:pPr>
            <a:endParaRPr lang="en-US"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Sharing relevant research undertaken as part of a Bridging day and discussing how this has impacted on the way they teach.</a:t>
            </a:r>
            <a:endParaRPr lang="en-US" b="1">
              <a:solidFill>
                <a:srgbClr val="B952DE"/>
              </a:solidFill>
              <a:latin typeface="Calibri"/>
              <a:ea typeface="Calibri"/>
              <a:cs typeface="Arial"/>
            </a:endParaRP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Experiments with new techniques and pedagogical approaches– reflects and refines what went well. </a:t>
            </a:r>
            <a:endParaRPr lang="en-US" b="1">
              <a:solidFill>
                <a:srgbClr val="B952DE"/>
              </a:solidFill>
              <a:latin typeface="Calibri"/>
              <a:ea typeface="Calibri"/>
              <a:cs typeface="Calibri"/>
            </a:endParaRPr>
          </a:p>
        </p:txBody>
      </p:sp>
    </p:spTree>
    <p:extLst>
      <p:ext uri="{BB962C8B-B14F-4D97-AF65-F5344CB8AC3E}">
        <p14:creationId xmlns:p14="http://schemas.microsoft.com/office/powerpoint/2010/main" val="86832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555728" cy="6848715"/>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Rounded Corners 4">
            <a:extLst>
              <a:ext uri="{FF2B5EF4-FFF2-40B4-BE49-F238E27FC236}">
                <a16:creationId xmlns:a16="http://schemas.microsoft.com/office/drawing/2014/main" id="{3BAC2FA3-8626-9B38-3A10-DA41EC4751E6}"/>
              </a:ext>
            </a:extLst>
          </p:cNvPr>
          <p:cNvSpPr/>
          <p:nvPr/>
        </p:nvSpPr>
        <p:spPr>
          <a:xfrm>
            <a:off x="3049345" y="2417114"/>
            <a:ext cx="4160397" cy="4324924"/>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400" b="1" i="1" dirty="0">
                <a:solidFill>
                  <a:schemeClr val="bg1"/>
                </a:solidFill>
                <a:latin typeface="Calibri"/>
                <a:ea typeface="Calibri"/>
                <a:cs typeface="Arial"/>
              </a:rPr>
              <a:t>Mae ymchwil ar ddatblygiad dirnadol, cymdeithasol, emosiynol a chorfforol wedi cael effaith gadarnhaol ar addysgeg. Mae’r darpar athro’n gallu arddangos sut y mae’n defnyddio dirnadaeth broffesiynol a dadansoddiad beirniadol i lunio a datblygu arferion.</a:t>
            </a:r>
          </a:p>
        </p:txBody>
      </p:sp>
      <p:sp>
        <p:nvSpPr>
          <p:cNvPr id="7" name="TextBox 6">
            <a:extLst>
              <a:ext uri="{FF2B5EF4-FFF2-40B4-BE49-F238E27FC236}">
                <a16:creationId xmlns:a16="http://schemas.microsoft.com/office/drawing/2014/main" id="{14638A50-F8C0-D97C-6953-750925FC93A5}"/>
              </a:ext>
            </a:extLst>
          </p:cNvPr>
          <p:cNvSpPr txBox="1"/>
          <p:nvPr/>
        </p:nvSpPr>
        <p:spPr>
          <a:xfrm>
            <a:off x="3048420" y="174517"/>
            <a:ext cx="4101374" cy="2131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2800" b="1" dirty="0">
                <a:solidFill>
                  <a:srgbClr val="B952DE"/>
                </a:solidFill>
                <a:latin typeface="Kristen ITC"/>
                <a:ea typeface="Calibri"/>
                <a:cs typeface="Arial"/>
              </a:rPr>
              <a:t> </a:t>
            </a:r>
            <a:r>
              <a:rPr lang="cy-GB" sz="4000" b="1" dirty="0">
                <a:solidFill>
                  <a:srgbClr val="B952DE"/>
                </a:solidFill>
                <a:latin typeface="Kristen ITC"/>
                <a:ea typeface="Calibri"/>
                <a:cs typeface="Arial"/>
              </a:rPr>
              <a:t>Datblygu </a:t>
            </a:r>
            <a:endParaRPr lang="cy-GB" sz="4000">
              <a:ea typeface="Calibri"/>
              <a:cs typeface="Calibri"/>
            </a:endParaRPr>
          </a:p>
          <a:p>
            <a:pPr marL="9525" algn="ctr">
              <a:spcBef>
                <a:spcPts val="1515"/>
              </a:spcBef>
            </a:pPr>
            <a:r>
              <a:rPr lang="cy-GB" sz="4000" b="1" dirty="0">
                <a:solidFill>
                  <a:srgbClr val="B952DE"/>
                </a:solidFill>
                <a:latin typeface="Kristen ITC"/>
                <a:ea typeface="Calibri"/>
                <a:cs typeface="Arial"/>
              </a:rPr>
              <a:t>technegau newydd</a:t>
            </a:r>
          </a:p>
        </p:txBody>
      </p:sp>
      <p:sp>
        <p:nvSpPr>
          <p:cNvPr id="11" name="TextBox 10">
            <a:extLst>
              <a:ext uri="{FF2B5EF4-FFF2-40B4-BE49-F238E27FC236}">
                <a16:creationId xmlns:a16="http://schemas.microsoft.com/office/drawing/2014/main" id="{20365081-C327-8F38-C7E5-EB06B1F8579A}"/>
              </a:ext>
            </a:extLst>
          </p:cNvPr>
          <p:cNvSpPr txBox="1"/>
          <p:nvPr/>
        </p:nvSpPr>
        <p:spPr>
          <a:xfrm>
            <a:off x="7692042" y="942677"/>
            <a:ext cx="436593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cy-GB" dirty="0">
                <a:solidFill>
                  <a:srgbClr val="B952DE"/>
                </a:solidFill>
                <a:ea typeface="+mn-lt"/>
                <a:cs typeface="+mn-lt"/>
              </a:rPr>
              <a:t> </a:t>
            </a:r>
            <a:r>
              <a:rPr lang="cy-GB" b="1" dirty="0">
                <a:solidFill>
                  <a:srgbClr val="B952DE"/>
                </a:solidFill>
                <a:ea typeface="+mn-lt"/>
                <a:cs typeface="+mn-lt"/>
              </a:rPr>
              <a:t>Yn gweithio'n effeithiol mewn ymchwil  </a:t>
            </a:r>
            <a:endParaRPr lang="cy-GB" b="1" dirty="0">
              <a:solidFill>
                <a:srgbClr val="000000"/>
              </a:solidFill>
              <a:ea typeface="+mn-lt"/>
              <a:cs typeface="+mn-lt"/>
            </a:endParaRPr>
          </a:p>
          <a:p>
            <a:r>
              <a:rPr lang="cy-GB" b="1" dirty="0">
                <a:solidFill>
                  <a:srgbClr val="B952DE"/>
                </a:solidFill>
                <a:ea typeface="+mn-lt"/>
                <a:cs typeface="+mn-lt"/>
              </a:rPr>
              <a:t>   briodol.</a:t>
            </a:r>
            <a:endParaRPr lang="cy-GB" b="1" dirty="0">
              <a:ea typeface="+mn-lt"/>
              <a:cs typeface="+mn-lt"/>
            </a:endParaRPr>
          </a:p>
          <a:p>
            <a:pPr>
              <a:buFont typeface="Arial"/>
              <a:buChar char="•"/>
            </a:pPr>
            <a:endParaRPr lang="cy-GB" b="1" i="1" dirty="0">
              <a:solidFill>
                <a:srgbClr val="B952DE"/>
              </a:solidFill>
              <a:latin typeface="Calibri"/>
              <a:ea typeface="Calibri"/>
              <a:cs typeface="Arial"/>
            </a:endParaRPr>
          </a:p>
          <a:p>
            <a:pPr>
              <a:buFont typeface="Arial"/>
              <a:buChar char="•"/>
            </a:pPr>
            <a:r>
              <a:rPr lang="cy-GB" b="1" dirty="0">
                <a:solidFill>
                  <a:srgbClr val="B952DE"/>
                </a:solidFill>
                <a:ea typeface="+mn-lt"/>
                <a:cs typeface="+mn-lt"/>
              </a:rPr>
              <a:t> Dangos trwy gynllunio a thrafod eu bod  </a:t>
            </a:r>
          </a:p>
          <a:p>
            <a:r>
              <a:rPr lang="cy-GB" b="1" dirty="0">
                <a:solidFill>
                  <a:srgbClr val="B952DE"/>
                </a:solidFill>
                <a:ea typeface="+mn-lt"/>
                <a:cs typeface="+mn-lt"/>
              </a:rPr>
              <a:t>  wedi gweithredu strategaethau a  </a:t>
            </a:r>
            <a:endParaRPr lang="cy-GB" b="1">
              <a:solidFill>
                <a:srgbClr val="000000"/>
              </a:solidFill>
              <a:ea typeface="+mn-lt"/>
              <a:cs typeface="+mn-lt"/>
            </a:endParaRPr>
          </a:p>
          <a:p>
            <a:r>
              <a:rPr lang="cy-GB" b="1" dirty="0">
                <a:solidFill>
                  <a:srgbClr val="B952DE"/>
                </a:solidFill>
                <a:ea typeface="+mn-lt"/>
                <a:cs typeface="+mn-lt"/>
              </a:rPr>
              <a:t>  ymchwiliwyd i ddarllen ehangach.</a:t>
            </a:r>
            <a:r>
              <a:rPr lang="cy-GB" b="1" i="1" dirty="0">
                <a:solidFill>
                  <a:srgbClr val="B952DE"/>
                </a:solidFill>
                <a:latin typeface="Calibri"/>
                <a:ea typeface="Calibri"/>
                <a:cs typeface="Arial"/>
              </a:rPr>
              <a:t>  </a:t>
            </a:r>
            <a:endParaRPr lang="cy-GB" b="1">
              <a:ea typeface="Calibri" panose="020F0502020204030204"/>
              <a:cs typeface="Calibri" panose="020F0502020204030204"/>
            </a:endParaRPr>
          </a:p>
          <a:p>
            <a:pPr>
              <a:buFont typeface="Arial"/>
              <a:buChar char="•"/>
            </a:pPr>
            <a:endParaRPr lang="cy-GB" b="1" i="1" dirty="0">
              <a:solidFill>
                <a:srgbClr val="B952DE"/>
              </a:solidFill>
              <a:latin typeface="Calibri"/>
              <a:ea typeface="Calibri"/>
              <a:cs typeface="Arial"/>
            </a:endParaRPr>
          </a:p>
          <a:p>
            <a:pPr>
              <a:buFont typeface="Arial"/>
              <a:buChar char="•"/>
            </a:pPr>
            <a:r>
              <a:rPr lang="cy-GB" b="1" dirty="0">
                <a:solidFill>
                  <a:srgbClr val="B952DE"/>
                </a:solidFill>
                <a:ea typeface="+mn-lt"/>
                <a:cs typeface="+mn-lt"/>
              </a:rPr>
              <a:t> Cyfnodolion dysgu/myfyrdodau bob</a:t>
            </a:r>
            <a:endParaRPr lang="cy-GB" b="1" dirty="0">
              <a:solidFill>
                <a:srgbClr val="B952DE"/>
              </a:solidFill>
              <a:ea typeface="+mn-lt"/>
              <a:cs typeface="Arial"/>
            </a:endParaRPr>
          </a:p>
          <a:p>
            <a:r>
              <a:rPr lang="cy-GB" b="1" dirty="0">
                <a:solidFill>
                  <a:srgbClr val="B952DE"/>
                </a:solidFill>
                <a:ea typeface="+mn-lt"/>
                <a:cs typeface="+mn-lt"/>
              </a:rPr>
              <a:t>   pythefnos am effaith ymchwil a sut mae</a:t>
            </a:r>
            <a:endParaRPr lang="cy-GB" b="1" dirty="0">
              <a:solidFill>
                <a:srgbClr val="B952DE"/>
              </a:solidFill>
              <a:ea typeface="+mn-lt"/>
              <a:cs typeface="Arial"/>
            </a:endParaRPr>
          </a:p>
          <a:p>
            <a:r>
              <a:rPr lang="cy-GB" b="1" dirty="0">
                <a:solidFill>
                  <a:srgbClr val="B952DE"/>
                </a:solidFill>
                <a:ea typeface="+mn-lt"/>
                <a:cs typeface="+mn-lt"/>
              </a:rPr>
              <a:t>   hyn wedi gwella eu hymarfer.</a:t>
            </a:r>
            <a:endParaRPr lang="cy-GB" b="1" dirty="0">
              <a:solidFill>
                <a:srgbClr val="B952DE"/>
              </a:solidFill>
              <a:latin typeface="Calibri"/>
              <a:ea typeface="Calibri"/>
              <a:cs typeface="Arial"/>
            </a:endParaRPr>
          </a:p>
          <a:p>
            <a:pPr>
              <a:buFont typeface="Arial"/>
              <a:buChar char="•"/>
            </a:pPr>
            <a:endParaRPr lang="cy-GB" b="1" dirty="0">
              <a:ea typeface="Calibri"/>
              <a:cs typeface="Calibri"/>
            </a:endParaRPr>
          </a:p>
          <a:p>
            <a:pPr>
              <a:buFont typeface="Arial"/>
              <a:buChar char="•"/>
            </a:pPr>
            <a:r>
              <a:rPr lang="cy-GB" b="1" dirty="0">
                <a:solidFill>
                  <a:srgbClr val="B952DE"/>
                </a:solidFill>
                <a:ea typeface="+mn-lt"/>
                <a:cs typeface="+mn-lt"/>
              </a:rPr>
              <a:t> Mae athro darpar yn defnyddio ymchwil  </a:t>
            </a:r>
            <a:endParaRPr lang="cy-GB" b="1" dirty="0">
              <a:solidFill>
                <a:srgbClr val="000000"/>
              </a:solidFill>
              <a:ea typeface="+mn-lt"/>
              <a:cs typeface="+mn-lt"/>
            </a:endParaRPr>
          </a:p>
          <a:p>
            <a:r>
              <a:rPr lang="cy-GB" b="1" dirty="0">
                <a:solidFill>
                  <a:srgbClr val="B952DE"/>
                </a:solidFill>
                <a:ea typeface="+mn-lt"/>
                <a:cs typeface="+mn-lt"/>
              </a:rPr>
              <a:t>  ar ddatblygiad plant i lywio eu dewisiadau</a:t>
            </a:r>
            <a:endParaRPr lang="cy-GB" b="1" dirty="0">
              <a:solidFill>
                <a:srgbClr val="000000"/>
              </a:solidFill>
              <a:ea typeface="+mn-lt"/>
              <a:cs typeface="+mn-lt"/>
            </a:endParaRPr>
          </a:p>
          <a:p>
            <a:r>
              <a:rPr lang="cy-GB" b="1" dirty="0">
                <a:solidFill>
                  <a:srgbClr val="B952DE"/>
                </a:solidFill>
                <a:ea typeface="+mn-lt"/>
                <a:cs typeface="+mn-lt"/>
              </a:rPr>
              <a:t>  addysgeg.</a:t>
            </a:r>
            <a:endParaRPr lang="cy-GB" b="1">
              <a:ea typeface="+mn-lt"/>
              <a:cs typeface="+mn-lt"/>
            </a:endParaRPr>
          </a:p>
          <a:p>
            <a:pPr>
              <a:buFont typeface="Arial"/>
              <a:buChar char="•"/>
            </a:pPr>
            <a:endParaRPr lang="cy-GB" b="1" i="1" dirty="0">
              <a:solidFill>
                <a:srgbClr val="B952DE"/>
              </a:solidFill>
              <a:latin typeface="Calibri"/>
              <a:ea typeface="Calibri"/>
              <a:cs typeface="Arial"/>
            </a:endParaRPr>
          </a:p>
          <a:p>
            <a:pPr>
              <a:buFont typeface="Arial"/>
              <a:buChar char="•"/>
            </a:pPr>
            <a:r>
              <a:rPr lang="cy-GB" b="1" dirty="0">
                <a:solidFill>
                  <a:srgbClr val="B952DE"/>
                </a:solidFill>
                <a:ea typeface="+mn-lt"/>
                <a:cs typeface="+mn-lt"/>
              </a:rPr>
              <a:t> Myfyrio ar ddysgu plant – a ddangosir yn</a:t>
            </a:r>
          </a:p>
          <a:p>
            <a:r>
              <a:rPr lang="cy-GB" b="1" dirty="0">
                <a:solidFill>
                  <a:srgbClr val="B952DE"/>
                </a:solidFill>
                <a:ea typeface="+mn-lt"/>
                <a:cs typeface="+mn-lt"/>
              </a:rPr>
              <a:t>  uniongyrchol mewn gwersi dilynol a </a:t>
            </a:r>
            <a:endParaRPr lang="cy-GB" b="1">
              <a:solidFill>
                <a:srgbClr val="000000"/>
              </a:solidFill>
              <a:ea typeface="+mn-lt"/>
              <a:cs typeface="+mn-lt"/>
            </a:endParaRPr>
          </a:p>
          <a:p>
            <a:r>
              <a:rPr lang="cy-GB" b="1" dirty="0">
                <a:solidFill>
                  <a:srgbClr val="B952DE"/>
                </a:solidFill>
                <a:ea typeface="+mn-lt"/>
                <a:cs typeface="+mn-lt"/>
              </a:rPr>
              <a:t>  ddysgir.</a:t>
            </a:r>
            <a:endParaRPr lang="cy-GB" b="1" dirty="0">
              <a:ea typeface="Calibri"/>
              <a:cs typeface="Calibri"/>
            </a:endParaRPr>
          </a:p>
          <a:p>
            <a:pPr>
              <a:buFont typeface="Arial"/>
              <a:buChar char="•"/>
            </a:pPr>
            <a:endParaRPr lang="en-GB" b="1" dirty="0">
              <a:ea typeface="Calibri"/>
              <a:cs typeface="Calibri"/>
            </a:endParaRPr>
          </a:p>
          <a:p>
            <a:pPr>
              <a:buFont typeface="Arial"/>
              <a:buChar char="•"/>
            </a:pPr>
            <a:endParaRPr lang="en-GB"/>
          </a:p>
        </p:txBody>
      </p:sp>
    </p:spTree>
    <p:extLst>
      <p:ext uri="{BB962C8B-B14F-4D97-AF65-F5344CB8AC3E}">
        <p14:creationId xmlns:p14="http://schemas.microsoft.com/office/powerpoint/2010/main" val="3218728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
            <a:extLst>
              <a:ext uri="{FF2B5EF4-FFF2-40B4-BE49-F238E27FC236}">
                <a16:creationId xmlns:a16="http://schemas.microsoft.com/office/drawing/2014/main" id="{D07570E9-10BF-8041-96A6-BD1E65B134D2}"/>
              </a:ext>
            </a:extLst>
          </p:cNvPr>
          <p:cNvSpPr txBox="1"/>
          <p:nvPr/>
        </p:nvSpPr>
        <p:spPr>
          <a:xfrm>
            <a:off x="2830909" y="674"/>
            <a:ext cx="4439491" cy="6848715"/>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Rectangle: Rounded Corners 5">
            <a:extLst>
              <a:ext uri="{FF2B5EF4-FFF2-40B4-BE49-F238E27FC236}">
                <a16:creationId xmlns:a16="http://schemas.microsoft.com/office/drawing/2014/main" id="{A697C76C-5951-8F02-3D9B-9A9672F6C0A9}"/>
              </a:ext>
            </a:extLst>
          </p:cNvPr>
          <p:cNvSpPr/>
          <p:nvPr/>
        </p:nvSpPr>
        <p:spPr>
          <a:xfrm>
            <a:off x="3067707" y="2110122"/>
            <a:ext cx="3963746" cy="4410323"/>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i="1" dirty="0">
              <a:solidFill>
                <a:schemeClr val="bg1"/>
              </a:solidFill>
              <a:latin typeface="Calibri"/>
              <a:ea typeface="Calibri"/>
              <a:cs typeface="Arial"/>
            </a:endParaRPr>
          </a:p>
          <a:p>
            <a:pPr algn="ctr"/>
            <a:r>
              <a:rPr lang="en-US" sz="2400" b="1" i="1" dirty="0">
                <a:solidFill>
                  <a:schemeClr val="bg1"/>
                </a:solidFill>
                <a:latin typeface="Calibri"/>
                <a:ea typeface="Calibri"/>
                <a:cs typeface="Arial"/>
              </a:rPr>
              <a:t>Research on cognitive, social, emotional and physical development has a positive impact upon pedagogy. The student- teacher can demonstrate how professional discernment and</a:t>
            </a:r>
            <a:endParaRPr lang="en-US" sz="2400" b="1">
              <a:solidFill>
                <a:schemeClr val="bg1"/>
              </a:solidFill>
              <a:latin typeface="Calibri"/>
              <a:ea typeface="Calibri"/>
              <a:cs typeface="Arial"/>
            </a:endParaRPr>
          </a:p>
          <a:p>
            <a:pPr algn="ctr"/>
            <a:r>
              <a:rPr lang="en-US" sz="2400" b="1" i="1" dirty="0">
                <a:solidFill>
                  <a:schemeClr val="bg1"/>
                </a:solidFill>
                <a:latin typeface="Calibri"/>
                <a:ea typeface="Calibri"/>
                <a:cs typeface="Arial"/>
              </a:rPr>
              <a:t>critical analysis is brought to bear in shaping developing practice.</a:t>
            </a:r>
          </a:p>
          <a:p>
            <a:pPr algn="ctr"/>
            <a:endParaRPr lang="en-US" sz="2400" b="1" dirty="0">
              <a:solidFill>
                <a:schemeClr val="bg1"/>
              </a:solidFill>
              <a:latin typeface="Calibri"/>
              <a:ea typeface="Calibri"/>
              <a:cs typeface="Arial"/>
            </a:endParaRPr>
          </a:p>
        </p:txBody>
      </p:sp>
      <p:sp>
        <p:nvSpPr>
          <p:cNvPr id="4" name="TextBox 3">
            <a:extLst>
              <a:ext uri="{FF2B5EF4-FFF2-40B4-BE49-F238E27FC236}">
                <a16:creationId xmlns:a16="http://schemas.microsoft.com/office/drawing/2014/main" id="{18FC1033-B7E2-C3F6-2120-5F938EB75ED9}"/>
              </a:ext>
            </a:extLst>
          </p:cNvPr>
          <p:cNvSpPr txBox="1"/>
          <p:nvPr/>
        </p:nvSpPr>
        <p:spPr>
          <a:xfrm>
            <a:off x="2934233" y="392949"/>
            <a:ext cx="422837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3200" b="1" dirty="0">
                <a:solidFill>
                  <a:srgbClr val="B952DE"/>
                </a:solidFill>
                <a:latin typeface="Kristen ITC"/>
                <a:ea typeface="Calibri"/>
                <a:cs typeface="Arial"/>
              </a:rPr>
              <a:t> </a:t>
            </a:r>
            <a:r>
              <a:rPr lang="en-US" sz="4000" b="1" dirty="0">
                <a:solidFill>
                  <a:srgbClr val="B952DE"/>
                </a:solidFill>
                <a:latin typeface="Kristen ITC"/>
                <a:ea typeface="Calibri"/>
                <a:cs typeface="Arial"/>
              </a:rPr>
              <a:t>Developing new techniques</a:t>
            </a:r>
            <a:endParaRPr lang="cy-GB" sz="4000">
              <a:solidFill>
                <a:srgbClr val="B952DE"/>
              </a:solidFill>
              <a:latin typeface="Kristen ITC"/>
              <a:ea typeface="Calibri"/>
              <a:cs typeface="Arial"/>
            </a:endParaRPr>
          </a:p>
        </p:txBody>
      </p:sp>
      <p:sp>
        <p:nvSpPr>
          <p:cNvPr id="11" name="TextBox 10">
            <a:extLst>
              <a:ext uri="{FF2B5EF4-FFF2-40B4-BE49-F238E27FC236}">
                <a16:creationId xmlns:a16="http://schemas.microsoft.com/office/drawing/2014/main" id="{2B3D798B-3C8F-D654-677C-2A0B53B5A8CA}"/>
              </a:ext>
            </a:extLst>
          </p:cNvPr>
          <p:cNvSpPr txBox="1"/>
          <p:nvPr/>
        </p:nvSpPr>
        <p:spPr>
          <a:xfrm>
            <a:off x="7495545" y="1030522"/>
            <a:ext cx="446925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b="1" i="1" dirty="0">
                <a:solidFill>
                  <a:srgbClr val="B952DE"/>
                </a:solidFill>
                <a:latin typeface="Calibri"/>
                <a:ea typeface="Calibri"/>
                <a:cs typeface="Arial"/>
              </a:rPr>
              <a:t>Engages effectively in appropriate research. </a:t>
            </a:r>
          </a:p>
          <a:p>
            <a:pPr>
              <a:buFont typeface="Arial"/>
              <a:buChar char="•"/>
            </a:pPr>
            <a:endParaRPr lang="en-GB" b="1" i="1" dirty="0">
              <a:solidFill>
                <a:srgbClr val="B952DE"/>
              </a:solidFill>
              <a:latin typeface="Calibri"/>
              <a:ea typeface="Calibri"/>
              <a:cs typeface="Arial"/>
            </a:endParaRPr>
          </a:p>
          <a:p>
            <a:pPr>
              <a:buFont typeface="Arial"/>
              <a:buChar char="•"/>
            </a:pPr>
            <a:r>
              <a:rPr lang="en-GB" b="1" i="1" dirty="0">
                <a:solidFill>
                  <a:srgbClr val="B952DE"/>
                </a:solidFill>
                <a:latin typeface="Calibri"/>
                <a:ea typeface="Calibri"/>
                <a:cs typeface="Arial"/>
              </a:rPr>
              <a:t>Demonstrate through planning and discussion that they have implemented strategies researched in wider reading. </a:t>
            </a:r>
            <a:r>
              <a:rPr lang="en-US" b="1" i="1" dirty="0">
                <a:solidFill>
                  <a:srgbClr val="B952DE"/>
                </a:solidFill>
                <a:latin typeface="Calibri"/>
                <a:ea typeface="Calibri"/>
                <a:cs typeface="Arial"/>
              </a:rPr>
              <a:t> </a:t>
            </a:r>
          </a:p>
          <a:p>
            <a:pPr>
              <a:buFont typeface="Arial"/>
              <a:buChar char="•"/>
            </a:pPr>
            <a:endParaRPr lang="en-US" b="1" i="1" dirty="0">
              <a:solidFill>
                <a:srgbClr val="B952DE"/>
              </a:solidFill>
              <a:latin typeface="Calibri"/>
              <a:ea typeface="Calibri"/>
              <a:cs typeface="Arial"/>
            </a:endParaRPr>
          </a:p>
          <a:p>
            <a:pPr>
              <a:buFont typeface="Arial"/>
              <a:buChar char="•"/>
            </a:pPr>
            <a:r>
              <a:rPr lang="en-GB" b="1" i="1" dirty="0">
                <a:solidFill>
                  <a:srgbClr val="B952DE"/>
                </a:solidFill>
                <a:latin typeface="Calibri"/>
                <a:ea typeface="Calibri"/>
                <a:cs typeface="Arial"/>
              </a:rPr>
              <a:t>Learning journal/fortnightly reflections about the impact of research and how this has improved their practice. </a:t>
            </a:r>
            <a:r>
              <a:rPr lang="en-US" b="1" i="1" dirty="0">
                <a:solidFill>
                  <a:srgbClr val="B952DE"/>
                </a:solidFill>
                <a:latin typeface="Calibri"/>
                <a:ea typeface="Calibri"/>
                <a:cs typeface="Arial"/>
              </a:rPr>
              <a:t> </a:t>
            </a:r>
            <a:endParaRPr lang="en-GB" b="1">
              <a:solidFill>
                <a:srgbClr val="B952DE"/>
              </a:solidFill>
              <a:latin typeface="Calibri"/>
              <a:ea typeface="Calibri"/>
              <a:cs typeface="Arial"/>
            </a:endParaRPr>
          </a:p>
          <a:p>
            <a:pPr>
              <a:buFont typeface="Arial"/>
              <a:buChar char="•"/>
            </a:pPr>
            <a:endParaRPr lang="en-US" b="1" i="1" dirty="0">
              <a:solidFill>
                <a:srgbClr val="B952DE"/>
              </a:solidFill>
              <a:latin typeface="Calibri"/>
              <a:ea typeface="Calibri"/>
              <a:cs typeface="Arial"/>
            </a:endParaRPr>
          </a:p>
          <a:p>
            <a:pPr>
              <a:buFont typeface="Arial"/>
              <a:buChar char="•"/>
            </a:pPr>
            <a:r>
              <a:rPr lang="en-GB" b="1" i="1" dirty="0">
                <a:solidFill>
                  <a:srgbClr val="B952DE"/>
                </a:solidFill>
                <a:latin typeface="Calibri"/>
                <a:ea typeface="Calibri"/>
                <a:cs typeface="Arial"/>
              </a:rPr>
              <a:t>Student teacher uses research on child development to inform their pedagogical choices. </a:t>
            </a:r>
          </a:p>
          <a:p>
            <a:pPr>
              <a:buFont typeface="Arial"/>
              <a:buChar char="•"/>
            </a:pPr>
            <a:endParaRPr lang="en-GB" b="1" i="1" dirty="0">
              <a:solidFill>
                <a:srgbClr val="B952DE"/>
              </a:solidFill>
              <a:latin typeface="Calibri"/>
              <a:ea typeface="Calibri"/>
              <a:cs typeface="Arial"/>
            </a:endParaRPr>
          </a:p>
          <a:p>
            <a:pPr>
              <a:buFont typeface="Arial"/>
              <a:buChar char="•"/>
            </a:pPr>
            <a:r>
              <a:rPr lang="en-GB" b="1" i="1" dirty="0">
                <a:solidFill>
                  <a:srgbClr val="B952DE"/>
                </a:solidFill>
                <a:latin typeface="Calibri"/>
                <a:ea typeface="Calibri"/>
                <a:cs typeface="Arial"/>
              </a:rPr>
              <a:t>Reflects on children’s learning – shown directly in subsequent lessons taught.</a:t>
            </a:r>
            <a:endParaRPr lang="en-GB" b="1">
              <a:solidFill>
                <a:srgbClr val="B952DE"/>
              </a:solidFill>
              <a:latin typeface="Calibri"/>
              <a:ea typeface="Calibri"/>
              <a:cs typeface="Arial"/>
            </a:endParaRPr>
          </a:p>
          <a:p>
            <a:pPr>
              <a:buFont typeface="Arial"/>
              <a:buChar char="•"/>
            </a:pPr>
            <a:endParaRPr lang="en-GB" i="1" dirty="0">
              <a:solidFill>
                <a:srgbClr val="B952DE"/>
              </a:solidFill>
              <a:latin typeface="Calibri"/>
              <a:ea typeface="Calibri"/>
              <a:cs typeface="Arial"/>
            </a:endParaRPr>
          </a:p>
        </p:txBody>
      </p:sp>
    </p:spTree>
    <p:extLst>
      <p:ext uri="{BB962C8B-B14F-4D97-AF65-F5344CB8AC3E}">
        <p14:creationId xmlns:p14="http://schemas.microsoft.com/office/powerpoint/2010/main" val="272679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471779" cy="6848715"/>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Rectangle: Rounded Corners 4">
            <a:extLst>
              <a:ext uri="{FF2B5EF4-FFF2-40B4-BE49-F238E27FC236}">
                <a16:creationId xmlns:a16="http://schemas.microsoft.com/office/drawing/2014/main" id="{3BAC2FA3-8626-9B38-3A10-DA41EC4751E6}"/>
              </a:ext>
            </a:extLst>
          </p:cNvPr>
          <p:cNvSpPr/>
          <p:nvPr/>
        </p:nvSpPr>
        <p:spPr>
          <a:xfrm>
            <a:off x="3048790" y="2667657"/>
            <a:ext cx="3913447" cy="3838818"/>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400" b="1" i="1" dirty="0">
                <a:solidFill>
                  <a:schemeClr val="bg1"/>
                </a:solidFill>
                <a:latin typeface="Calibri"/>
                <a:ea typeface="Calibri"/>
                <a:cs typeface="Arial"/>
              </a:rPr>
              <a:t>Mae’r darpar athro’n gweithredu i gael cymorth a chyngor gan gydweithwyr i ddatblygu ffyrdd newydd o weithio yn yr ystafell ddosbarth fel bod modd gwerthuso a dadansoddi y ffyrdd hyn o</a:t>
            </a:r>
            <a:endParaRPr lang="cy-GB" sz="2400" b="1" dirty="0">
              <a:solidFill>
                <a:schemeClr val="bg1"/>
              </a:solidFill>
              <a:latin typeface="Calibri"/>
              <a:ea typeface="Calibri"/>
              <a:cs typeface="Arial"/>
            </a:endParaRPr>
          </a:p>
          <a:p>
            <a:pPr algn="ctr"/>
            <a:r>
              <a:rPr lang="cy-GB" sz="2400" b="1" i="1" dirty="0">
                <a:solidFill>
                  <a:schemeClr val="bg1"/>
                </a:solidFill>
                <a:latin typeface="Calibri"/>
                <a:ea typeface="Calibri"/>
                <a:cs typeface="Arial"/>
              </a:rPr>
              <a:t>weithio, a’u rhannu ag eraill.</a:t>
            </a:r>
            <a:endParaRPr lang="cy-GB" sz="2400" b="1" dirty="0">
              <a:solidFill>
                <a:schemeClr val="bg1"/>
              </a:solidFill>
              <a:latin typeface="Calibri"/>
              <a:ea typeface="Calibri"/>
              <a:cs typeface="Arial"/>
            </a:endParaRPr>
          </a:p>
        </p:txBody>
      </p:sp>
      <p:sp>
        <p:nvSpPr>
          <p:cNvPr id="7" name="TextBox 6">
            <a:extLst>
              <a:ext uri="{FF2B5EF4-FFF2-40B4-BE49-F238E27FC236}">
                <a16:creationId xmlns:a16="http://schemas.microsoft.com/office/drawing/2014/main" id="{14638A50-F8C0-D97C-6953-750925FC93A5}"/>
              </a:ext>
            </a:extLst>
          </p:cNvPr>
          <p:cNvSpPr txBox="1"/>
          <p:nvPr/>
        </p:nvSpPr>
        <p:spPr>
          <a:xfrm>
            <a:off x="3046879" y="434155"/>
            <a:ext cx="391452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4000" b="1" dirty="0">
                <a:solidFill>
                  <a:srgbClr val="B952DE"/>
                </a:solidFill>
                <a:latin typeface="Kristen ITC"/>
                <a:ea typeface="Calibri"/>
                <a:cs typeface="Arial"/>
              </a:rPr>
              <a:t>Gwerthuso effaith newid mewn arfer</a:t>
            </a:r>
            <a:endParaRPr lang="cy-GB" sz="4000">
              <a:solidFill>
                <a:srgbClr val="000000"/>
              </a:solidFill>
              <a:latin typeface="Kristen ITC"/>
              <a:ea typeface="Calibri"/>
              <a:cs typeface="Calibri" panose="020F0502020204030204"/>
            </a:endParaRPr>
          </a:p>
        </p:txBody>
      </p:sp>
      <p:sp>
        <p:nvSpPr>
          <p:cNvPr id="9" name="TextBox 8">
            <a:extLst>
              <a:ext uri="{FF2B5EF4-FFF2-40B4-BE49-F238E27FC236}">
                <a16:creationId xmlns:a16="http://schemas.microsoft.com/office/drawing/2014/main" id="{C35A4913-BA4C-8E61-3273-28F2B9BE5BA6}"/>
              </a:ext>
            </a:extLst>
          </p:cNvPr>
          <p:cNvSpPr txBox="1"/>
          <p:nvPr/>
        </p:nvSpPr>
        <p:spPr>
          <a:xfrm>
            <a:off x="7411597" y="116768"/>
            <a:ext cx="4637154"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cy-GB" b="1" dirty="0">
                <a:solidFill>
                  <a:srgbClr val="B952DE"/>
                </a:solidFill>
                <a:ea typeface="+mn-lt"/>
                <a:cs typeface="+mn-lt"/>
              </a:rPr>
              <a:t>Mae athro darpar yn gallu siarad am sut mae eu hymchwil wedi effeithio ar eu dewisiadau addysgeg. Er enghraifft, sut mae ymchwil ar les disgyblion wedi llywio eu defnydd o strategaethau lles.</a:t>
            </a:r>
          </a:p>
          <a:p>
            <a:pPr marL="285750" indent="-285750">
              <a:buFont typeface="Arial,Sans-Serif"/>
              <a:buChar char="•"/>
            </a:pPr>
            <a:endParaRPr lang="cy-GB" b="1" dirty="0">
              <a:solidFill>
                <a:srgbClr val="B952DE"/>
              </a:solidFill>
              <a:latin typeface="Calibri"/>
              <a:ea typeface="Calibri"/>
              <a:cs typeface="Calibri"/>
            </a:endParaRPr>
          </a:p>
          <a:p>
            <a:pPr marL="285750" indent="-285750">
              <a:buFont typeface="Arial,Sans-Serif"/>
              <a:buChar char="•"/>
            </a:pPr>
            <a:r>
              <a:rPr lang="cy-GB" b="1" dirty="0">
                <a:solidFill>
                  <a:srgbClr val="B952DE"/>
                </a:solidFill>
                <a:ea typeface="+mn-lt"/>
                <a:cs typeface="+mn-lt"/>
              </a:rPr>
              <a:t>Mae athro darpar yn myfyrio yn eu cylchgrawn dysgu/myfyrdod bob pythefnos/sgwrs broffesiynol ar effaith cyflwyno strategaeth addysgu newydd.</a:t>
            </a:r>
            <a:r>
              <a:rPr lang="cy-GB" b="1" i="1" dirty="0">
                <a:solidFill>
                  <a:srgbClr val="B952DE"/>
                </a:solidFill>
                <a:latin typeface="Calibri"/>
                <a:ea typeface="Calibri"/>
                <a:cs typeface="Arial"/>
              </a:rPr>
              <a:t> </a:t>
            </a:r>
          </a:p>
          <a:p>
            <a:pPr marL="285750" indent="-285750">
              <a:buFont typeface="Arial,Sans-Serif"/>
              <a:buChar char="•"/>
            </a:pPr>
            <a:endParaRPr lang="cy-GB" b="1" i="1" dirty="0">
              <a:solidFill>
                <a:srgbClr val="B952DE"/>
              </a:solidFill>
              <a:latin typeface="Calibri"/>
              <a:ea typeface="Calibri"/>
              <a:cs typeface="Arial"/>
            </a:endParaRPr>
          </a:p>
          <a:p>
            <a:pPr marL="285750" indent="-285750">
              <a:buFont typeface="Arial,Sans-Serif"/>
              <a:buChar char="•"/>
            </a:pPr>
            <a:r>
              <a:rPr lang="cy-GB" b="1" dirty="0">
                <a:solidFill>
                  <a:srgbClr val="B952DE"/>
                </a:solidFill>
                <a:ea typeface="+mn-lt"/>
                <a:cs typeface="+mn-lt"/>
              </a:rPr>
              <a:t>Mae gan athrawon darpar ddeialog broffesiynol gyda chydweithwyr ac mae dilyn hyn yn dangos dulliau sy'n diwallu anghenion grwpiau o ddysgwyr, e.e. y rhai sydd â disgyblion ADY neu MAT.</a:t>
            </a:r>
          </a:p>
          <a:p>
            <a:pPr marL="285750" indent="-285750">
              <a:buFont typeface="Arial,Sans-Serif"/>
              <a:buChar char="•"/>
            </a:pPr>
            <a:endParaRPr lang="cy-GB" b="1" i="1" dirty="0">
              <a:solidFill>
                <a:srgbClr val="B952DE"/>
              </a:solidFill>
              <a:latin typeface="Calibri"/>
              <a:ea typeface="Calibri"/>
              <a:cs typeface="Arial"/>
            </a:endParaRPr>
          </a:p>
          <a:p>
            <a:pPr marL="285750" indent="-285750">
              <a:buFont typeface="Arial,Sans-Serif"/>
              <a:buChar char="•"/>
            </a:pPr>
            <a:r>
              <a:rPr lang="cy-GB" b="1" dirty="0">
                <a:solidFill>
                  <a:srgbClr val="B952DE"/>
                </a:solidFill>
                <a:ea typeface="+mn-lt"/>
                <a:cs typeface="+mn-lt"/>
              </a:rPr>
              <a:t>Dangosir myfyrdodau ar ddysgu plant yn uniongyrchol mewn gwersi dilynol a ddysgir.</a:t>
            </a:r>
          </a:p>
          <a:p>
            <a:pPr marL="285750" indent="-285750">
              <a:buFont typeface="Arial,Sans-Serif"/>
              <a:buChar char="•"/>
            </a:pPr>
            <a:endParaRPr lang="cy-GB" b="1" i="1" dirty="0">
              <a:solidFill>
                <a:srgbClr val="B952DE"/>
              </a:solidFill>
              <a:latin typeface="Calibri"/>
              <a:ea typeface="Calibri"/>
              <a:cs typeface="Arial"/>
            </a:endParaRPr>
          </a:p>
          <a:p>
            <a:pPr marL="285750" indent="-285750">
              <a:buFont typeface="Arial,Sans-Serif"/>
              <a:buChar char="•"/>
            </a:pPr>
            <a:r>
              <a:rPr lang="cy-GB" b="1" dirty="0">
                <a:solidFill>
                  <a:srgbClr val="B952DE"/>
                </a:solidFill>
                <a:ea typeface="+mn-lt"/>
                <a:cs typeface="+mn-lt"/>
              </a:rPr>
              <a:t>Yn ceisio cyngor gan amrywiaeth o gyfoedion a chydweithwyr yn yr ysgol.</a:t>
            </a:r>
          </a:p>
          <a:p>
            <a:pPr>
              <a:buFont typeface="Arial"/>
              <a:buChar char="•"/>
            </a:pPr>
            <a:endParaRPr lang="en-GB" i="1" dirty="0">
              <a:solidFill>
                <a:srgbClr val="B952DE"/>
              </a:solidFill>
              <a:latin typeface="Calibri"/>
              <a:ea typeface="Calibri"/>
              <a:cs typeface="Arial"/>
            </a:endParaRPr>
          </a:p>
        </p:txBody>
      </p:sp>
    </p:spTree>
    <p:extLst>
      <p:ext uri="{BB962C8B-B14F-4D97-AF65-F5344CB8AC3E}">
        <p14:creationId xmlns:p14="http://schemas.microsoft.com/office/powerpoint/2010/main" val="2762753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
            <a:extLst>
              <a:ext uri="{FF2B5EF4-FFF2-40B4-BE49-F238E27FC236}">
                <a16:creationId xmlns:a16="http://schemas.microsoft.com/office/drawing/2014/main" id="{D07570E9-10BF-8041-96A6-BD1E65B134D2}"/>
              </a:ext>
            </a:extLst>
          </p:cNvPr>
          <p:cNvSpPr txBox="1"/>
          <p:nvPr/>
        </p:nvSpPr>
        <p:spPr>
          <a:xfrm>
            <a:off x="2830909" y="7132"/>
            <a:ext cx="4497609" cy="6848715"/>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2" name="Picture 1" descr="A pie chart with a purple triangle&#10;&#10;AI-generated content may be incorrect.">
            <a:extLst>
              <a:ext uri="{FF2B5EF4-FFF2-40B4-BE49-F238E27FC236}">
                <a16:creationId xmlns:a16="http://schemas.microsoft.com/office/drawing/2014/main" id="{FAEE51B5-3F0C-F079-DC6B-A7D7B9AE2A79}"/>
              </a:ext>
            </a:extLst>
          </p:cNvPr>
          <p:cNvPicPr>
            <a:picLocks noChangeAspect="1"/>
          </p:cNvPicPr>
          <p:nvPr/>
        </p:nvPicPr>
        <p:blipFill>
          <a:blip r:embed="rId2"/>
          <a:stretch>
            <a:fillRect/>
          </a:stretch>
        </p:blipFill>
        <p:spPr>
          <a:xfrm>
            <a:off x="293217" y="3224624"/>
            <a:ext cx="1629683" cy="14798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Rectangle: Rounded Corners 5">
            <a:extLst>
              <a:ext uri="{FF2B5EF4-FFF2-40B4-BE49-F238E27FC236}">
                <a16:creationId xmlns:a16="http://schemas.microsoft.com/office/drawing/2014/main" id="{A697C76C-5951-8F02-3D9B-9A9672F6C0A9}"/>
              </a:ext>
            </a:extLst>
          </p:cNvPr>
          <p:cNvSpPr/>
          <p:nvPr/>
        </p:nvSpPr>
        <p:spPr>
          <a:xfrm>
            <a:off x="3099620" y="3087178"/>
            <a:ext cx="3969738" cy="3419974"/>
          </a:xfrm>
          <a:prstGeom prst="roundRect">
            <a:avLst/>
          </a:prstGeom>
          <a:solidFill>
            <a:srgbClr val="B952DE"/>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i="1" dirty="0">
                <a:solidFill>
                  <a:schemeClr val="bg1"/>
                </a:solidFill>
                <a:latin typeface="Calibri"/>
                <a:ea typeface="Calibri"/>
                <a:cs typeface="Arial"/>
              </a:rPr>
              <a:t>The student-teacher actively seeks support and advice from colleagues in developing innovative approaches within the classroom so that their impact can be evaluated, </a:t>
            </a:r>
            <a:r>
              <a:rPr lang="en-US" sz="2400" b="1" i="1" dirty="0" err="1">
                <a:solidFill>
                  <a:schemeClr val="bg1"/>
                </a:solidFill>
                <a:latin typeface="Calibri"/>
                <a:ea typeface="Calibri"/>
                <a:cs typeface="Arial"/>
              </a:rPr>
              <a:t>analysed</a:t>
            </a:r>
            <a:r>
              <a:rPr lang="en-US" sz="2400" b="1" i="1" dirty="0">
                <a:solidFill>
                  <a:schemeClr val="bg1"/>
                </a:solidFill>
                <a:latin typeface="Calibri"/>
                <a:ea typeface="Calibri"/>
                <a:cs typeface="Arial"/>
              </a:rPr>
              <a:t> and shared.</a:t>
            </a:r>
            <a:endParaRPr lang="en-US" sz="2400" b="1" dirty="0">
              <a:solidFill>
                <a:schemeClr val="bg1"/>
              </a:solidFill>
              <a:latin typeface="Calibri"/>
              <a:ea typeface="Calibri"/>
              <a:cs typeface="Calibri"/>
            </a:endParaRPr>
          </a:p>
        </p:txBody>
      </p:sp>
      <p:sp>
        <p:nvSpPr>
          <p:cNvPr id="4" name="TextBox 3">
            <a:extLst>
              <a:ext uri="{FF2B5EF4-FFF2-40B4-BE49-F238E27FC236}">
                <a16:creationId xmlns:a16="http://schemas.microsoft.com/office/drawing/2014/main" id="{18FC1033-B7E2-C3F6-2120-5F938EB75ED9}"/>
              </a:ext>
            </a:extLst>
          </p:cNvPr>
          <p:cNvSpPr txBox="1"/>
          <p:nvPr/>
        </p:nvSpPr>
        <p:spPr>
          <a:xfrm>
            <a:off x="3055696" y="237740"/>
            <a:ext cx="405299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4000" b="1" dirty="0">
                <a:solidFill>
                  <a:srgbClr val="B952DE"/>
                </a:solidFill>
                <a:latin typeface="Kristen ITC"/>
                <a:ea typeface="Calibri"/>
                <a:cs typeface="Arial"/>
              </a:rPr>
              <a:t>Evaluating the impact of changes in practice</a:t>
            </a:r>
            <a:endParaRPr lang="cy-GB" sz="4000" b="1">
              <a:solidFill>
                <a:srgbClr val="B952DE"/>
              </a:solidFill>
              <a:latin typeface="Kristen ITC"/>
              <a:ea typeface="Calibri"/>
              <a:cs typeface="Arial"/>
            </a:endParaRPr>
          </a:p>
        </p:txBody>
      </p:sp>
      <p:sp>
        <p:nvSpPr>
          <p:cNvPr id="11" name="TextBox 10">
            <a:extLst>
              <a:ext uri="{FF2B5EF4-FFF2-40B4-BE49-F238E27FC236}">
                <a16:creationId xmlns:a16="http://schemas.microsoft.com/office/drawing/2014/main" id="{285595EE-E157-F93F-E59C-B51F1DC498BF}"/>
              </a:ext>
            </a:extLst>
          </p:cNvPr>
          <p:cNvSpPr txBox="1"/>
          <p:nvPr/>
        </p:nvSpPr>
        <p:spPr>
          <a:xfrm>
            <a:off x="7328046" y="396160"/>
            <a:ext cx="4637154"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i="1" dirty="0">
                <a:solidFill>
                  <a:srgbClr val="B952DE"/>
                </a:solidFill>
                <a:latin typeface="Calibri"/>
                <a:ea typeface="Calibri"/>
                <a:cs typeface="Arial"/>
              </a:rPr>
              <a:t>Student teacher is able to talk about how their research has impacted on their pedagogical choices. For example, how research on pupil wellbeing has informed their use of wellbeing strategies. </a:t>
            </a:r>
            <a:endParaRPr lang="en-US" b="1">
              <a:solidFill>
                <a:srgbClr val="B952DE"/>
              </a:solidFill>
              <a:latin typeface="Calibri"/>
              <a:ea typeface="Calibri"/>
              <a:cs typeface="Arial"/>
            </a:endParaRP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Student teacher reflects in their learning journal/fortnightly reflection/professional conversation on the impact of the introduction of a new teaching strategy. </a:t>
            </a: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Student teacher has professional dialogue with colleagues and following this demonstrates approaches that meet the needs of groups of learners, e.g., those with ALN or MAT pupils. </a:t>
            </a:r>
            <a:endParaRPr lang="en-US" b="1">
              <a:solidFill>
                <a:srgbClr val="B952DE"/>
              </a:solidFill>
              <a:latin typeface="Calibri"/>
              <a:ea typeface="Calibri"/>
              <a:cs typeface="Arial"/>
            </a:endParaRP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Reflections on children’s learning are shown directly in subsequent lessons taught.</a:t>
            </a:r>
            <a:endParaRPr lang="en-US" b="1">
              <a:solidFill>
                <a:srgbClr val="B952DE"/>
              </a:solidFill>
              <a:latin typeface="Calibri"/>
              <a:ea typeface="Calibri"/>
              <a:cs typeface="Arial"/>
            </a:endParaRPr>
          </a:p>
          <a:p>
            <a:pPr marL="285750" indent="-285750">
              <a:buFont typeface="Arial,Sans-Serif"/>
              <a:buChar char="•"/>
            </a:pPr>
            <a:endParaRPr lang="en-GB" b="1" i="1" dirty="0">
              <a:solidFill>
                <a:srgbClr val="B952DE"/>
              </a:solidFill>
              <a:latin typeface="Calibri"/>
              <a:ea typeface="Calibri"/>
              <a:cs typeface="Arial"/>
            </a:endParaRPr>
          </a:p>
          <a:p>
            <a:pPr marL="285750" indent="-285750">
              <a:buFont typeface="Arial,Sans-Serif"/>
              <a:buChar char="•"/>
            </a:pPr>
            <a:r>
              <a:rPr lang="en-GB" b="1" i="1" dirty="0">
                <a:solidFill>
                  <a:srgbClr val="B952DE"/>
                </a:solidFill>
                <a:latin typeface="Calibri"/>
                <a:ea typeface="Calibri"/>
                <a:cs typeface="Arial"/>
              </a:rPr>
              <a:t>Seeks advice from a range of peers and school-based colleagues. </a:t>
            </a:r>
            <a:endParaRPr lang="en-US" b="1">
              <a:solidFill>
                <a:srgbClr val="B952DE"/>
              </a:solidFill>
              <a:latin typeface="Calibri"/>
              <a:ea typeface="Calibri"/>
              <a:cs typeface="Arial"/>
            </a:endParaRPr>
          </a:p>
          <a:p>
            <a:pPr>
              <a:buFont typeface="Arial"/>
              <a:buChar char="•"/>
            </a:pPr>
            <a:endParaRPr lang="en-GB" i="1" dirty="0">
              <a:solidFill>
                <a:srgbClr val="B952DE"/>
              </a:solidFill>
              <a:latin typeface="Calibri"/>
              <a:ea typeface="Calibri"/>
              <a:cs typeface="Arial"/>
            </a:endParaRPr>
          </a:p>
        </p:txBody>
      </p:sp>
    </p:spTree>
    <p:extLst>
      <p:ext uri="{BB962C8B-B14F-4D97-AF65-F5344CB8AC3E}">
        <p14:creationId xmlns:p14="http://schemas.microsoft.com/office/powerpoint/2010/main" val="399374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extBox 1">
            <a:extLst>
              <a:ext uri="{FF2B5EF4-FFF2-40B4-BE49-F238E27FC236}">
                <a16:creationId xmlns:a16="http://schemas.microsoft.com/office/drawing/2014/main" id="{1824C016-FA20-ECFB-3DEC-872C9BA8BC1C}"/>
              </a:ext>
            </a:extLst>
          </p:cNvPr>
          <p:cNvSpPr txBox="1"/>
          <p:nvPr/>
        </p:nvSpPr>
        <p:spPr>
          <a:xfrm>
            <a:off x="3242653" y="268023"/>
            <a:ext cx="42779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a:solidFill>
                  <a:srgbClr val="002060"/>
                </a:solidFill>
                <a:latin typeface="Calibri"/>
                <a:ea typeface="Calibri"/>
                <a:cs typeface="Calibri"/>
              </a:rPr>
              <a:t>PAP3 - </a:t>
            </a:r>
            <a:r>
              <a:rPr lang="cy-GB" sz="2400" b="1">
                <a:solidFill>
                  <a:srgbClr val="002060"/>
                </a:solidFill>
                <a:ea typeface="+mn-lt"/>
                <a:cs typeface="+mn-lt"/>
              </a:rPr>
              <a:t>Cyfleoedd i 'ymarfer  eich barn'</a:t>
            </a:r>
            <a:endParaRPr lang="cy-GB" sz="2400" b="1">
              <a:ea typeface="Calibri"/>
              <a:cs typeface="Calibri"/>
            </a:endParaRPr>
          </a:p>
        </p:txBody>
      </p:sp>
      <p:sp>
        <p:nvSpPr>
          <p:cNvPr id="6" name="TextBox 5">
            <a:extLst>
              <a:ext uri="{FF2B5EF4-FFF2-40B4-BE49-F238E27FC236}">
                <a16:creationId xmlns:a16="http://schemas.microsoft.com/office/drawing/2014/main" id="{1A2D18DB-1D07-CA30-77BD-B1F3D813F6FC}"/>
              </a:ext>
            </a:extLst>
          </p:cNvPr>
          <p:cNvSpPr txBox="1"/>
          <p:nvPr/>
        </p:nvSpPr>
        <p:spPr>
          <a:xfrm>
            <a:off x="8045473" y="266375"/>
            <a:ext cx="3886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latin typeface="Calibri"/>
                <a:ea typeface="Calibri"/>
                <a:cs typeface="Calibri"/>
              </a:rPr>
              <a:t>PTE3 - Opportunities to ‘rehearse your judgements’</a:t>
            </a:r>
            <a:endParaRPr lang="en-US" sz="2400"/>
          </a:p>
        </p:txBody>
      </p:sp>
      <p:grpSp>
        <p:nvGrpSpPr>
          <p:cNvPr id="16" name="Group 15">
            <a:extLst>
              <a:ext uri="{FF2B5EF4-FFF2-40B4-BE49-F238E27FC236}">
                <a16:creationId xmlns:a16="http://schemas.microsoft.com/office/drawing/2014/main" id="{436AD833-3930-096C-B714-DAC6E1252E64}"/>
              </a:ext>
            </a:extLst>
          </p:cNvPr>
          <p:cNvGrpSpPr/>
          <p:nvPr/>
        </p:nvGrpSpPr>
        <p:grpSpPr>
          <a:xfrm>
            <a:off x="3243816" y="1713944"/>
            <a:ext cx="8256392" cy="707886"/>
            <a:chOff x="3243816" y="1713944"/>
            <a:chExt cx="8256392" cy="707886"/>
          </a:xfrm>
        </p:grpSpPr>
        <p:sp>
          <p:nvSpPr>
            <p:cNvPr id="7" name="TextBox 6">
              <a:extLst>
                <a:ext uri="{FF2B5EF4-FFF2-40B4-BE49-F238E27FC236}">
                  <a16:creationId xmlns:a16="http://schemas.microsoft.com/office/drawing/2014/main" id="{7CEE3195-32CA-852D-5211-A8FB646FFE06}"/>
                </a:ext>
              </a:extLst>
            </p:cNvPr>
            <p:cNvSpPr txBox="1"/>
            <p:nvPr/>
          </p:nvSpPr>
          <p:spPr>
            <a:xfrm>
              <a:off x="3243816" y="1713944"/>
              <a:ext cx="35243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cy-GB" sz="2000" b="1">
                  <a:solidFill>
                    <a:srgbClr val="002060"/>
                  </a:solidFill>
                  <a:ea typeface="+mn-lt"/>
                  <a:cs typeface="+mn-lt"/>
                </a:rPr>
                <a:t>Myfyrdodau gonest a realistig ar addysgu </a:t>
              </a:r>
              <a:endParaRPr lang="cy-GB" sz="2000" b="1">
                <a:ea typeface="+mn-lt"/>
                <a:cs typeface="+mn-lt"/>
              </a:endParaRPr>
            </a:p>
          </p:txBody>
        </p:sp>
        <p:sp>
          <p:nvSpPr>
            <p:cNvPr id="10" name="TextBox 9">
              <a:extLst>
                <a:ext uri="{FF2B5EF4-FFF2-40B4-BE49-F238E27FC236}">
                  <a16:creationId xmlns:a16="http://schemas.microsoft.com/office/drawing/2014/main" id="{BCF90132-5E13-36F8-A12E-9BBED19951E0}"/>
                </a:ext>
              </a:extLst>
            </p:cNvPr>
            <p:cNvSpPr txBox="1"/>
            <p:nvPr/>
          </p:nvSpPr>
          <p:spPr>
            <a:xfrm>
              <a:off x="8201003" y="1713944"/>
              <a:ext cx="32992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002060"/>
                  </a:solidFill>
                  <a:ea typeface="Calibri" panose="020F0502020204030204"/>
                  <a:cs typeface="Calibri" panose="020F0502020204030204"/>
                </a:rPr>
                <a:t>Honest and realistic reflections on teaching</a:t>
              </a:r>
            </a:p>
          </p:txBody>
        </p:sp>
      </p:grpSp>
      <p:pic>
        <p:nvPicPr>
          <p:cNvPr id="12" name="Picture 11" descr="A symbol of a person&amp;#39;s head with a gear and a weight scale&#10;&#10;Description automatically generated">
            <a:extLst>
              <a:ext uri="{FF2B5EF4-FFF2-40B4-BE49-F238E27FC236}">
                <a16:creationId xmlns:a16="http://schemas.microsoft.com/office/drawing/2014/main" id="{1F2F6E9C-F1FF-5DBD-F9A4-9EBCB8D8F229}"/>
              </a:ext>
            </a:extLst>
          </p:cNvPr>
          <p:cNvPicPr>
            <a:picLocks noChangeAspect="1"/>
          </p:cNvPicPr>
          <p:nvPr/>
        </p:nvPicPr>
        <p:blipFill>
          <a:blip r:embed="rId2"/>
          <a:stretch>
            <a:fillRect/>
          </a:stretch>
        </p:blipFill>
        <p:spPr>
          <a:xfrm>
            <a:off x="294368" y="3026607"/>
            <a:ext cx="1836360" cy="180264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17" name="Group 16">
            <a:extLst>
              <a:ext uri="{FF2B5EF4-FFF2-40B4-BE49-F238E27FC236}">
                <a16:creationId xmlns:a16="http://schemas.microsoft.com/office/drawing/2014/main" id="{CEAB287C-721F-01B7-414F-93837507DDEF}"/>
              </a:ext>
            </a:extLst>
          </p:cNvPr>
          <p:cNvGrpSpPr/>
          <p:nvPr/>
        </p:nvGrpSpPr>
        <p:grpSpPr>
          <a:xfrm>
            <a:off x="3199620" y="2881133"/>
            <a:ext cx="8433634" cy="707887"/>
            <a:chOff x="3199620" y="2881133"/>
            <a:chExt cx="8433634" cy="707887"/>
          </a:xfrm>
        </p:grpSpPr>
        <p:sp>
          <p:nvSpPr>
            <p:cNvPr id="4" name="TextBox 3">
              <a:extLst>
                <a:ext uri="{FF2B5EF4-FFF2-40B4-BE49-F238E27FC236}">
                  <a16:creationId xmlns:a16="http://schemas.microsoft.com/office/drawing/2014/main" id="{B3A5201F-C997-8458-6A34-FB4B1C9A301B}"/>
                </a:ext>
              </a:extLst>
            </p:cNvPr>
            <p:cNvSpPr txBox="1"/>
            <p:nvPr/>
          </p:nvSpPr>
          <p:spPr>
            <a:xfrm>
              <a:off x="8201002" y="2881134"/>
              <a:ext cx="34322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002060"/>
                  </a:solidFill>
                  <a:ea typeface="Calibri" panose="020F0502020204030204"/>
                  <a:cs typeface="Calibri" panose="020F0502020204030204"/>
                </a:rPr>
                <a:t>Noticing the consequences of your actions</a:t>
              </a:r>
            </a:p>
          </p:txBody>
        </p:sp>
        <p:sp>
          <p:nvSpPr>
            <p:cNvPr id="11" name="TextBox 10">
              <a:extLst>
                <a:ext uri="{FF2B5EF4-FFF2-40B4-BE49-F238E27FC236}">
                  <a16:creationId xmlns:a16="http://schemas.microsoft.com/office/drawing/2014/main" id="{185E75EF-6F54-933A-F2EE-4DEE85D74AC8}"/>
                </a:ext>
              </a:extLst>
            </p:cNvPr>
            <p:cNvSpPr txBox="1"/>
            <p:nvPr/>
          </p:nvSpPr>
          <p:spPr>
            <a:xfrm>
              <a:off x="3199620" y="2881133"/>
              <a:ext cx="32992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cy-GB" sz="2000" b="1">
                  <a:solidFill>
                    <a:srgbClr val="002060"/>
                  </a:solidFill>
                  <a:ea typeface="+mn-lt"/>
                  <a:cs typeface="+mn-lt"/>
                </a:rPr>
                <a:t>Sylwi ar ganlyniadau eich gweithredoedd</a:t>
              </a:r>
              <a:endParaRPr lang="cy-GB" b="1"/>
            </a:p>
          </p:txBody>
        </p:sp>
      </p:grpSp>
      <p:grpSp>
        <p:nvGrpSpPr>
          <p:cNvPr id="18" name="Group 17">
            <a:extLst>
              <a:ext uri="{FF2B5EF4-FFF2-40B4-BE49-F238E27FC236}">
                <a16:creationId xmlns:a16="http://schemas.microsoft.com/office/drawing/2014/main" id="{57C46609-F19B-8567-2741-C31DC35376CF}"/>
              </a:ext>
            </a:extLst>
          </p:cNvPr>
          <p:cNvGrpSpPr/>
          <p:nvPr/>
        </p:nvGrpSpPr>
        <p:grpSpPr>
          <a:xfrm>
            <a:off x="3199620" y="3933418"/>
            <a:ext cx="8300587" cy="707887"/>
            <a:chOff x="3199620" y="3933418"/>
            <a:chExt cx="8300587" cy="707887"/>
          </a:xfrm>
        </p:grpSpPr>
        <p:sp>
          <p:nvSpPr>
            <p:cNvPr id="5" name="TextBox 4">
              <a:extLst>
                <a:ext uri="{FF2B5EF4-FFF2-40B4-BE49-F238E27FC236}">
                  <a16:creationId xmlns:a16="http://schemas.microsoft.com/office/drawing/2014/main" id="{5F3CDE2B-B3B6-05F9-94DB-2C5434285726}"/>
                </a:ext>
              </a:extLst>
            </p:cNvPr>
            <p:cNvSpPr txBox="1"/>
            <p:nvPr/>
          </p:nvSpPr>
          <p:spPr>
            <a:xfrm>
              <a:off x="8201002" y="3933419"/>
              <a:ext cx="32992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002060"/>
                  </a:solidFill>
                  <a:ea typeface="Calibri" panose="020F0502020204030204"/>
                  <a:cs typeface="Calibri" panose="020F0502020204030204"/>
                </a:rPr>
                <a:t>Open about mistakes and failures</a:t>
              </a:r>
            </a:p>
          </p:txBody>
        </p:sp>
        <p:sp>
          <p:nvSpPr>
            <p:cNvPr id="13" name="TextBox 12">
              <a:extLst>
                <a:ext uri="{FF2B5EF4-FFF2-40B4-BE49-F238E27FC236}">
                  <a16:creationId xmlns:a16="http://schemas.microsoft.com/office/drawing/2014/main" id="{B8933E88-9A53-CBE1-9B86-8EC412D4C82F}"/>
                </a:ext>
              </a:extLst>
            </p:cNvPr>
            <p:cNvSpPr txBox="1"/>
            <p:nvPr/>
          </p:nvSpPr>
          <p:spPr>
            <a:xfrm>
              <a:off x="3199620" y="3933418"/>
              <a:ext cx="39342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cy-GB" sz="2000" b="1">
                  <a:solidFill>
                    <a:srgbClr val="002060"/>
                  </a:solidFill>
                  <a:ea typeface="+mn-lt"/>
                  <a:cs typeface="+mn-lt"/>
                </a:rPr>
                <a:t>Bod yn agored am gamgymeriadau a methiannau</a:t>
              </a:r>
              <a:endParaRPr lang="cy-GB" sz="2000" b="1">
                <a:solidFill>
                  <a:srgbClr val="002060"/>
                </a:solidFill>
                <a:ea typeface="Calibri" panose="020F0502020204030204"/>
                <a:cs typeface="Calibri" panose="020F0502020204030204"/>
              </a:endParaRPr>
            </a:p>
          </p:txBody>
        </p:sp>
      </p:grpSp>
      <p:grpSp>
        <p:nvGrpSpPr>
          <p:cNvPr id="19" name="Group 18">
            <a:extLst>
              <a:ext uri="{FF2B5EF4-FFF2-40B4-BE49-F238E27FC236}">
                <a16:creationId xmlns:a16="http://schemas.microsoft.com/office/drawing/2014/main" id="{0E4DFD41-3EF5-8342-5711-7A69E4D4F545}"/>
              </a:ext>
            </a:extLst>
          </p:cNvPr>
          <p:cNvGrpSpPr/>
          <p:nvPr/>
        </p:nvGrpSpPr>
        <p:grpSpPr>
          <a:xfrm>
            <a:off x="3241954" y="4979657"/>
            <a:ext cx="8258253" cy="1015664"/>
            <a:chOff x="3241954" y="4979657"/>
            <a:chExt cx="8258253" cy="1015664"/>
          </a:xfrm>
        </p:grpSpPr>
        <p:sp>
          <p:nvSpPr>
            <p:cNvPr id="8" name="TextBox 7">
              <a:extLst>
                <a:ext uri="{FF2B5EF4-FFF2-40B4-BE49-F238E27FC236}">
                  <a16:creationId xmlns:a16="http://schemas.microsoft.com/office/drawing/2014/main" id="{D448F58C-10D8-761F-D24B-02BC497EFB80}"/>
                </a:ext>
              </a:extLst>
            </p:cNvPr>
            <p:cNvSpPr txBox="1"/>
            <p:nvPr/>
          </p:nvSpPr>
          <p:spPr>
            <a:xfrm>
              <a:off x="8201002" y="4979658"/>
              <a:ext cx="329920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solidFill>
                    <a:srgbClr val="002060"/>
                  </a:solidFill>
                  <a:ea typeface="Calibri" panose="020F0502020204030204"/>
                  <a:cs typeface="Calibri" panose="020F0502020204030204"/>
                </a:rPr>
                <a:t>Flexibility in thinking about ways of responding to challenges and failures</a:t>
              </a:r>
            </a:p>
          </p:txBody>
        </p:sp>
        <p:sp>
          <p:nvSpPr>
            <p:cNvPr id="14" name="TextBox 13">
              <a:extLst>
                <a:ext uri="{FF2B5EF4-FFF2-40B4-BE49-F238E27FC236}">
                  <a16:creationId xmlns:a16="http://schemas.microsoft.com/office/drawing/2014/main" id="{90A88951-5CE1-3962-6C85-507328A8D475}"/>
                </a:ext>
              </a:extLst>
            </p:cNvPr>
            <p:cNvSpPr txBox="1"/>
            <p:nvPr/>
          </p:nvSpPr>
          <p:spPr>
            <a:xfrm>
              <a:off x="3241954" y="4979657"/>
              <a:ext cx="358344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cy-GB" sz="2000" b="1">
                  <a:solidFill>
                    <a:srgbClr val="002060"/>
                  </a:solidFill>
                  <a:ea typeface="+mn-lt"/>
                  <a:cs typeface="+mn-lt"/>
                </a:rPr>
                <a:t>Hyblygrwydd wrth feddwl am ffyrdd o ymateb i heriau a methiannau</a:t>
              </a:r>
              <a:endParaRPr lang="cy-GB" sz="2000" b="1">
                <a:solidFill>
                  <a:srgbClr val="002060"/>
                </a:solidFill>
                <a:ea typeface="Calibri" panose="020F0502020204030204"/>
                <a:cs typeface="Calibri" panose="020F0502020204030204"/>
              </a:endParaRPr>
            </a:p>
          </p:txBody>
        </p:sp>
      </p:grpSp>
    </p:spTree>
    <p:extLst>
      <p:ext uri="{BB962C8B-B14F-4D97-AF65-F5344CB8AC3E}">
        <p14:creationId xmlns:p14="http://schemas.microsoft.com/office/powerpoint/2010/main" val="357406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19327" y="13590"/>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6" name="Picture 5" descr="A blue and yellow symbol of two people shaking hands&#10;&#10;Description automatically generated">
            <a:extLst>
              <a:ext uri="{FF2B5EF4-FFF2-40B4-BE49-F238E27FC236}">
                <a16:creationId xmlns:a16="http://schemas.microsoft.com/office/drawing/2014/main" id="{A12690F8-FFF9-ED6A-7497-1AB5A474ECB9}"/>
              </a:ext>
            </a:extLst>
          </p:cNvPr>
          <p:cNvPicPr>
            <a:picLocks noChangeAspect="1"/>
          </p:cNvPicPr>
          <p:nvPr/>
        </p:nvPicPr>
        <p:blipFill>
          <a:blip r:embed="rId2"/>
          <a:stretch>
            <a:fillRect/>
          </a:stretch>
        </p:blipFill>
        <p:spPr>
          <a:xfrm>
            <a:off x="289862" y="3145448"/>
            <a:ext cx="1712791" cy="17459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Picture 1" descr="A screenshot of a cell phone&#10;&#10;Description automatically generated">
            <a:extLst>
              <a:ext uri="{FF2B5EF4-FFF2-40B4-BE49-F238E27FC236}">
                <a16:creationId xmlns:a16="http://schemas.microsoft.com/office/drawing/2014/main" id="{E16FF760-D501-2BD5-7630-B443483AA870}"/>
              </a:ext>
            </a:extLst>
          </p:cNvPr>
          <p:cNvPicPr>
            <a:picLocks noChangeAspect="1"/>
          </p:cNvPicPr>
          <p:nvPr/>
        </p:nvPicPr>
        <p:blipFill>
          <a:blip r:embed="rId3"/>
          <a:stretch>
            <a:fillRect/>
          </a:stretch>
        </p:blipFill>
        <p:spPr>
          <a:xfrm>
            <a:off x="7737164" y="302381"/>
            <a:ext cx="4053436" cy="44268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blue background with black text&#10;&#10;Description automatically generated">
            <a:extLst>
              <a:ext uri="{FF2B5EF4-FFF2-40B4-BE49-F238E27FC236}">
                <a16:creationId xmlns:a16="http://schemas.microsoft.com/office/drawing/2014/main" id="{B4B87090-31C8-8264-2D13-AD76CACCE2DC}"/>
              </a:ext>
            </a:extLst>
          </p:cNvPr>
          <p:cNvPicPr>
            <a:picLocks noChangeAspect="1"/>
          </p:cNvPicPr>
          <p:nvPr/>
        </p:nvPicPr>
        <p:blipFill>
          <a:blip r:embed="rId4"/>
          <a:stretch>
            <a:fillRect/>
          </a:stretch>
        </p:blipFill>
        <p:spPr>
          <a:xfrm>
            <a:off x="7895544" y="5149245"/>
            <a:ext cx="3906007" cy="15850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A screenshot of a text&#10;&#10;Description automatically generated">
            <a:extLst>
              <a:ext uri="{FF2B5EF4-FFF2-40B4-BE49-F238E27FC236}">
                <a16:creationId xmlns:a16="http://schemas.microsoft.com/office/drawing/2014/main" id="{B43FE8D2-CDF1-5363-F108-D12A4930911B}"/>
              </a:ext>
            </a:extLst>
          </p:cNvPr>
          <p:cNvPicPr>
            <a:picLocks noChangeAspect="1"/>
          </p:cNvPicPr>
          <p:nvPr/>
        </p:nvPicPr>
        <p:blipFill>
          <a:blip r:embed="rId5"/>
          <a:stretch>
            <a:fillRect/>
          </a:stretch>
        </p:blipFill>
        <p:spPr>
          <a:xfrm>
            <a:off x="3073833" y="302380"/>
            <a:ext cx="4151430" cy="44329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descr="A blue background with black text&#10;&#10;Description automatically generated">
            <a:extLst>
              <a:ext uri="{FF2B5EF4-FFF2-40B4-BE49-F238E27FC236}">
                <a16:creationId xmlns:a16="http://schemas.microsoft.com/office/drawing/2014/main" id="{72BE77AF-777E-D7E2-7785-DE7451ED2ACC}"/>
              </a:ext>
            </a:extLst>
          </p:cNvPr>
          <p:cNvPicPr>
            <a:picLocks noChangeAspect="1"/>
          </p:cNvPicPr>
          <p:nvPr/>
        </p:nvPicPr>
        <p:blipFill>
          <a:blip r:embed="rId6"/>
          <a:stretch>
            <a:fillRect/>
          </a:stretch>
        </p:blipFill>
        <p:spPr>
          <a:xfrm>
            <a:off x="3222247" y="5123390"/>
            <a:ext cx="3884841" cy="16125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66459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le of coffee beans&#10;&#10;Description automatically generated">
            <a:extLst>
              <a:ext uri="{FF2B5EF4-FFF2-40B4-BE49-F238E27FC236}">
                <a16:creationId xmlns:a16="http://schemas.microsoft.com/office/drawing/2014/main" id="{45968B67-14E7-78B6-F98E-342FAD99D07A}"/>
              </a:ext>
            </a:extLst>
          </p:cNvPr>
          <p:cNvPicPr>
            <a:picLocks noChangeAspect="1"/>
          </p:cNvPicPr>
          <p:nvPr/>
        </p:nvPicPr>
        <p:blipFill>
          <a:blip r:embed="rId3"/>
          <a:stretch>
            <a:fillRect/>
          </a:stretch>
        </p:blipFill>
        <p:spPr>
          <a:xfrm>
            <a:off x="2835273" y="-5819"/>
            <a:ext cx="9351736" cy="6893830"/>
          </a:xfrm>
          <a:prstGeom prst="rect">
            <a:avLst/>
          </a:prstGeom>
        </p:spPr>
      </p:pic>
      <p:pic>
        <p:nvPicPr>
          <p:cNvPr id="8" name="Picture 7" descr="A different types of coffee cups&#10;&#10;Description automatically generated">
            <a:extLst>
              <a:ext uri="{FF2B5EF4-FFF2-40B4-BE49-F238E27FC236}">
                <a16:creationId xmlns:a16="http://schemas.microsoft.com/office/drawing/2014/main" id="{FF5ACF41-464D-5999-7E4D-A71D345331F3}"/>
              </a:ext>
            </a:extLst>
          </p:cNvPr>
          <p:cNvPicPr>
            <a:picLocks noChangeAspect="1"/>
          </p:cNvPicPr>
          <p:nvPr/>
        </p:nvPicPr>
        <p:blipFill>
          <a:blip r:embed="rId4"/>
          <a:stretch>
            <a:fillRect/>
          </a:stretch>
        </p:blipFill>
        <p:spPr>
          <a:xfrm>
            <a:off x="3594736" y="1673110"/>
            <a:ext cx="7835143" cy="3520620"/>
          </a:xfrm>
          <a:prstGeom prst="ellipse">
            <a:avLst/>
          </a:prstGeom>
          <a:ln>
            <a:noFill/>
          </a:ln>
          <a:effectLst>
            <a:softEdge rad="112500"/>
          </a:effectLst>
        </p:spPr>
      </p:pic>
      <p:pic>
        <p:nvPicPr>
          <p:cNvPr id="12" name="Picture 11" descr="A cartoon of a coffee cup&#10;&#10;Description automatically generated">
            <a:extLst>
              <a:ext uri="{FF2B5EF4-FFF2-40B4-BE49-F238E27FC236}">
                <a16:creationId xmlns:a16="http://schemas.microsoft.com/office/drawing/2014/main" id="{F4756645-ED99-DBB7-B487-366AB1A16D9C}"/>
              </a:ext>
            </a:extLst>
          </p:cNvPr>
          <p:cNvPicPr>
            <a:picLocks noChangeAspect="1"/>
          </p:cNvPicPr>
          <p:nvPr/>
        </p:nvPicPr>
        <p:blipFill>
          <a:blip r:embed="rId5"/>
          <a:stretch>
            <a:fillRect/>
          </a:stretch>
        </p:blipFill>
        <p:spPr>
          <a:xfrm>
            <a:off x="347075" y="3183761"/>
            <a:ext cx="1478963" cy="14406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5898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6425904E-E57F-7A91-1068-67B4610CCE38}"/>
              </a:ext>
            </a:extLst>
          </p:cNvPr>
          <p:cNvSpPr txBox="1"/>
          <p:nvPr/>
        </p:nvSpPr>
        <p:spPr>
          <a:xfrm>
            <a:off x="2795137" y="7543"/>
            <a:ext cx="9347594" cy="6848305"/>
          </a:xfrm>
          <a:prstGeom prst="rect">
            <a:avLst/>
          </a:prstGeom>
          <a:solidFill>
            <a:schemeClr val="bg1">
              <a:lumMod val="85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3046686" y="510622"/>
            <a:ext cx="9002738" cy="55245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rgbClr val="002060"/>
                </a:solidFill>
                <a:latin typeface="Calibri"/>
                <a:cs typeface="Calibri"/>
              </a:rPr>
              <a:t> </a:t>
            </a:r>
            <a:endParaRPr lang="en-US" sz="2800" b="1">
              <a:solidFill>
                <a:srgbClr val="000000"/>
              </a:solidFill>
              <a:latin typeface="Calibri"/>
              <a:cs typeface="Calibri"/>
            </a:endParaRPr>
          </a:p>
          <a:p>
            <a:pPr algn="ctr"/>
            <a:endParaRPr lang="en-GB" sz="2800" b="1">
              <a:solidFill>
                <a:srgbClr val="002060"/>
              </a:solidFill>
              <a:latin typeface="Calibri"/>
              <a:cs typeface="Calibri"/>
            </a:endParaRPr>
          </a:p>
          <a:p>
            <a:pPr algn="ctr"/>
            <a:endParaRPr lang="en-GB" sz="2800" b="1">
              <a:solidFill>
                <a:srgbClr val="002060"/>
              </a:solidFill>
              <a:latin typeface="Calibri"/>
              <a:cs typeface="Calibri"/>
            </a:endParaRPr>
          </a:p>
          <a:p>
            <a:pPr algn="ctr"/>
            <a:endParaRPr lang="en-GB" sz="2800" b="1">
              <a:solidFill>
                <a:srgbClr val="002060"/>
              </a:solidFill>
              <a:latin typeface="Calibri"/>
              <a:cs typeface="Calibri"/>
            </a:endParaRPr>
          </a:p>
          <a:p>
            <a:pPr algn="ctr"/>
            <a:r>
              <a:rPr lang="en-US" sz="6000" b="1">
                <a:solidFill>
                  <a:srgbClr val="002060"/>
                </a:solidFill>
                <a:latin typeface="Kristen ITC"/>
                <a:cs typeface="Arial"/>
              </a:rPr>
              <a:t>OneDrive</a:t>
            </a:r>
            <a:endParaRPr lang="en-GB" sz="6000" b="1">
              <a:solidFill>
                <a:srgbClr val="002060"/>
              </a:solidFill>
              <a:latin typeface="Calibri"/>
              <a:ea typeface="Calibri"/>
              <a:cs typeface="Calibri"/>
            </a:endParaRPr>
          </a:p>
          <a:p>
            <a:pPr algn="ctr"/>
            <a:endParaRPr lang="en-US" sz="6000" b="1">
              <a:solidFill>
                <a:srgbClr val="002060"/>
              </a:solidFill>
              <a:latin typeface="Kristen ITC"/>
              <a:cs typeface="Arial"/>
            </a:endParaRPr>
          </a:p>
          <a:p>
            <a:pPr marL="9525" algn="ctr">
              <a:spcBef>
                <a:spcPts val="1515"/>
              </a:spcBef>
            </a:pPr>
            <a:r>
              <a:rPr lang="cy-GB" sz="4800" b="1">
                <a:solidFill>
                  <a:srgbClr val="002060"/>
                </a:solidFill>
                <a:latin typeface="Kristen ITC"/>
                <a:cs typeface="Arial"/>
              </a:rPr>
              <a:t>Ailosodiad ar gyfer</a:t>
            </a:r>
            <a:r>
              <a:rPr lang="en-US" sz="4800" b="1">
                <a:solidFill>
                  <a:srgbClr val="002060"/>
                </a:solidFill>
                <a:latin typeface="Kristen ITC"/>
                <a:cs typeface="Arial"/>
              </a:rPr>
              <a:t> PAP3</a:t>
            </a:r>
          </a:p>
          <a:p>
            <a:pPr marL="9525" algn="ctr">
              <a:spcBef>
                <a:spcPts val="1515"/>
              </a:spcBef>
            </a:pPr>
            <a:r>
              <a:rPr lang="en-US" sz="4800" b="1">
                <a:solidFill>
                  <a:srgbClr val="002060"/>
                </a:solidFill>
                <a:latin typeface="Kristen ITC"/>
                <a:cs typeface="Arial"/>
              </a:rPr>
              <a:t>Reset for PTE3</a:t>
            </a:r>
          </a:p>
        </p:txBody>
      </p:sp>
      <p:pic>
        <p:nvPicPr>
          <p:cNvPr id="7" name="Picture 6" descr="A picture containing clipart&#10;&#10;Description automatically generated">
            <a:extLst>
              <a:ext uri="{FF2B5EF4-FFF2-40B4-BE49-F238E27FC236}">
                <a16:creationId xmlns:a16="http://schemas.microsoft.com/office/drawing/2014/main" id="{38101C9E-AD12-59E4-6C37-D86EBA68BF91}"/>
              </a:ext>
            </a:extLst>
          </p:cNvPr>
          <p:cNvPicPr>
            <a:picLocks noChangeAspect="1"/>
          </p:cNvPicPr>
          <p:nvPr/>
        </p:nvPicPr>
        <p:blipFill>
          <a:blip r:embed="rId3"/>
          <a:stretch>
            <a:fillRect/>
          </a:stretch>
        </p:blipFill>
        <p:spPr>
          <a:xfrm>
            <a:off x="6095135" y="630792"/>
            <a:ext cx="2752725" cy="15525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descr="A yellow explosion with red and black text&#10;&#10;Description automatically generated">
            <a:extLst>
              <a:ext uri="{FF2B5EF4-FFF2-40B4-BE49-F238E27FC236}">
                <a16:creationId xmlns:a16="http://schemas.microsoft.com/office/drawing/2014/main" id="{93123530-1581-3CEB-F94E-11DF862DAF7F}"/>
              </a:ext>
            </a:extLst>
          </p:cNvPr>
          <p:cNvPicPr>
            <a:picLocks noChangeAspect="1"/>
          </p:cNvPicPr>
          <p:nvPr/>
        </p:nvPicPr>
        <p:blipFill>
          <a:blip r:embed="rId4"/>
          <a:stretch>
            <a:fillRect/>
          </a:stretch>
        </p:blipFill>
        <p:spPr>
          <a:xfrm>
            <a:off x="185908" y="3156856"/>
            <a:ext cx="2531042" cy="17900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314610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
            <a:extLst>
              <a:ext uri="{FF2B5EF4-FFF2-40B4-BE49-F238E27FC236}">
                <a16:creationId xmlns:a16="http://schemas.microsoft.com/office/drawing/2014/main" id="{48B59A92-8602-C1BB-F7F2-C3988ED86B49}"/>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6" name="TextBox 1">
            <a:extLst>
              <a:ext uri="{FF2B5EF4-FFF2-40B4-BE49-F238E27FC236}">
                <a16:creationId xmlns:a16="http://schemas.microsoft.com/office/drawing/2014/main" id="{EBDDCA45-380A-DBE3-24E5-330A446BC71D}"/>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3698900" y="486432"/>
            <a:ext cx="2924881" cy="10233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2400" b="1" dirty="0">
                <a:solidFill>
                  <a:srgbClr val="002060"/>
                </a:solidFill>
                <a:latin typeface="Kristen ITC"/>
                <a:cs typeface="Arial"/>
              </a:rPr>
              <a:t>Canllaw</a:t>
            </a:r>
            <a:r>
              <a:rPr lang="en-US" sz="2400" b="1" dirty="0">
                <a:solidFill>
                  <a:srgbClr val="002060"/>
                </a:solidFill>
                <a:latin typeface="Kristen ITC"/>
                <a:cs typeface="Arial"/>
              </a:rPr>
              <a:t> PAP3</a:t>
            </a:r>
          </a:p>
          <a:p>
            <a:pPr marL="9525" algn="ctr">
              <a:spcBef>
                <a:spcPts val="1515"/>
              </a:spcBef>
            </a:pPr>
            <a:r>
              <a:rPr lang="en-US" sz="2400" b="1" dirty="0" err="1">
                <a:solidFill>
                  <a:srgbClr val="002060"/>
                </a:solidFill>
                <a:latin typeface="Kristen ITC"/>
                <a:cs typeface="Arial"/>
              </a:rPr>
              <a:t>tudalennau</a:t>
            </a:r>
            <a:r>
              <a:rPr lang="en-US" sz="2400" b="1" dirty="0">
                <a:solidFill>
                  <a:srgbClr val="002060"/>
                </a:solidFill>
                <a:latin typeface="Kristen ITC"/>
                <a:cs typeface="Arial"/>
              </a:rPr>
              <a:t> 25 - 30</a:t>
            </a:r>
          </a:p>
        </p:txBody>
      </p:sp>
      <p:sp>
        <p:nvSpPr>
          <p:cNvPr id="10" name="TextBox 9">
            <a:extLst>
              <a:ext uri="{FF2B5EF4-FFF2-40B4-BE49-F238E27FC236}">
                <a16:creationId xmlns:a16="http://schemas.microsoft.com/office/drawing/2014/main" id="{1F6ACA45-35AB-2B25-F4CF-F05FE55B9C00}"/>
              </a:ext>
            </a:extLst>
          </p:cNvPr>
          <p:cNvSpPr txBox="1"/>
          <p:nvPr/>
        </p:nvSpPr>
        <p:spPr>
          <a:xfrm>
            <a:off x="7793136" y="486432"/>
            <a:ext cx="4113472" cy="10233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2400" b="1" dirty="0">
                <a:solidFill>
                  <a:srgbClr val="002060"/>
                </a:solidFill>
                <a:latin typeface="Kristen ITC"/>
                <a:cs typeface="Arial"/>
              </a:rPr>
              <a:t>PTE3 Guidance Booklet</a:t>
            </a:r>
          </a:p>
          <a:p>
            <a:pPr marL="9525" algn="ctr">
              <a:spcBef>
                <a:spcPts val="1515"/>
              </a:spcBef>
            </a:pPr>
            <a:r>
              <a:rPr lang="en-US" sz="2400" b="1" dirty="0">
                <a:solidFill>
                  <a:srgbClr val="002060"/>
                </a:solidFill>
                <a:latin typeface="Kristen ITC"/>
                <a:cs typeface="Arial"/>
              </a:rPr>
              <a:t>pages 25-30</a:t>
            </a:r>
          </a:p>
        </p:txBody>
      </p:sp>
      <p:pic>
        <p:nvPicPr>
          <p:cNvPr id="12" name="Picture 11" descr="A yellow explosion with red and black text&#10;&#10;Description automatically generated">
            <a:extLst>
              <a:ext uri="{FF2B5EF4-FFF2-40B4-BE49-F238E27FC236}">
                <a16:creationId xmlns:a16="http://schemas.microsoft.com/office/drawing/2014/main" id="{88EA8EE7-1215-C442-4526-C6157F129AC7}"/>
              </a:ext>
            </a:extLst>
          </p:cNvPr>
          <p:cNvPicPr>
            <a:picLocks noChangeAspect="1"/>
          </p:cNvPicPr>
          <p:nvPr/>
        </p:nvPicPr>
        <p:blipFill>
          <a:blip r:embed="rId2"/>
          <a:stretch>
            <a:fillRect/>
          </a:stretch>
        </p:blipFill>
        <p:spPr>
          <a:xfrm>
            <a:off x="185908" y="3156856"/>
            <a:ext cx="2531042" cy="17900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 name="Picture 2" descr="A book cover with a tree and a building&#10;&#10;AI-generated content may be incorrect.">
            <a:extLst>
              <a:ext uri="{FF2B5EF4-FFF2-40B4-BE49-F238E27FC236}">
                <a16:creationId xmlns:a16="http://schemas.microsoft.com/office/drawing/2014/main" id="{3371ABC5-81C6-CFD2-2B47-59A581CBD8B0}"/>
              </a:ext>
            </a:extLst>
          </p:cNvPr>
          <p:cNvPicPr>
            <a:picLocks noChangeAspect="1"/>
          </p:cNvPicPr>
          <p:nvPr/>
        </p:nvPicPr>
        <p:blipFill>
          <a:blip r:embed="rId3"/>
          <a:stretch>
            <a:fillRect/>
          </a:stretch>
        </p:blipFill>
        <p:spPr>
          <a:xfrm>
            <a:off x="8190727" y="1797538"/>
            <a:ext cx="3319828" cy="4506873"/>
          </a:xfrm>
          <a:prstGeom prst="rect">
            <a:avLst/>
          </a:prstGeom>
        </p:spPr>
      </p:pic>
      <p:pic>
        <p:nvPicPr>
          <p:cNvPr id="4" name="Picture 3" descr="A brick building with trees and a path&#10;&#10;AI-generated content may be incorrect.">
            <a:extLst>
              <a:ext uri="{FF2B5EF4-FFF2-40B4-BE49-F238E27FC236}">
                <a16:creationId xmlns:a16="http://schemas.microsoft.com/office/drawing/2014/main" id="{3C049D07-3FA3-B6BC-6236-ECAC692E045F}"/>
              </a:ext>
            </a:extLst>
          </p:cNvPr>
          <p:cNvPicPr>
            <a:picLocks noChangeAspect="1"/>
          </p:cNvPicPr>
          <p:nvPr/>
        </p:nvPicPr>
        <p:blipFill>
          <a:blip r:embed="rId4"/>
          <a:stretch>
            <a:fillRect/>
          </a:stretch>
        </p:blipFill>
        <p:spPr>
          <a:xfrm>
            <a:off x="3440723" y="1797538"/>
            <a:ext cx="3317632" cy="4448258"/>
          </a:xfrm>
          <a:prstGeom prst="rect">
            <a:avLst/>
          </a:prstGeom>
        </p:spPr>
      </p:pic>
    </p:spTree>
    <p:extLst>
      <p:ext uri="{BB962C8B-B14F-4D97-AF65-F5344CB8AC3E}">
        <p14:creationId xmlns:p14="http://schemas.microsoft.com/office/powerpoint/2010/main" val="2100999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
            <a:extLst>
              <a:ext uri="{FF2B5EF4-FFF2-40B4-BE49-F238E27FC236}">
                <a16:creationId xmlns:a16="http://schemas.microsoft.com/office/drawing/2014/main" id="{48B59A92-8602-C1BB-F7F2-C3988ED86B49}"/>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6" name="TextBox 1">
            <a:extLst>
              <a:ext uri="{FF2B5EF4-FFF2-40B4-BE49-F238E27FC236}">
                <a16:creationId xmlns:a16="http://schemas.microsoft.com/office/drawing/2014/main" id="{EBDDCA45-380A-DBE3-24E5-330A446BC71D}"/>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3" name="TextBox 2">
            <a:extLst>
              <a:ext uri="{FF2B5EF4-FFF2-40B4-BE49-F238E27FC236}">
                <a16:creationId xmlns:a16="http://schemas.microsoft.com/office/drawing/2014/main" id="{CADC2749-0B3E-141A-90B1-4EFCF08712FA}"/>
              </a:ext>
            </a:extLst>
          </p:cNvPr>
          <p:cNvSpPr txBox="1"/>
          <p:nvPr/>
        </p:nvSpPr>
        <p:spPr>
          <a:xfrm>
            <a:off x="8149448" y="1002421"/>
            <a:ext cx="3400040" cy="3447098"/>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rtl="0"/>
            <a:r>
              <a:rPr lang="en-GB" sz="2000">
                <a:latin typeface="Calibri"/>
                <a:ea typeface="Calibri"/>
                <a:cs typeface="Calibri"/>
              </a:rPr>
              <a:t>It is </a:t>
            </a:r>
            <a:r>
              <a:rPr lang="en-GB" sz="2000" b="1">
                <a:latin typeface="Calibri"/>
                <a:ea typeface="Calibri"/>
                <a:cs typeface="Calibri"/>
              </a:rPr>
              <a:t>compulsory</a:t>
            </a:r>
            <a:r>
              <a:rPr lang="en-GB" sz="2000">
                <a:latin typeface="Calibri"/>
                <a:ea typeface="Calibri"/>
                <a:cs typeface="Calibri"/>
              </a:rPr>
              <a:t> that student-teachers complete 120 days of school-related activity. This includes: </a:t>
            </a:r>
          </a:p>
          <a:p>
            <a:pPr algn="just"/>
            <a:endParaRPr lang="en-GB" sz="2000">
              <a:latin typeface="Calibri"/>
              <a:ea typeface="Calibri"/>
              <a:cs typeface="Calibri"/>
            </a:endParaRPr>
          </a:p>
          <a:p>
            <a:pPr marL="228600" indent="-228600" algn="just">
              <a:buChar char="•"/>
            </a:pPr>
            <a:r>
              <a:rPr lang="en-GB" sz="2000">
                <a:latin typeface="Calibri"/>
                <a:ea typeface="Calibri"/>
                <a:cs typeface="Calibri"/>
              </a:rPr>
              <a:t>PTE; </a:t>
            </a:r>
          </a:p>
          <a:p>
            <a:pPr marL="228600" lvl="0" indent="-228600" algn="just" rtl="0">
              <a:buChar char="•"/>
            </a:pPr>
            <a:r>
              <a:rPr lang="en-GB" sz="2000">
                <a:latin typeface="Calibri"/>
                <a:ea typeface="Calibri"/>
                <a:cs typeface="Calibri"/>
              </a:rPr>
              <a:t>Bridging; </a:t>
            </a:r>
          </a:p>
          <a:p>
            <a:pPr marL="228600" lvl="0" indent="-228600" algn="just" rtl="0">
              <a:buChar char="•"/>
            </a:pPr>
            <a:r>
              <a:rPr lang="en-GB" sz="2000">
                <a:latin typeface="Calibri"/>
                <a:ea typeface="Calibri"/>
                <a:cs typeface="Calibri"/>
              </a:rPr>
              <a:t>Electives; </a:t>
            </a:r>
          </a:p>
          <a:p>
            <a:pPr marL="228600" lvl="0" indent="-228600" algn="just" rtl="0">
              <a:buChar char="•"/>
            </a:pPr>
            <a:r>
              <a:rPr lang="en-GB" sz="2000">
                <a:latin typeface="Calibri"/>
                <a:ea typeface="Calibri"/>
                <a:cs typeface="Calibri"/>
              </a:rPr>
              <a:t>Alternative Placement; </a:t>
            </a:r>
          </a:p>
          <a:p>
            <a:pPr marL="228600" lvl="0" indent="-228600" algn="just" rtl="0">
              <a:buChar char="•"/>
            </a:pPr>
            <a:r>
              <a:rPr lang="en-GB" sz="2000">
                <a:latin typeface="Calibri"/>
                <a:ea typeface="Calibri"/>
                <a:cs typeface="Calibri"/>
              </a:rPr>
              <a:t>Phase Swap; </a:t>
            </a:r>
          </a:p>
          <a:p>
            <a:endParaRPr lang="en-GB">
              <a:latin typeface="Calibri"/>
              <a:ea typeface="Calibri"/>
              <a:cs typeface="Calibri"/>
            </a:endParaRPr>
          </a:p>
        </p:txBody>
      </p:sp>
      <p:sp>
        <p:nvSpPr>
          <p:cNvPr id="11" name="TextBox 4">
            <a:extLst>
              <a:ext uri="{FF2B5EF4-FFF2-40B4-BE49-F238E27FC236}">
                <a16:creationId xmlns:a16="http://schemas.microsoft.com/office/drawing/2014/main" id="{30819281-9865-2768-ED63-18DC55E285D5}"/>
              </a:ext>
            </a:extLst>
          </p:cNvPr>
          <p:cNvSpPr txBox="1"/>
          <p:nvPr/>
        </p:nvSpPr>
        <p:spPr>
          <a:xfrm>
            <a:off x="3244995" y="1003122"/>
            <a:ext cx="3783533" cy="3170099"/>
          </a:xfrm>
          <a:prstGeom prst="rect">
            <a:avLst/>
          </a:prstGeom>
          <a:noFill/>
          <a:ln w="57150">
            <a:solidFill>
              <a:schemeClr val="accent2">
                <a:lumMod val="75000"/>
              </a:schemeClr>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cy-GB" sz="2000">
                <a:latin typeface="Calibri"/>
                <a:ea typeface="Calibri"/>
                <a:cs typeface="Calibri"/>
              </a:rPr>
              <a:t>Mae’n </a:t>
            </a:r>
            <a:r>
              <a:rPr lang="cy-GB" sz="2000" b="1">
                <a:latin typeface="Calibri"/>
                <a:ea typeface="Calibri"/>
                <a:cs typeface="Calibri"/>
              </a:rPr>
              <a:t>orfodol</a:t>
            </a:r>
            <a:r>
              <a:rPr lang="cy-GB" sz="2000">
                <a:latin typeface="Calibri"/>
                <a:ea typeface="Calibri"/>
                <a:cs typeface="Calibri"/>
              </a:rPr>
              <a:t> bod darpar athrawon yn cwblhau 120 niwrnod o weithgarwch yn gysylltiedig ag ysgol. Mae hyn yn cynnwys: </a:t>
            </a:r>
          </a:p>
          <a:p>
            <a:pPr algn="just"/>
            <a:endParaRPr lang="cy-GB" sz="2000">
              <a:latin typeface="Calibri"/>
              <a:ea typeface="Calibri"/>
              <a:cs typeface="Calibri"/>
            </a:endParaRPr>
          </a:p>
          <a:p>
            <a:pPr marL="228600" lvl="0" indent="-228600" algn="just" rtl="0">
              <a:buChar char="•"/>
            </a:pPr>
            <a:r>
              <a:rPr lang="cy-GB" sz="2000">
                <a:latin typeface="Calibri"/>
                <a:ea typeface="Calibri"/>
                <a:cs typeface="Calibri"/>
              </a:rPr>
              <a:t>PAP; </a:t>
            </a:r>
          </a:p>
          <a:p>
            <a:pPr marL="228600" lvl="0" indent="-228600" algn="just" rtl="0">
              <a:buChar char="•"/>
            </a:pPr>
            <a:r>
              <a:rPr lang="cy-GB" sz="2000">
                <a:latin typeface="Calibri"/>
                <a:ea typeface="Calibri"/>
                <a:cs typeface="Calibri"/>
              </a:rPr>
              <a:t>Pontio; </a:t>
            </a:r>
          </a:p>
          <a:p>
            <a:pPr marL="228600" lvl="0" indent="-228600" algn="just" rtl="0">
              <a:buChar char="•"/>
            </a:pPr>
            <a:r>
              <a:rPr lang="cy-GB" sz="2000">
                <a:latin typeface="Calibri"/>
                <a:ea typeface="Calibri"/>
                <a:cs typeface="Calibri"/>
              </a:rPr>
              <a:t>Diwrnodau ymchwil; </a:t>
            </a:r>
          </a:p>
          <a:p>
            <a:pPr marL="228600" lvl="0" indent="-228600" algn="just" rtl="0">
              <a:buChar char="•"/>
            </a:pPr>
            <a:r>
              <a:rPr lang="cy-GB" sz="2000">
                <a:latin typeface="Calibri"/>
                <a:ea typeface="Calibri"/>
                <a:cs typeface="Calibri"/>
              </a:rPr>
              <a:t>Profiadau dewisol; </a:t>
            </a:r>
          </a:p>
          <a:p>
            <a:pPr marL="228600" lvl="0" indent="-228600" algn="just" rtl="0">
              <a:buChar char="•"/>
            </a:pPr>
            <a:r>
              <a:rPr lang="cy-GB" sz="2000">
                <a:latin typeface="Calibri"/>
                <a:ea typeface="Calibri"/>
                <a:cs typeface="Calibri"/>
              </a:rPr>
              <a:t>Cyfnewid Cyfnodau. </a:t>
            </a:r>
          </a:p>
        </p:txBody>
      </p:sp>
      <p:sp>
        <p:nvSpPr>
          <p:cNvPr id="13" name="TextBox 2">
            <a:extLst>
              <a:ext uri="{FF2B5EF4-FFF2-40B4-BE49-F238E27FC236}">
                <a16:creationId xmlns:a16="http://schemas.microsoft.com/office/drawing/2014/main" id="{04319BEB-45F5-FA76-F118-3CD273890237}"/>
              </a:ext>
            </a:extLst>
          </p:cNvPr>
          <p:cNvSpPr txBox="1"/>
          <p:nvPr/>
        </p:nvSpPr>
        <p:spPr>
          <a:xfrm>
            <a:off x="8150323" y="4751093"/>
            <a:ext cx="3387908" cy="1477328"/>
          </a:xfrm>
          <a:prstGeom prst="rect">
            <a:avLst/>
          </a:prstGeom>
          <a:noFill/>
          <a:ln w="57150">
            <a:solidFill>
              <a:srgbClr val="0070C0"/>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atin typeface="Calibri"/>
              </a:rPr>
              <a:t>There are </a:t>
            </a:r>
            <a:r>
              <a:rPr lang="en-GB" b="1">
                <a:latin typeface="Calibri"/>
              </a:rPr>
              <a:t>125</a:t>
            </a:r>
            <a:r>
              <a:rPr lang="en-GB">
                <a:latin typeface="Calibri"/>
              </a:rPr>
              <a:t> days built into the programme design, therefore if a student-teacher misses more than </a:t>
            </a:r>
            <a:r>
              <a:rPr lang="en-GB" b="1">
                <a:latin typeface="Calibri"/>
              </a:rPr>
              <a:t>5</a:t>
            </a:r>
            <a:r>
              <a:rPr lang="en-GB">
                <a:latin typeface="Calibri"/>
              </a:rPr>
              <a:t> days – time must be made-up at the earliest opportunity. </a:t>
            </a:r>
            <a:endParaRPr lang="en-GB">
              <a:cs typeface="Calibri"/>
            </a:endParaRPr>
          </a:p>
        </p:txBody>
      </p:sp>
      <p:sp>
        <p:nvSpPr>
          <p:cNvPr id="14" name="TextBox 6">
            <a:extLst>
              <a:ext uri="{FF2B5EF4-FFF2-40B4-BE49-F238E27FC236}">
                <a16:creationId xmlns:a16="http://schemas.microsoft.com/office/drawing/2014/main" id="{CBBDD479-883F-A80D-B27C-F57BBDD9F115}"/>
              </a:ext>
            </a:extLst>
          </p:cNvPr>
          <p:cNvSpPr txBox="1"/>
          <p:nvPr/>
        </p:nvSpPr>
        <p:spPr>
          <a:xfrm>
            <a:off x="3246617" y="4750252"/>
            <a:ext cx="3783304" cy="1471281"/>
          </a:xfrm>
          <a:prstGeom prst="rect">
            <a:avLst/>
          </a:prstGeom>
          <a:noFill/>
          <a:ln w="57150">
            <a:solidFill>
              <a:schemeClr val="accent2">
                <a:lumMod val="75000"/>
              </a:schemeClr>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cy-GB">
                <a:solidFill>
                  <a:srgbClr val="202124"/>
                </a:solidFill>
                <a:latin typeface="Calibri"/>
              </a:rPr>
              <a:t>Mae </a:t>
            </a:r>
            <a:r>
              <a:rPr lang="cy-GB" b="1">
                <a:solidFill>
                  <a:srgbClr val="202124"/>
                </a:solidFill>
                <a:latin typeface="Calibri"/>
              </a:rPr>
              <a:t>125</a:t>
            </a:r>
            <a:r>
              <a:rPr lang="cy-GB">
                <a:solidFill>
                  <a:srgbClr val="202124"/>
                </a:solidFill>
                <a:latin typeface="Calibri"/>
              </a:rPr>
              <a:t> o ddiwrnodau wedi’u cynnwys yng  nghynllun y rhaglen, felly os bydd darpar athro yn colli mwy na </a:t>
            </a:r>
            <a:r>
              <a:rPr lang="cy-GB" b="1">
                <a:solidFill>
                  <a:srgbClr val="202124"/>
                </a:solidFill>
                <a:latin typeface="Calibri"/>
              </a:rPr>
              <a:t>5</a:t>
            </a:r>
            <a:r>
              <a:rPr lang="cy-GB">
                <a:solidFill>
                  <a:srgbClr val="202124"/>
                </a:solidFill>
                <a:latin typeface="Calibri"/>
              </a:rPr>
              <a:t> diwrnod - rhaid gwneud i fyny am yr amser cyn gynted â phosibl. </a:t>
            </a:r>
            <a:endParaRPr lang="cy-GB">
              <a:solidFill>
                <a:srgbClr val="202124"/>
              </a:solidFill>
              <a:cs typeface="Calibri"/>
            </a:endParaRPr>
          </a:p>
        </p:txBody>
      </p:sp>
      <p:sp>
        <p:nvSpPr>
          <p:cNvPr id="16" name="TextBox 15">
            <a:extLst>
              <a:ext uri="{FF2B5EF4-FFF2-40B4-BE49-F238E27FC236}">
                <a16:creationId xmlns:a16="http://schemas.microsoft.com/office/drawing/2014/main" id="{876FEB03-73E5-3D9C-61C0-850DC2A51411}"/>
              </a:ext>
            </a:extLst>
          </p:cNvPr>
          <p:cNvSpPr txBox="1"/>
          <p:nvPr/>
        </p:nvSpPr>
        <p:spPr>
          <a:xfrm>
            <a:off x="7793136" y="274765"/>
            <a:ext cx="4113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2400" b="1">
                <a:solidFill>
                  <a:srgbClr val="002060"/>
                </a:solidFill>
                <a:latin typeface="Kristen ITC"/>
                <a:cs typeface="Arial"/>
              </a:rPr>
              <a:t>Attendance</a:t>
            </a:r>
            <a:endParaRPr lang="en-US" sz="2400">
              <a:solidFill>
                <a:srgbClr val="002060"/>
              </a:solidFill>
              <a:latin typeface="Kristen ITC"/>
              <a:cs typeface="Calibri"/>
            </a:endParaRPr>
          </a:p>
        </p:txBody>
      </p:sp>
      <p:sp>
        <p:nvSpPr>
          <p:cNvPr id="18" name="TextBox 17">
            <a:extLst>
              <a:ext uri="{FF2B5EF4-FFF2-40B4-BE49-F238E27FC236}">
                <a16:creationId xmlns:a16="http://schemas.microsoft.com/office/drawing/2014/main" id="{5028F405-5424-21C0-F303-952E6DC7AB4A}"/>
              </a:ext>
            </a:extLst>
          </p:cNvPr>
          <p:cNvSpPr txBox="1"/>
          <p:nvPr/>
        </p:nvSpPr>
        <p:spPr>
          <a:xfrm>
            <a:off x="2997374" y="274765"/>
            <a:ext cx="4113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2400" b="1">
                <a:solidFill>
                  <a:srgbClr val="002060"/>
                </a:solidFill>
                <a:latin typeface="Kristen ITC"/>
                <a:cs typeface="Arial"/>
              </a:rPr>
              <a:t>Presenoldeb</a:t>
            </a:r>
          </a:p>
        </p:txBody>
      </p:sp>
      <p:pic>
        <p:nvPicPr>
          <p:cNvPr id="2" name="Picture 1" descr="A yellow square with a black and white logo&#10;&#10;Description automatically generated">
            <a:extLst>
              <a:ext uri="{FF2B5EF4-FFF2-40B4-BE49-F238E27FC236}">
                <a16:creationId xmlns:a16="http://schemas.microsoft.com/office/drawing/2014/main" id="{92E1F19F-E574-C7C1-41C0-EB63F703EF8E}"/>
              </a:ext>
            </a:extLst>
          </p:cNvPr>
          <p:cNvPicPr>
            <a:picLocks noChangeAspect="1"/>
          </p:cNvPicPr>
          <p:nvPr/>
        </p:nvPicPr>
        <p:blipFill>
          <a:blip r:embed="rId2"/>
          <a:stretch>
            <a:fillRect/>
          </a:stretch>
        </p:blipFill>
        <p:spPr>
          <a:xfrm>
            <a:off x="415681" y="2831692"/>
            <a:ext cx="1441614" cy="1487693"/>
          </a:xfrm>
          <a:prstGeom prst="rect">
            <a:avLst/>
          </a:prstGeom>
        </p:spPr>
      </p:pic>
      <p:pic>
        <p:nvPicPr>
          <p:cNvPr id="5" name="Picture 4" descr="A screenshot of a calendar&#10;&#10;Description automatically generated">
            <a:extLst>
              <a:ext uri="{FF2B5EF4-FFF2-40B4-BE49-F238E27FC236}">
                <a16:creationId xmlns:a16="http://schemas.microsoft.com/office/drawing/2014/main" id="{8C9DB3C3-41E8-84B5-1C5D-F4D9BE29A251}"/>
              </a:ext>
            </a:extLst>
          </p:cNvPr>
          <p:cNvPicPr>
            <a:picLocks noChangeAspect="1"/>
          </p:cNvPicPr>
          <p:nvPr/>
        </p:nvPicPr>
        <p:blipFill>
          <a:blip r:embed="rId3"/>
          <a:stretch>
            <a:fillRect/>
          </a:stretch>
        </p:blipFill>
        <p:spPr>
          <a:xfrm>
            <a:off x="963680" y="4174748"/>
            <a:ext cx="1590088" cy="8885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18818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43518"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30421" y="1494"/>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3626328" y="208241"/>
            <a:ext cx="30853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spcBef>
                <a:spcPts val="1515"/>
              </a:spcBef>
            </a:pPr>
            <a:r>
              <a:rPr lang="en-US" sz="3600">
                <a:solidFill>
                  <a:srgbClr val="002060"/>
                </a:solidFill>
                <a:latin typeface="Kristen ITC"/>
                <a:ea typeface="Calibri"/>
                <a:cs typeface="Calibri"/>
              </a:rPr>
              <a:t> </a:t>
            </a:r>
            <a:r>
              <a:rPr lang="cy-GB" sz="3600">
                <a:solidFill>
                  <a:srgbClr val="002060"/>
                </a:solidFill>
                <a:latin typeface="Kristen ITC"/>
                <a:ea typeface="Calibri"/>
                <a:cs typeface="Calibri"/>
              </a:rPr>
              <a:t>Presenoldeb</a:t>
            </a:r>
            <a:endParaRPr lang="cy-GB"/>
          </a:p>
        </p:txBody>
      </p:sp>
      <p:sp>
        <p:nvSpPr>
          <p:cNvPr id="2" name="TextBox 1">
            <a:extLst>
              <a:ext uri="{FF2B5EF4-FFF2-40B4-BE49-F238E27FC236}">
                <a16:creationId xmlns:a16="http://schemas.microsoft.com/office/drawing/2014/main" id="{9955EE4D-B035-A267-B923-EADD5E84BEAA}"/>
              </a:ext>
            </a:extLst>
          </p:cNvPr>
          <p:cNvSpPr txBox="1"/>
          <p:nvPr/>
        </p:nvSpPr>
        <p:spPr>
          <a:xfrm>
            <a:off x="8307185" y="208240"/>
            <a:ext cx="30853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spcBef>
                <a:spcPts val="1515"/>
              </a:spcBef>
            </a:pPr>
            <a:r>
              <a:rPr lang="en-US" sz="3600">
                <a:solidFill>
                  <a:srgbClr val="002060"/>
                </a:solidFill>
                <a:latin typeface="Kristen ITC"/>
                <a:ea typeface="Calibri"/>
                <a:cs typeface="Calibri"/>
              </a:rPr>
              <a:t> Attendance</a:t>
            </a:r>
            <a:endParaRPr lang="en-US" err="1"/>
          </a:p>
        </p:txBody>
      </p:sp>
      <p:sp>
        <p:nvSpPr>
          <p:cNvPr id="5" name="Content Placeholder 7">
            <a:extLst>
              <a:ext uri="{FF2B5EF4-FFF2-40B4-BE49-F238E27FC236}">
                <a16:creationId xmlns:a16="http://schemas.microsoft.com/office/drawing/2014/main" id="{B13AEC24-3D36-21D4-F311-6A9465334FA0}"/>
              </a:ext>
            </a:extLst>
          </p:cNvPr>
          <p:cNvSpPr>
            <a:spLocks noGrp="1"/>
          </p:cNvSpPr>
          <p:nvPr>
            <p:ph idx="1"/>
          </p:nvPr>
        </p:nvSpPr>
        <p:spPr>
          <a:xfrm>
            <a:off x="3046816" y="854007"/>
            <a:ext cx="4183641" cy="5751256"/>
          </a:xfrm>
          <a:ln w="57150">
            <a:solidFill>
              <a:schemeClr val="accent2">
                <a:lumMod val="75000"/>
              </a:schemeClr>
            </a:solidFill>
          </a:ln>
        </p:spPr>
        <p:txBody>
          <a:bodyPr vert="horz" lIns="91440" tIns="45720" rIns="91440" bIns="45720" rtlCol="0" anchor="t">
            <a:noAutofit/>
          </a:bodyPr>
          <a:lstStyle/>
          <a:p>
            <a:pPr marL="0" indent="0" algn="just">
              <a:lnSpc>
                <a:spcPct val="100000"/>
              </a:lnSpc>
              <a:buNone/>
            </a:pPr>
            <a:r>
              <a:rPr lang="cy-GB" sz="1800" b="1">
                <a:latin typeface="Calibri"/>
                <a:ea typeface="Calibri"/>
                <a:cs typeface="Calibri"/>
              </a:rPr>
              <a:t>Yn achos caniatâd am absenoldeb a gynlluniwyd, dilynwch y prosesau a ddangosir isod: </a:t>
            </a:r>
            <a:r>
              <a:rPr lang="cy-GB" sz="1500">
                <a:latin typeface="Calibri"/>
                <a:ea typeface="Calibri"/>
                <a:cs typeface="Calibri"/>
              </a:rPr>
              <a:t> </a:t>
            </a:r>
            <a:endParaRPr lang="en-US" sz="1500">
              <a:latin typeface="Calibri"/>
              <a:ea typeface="Calibri"/>
              <a:cs typeface="Calibri"/>
            </a:endParaRPr>
          </a:p>
          <a:p>
            <a:pPr marL="342900" indent="-342900" algn="just">
              <a:lnSpc>
                <a:spcPct val="100000"/>
              </a:lnSpc>
              <a:buAutoNum type="arabicPeriod"/>
            </a:pPr>
            <a:r>
              <a:rPr lang="cy-GB" sz="1500">
                <a:latin typeface="Calibri"/>
                <a:ea typeface="Calibri"/>
                <a:cs typeface="Calibri"/>
              </a:rPr>
              <a:t>E-bostiwch eich Uwch Fentor i roi gwybod iddynt am y dyddiadau y byddwch i ffwrdd a gofynnwch am ganiatâd i fod yn absennol o’r ysgol. Os gwrthodir hyn, mae presenoldeb yn ofynnol mewn ysgol </a:t>
            </a:r>
            <a:r>
              <a:rPr lang="cy-GB" sz="1500">
                <a:solidFill>
                  <a:srgbClr val="000000"/>
                </a:solidFill>
                <a:latin typeface="Calibri"/>
                <a:ea typeface="Calibri"/>
                <a:cs typeface="Calibri"/>
              </a:rPr>
              <a:t>PAP ar ddyddiadau’r cais ‘caniatâd i fod yn absennol’. </a:t>
            </a:r>
            <a:endParaRPr lang="en-US" sz="1500">
              <a:solidFill>
                <a:srgbClr val="000000"/>
              </a:solidFill>
              <a:latin typeface="Calibri"/>
              <a:ea typeface="Calibri"/>
              <a:cs typeface="Calibri"/>
            </a:endParaRPr>
          </a:p>
          <a:p>
            <a:pPr marL="342900" indent="-342900" algn="just">
              <a:lnSpc>
                <a:spcPct val="100000"/>
              </a:lnSpc>
              <a:buAutoNum type="arabicPeriod"/>
            </a:pPr>
            <a:r>
              <a:rPr lang="cy-GB" sz="1500">
                <a:solidFill>
                  <a:srgbClr val="000000"/>
                </a:solidFill>
                <a:latin typeface="Calibri"/>
                <a:ea typeface="Calibri"/>
                <a:cs typeface="Calibri"/>
              </a:rPr>
              <a:t>Os cymeradwyir hyn, anfonwch y gadwyn e-bost ymlaen at y Rheolwr Rhaglen perthnasol i gael cymeradwyaeth y Brifysgol. Os gwrthodir hyn, mae presenoldeb yn ofynnol mewn ysgol PAP ar ddyddiadau’r cais ‘caniatâd i fod yn absennol’. </a:t>
            </a:r>
            <a:endParaRPr lang="en-US" sz="1500">
              <a:solidFill>
                <a:srgbClr val="000000"/>
              </a:solidFill>
              <a:latin typeface="Calibri"/>
              <a:ea typeface="Calibri"/>
              <a:cs typeface="Calibri"/>
            </a:endParaRPr>
          </a:p>
          <a:p>
            <a:pPr marL="342900" indent="-342900" algn="just">
              <a:lnSpc>
                <a:spcPct val="100000"/>
              </a:lnSpc>
              <a:buAutoNum type="arabicPeriod"/>
            </a:pPr>
            <a:endParaRPr lang="cy-GB" sz="1500">
              <a:solidFill>
                <a:srgbClr val="000000"/>
              </a:solidFill>
              <a:latin typeface="Calibri"/>
              <a:ea typeface="Calibri"/>
              <a:cs typeface="Calibri"/>
            </a:endParaRPr>
          </a:p>
          <a:p>
            <a:pPr marL="342900" indent="-342900" algn="just">
              <a:lnSpc>
                <a:spcPct val="100000"/>
              </a:lnSpc>
              <a:buAutoNum type="arabicPeriod"/>
            </a:pPr>
            <a:r>
              <a:rPr lang="cy-GB" sz="1500">
                <a:solidFill>
                  <a:srgbClr val="000000"/>
                </a:solidFill>
                <a:latin typeface="Calibri"/>
                <a:ea typeface="Calibri"/>
                <a:cs typeface="Calibri"/>
              </a:rPr>
              <a:t>Os cymeradwyir hyn gan y Rheolwr Rhaglen, gwnewch yn siŵr fod eich Arweinydd Rhwydwaith a’ch Tiwtoriaid Personol a Phroffesiynol yn ymwybodol os gwelwch yn dda. Nodwch eich absenoldeb ar eich Cofnod Presenoldeb ar y PDP.</a:t>
            </a:r>
            <a:endParaRPr lang="cy-GB" sz="1500">
              <a:ea typeface="Calibri"/>
              <a:cs typeface="Calibri"/>
            </a:endParaRPr>
          </a:p>
        </p:txBody>
      </p:sp>
      <p:sp>
        <p:nvSpPr>
          <p:cNvPr id="7" name="Content Placeholder 8">
            <a:extLst>
              <a:ext uri="{FF2B5EF4-FFF2-40B4-BE49-F238E27FC236}">
                <a16:creationId xmlns:a16="http://schemas.microsoft.com/office/drawing/2014/main" id="{E4ACFD18-85D4-AD76-2A04-EE0A3DB173FB}"/>
              </a:ext>
            </a:extLst>
          </p:cNvPr>
          <p:cNvSpPr txBox="1">
            <a:spLocks/>
          </p:cNvSpPr>
          <p:nvPr/>
        </p:nvSpPr>
        <p:spPr>
          <a:xfrm>
            <a:off x="7794822" y="856570"/>
            <a:ext cx="4183638" cy="5699619"/>
          </a:xfrm>
          <a:prstGeom prst="rect">
            <a:avLst/>
          </a:prstGeom>
          <a:ln w="57150">
            <a:solidFill>
              <a:srgbClr val="0070C0"/>
            </a:solidFill>
          </a:ln>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None/>
            </a:pPr>
            <a:r>
              <a:rPr lang="en-GB" sz="1800" b="1">
                <a:latin typeface="Calibri"/>
                <a:ea typeface="Calibri"/>
                <a:cs typeface="Arial"/>
              </a:rPr>
              <a:t>For planned leave of absence, please follow the processes shown below:  </a:t>
            </a:r>
          </a:p>
          <a:p>
            <a:pPr marL="0" indent="0" algn="just">
              <a:lnSpc>
                <a:spcPct val="100000"/>
              </a:lnSpc>
              <a:buNone/>
            </a:pPr>
            <a:endParaRPr lang="en-GB" sz="1500">
              <a:latin typeface="Calibri"/>
              <a:ea typeface="Calibri"/>
              <a:cs typeface="Arial"/>
            </a:endParaRPr>
          </a:p>
          <a:p>
            <a:pPr marL="457200" indent="-457200" algn="just">
              <a:lnSpc>
                <a:spcPct val="100000"/>
              </a:lnSpc>
              <a:buAutoNum type="arabicPeriod"/>
            </a:pPr>
            <a:r>
              <a:rPr lang="en-GB" sz="1500">
                <a:latin typeface="Calibri"/>
                <a:ea typeface="Calibri"/>
                <a:cs typeface="Arial"/>
              </a:rPr>
              <a:t>Email your Senior Mentor informing them of the dates that you will be away and request leave of absence from the school. If this is rejected, attendance at PTE school on requested ‘leave of absence’ days.</a:t>
            </a:r>
            <a:endParaRPr lang="en-US" sz="1500">
              <a:latin typeface="Calibri"/>
              <a:ea typeface="Calibri"/>
              <a:cs typeface="Arial"/>
            </a:endParaRPr>
          </a:p>
          <a:p>
            <a:pPr marL="457200" indent="-457200" algn="just">
              <a:lnSpc>
                <a:spcPct val="100000"/>
              </a:lnSpc>
              <a:buAutoNum type="arabicPeriod"/>
            </a:pPr>
            <a:endParaRPr lang="en-GB" sz="1500">
              <a:latin typeface="Calibri"/>
              <a:ea typeface="Calibri"/>
              <a:cs typeface="Arial"/>
            </a:endParaRPr>
          </a:p>
          <a:p>
            <a:pPr marL="457200" indent="-457200" algn="just">
              <a:lnSpc>
                <a:spcPct val="100000"/>
              </a:lnSpc>
              <a:buAutoNum type="arabicPeriod"/>
            </a:pPr>
            <a:r>
              <a:rPr lang="en-GB" sz="1500">
                <a:latin typeface="Calibri"/>
                <a:ea typeface="Calibri"/>
                <a:cs typeface="Arial"/>
              </a:rPr>
              <a:t>If this is approved, please forward the email chain to the relevant Programme Manager for University approval. If this is rejected, attendance is required at PTE school on requested ‘leave of absence’ days.</a:t>
            </a:r>
            <a:endParaRPr lang="en-US" sz="1500">
              <a:latin typeface="Calibri"/>
              <a:ea typeface="Calibri"/>
              <a:cs typeface="Arial"/>
            </a:endParaRPr>
          </a:p>
          <a:p>
            <a:pPr marL="457200" indent="-457200" algn="just">
              <a:lnSpc>
                <a:spcPct val="100000"/>
              </a:lnSpc>
              <a:buAutoNum type="arabicPeriod"/>
            </a:pPr>
            <a:endParaRPr lang="en-GB" sz="1500">
              <a:latin typeface="Calibri"/>
              <a:ea typeface="Calibri"/>
              <a:cs typeface="Arial"/>
            </a:endParaRPr>
          </a:p>
          <a:p>
            <a:pPr marL="457200" indent="-457200" algn="just">
              <a:lnSpc>
                <a:spcPct val="100000"/>
              </a:lnSpc>
              <a:buAutoNum type="arabicPeriod"/>
            </a:pPr>
            <a:r>
              <a:rPr lang="en-GB" sz="1500">
                <a:latin typeface="Calibri"/>
                <a:ea typeface="Calibri"/>
                <a:cs typeface="Arial"/>
              </a:rPr>
              <a:t>If this is approved by the Programme Manager, please ensure that your Network Lead and Personal and Professional Tutors are aware. Please note your absence on your Attendance Record on the PLP.</a:t>
            </a:r>
            <a:endParaRPr lang="en-US" sz="1500">
              <a:latin typeface="Calibri"/>
              <a:ea typeface="Calibri"/>
              <a:cs typeface="Arial"/>
            </a:endParaRPr>
          </a:p>
          <a:p>
            <a:pPr marL="0" indent="0" algn="just">
              <a:lnSpc>
                <a:spcPct val="120000"/>
              </a:lnSpc>
              <a:buNone/>
            </a:pPr>
            <a:endParaRPr lang="en-GB" sz="1500">
              <a:solidFill>
                <a:srgbClr val="000000"/>
              </a:solidFill>
              <a:latin typeface="Calibri"/>
              <a:ea typeface="Calibri"/>
              <a:cs typeface="Arial" panose="020B0604020202020204" pitchFamily="34" charset="0"/>
            </a:endParaRPr>
          </a:p>
          <a:p>
            <a:endParaRPr lang="en-GB"/>
          </a:p>
        </p:txBody>
      </p:sp>
      <p:pic>
        <p:nvPicPr>
          <p:cNvPr id="11" name="Picture 10" descr="A yellow square with a black and white logo&#10;&#10;Description automatically generated">
            <a:extLst>
              <a:ext uri="{FF2B5EF4-FFF2-40B4-BE49-F238E27FC236}">
                <a16:creationId xmlns:a16="http://schemas.microsoft.com/office/drawing/2014/main" id="{75A292FE-F8B6-5CF8-8CB9-1168E7D82124}"/>
              </a:ext>
            </a:extLst>
          </p:cNvPr>
          <p:cNvPicPr>
            <a:picLocks noChangeAspect="1"/>
          </p:cNvPicPr>
          <p:nvPr/>
        </p:nvPicPr>
        <p:blipFill>
          <a:blip r:embed="rId2"/>
          <a:stretch>
            <a:fillRect/>
          </a:stretch>
        </p:blipFill>
        <p:spPr>
          <a:xfrm>
            <a:off x="415681" y="2831692"/>
            <a:ext cx="1441614" cy="1487693"/>
          </a:xfrm>
          <a:prstGeom prst="rect">
            <a:avLst/>
          </a:prstGeom>
        </p:spPr>
      </p:pic>
      <p:pic>
        <p:nvPicPr>
          <p:cNvPr id="13" name="Picture 12" descr="A screenshot of a calendar&#10;&#10;Description automatically generated">
            <a:extLst>
              <a:ext uri="{FF2B5EF4-FFF2-40B4-BE49-F238E27FC236}">
                <a16:creationId xmlns:a16="http://schemas.microsoft.com/office/drawing/2014/main" id="{CE035FDC-B150-C1DD-B49C-584746378610}"/>
              </a:ext>
            </a:extLst>
          </p:cNvPr>
          <p:cNvPicPr>
            <a:picLocks noChangeAspect="1"/>
          </p:cNvPicPr>
          <p:nvPr/>
        </p:nvPicPr>
        <p:blipFill>
          <a:blip r:embed="rId3"/>
          <a:stretch>
            <a:fillRect/>
          </a:stretch>
        </p:blipFill>
        <p:spPr>
          <a:xfrm>
            <a:off x="963680" y="4174748"/>
            <a:ext cx="1590088" cy="8885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61092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51F293BB-4F05-0545-980E-C7A4EEA687D4}"/>
              </a:ext>
            </a:extLst>
          </p:cNvPr>
          <p:cNvSpPr txBox="1"/>
          <p:nvPr/>
        </p:nvSpPr>
        <p:spPr>
          <a:xfrm>
            <a:off x="2818956" y="-367"/>
            <a:ext cx="9370757" cy="6890827"/>
          </a:xfrm>
          <a:prstGeom prst="rect">
            <a:avLst/>
          </a:prstGeom>
          <a:solidFill>
            <a:schemeClr val="bg1">
              <a:lumMod val="85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241694" y="2903702"/>
            <a:ext cx="1902061" cy="1883492"/>
          </a:xfrm>
          <a:prstGeom prst="roundRect">
            <a:avLst/>
          </a:prstGeom>
          <a:solidFill>
            <a:schemeClr val="accent4">
              <a:lumMod val="60000"/>
              <a:lumOff val="40000"/>
            </a:schemeClr>
          </a:solidFill>
          <a:ln w="57150">
            <a:solidFill>
              <a:schemeClr val="tx1">
                <a:lumMod val="95000"/>
                <a:lumOff val="5000"/>
              </a:schemeClr>
            </a:solidFill>
          </a:ln>
        </p:spPr>
        <p:txBody>
          <a:bodyPr vert="horz" lIns="91440" tIns="45720" rIns="91440" bIns="45720" rtlCol="0" anchor="t">
            <a:normAutofit/>
          </a:bodyPr>
          <a:lstStyle/>
          <a:p>
            <a:pPr algn="ctr">
              <a:lnSpc>
                <a:spcPct val="100000"/>
              </a:lnSpc>
            </a:pPr>
            <a:r>
              <a:rPr lang="en-US">
                <a:latin typeface="Kristen ITC"/>
                <a:cs typeface="Arial"/>
              </a:rPr>
              <a:t>Tab 2</a:t>
            </a:r>
            <a:endParaRPr lang="en-US">
              <a:latin typeface="Arial"/>
              <a:cs typeface="Arial"/>
            </a:endParaRPr>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10308638" y="1034577"/>
            <a:ext cx="1587561" cy="1871804"/>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sz="2000">
                <a:latin typeface="Calibri"/>
                <a:ea typeface="Calibri"/>
                <a:cs typeface="Arial"/>
              </a:rPr>
              <a:t>Complete a Fortnightly  Reflection template</a:t>
            </a:r>
            <a:r>
              <a:rPr lang="en-US" sz="2600">
                <a:latin typeface="Arial"/>
                <a:ea typeface="Calibri"/>
                <a:cs typeface="Arial"/>
              </a:rPr>
              <a:t> </a:t>
            </a:r>
          </a:p>
        </p:txBody>
      </p:sp>
      <p:sp>
        <p:nvSpPr>
          <p:cNvPr id="8" name="Title 1">
            <a:extLst>
              <a:ext uri="{FF2B5EF4-FFF2-40B4-BE49-F238E27FC236}">
                <a16:creationId xmlns:a16="http://schemas.microsoft.com/office/drawing/2014/main" id="{04AD5727-DB1F-A7A5-3124-CCAF77A441B9}"/>
              </a:ext>
            </a:extLst>
          </p:cNvPr>
          <p:cNvSpPr txBox="1">
            <a:spLocks/>
          </p:cNvSpPr>
          <p:nvPr/>
        </p:nvSpPr>
        <p:spPr>
          <a:xfrm>
            <a:off x="3046349" y="1034773"/>
            <a:ext cx="1809215" cy="1873732"/>
          </a:xfrm>
          <a:prstGeom prst="rect">
            <a:avLst/>
          </a:prstGeom>
          <a:solidFill>
            <a:schemeClr val="accent4">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cy-GB" sz="2000">
                <a:latin typeface="Calibri"/>
                <a:ea typeface="Calibri"/>
                <a:cs typeface="Arial"/>
              </a:rPr>
              <a:t>Cwblhewch templed myfyrio bob pythefnos</a:t>
            </a:r>
            <a:endParaRPr lang="cy-GB" sz="2000">
              <a:latin typeface="Calibri"/>
            </a:endParaRPr>
          </a:p>
        </p:txBody>
      </p:sp>
      <p:pic>
        <p:nvPicPr>
          <p:cNvPr id="11" name="Picture 10" descr="A screenshot of a web page&#10;&#10;Description automatically generated">
            <a:extLst>
              <a:ext uri="{FF2B5EF4-FFF2-40B4-BE49-F238E27FC236}">
                <a16:creationId xmlns:a16="http://schemas.microsoft.com/office/drawing/2014/main" id="{12867756-C7AD-6500-0D0A-8DFA930F3BF9}"/>
              </a:ext>
            </a:extLst>
          </p:cNvPr>
          <p:cNvPicPr>
            <a:picLocks noChangeAspect="1"/>
          </p:cNvPicPr>
          <p:nvPr/>
        </p:nvPicPr>
        <p:blipFill>
          <a:blip r:embed="rId3"/>
          <a:stretch>
            <a:fillRect/>
          </a:stretch>
        </p:blipFill>
        <p:spPr>
          <a:xfrm>
            <a:off x="5530659" y="2189234"/>
            <a:ext cx="3830249" cy="2479527"/>
          </a:xfrm>
          <a:prstGeom prst="rect">
            <a:avLst/>
          </a:prstGeom>
        </p:spPr>
      </p:pic>
      <p:sp>
        <p:nvSpPr>
          <p:cNvPr id="6" name="Oval 5">
            <a:extLst>
              <a:ext uri="{FF2B5EF4-FFF2-40B4-BE49-F238E27FC236}">
                <a16:creationId xmlns:a16="http://schemas.microsoft.com/office/drawing/2014/main" id="{71143DAE-E178-A421-99D2-9D2C332A7009}"/>
              </a:ext>
            </a:extLst>
          </p:cNvPr>
          <p:cNvSpPr/>
          <p:nvPr/>
        </p:nvSpPr>
        <p:spPr>
          <a:xfrm>
            <a:off x="7468871" y="2385871"/>
            <a:ext cx="1254069" cy="52039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5008543" y="1734735"/>
            <a:ext cx="743815" cy="97867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1B5D7CE-65DB-0A83-8AA2-4AB8372C83E6}"/>
              </a:ext>
            </a:extLst>
          </p:cNvPr>
          <p:cNvCxnSpPr>
            <a:cxnSpLocks/>
          </p:cNvCxnSpPr>
          <p:nvPr/>
        </p:nvCxnSpPr>
        <p:spPr>
          <a:xfrm flipH="1">
            <a:off x="9607223" y="1699127"/>
            <a:ext cx="582215" cy="80645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 name="Picture 11" descr="A logo with four colors&#10;&#10;Description automatically generated">
            <a:extLst>
              <a:ext uri="{FF2B5EF4-FFF2-40B4-BE49-F238E27FC236}">
                <a16:creationId xmlns:a16="http://schemas.microsoft.com/office/drawing/2014/main" id="{73EE0CE8-59AA-A317-DDA9-9835E274EA1E}"/>
              </a:ext>
            </a:extLst>
          </p:cNvPr>
          <p:cNvPicPr>
            <a:picLocks noChangeAspect="1"/>
          </p:cNvPicPr>
          <p:nvPr/>
        </p:nvPicPr>
        <p:blipFill>
          <a:blip r:embed="rId4"/>
          <a:stretch>
            <a:fillRect/>
          </a:stretch>
        </p:blipFill>
        <p:spPr>
          <a:xfrm>
            <a:off x="542612" y="3952896"/>
            <a:ext cx="484275" cy="49638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6" name="TextBox 15">
            <a:extLst>
              <a:ext uri="{FF2B5EF4-FFF2-40B4-BE49-F238E27FC236}">
                <a16:creationId xmlns:a16="http://schemas.microsoft.com/office/drawing/2014/main" id="{1CEB5E4F-6D58-AFC6-A642-313C0A078A30}"/>
              </a:ext>
            </a:extLst>
          </p:cNvPr>
          <p:cNvSpPr txBox="1"/>
          <p:nvPr/>
        </p:nvSpPr>
        <p:spPr>
          <a:xfrm>
            <a:off x="2924805" y="365480"/>
            <a:ext cx="95502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spcBef>
                <a:spcPts val="1515"/>
              </a:spcBef>
            </a:pPr>
            <a:r>
              <a:rPr lang="cy-GB" sz="2000" b="1">
                <a:solidFill>
                  <a:srgbClr val="002060"/>
                </a:solidFill>
                <a:latin typeface="Kristen ITC"/>
                <a:ea typeface="+mn-lt"/>
                <a:cs typeface="+mn-lt"/>
              </a:rPr>
              <a:t>Cyfarfodydd Adfyfyrio </a:t>
            </a:r>
            <a:r>
              <a:rPr lang="cy-GB" sz="2000" b="1" err="1">
                <a:solidFill>
                  <a:srgbClr val="002060"/>
                </a:solidFill>
                <a:latin typeface="Kristen ITC"/>
                <a:ea typeface="+mn-lt"/>
                <a:cs typeface="+mn-lt"/>
              </a:rPr>
              <a:t>Pythefnosol</a:t>
            </a:r>
            <a:r>
              <a:rPr lang="cy-GB" sz="2000" b="1">
                <a:solidFill>
                  <a:srgbClr val="002060"/>
                </a:solidFill>
                <a:latin typeface="Kristen ITC"/>
                <a:ea typeface="+mn-lt"/>
                <a:cs typeface="+mn-lt"/>
              </a:rPr>
              <a:t>  </a:t>
            </a:r>
            <a:r>
              <a:rPr lang="cy-GB" sz="2000" b="1">
                <a:solidFill>
                  <a:srgbClr val="002060"/>
                </a:solidFill>
                <a:latin typeface="Kristen ITC"/>
                <a:ea typeface="Calibri"/>
                <a:cs typeface="Calibri"/>
              </a:rPr>
              <a:t> ~  </a:t>
            </a:r>
            <a:r>
              <a:rPr lang="en-GB" sz="2000" b="1">
                <a:solidFill>
                  <a:srgbClr val="002060"/>
                </a:solidFill>
                <a:latin typeface="Kristen ITC"/>
                <a:ea typeface="Calibri"/>
                <a:cs typeface="Calibri"/>
              </a:rPr>
              <a:t>Fortnightly Reflection Meetings</a:t>
            </a:r>
            <a:endParaRPr lang="en-US" sz="2000" b="1"/>
          </a:p>
        </p:txBody>
      </p:sp>
      <p:pic>
        <p:nvPicPr>
          <p:cNvPr id="23" name="Picture 22" descr="A light bulb in a thought bubble&#10;&#10;Description automatically generated">
            <a:extLst>
              <a:ext uri="{FF2B5EF4-FFF2-40B4-BE49-F238E27FC236}">
                <a16:creationId xmlns:a16="http://schemas.microsoft.com/office/drawing/2014/main" id="{7A76B10E-7728-FE7B-F856-6FBB29DB51DA}"/>
              </a:ext>
            </a:extLst>
          </p:cNvPr>
          <p:cNvPicPr>
            <a:picLocks noChangeAspect="1"/>
          </p:cNvPicPr>
          <p:nvPr/>
        </p:nvPicPr>
        <p:blipFill>
          <a:blip r:embed="rId5"/>
          <a:stretch>
            <a:fillRect/>
          </a:stretch>
        </p:blipFill>
        <p:spPr>
          <a:xfrm>
            <a:off x="1193667" y="3845966"/>
            <a:ext cx="799764" cy="6114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descr="A screen shot of a phone&#10;&#10;AI-generated content may be incorrect.">
            <a:extLst>
              <a:ext uri="{FF2B5EF4-FFF2-40B4-BE49-F238E27FC236}">
                <a16:creationId xmlns:a16="http://schemas.microsoft.com/office/drawing/2014/main" id="{F1D448A1-9A4F-5344-8482-27CB457C7E19}"/>
              </a:ext>
            </a:extLst>
          </p:cNvPr>
          <p:cNvPicPr>
            <a:picLocks noChangeAspect="1"/>
          </p:cNvPicPr>
          <p:nvPr/>
        </p:nvPicPr>
        <p:blipFill>
          <a:blip r:embed="rId6"/>
          <a:stretch>
            <a:fillRect/>
          </a:stretch>
        </p:blipFill>
        <p:spPr>
          <a:xfrm>
            <a:off x="9897168" y="4146223"/>
            <a:ext cx="1965000" cy="23950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descr="A white background with black text&#10;&#10;AI-generated content may be incorrect.">
            <a:extLst>
              <a:ext uri="{FF2B5EF4-FFF2-40B4-BE49-F238E27FC236}">
                <a16:creationId xmlns:a16="http://schemas.microsoft.com/office/drawing/2014/main" id="{7028AB15-D193-7D5B-C589-F37EEE2480A2}"/>
              </a:ext>
            </a:extLst>
          </p:cNvPr>
          <p:cNvPicPr>
            <a:picLocks noChangeAspect="1"/>
          </p:cNvPicPr>
          <p:nvPr/>
        </p:nvPicPr>
        <p:blipFill>
          <a:blip r:embed="rId7"/>
          <a:stretch>
            <a:fillRect/>
          </a:stretch>
        </p:blipFill>
        <p:spPr>
          <a:xfrm>
            <a:off x="3192665" y="4204187"/>
            <a:ext cx="1938054" cy="23508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37474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1">
            <a:extLst>
              <a:ext uri="{FF2B5EF4-FFF2-40B4-BE49-F238E27FC236}">
                <a16:creationId xmlns:a16="http://schemas.microsoft.com/office/drawing/2014/main" id="{48B59A92-8602-C1BB-F7F2-C3988ED86B49}"/>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6" name="TextBox 1">
            <a:extLst>
              <a:ext uri="{FF2B5EF4-FFF2-40B4-BE49-F238E27FC236}">
                <a16:creationId xmlns:a16="http://schemas.microsoft.com/office/drawing/2014/main" id="{EBDDCA45-380A-DBE3-24E5-330A446BC71D}"/>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2930852" y="486432"/>
            <a:ext cx="44763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600" b="1">
                <a:solidFill>
                  <a:srgbClr val="002060"/>
                </a:solidFill>
                <a:latin typeface="Kristen ITC"/>
                <a:cs typeface="Calibri"/>
              </a:rPr>
              <a:t>Faint ydw i'n ei ddysgu?</a:t>
            </a:r>
            <a:endParaRPr lang="en-GB" sz="2600" b="1">
              <a:solidFill>
                <a:srgbClr val="002060"/>
              </a:solidFill>
              <a:latin typeface="Calibri"/>
              <a:ea typeface="Calibri"/>
              <a:cs typeface="Calibri"/>
            </a:endParaRPr>
          </a:p>
        </p:txBody>
      </p:sp>
      <p:sp>
        <p:nvSpPr>
          <p:cNvPr id="10" name="TextBox 9">
            <a:extLst>
              <a:ext uri="{FF2B5EF4-FFF2-40B4-BE49-F238E27FC236}">
                <a16:creationId xmlns:a16="http://schemas.microsoft.com/office/drawing/2014/main" id="{1F6ACA45-35AB-2B25-F4CF-F05FE55B9C00}"/>
              </a:ext>
            </a:extLst>
          </p:cNvPr>
          <p:cNvSpPr txBox="1"/>
          <p:nvPr/>
        </p:nvSpPr>
        <p:spPr>
          <a:xfrm>
            <a:off x="7738708" y="486432"/>
            <a:ext cx="4458186" cy="504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b="1">
                <a:solidFill>
                  <a:srgbClr val="002060"/>
                </a:solidFill>
                <a:latin typeface="Kristen ITC"/>
                <a:cs typeface="Calibri"/>
              </a:rPr>
              <a:t>How much am I teaching?</a:t>
            </a:r>
            <a:endParaRPr lang="en-US" sz="2600">
              <a:ea typeface="Calibri" panose="020F0502020204030204"/>
              <a:cs typeface="Calibri" panose="020F0502020204030204"/>
            </a:endParaRPr>
          </a:p>
        </p:txBody>
      </p:sp>
      <p:pic>
        <p:nvPicPr>
          <p:cNvPr id="3" name="Picture 2" descr="A blue arrow pointing up&#10;&#10;Description automatically generated">
            <a:extLst>
              <a:ext uri="{FF2B5EF4-FFF2-40B4-BE49-F238E27FC236}">
                <a16:creationId xmlns:a16="http://schemas.microsoft.com/office/drawing/2014/main" id="{DDB69135-EEDE-2EC3-8782-02A0FEDBA188}"/>
              </a:ext>
            </a:extLst>
          </p:cNvPr>
          <p:cNvPicPr>
            <a:picLocks noChangeAspect="1"/>
          </p:cNvPicPr>
          <p:nvPr/>
        </p:nvPicPr>
        <p:blipFill>
          <a:blip r:embed="rId2"/>
          <a:stretch>
            <a:fillRect/>
          </a:stretch>
        </p:blipFill>
        <p:spPr>
          <a:xfrm>
            <a:off x="3452046" y="1717523"/>
            <a:ext cx="3697384" cy="3930953"/>
          </a:xfrm>
          <a:prstGeom prst="rect">
            <a:avLst/>
          </a:prstGeom>
        </p:spPr>
      </p:pic>
      <p:pic>
        <p:nvPicPr>
          <p:cNvPr id="13" name="Picture 12" descr="A blue arrow pointing upwards&#10;&#10;Description automatically generated">
            <a:extLst>
              <a:ext uri="{FF2B5EF4-FFF2-40B4-BE49-F238E27FC236}">
                <a16:creationId xmlns:a16="http://schemas.microsoft.com/office/drawing/2014/main" id="{F9C565E6-62F4-8A4B-39A2-C4C4087018DD}"/>
              </a:ext>
            </a:extLst>
          </p:cNvPr>
          <p:cNvPicPr>
            <a:picLocks noChangeAspect="1"/>
          </p:cNvPicPr>
          <p:nvPr/>
        </p:nvPicPr>
        <p:blipFill>
          <a:blip r:embed="rId3"/>
          <a:stretch>
            <a:fillRect/>
          </a:stretch>
        </p:blipFill>
        <p:spPr>
          <a:xfrm>
            <a:off x="8048096" y="1694995"/>
            <a:ext cx="3866999" cy="3951818"/>
          </a:xfrm>
          <a:prstGeom prst="rect">
            <a:avLst/>
          </a:prstGeom>
        </p:spPr>
      </p:pic>
      <p:pic>
        <p:nvPicPr>
          <p:cNvPr id="2" name="Picture 1" descr="A orange and grey circle with white text&#10;&#10;Description automatically generated">
            <a:extLst>
              <a:ext uri="{FF2B5EF4-FFF2-40B4-BE49-F238E27FC236}">
                <a16:creationId xmlns:a16="http://schemas.microsoft.com/office/drawing/2014/main" id="{2FA3223D-104B-BD25-B166-EA77E08C8F4E}"/>
              </a:ext>
            </a:extLst>
          </p:cNvPr>
          <p:cNvPicPr>
            <a:picLocks noChangeAspect="1"/>
          </p:cNvPicPr>
          <p:nvPr/>
        </p:nvPicPr>
        <p:blipFill>
          <a:blip r:embed="rId4"/>
          <a:stretch>
            <a:fillRect/>
          </a:stretch>
        </p:blipFill>
        <p:spPr>
          <a:xfrm>
            <a:off x="286117" y="2986943"/>
            <a:ext cx="2084999" cy="2069450"/>
          </a:xfrm>
          <a:prstGeom prst="ellipse">
            <a:avLst/>
          </a:prstGeom>
          <a:ln>
            <a:noFill/>
          </a:ln>
          <a:effectLst>
            <a:softEdge rad="112500"/>
          </a:effectLst>
        </p:spPr>
      </p:pic>
    </p:spTree>
    <p:extLst>
      <p:ext uri="{BB962C8B-B14F-4D97-AF65-F5344CB8AC3E}">
        <p14:creationId xmlns:p14="http://schemas.microsoft.com/office/powerpoint/2010/main" val="3611775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
            <a:extLst>
              <a:ext uri="{FF2B5EF4-FFF2-40B4-BE49-F238E27FC236}">
                <a16:creationId xmlns:a16="http://schemas.microsoft.com/office/drawing/2014/main" id="{E0994D97-EE3B-78D0-F935-5C8DEEE2C9E6}"/>
              </a:ext>
            </a:extLst>
          </p:cNvPr>
          <p:cNvSpPr txBox="1"/>
          <p:nvPr/>
        </p:nvSpPr>
        <p:spPr>
          <a:xfrm>
            <a:off x="2837470" y="7542"/>
            <a:ext cx="9353641" cy="6848305"/>
          </a:xfrm>
          <a:prstGeom prst="rect">
            <a:avLst/>
          </a:prstGeom>
          <a:solidFill>
            <a:schemeClr val="bg1">
              <a:lumMod val="85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3281615" y="298956"/>
            <a:ext cx="8310517" cy="13926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3600" err="1">
                <a:solidFill>
                  <a:srgbClr val="002060"/>
                </a:solidFill>
                <a:latin typeface="Kristen ITC"/>
                <a:ea typeface="+mn-lt"/>
                <a:cs typeface="+mn-lt"/>
              </a:rPr>
              <a:t>Lawrlwythwch</a:t>
            </a:r>
            <a:r>
              <a:rPr lang="cy-GB" sz="3600">
                <a:solidFill>
                  <a:srgbClr val="002060"/>
                </a:solidFill>
                <a:latin typeface="Kristen ITC"/>
                <a:ea typeface="+mn-lt"/>
                <a:cs typeface="+mn-lt"/>
              </a:rPr>
              <a:t> eich Rhestr Wirio</a:t>
            </a:r>
            <a:endParaRPr lang="cy-GB">
              <a:solidFill>
                <a:srgbClr val="000000"/>
              </a:solidFill>
              <a:latin typeface="Calibri" panose="020F0502020204030204"/>
              <a:ea typeface="+mn-lt"/>
              <a:cs typeface="+mn-lt"/>
            </a:endParaRPr>
          </a:p>
          <a:p>
            <a:pPr marL="9525" algn="ctr">
              <a:spcBef>
                <a:spcPts val="1515"/>
              </a:spcBef>
            </a:pPr>
            <a:r>
              <a:rPr lang="en-US" sz="3600">
                <a:solidFill>
                  <a:srgbClr val="002060"/>
                </a:solidFill>
                <a:latin typeface="Kristen ITC"/>
                <a:ea typeface="Calibri"/>
                <a:cs typeface="Calibri"/>
              </a:rPr>
              <a:t>Download your Checklists</a:t>
            </a:r>
            <a:endParaRPr lang="en-US">
              <a:ea typeface="Calibri"/>
              <a:cs typeface="Calibri"/>
            </a:endParaRPr>
          </a:p>
        </p:txBody>
      </p:sp>
      <p:pic>
        <p:nvPicPr>
          <p:cNvPr id="15" name="Picture 14" descr="A logo of a graduation cap&#10;&#10;Description automatically generated">
            <a:extLst>
              <a:ext uri="{FF2B5EF4-FFF2-40B4-BE49-F238E27FC236}">
                <a16:creationId xmlns:a16="http://schemas.microsoft.com/office/drawing/2014/main" id="{41E127F6-2F88-DC30-410C-AEC5BC8A1606}"/>
              </a:ext>
            </a:extLst>
          </p:cNvPr>
          <p:cNvPicPr>
            <a:picLocks noChangeAspect="1"/>
          </p:cNvPicPr>
          <p:nvPr/>
        </p:nvPicPr>
        <p:blipFill>
          <a:blip r:embed="rId2"/>
          <a:stretch>
            <a:fillRect/>
          </a:stretch>
        </p:blipFill>
        <p:spPr>
          <a:xfrm>
            <a:off x="299274" y="3150707"/>
            <a:ext cx="1749275" cy="17311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Picture 1" descr="A blue and yellow checklist with white text&#10;&#10;Description automatically generated">
            <a:extLst>
              <a:ext uri="{FF2B5EF4-FFF2-40B4-BE49-F238E27FC236}">
                <a16:creationId xmlns:a16="http://schemas.microsoft.com/office/drawing/2014/main" id="{BFC7F7E9-1DD8-9783-886C-B1D3BED5ADCB}"/>
              </a:ext>
            </a:extLst>
          </p:cNvPr>
          <p:cNvPicPr>
            <a:picLocks noChangeAspect="1"/>
          </p:cNvPicPr>
          <p:nvPr/>
        </p:nvPicPr>
        <p:blipFill>
          <a:blip r:embed="rId3"/>
          <a:stretch>
            <a:fillRect/>
          </a:stretch>
        </p:blipFill>
        <p:spPr>
          <a:xfrm>
            <a:off x="7994129" y="2316238"/>
            <a:ext cx="2771460" cy="35197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blue and yellow card with white text&#10;&#10;Description automatically generated">
            <a:extLst>
              <a:ext uri="{FF2B5EF4-FFF2-40B4-BE49-F238E27FC236}">
                <a16:creationId xmlns:a16="http://schemas.microsoft.com/office/drawing/2014/main" id="{6DF415C9-F9A0-6186-58D4-4B537029FBBD}"/>
              </a:ext>
            </a:extLst>
          </p:cNvPr>
          <p:cNvPicPr>
            <a:picLocks noChangeAspect="1"/>
          </p:cNvPicPr>
          <p:nvPr/>
        </p:nvPicPr>
        <p:blipFill>
          <a:blip r:embed="rId4"/>
          <a:stretch>
            <a:fillRect/>
          </a:stretch>
        </p:blipFill>
        <p:spPr>
          <a:xfrm>
            <a:off x="4277140" y="2316237"/>
            <a:ext cx="2712434" cy="35318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96957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9395975" cy="6848305"/>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4" name="Table 3">
            <a:extLst>
              <a:ext uri="{FF2B5EF4-FFF2-40B4-BE49-F238E27FC236}">
                <a16:creationId xmlns:a16="http://schemas.microsoft.com/office/drawing/2014/main" id="{FCBF95A4-EF8D-382E-3BF6-9DDB07145EE3}"/>
              </a:ext>
            </a:extLst>
          </p:cNvPr>
          <p:cNvGraphicFramePr>
            <a:graphicFrameLocks noGrp="1"/>
          </p:cNvGraphicFramePr>
          <p:nvPr>
            <p:extLst>
              <p:ext uri="{D42A27DB-BD31-4B8C-83A1-F6EECF244321}">
                <p14:modId xmlns:p14="http://schemas.microsoft.com/office/powerpoint/2010/main" val="226244149"/>
              </p:ext>
            </p:extLst>
          </p:nvPr>
        </p:nvGraphicFramePr>
        <p:xfrm>
          <a:off x="3051871" y="1381566"/>
          <a:ext cx="8953944" cy="3749040"/>
        </p:xfrm>
        <a:graphic>
          <a:graphicData uri="http://schemas.openxmlformats.org/drawingml/2006/table">
            <a:tbl>
              <a:tblPr firstRow="1" bandRow="1">
                <a:tableStyleId>{5C22544A-7EE6-4342-B048-85BDC9FD1C3A}</a:tableStyleId>
              </a:tblPr>
              <a:tblGrid>
                <a:gridCol w="1677141">
                  <a:extLst>
                    <a:ext uri="{9D8B030D-6E8A-4147-A177-3AD203B41FA5}">
                      <a16:colId xmlns:a16="http://schemas.microsoft.com/office/drawing/2014/main" val="3348780361"/>
                    </a:ext>
                  </a:extLst>
                </a:gridCol>
                <a:gridCol w="2142066">
                  <a:extLst>
                    <a:ext uri="{9D8B030D-6E8A-4147-A177-3AD203B41FA5}">
                      <a16:colId xmlns:a16="http://schemas.microsoft.com/office/drawing/2014/main" val="668610225"/>
                    </a:ext>
                  </a:extLst>
                </a:gridCol>
                <a:gridCol w="5134737">
                  <a:extLst>
                    <a:ext uri="{9D8B030D-6E8A-4147-A177-3AD203B41FA5}">
                      <a16:colId xmlns:a16="http://schemas.microsoft.com/office/drawing/2014/main" val="2973090967"/>
                    </a:ext>
                  </a:extLst>
                </a:gridCol>
              </a:tblGrid>
              <a:tr h="370840">
                <a:tc>
                  <a:txBody>
                    <a:bodyPr/>
                    <a:lstStyle/>
                    <a:p>
                      <a:pPr lvl="0">
                        <a:buNone/>
                      </a:pPr>
                      <a:r>
                        <a:rPr lang="cy-GB" sz="1800" b="1" i="0" u="none" strike="noStrike" noProof="0">
                          <a:solidFill>
                            <a:srgbClr val="002060"/>
                          </a:solidFill>
                          <a:latin typeface="Calibri"/>
                        </a:rPr>
                        <a:t>Canol lleoliad BA3</a:t>
                      </a:r>
                      <a:r>
                        <a:rPr lang="en-GB" sz="1800" b="1" i="0" u="none" strike="noStrike" noProof="0">
                          <a:solidFill>
                            <a:srgbClr val="002060"/>
                          </a:solidFill>
                          <a:latin typeface="Calibri"/>
                        </a:rPr>
                        <a:t> </a:t>
                      </a:r>
                      <a:endParaRPr lang="en-US" sz="1800" b="1" i="0" u="none" strike="noStrike" noProof="0">
                        <a:solidFill>
                          <a:srgbClr val="002060"/>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tc>
                  <a:txBody>
                    <a:bodyPr/>
                    <a:lstStyle/>
                    <a:p>
                      <a:pPr lvl="0">
                        <a:buNone/>
                      </a:pPr>
                      <a:r>
                        <a:rPr lang="cy-GB" sz="1800" b="1" i="0" u="none" strike="noStrike" noProof="0">
                          <a:solidFill>
                            <a:srgbClr val="002060"/>
                          </a:solidFill>
                          <a:latin typeface="Calibri"/>
                        </a:rPr>
                        <a:t>Pob safon Addysgeg, Cydweithredu a Dysgu Proffesiynol i fod ‘ar y trywydd iawn’ o leiaf</a:t>
                      </a:r>
                      <a:r>
                        <a:rPr lang="en-GB" sz="1800" b="1" i="0" u="none" strike="noStrike" noProof="0">
                          <a:solidFill>
                            <a:srgbClr val="002060"/>
                          </a:solidFill>
                          <a:latin typeface="Calibri"/>
                        </a:rPr>
                        <a:t> </a:t>
                      </a:r>
                      <a:endParaRPr lang="en-US" sz="1800" b="1">
                        <a:solidFill>
                          <a:srgbClr val="002060"/>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tc>
                  <a:txBody>
                    <a:bodyPr/>
                    <a:lstStyle/>
                    <a:p>
                      <a:pPr lvl="0">
                        <a:buNone/>
                      </a:pPr>
                      <a:r>
                        <a:rPr lang="cy-GB" sz="1800" b="1" i="0" u="none" strike="noStrike" noProof="0">
                          <a:solidFill>
                            <a:srgbClr val="002060"/>
                          </a:solidFill>
                          <a:latin typeface="Calibri"/>
                        </a:rPr>
                        <a:t>Os nad felly y mae, rhaid i’r darpar athro gael ei roi ar Gam 1 y broses Ymyrraeth a nodir targedau priodol.</a:t>
                      </a:r>
                      <a:r>
                        <a:rPr lang="en-GB" sz="1800" b="1" i="0" u="none" strike="noStrike" noProof="0">
                          <a:solidFill>
                            <a:srgbClr val="002060"/>
                          </a:solidFill>
                          <a:latin typeface="Calibri"/>
                        </a:rPr>
                        <a:t>  </a:t>
                      </a:r>
                      <a:endParaRPr lang="en-US" sz="1800" b="1" i="0" u="none" strike="noStrike" noProof="0">
                        <a:solidFill>
                          <a:srgbClr val="002060"/>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616351590"/>
                  </a:ext>
                </a:extLst>
              </a:tr>
              <a:tr h="370840">
                <a:tc>
                  <a:txBody>
                    <a:bodyPr/>
                    <a:lstStyle/>
                    <a:p>
                      <a:pPr lvl="0">
                        <a:buNone/>
                      </a:pPr>
                      <a:r>
                        <a:rPr lang="cy-GB" sz="1800" b="1" i="0" u="none" strike="noStrike" noProof="0">
                          <a:solidFill>
                            <a:srgbClr val="002060"/>
                          </a:solidFill>
                          <a:latin typeface="Calibri"/>
                        </a:rPr>
                        <a:t>Diwedd lleoliad BA3</a:t>
                      </a:r>
                      <a:r>
                        <a:rPr lang="en-GB" sz="1800" b="1" i="0" u="none" strike="noStrike" noProof="0">
                          <a:solidFill>
                            <a:srgbClr val="002060"/>
                          </a:solidFill>
                          <a:latin typeface="Calibri"/>
                        </a:rPr>
                        <a:t> </a:t>
                      </a:r>
                      <a:endParaRPr lang="en-US" sz="1800" b="1" i="0" u="none" strike="noStrike" noProof="0">
                        <a:solidFill>
                          <a:srgbClr val="002060"/>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lvl="0">
                        <a:buNone/>
                      </a:pPr>
                      <a:r>
                        <a:rPr lang="cy-GB" sz="1800" b="1" i="0" u="none" strike="noStrike" noProof="0">
                          <a:solidFill>
                            <a:srgbClr val="002060"/>
                          </a:solidFill>
                          <a:latin typeface="Calibri"/>
                        </a:rPr>
                        <a:t>Rhaid i bob un o’r safonau SAC fod ‘ar y trywydd iawn’ o leiaf.</a:t>
                      </a:r>
                      <a:r>
                        <a:rPr lang="en-GB" sz="1800" b="1" i="0" u="none" strike="noStrike" noProof="0">
                          <a:solidFill>
                            <a:srgbClr val="002060"/>
                          </a:solidFill>
                          <a:latin typeface="Calibri"/>
                        </a:rPr>
                        <a:t> </a:t>
                      </a:r>
                      <a:r>
                        <a:rPr lang="cy-GB" sz="1800" b="1" i="0" u="none" strike="noStrike" noProof="0">
                          <a:solidFill>
                            <a:srgbClr val="002060"/>
                          </a:solidFill>
                          <a:latin typeface="Calibri"/>
                        </a:rPr>
                        <a:t>(Ffit orau)</a:t>
                      </a:r>
                      <a:r>
                        <a:rPr lang="en-GB" sz="1800" b="1" i="0" u="none" strike="noStrike" noProof="0">
                          <a:solidFill>
                            <a:srgbClr val="002060"/>
                          </a:solidFill>
                          <a:latin typeface="Calibri"/>
                        </a:rPr>
                        <a:t> </a:t>
                      </a:r>
                      <a:endParaRPr lang="en-US" sz="1800" b="1">
                        <a:solidFill>
                          <a:srgbClr val="002060"/>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lvl="0" algn="l">
                        <a:lnSpc>
                          <a:spcPct val="100000"/>
                        </a:lnSpc>
                        <a:spcBef>
                          <a:spcPts val="0"/>
                        </a:spcBef>
                        <a:spcAft>
                          <a:spcPts val="0"/>
                        </a:spcAft>
                        <a:buNone/>
                      </a:pPr>
                      <a:r>
                        <a:rPr lang="cy-GB" sz="1800" b="1" i="0" u="none" strike="noStrike" noProof="0">
                          <a:solidFill>
                            <a:srgbClr val="002060"/>
                          </a:solidFill>
                          <a:latin typeface="Calibri"/>
                        </a:rPr>
                        <a:t>Os oes un safon ddim ‘Ar y Trywydd Iawn’, bydd y darpar athro’n cwblhau tair wythnos ychwanegol yn yr ysgol yn ystod tymor yr haf.</a:t>
                      </a:r>
                      <a:r>
                        <a:rPr lang="en-GB" sz="1800" b="1" i="0" u="none" strike="noStrike" noProof="0">
                          <a:solidFill>
                            <a:srgbClr val="002060"/>
                          </a:solidFill>
                          <a:latin typeface="Calibri"/>
                        </a:rPr>
                        <a:t> </a:t>
                      </a:r>
                      <a:r>
                        <a:rPr lang="cy-GB" sz="1800" b="1" i="0" u="none" strike="noStrike" noProof="0">
                          <a:solidFill>
                            <a:srgbClr val="002060"/>
                          </a:solidFill>
                          <a:latin typeface="Calibri"/>
                        </a:rPr>
                        <a:t>Cyn cwblhau’r PAP ychwanegol hwn, bydd y darpar athro’n cael cyfarfod adolygu gyda’r Arweinydd Rhwydwaith, y Tiwtor Proffesiynol a’r Mentor Dosbarth lle nodir targedau ar gyfer gweddill y lleoliad (cynllun cymorth Ymyrraeth Cam 1).</a:t>
                      </a:r>
                      <a:r>
                        <a:rPr lang="en-GB" sz="1800" b="1" i="0" u="none" strike="noStrike" noProof="0">
                          <a:solidFill>
                            <a:srgbClr val="002060"/>
                          </a:solidFill>
                          <a:latin typeface="Calibri"/>
                        </a:rPr>
                        <a:t> </a:t>
                      </a:r>
                      <a:endParaRPr lang="en-US" sz="1800" b="1" i="0" u="none" strike="noStrike" noProof="0">
                        <a:solidFill>
                          <a:srgbClr val="002060"/>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extLst>
                  <a:ext uri="{0D108BD9-81ED-4DB2-BD59-A6C34878D82A}">
                    <a16:rowId xmlns:a16="http://schemas.microsoft.com/office/drawing/2014/main" val="2132123754"/>
                  </a:ext>
                </a:extLst>
              </a:tr>
            </a:tbl>
          </a:graphicData>
        </a:graphic>
      </p:graphicFrame>
      <p:sp>
        <p:nvSpPr>
          <p:cNvPr id="6" name="TextBox 5">
            <a:extLst>
              <a:ext uri="{FF2B5EF4-FFF2-40B4-BE49-F238E27FC236}">
                <a16:creationId xmlns:a16="http://schemas.microsoft.com/office/drawing/2014/main" id="{9E2600E9-1816-32A9-6673-67F1C6ABDF45}"/>
              </a:ext>
            </a:extLst>
          </p:cNvPr>
          <p:cNvSpPr txBox="1"/>
          <p:nvPr/>
        </p:nvSpPr>
        <p:spPr>
          <a:xfrm>
            <a:off x="3579784" y="622800"/>
            <a:ext cx="78938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000" b="1">
                <a:solidFill>
                  <a:srgbClr val="002060"/>
                </a:solidFill>
                <a:ea typeface="+mn-lt"/>
                <a:cs typeface="+mn-lt"/>
              </a:rPr>
              <a:t>Cynnydd disgwyliedig yn erbyn y Safonau SAC ar gyfer y rhaglen BA</a:t>
            </a:r>
            <a:endParaRPr lang="cy-GB" sz="2000" b="1">
              <a:solidFill>
                <a:srgbClr val="002060"/>
              </a:solidFill>
              <a:ea typeface="Calibri"/>
              <a:cs typeface="Calibri"/>
            </a:endParaRPr>
          </a:p>
        </p:txBody>
      </p:sp>
      <p:pic>
        <p:nvPicPr>
          <p:cNvPr id="2" name="Picture 1" descr="Prof Standards.PNG">
            <a:extLst>
              <a:ext uri="{FF2B5EF4-FFF2-40B4-BE49-F238E27FC236}">
                <a16:creationId xmlns:a16="http://schemas.microsoft.com/office/drawing/2014/main" id="{096B09AE-1528-F786-EACF-961042C2B748}"/>
              </a:ext>
            </a:extLst>
          </p:cNvPr>
          <p:cNvPicPr>
            <a:picLocks noChangeAspect="1"/>
          </p:cNvPicPr>
          <p:nvPr/>
        </p:nvPicPr>
        <p:blipFill>
          <a:blip r:embed="rId2"/>
          <a:stretch>
            <a:fillRect/>
          </a:stretch>
        </p:blipFill>
        <p:spPr>
          <a:xfrm>
            <a:off x="320449" y="3051553"/>
            <a:ext cx="1971675" cy="1819275"/>
          </a:xfrm>
          <a:prstGeom prst="rect">
            <a:avLst/>
          </a:prstGeom>
        </p:spPr>
      </p:pic>
    </p:spTree>
    <p:extLst>
      <p:ext uri="{BB962C8B-B14F-4D97-AF65-F5344CB8AC3E}">
        <p14:creationId xmlns:p14="http://schemas.microsoft.com/office/powerpoint/2010/main" val="17901629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9395975" cy="6848305"/>
          </a:xfrm>
          <a:prstGeom prst="rect">
            <a:avLst/>
          </a:prstGeom>
          <a:solidFill>
            <a:schemeClr val="accent5">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4" name="Table 3">
            <a:extLst>
              <a:ext uri="{FF2B5EF4-FFF2-40B4-BE49-F238E27FC236}">
                <a16:creationId xmlns:a16="http://schemas.microsoft.com/office/drawing/2014/main" id="{FCBF95A4-EF8D-382E-3BF6-9DDB07145EE3}"/>
              </a:ext>
            </a:extLst>
          </p:cNvPr>
          <p:cNvGraphicFramePr>
            <a:graphicFrameLocks noGrp="1"/>
          </p:cNvGraphicFramePr>
          <p:nvPr>
            <p:extLst>
              <p:ext uri="{D42A27DB-BD31-4B8C-83A1-F6EECF244321}">
                <p14:modId xmlns:p14="http://schemas.microsoft.com/office/powerpoint/2010/main" val="2406346340"/>
              </p:ext>
            </p:extLst>
          </p:nvPr>
        </p:nvGraphicFramePr>
        <p:xfrm>
          <a:off x="3051871" y="1381566"/>
          <a:ext cx="8953945" cy="4297680"/>
        </p:xfrm>
        <a:graphic>
          <a:graphicData uri="http://schemas.openxmlformats.org/drawingml/2006/table">
            <a:tbl>
              <a:tblPr firstRow="1" bandRow="1">
                <a:tableStyleId>{5C22544A-7EE6-4342-B048-85BDC9FD1C3A}</a:tableStyleId>
              </a:tblPr>
              <a:tblGrid>
                <a:gridCol w="1677141">
                  <a:extLst>
                    <a:ext uri="{9D8B030D-6E8A-4147-A177-3AD203B41FA5}">
                      <a16:colId xmlns:a16="http://schemas.microsoft.com/office/drawing/2014/main" val="3348780361"/>
                    </a:ext>
                  </a:extLst>
                </a:gridCol>
                <a:gridCol w="2142066">
                  <a:extLst>
                    <a:ext uri="{9D8B030D-6E8A-4147-A177-3AD203B41FA5}">
                      <a16:colId xmlns:a16="http://schemas.microsoft.com/office/drawing/2014/main" val="668610225"/>
                    </a:ext>
                  </a:extLst>
                </a:gridCol>
                <a:gridCol w="5134738">
                  <a:extLst>
                    <a:ext uri="{9D8B030D-6E8A-4147-A177-3AD203B41FA5}">
                      <a16:colId xmlns:a16="http://schemas.microsoft.com/office/drawing/2014/main" val="2973090967"/>
                    </a:ext>
                  </a:extLst>
                </a:gridCol>
              </a:tblGrid>
              <a:tr h="370840">
                <a:tc>
                  <a:txBody>
                    <a:bodyPr/>
                    <a:lstStyle/>
                    <a:p>
                      <a:r>
                        <a:rPr lang="en-US">
                          <a:solidFill>
                            <a:srgbClr val="002060"/>
                          </a:solidFill>
                        </a:rPr>
                        <a:t>Mid Placement Report</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tc>
                  <a:txBody>
                    <a:bodyPr/>
                    <a:lstStyle/>
                    <a:p>
                      <a:r>
                        <a:rPr lang="en-US">
                          <a:solidFill>
                            <a:srgbClr val="002060"/>
                          </a:solidFill>
                        </a:rPr>
                        <a:t>All Pedagogy, Collaboration and Professional Learning standards to be at least 'on track'</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tc>
                  <a:txBody>
                    <a:bodyPr/>
                    <a:lstStyle/>
                    <a:p>
                      <a:r>
                        <a:rPr lang="en-US">
                          <a:solidFill>
                            <a:srgbClr val="002060"/>
                          </a:solidFill>
                        </a:rPr>
                        <a:t>Where this is not the case, the student-teacher must be placed on Stage 1 of intervention process and appropriate targets identified.</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616351590"/>
                  </a:ext>
                </a:extLst>
              </a:tr>
              <a:tr h="370840">
                <a:tc>
                  <a:txBody>
                    <a:bodyPr/>
                    <a:lstStyle/>
                    <a:p>
                      <a:r>
                        <a:rPr lang="en-US" b="1">
                          <a:solidFill>
                            <a:srgbClr val="002060"/>
                          </a:solidFill>
                        </a:rPr>
                        <a:t>End of BA3 placement</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r>
                        <a:rPr lang="en-US" b="1">
                          <a:solidFill>
                            <a:srgbClr val="002060"/>
                          </a:solidFill>
                        </a:rPr>
                        <a:t>All QTS standards must be at least 'on track'</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tc>
                  <a:txBody>
                    <a:bodyPr/>
                    <a:lstStyle/>
                    <a:p>
                      <a:pPr lvl="0" algn="l">
                        <a:lnSpc>
                          <a:spcPct val="100000"/>
                        </a:lnSpc>
                        <a:spcBef>
                          <a:spcPts val="0"/>
                        </a:spcBef>
                        <a:spcAft>
                          <a:spcPts val="0"/>
                        </a:spcAft>
                        <a:buNone/>
                      </a:pPr>
                      <a:r>
                        <a:rPr lang="en-US" sz="1800" b="1" i="0" u="none" strike="noStrike" noProof="0">
                          <a:solidFill>
                            <a:srgbClr val="002060"/>
                          </a:solidFill>
                          <a:latin typeface="Calibri"/>
                        </a:rPr>
                        <a:t>Where one standard is not ‘On Track’ the student teacher will complete an additional three weeks in school during the summer </a:t>
                      </a:r>
                      <a:endParaRPr lang="en-US" b="1">
                        <a:solidFill>
                          <a:srgbClr val="002060"/>
                        </a:solidFill>
                      </a:endParaRPr>
                    </a:p>
                    <a:p>
                      <a:pPr lvl="0" algn="l">
                        <a:lnSpc>
                          <a:spcPct val="100000"/>
                        </a:lnSpc>
                        <a:spcBef>
                          <a:spcPts val="0"/>
                        </a:spcBef>
                        <a:spcAft>
                          <a:spcPts val="0"/>
                        </a:spcAft>
                        <a:buNone/>
                      </a:pPr>
                      <a:r>
                        <a:rPr lang="en-US" sz="1800" b="1" i="0" u="none" strike="noStrike" noProof="0">
                          <a:solidFill>
                            <a:srgbClr val="002060"/>
                          </a:solidFill>
                          <a:latin typeface="Calibri"/>
                        </a:rPr>
                        <a:t>term. Prior to completing this additional PTE, the student-teacher will have a review meeting with the Network Lead, University Tutor, and Class Mentor where targets are identified </a:t>
                      </a:r>
                      <a:endParaRPr lang="en-US" b="1">
                        <a:solidFill>
                          <a:srgbClr val="002060"/>
                        </a:solidFill>
                      </a:endParaRPr>
                    </a:p>
                    <a:p>
                      <a:pPr lvl="0" algn="l">
                        <a:lnSpc>
                          <a:spcPct val="100000"/>
                        </a:lnSpc>
                        <a:spcBef>
                          <a:spcPts val="0"/>
                        </a:spcBef>
                        <a:spcAft>
                          <a:spcPts val="0"/>
                        </a:spcAft>
                        <a:buNone/>
                      </a:pPr>
                      <a:r>
                        <a:rPr lang="en-US" sz="1800" b="1" i="0" u="none" strike="noStrike" noProof="0">
                          <a:solidFill>
                            <a:srgbClr val="002060"/>
                          </a:solidFill>
                          <a:latin typeface="Calibri"/>
                        </a:rPr>
                        <a:t>for the remainder of the placement (Intervention Stage 1 support plan)</a:t>
                      </a:r>
                      <a:endParaRPr lang="en-US" b="1">
                        <a:solidFill>
                          <a:srgbClr val="002060"/>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60000"/>
                        <a:lumOff val="40000"/>
                      </a:schemeClr>
                    </a:solidFill>
                  </a:tcPr>
                </a:tc>
                <a:extLst>
                  <a:ext uri="{0D108BD9-81ED-4DB2-BD59-A6C34878D82A}">
                    <a16:rowId xmlns:a16="http://schemas.microsoft.com/office/drawing/2014/main" val="2132123754"/>
                  </a:ext>
                </a:extLst>
              </a:tr>
            </a:tbl>
          </a:graphicData>
        </a:graphic>
      </p:graphicFrame>
      <p:sp>
        <p:nvSpPr>
          <p:cNvPr id="6" name="TextBox 5">
            <a:extLst>
              <a:ext uri="{FF2B5EF4-FFF2-40B4-BE49-F238E27FC236}">
                <a16:creationId xmlns:a16="http://schemas.microsoft.com/office/drawing/2014/main" id="{9E2600E9-1816-32A9-6673-67F1C6ABDF45}"/>
              </a:ext>
            </a:extLst>
          </p:cNvPr>
          <p:cNvSpPr txBox="1"/>
          <p:nvPr/>
        </p:nvSpPr>
        <p:spPr>
          <a:xfrm>
            <a:off x="4069641" y="265990"/>
            <a:ext cx="78938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2060"/>
                </a:solidFill>
                <a:ea typeface="+mn-lt"/>
                <a:cs typeface="+mn-lt"/>
              </a:rPr>
              <a:t>Expected progress against the QTS Standards for the BA </a:t>
            </a:r>
            <a:r>
              <a:rPr lang="en-US" sz="2000" b="1" err="1">
                <a:solidFill>
                  <a:srgbClr val="002060"/>
                </a:solidFill>
                <a:ea typeface="+mn-lt"/>
                <a:cs typeface="+mn-lt"/>
              </a:rPr>
              <a:t>programme</a:t>
            </a:r>
            <a:r>
              <a:rPr lang="en-US" sz="2000" b="1">
                <a:solidFill>
                  <a:srgbClr val="002060"/>
                </a:solidFill>
                <a:ea typeface="+mn-lt"/>
                <a:cs typeface="+mn-lt"/>
              </a:rPr>
              <a:t>.</a:t>
            </a:r>
            <a:endParaRPr lang="en-US" sz="2000" err="1">
              <a:solidFill>
                <a:srgbClr val="002060"/>
              </a:solidFill>
              <a:ea typeface="Calibri" panose="020F0502020204030204"/>
              <a:cs typeface="Calibri" panose="020F0502020204030204"/>
            </a:endParaRPr>
          </a:p>
        </p:txBody>
      </p:sp>
      <p:pic>
        <p:nvPicPr>
          <p:cNvPr id="7" name="Picture 6" descr="Prof Standards.PNG">
            <a:extLst>
              <a:ext uri="{FF2B5EF4-FFF2-40B4-BE49-F238E27FC236}">
                <a16:creationId xmlns:a16="http://schemas.microsoft.com/office/drawing/2014/main" id="{E6A689B5-0B38-7692-A9E0-B3D90FE405DA}"/>
              </a:ext>
            </a:extLst>
          </p:cNvPr>
          <p:cNvPicPr>
            <a:picLocks noChangeAspect="1"/>
          </p:cNvPicPr>
          <p:nvPr/>
        </p:nvPicPr>
        <p:blipFill>
          <a:blip r:embed="rId2"/>
          <a:stretch>
            <a:fillRect/>
          </a:stretch>
        </p:blipFill>
        <p:spPr>
          <a:xfrm>
            <a:off x="296258" y="3093887"/>
            <a:ext cx="1971675" cy="1819275"/>
          </a:xfrm>
          <a:prstGeom prst="rect">
            <a:avLst/>
          </a:prstGeom>
        </p:spPr>
      </p:pic>
    </p:spTree>
    <p:extLst>
      <p:ext uri="{BB962C8B-B14F-4D97-AF65-F5344CB8AC3E}">
        <p14:creationId xmlns:p14="http://schemas.microsoft.com/office/powerpoint/2010/main" val="146276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halk drawing of a scale with post it notes&#10;&#10;Description automatically generated">
            <a:extLst>
              <a:ext uri="{FF2B5EF4-FFF2-40B4-BE49-F238E27FC236}">
                <a16:creationId xmlns:a16="http://schemas.microsoft.com/office/drawing/2014/main" id="{1B9B5925-2730-0A6A-1723-9C52BB483FA3}"/>
              </a:ext>
            </a:extLst>
          </p:cNvPr>
          <p:cNvPicPr>
            <a:picLocks noChangeAspect="1"/>
          </p:cNvPicPr>
          <p:nvPr/>
        </p:nvPicPr>
        <p:blipFill>
          <a:blip r:embed="rId2"/>
          <a:stretch>
            <a:fillRect/>
          </a:stretch>
        </p:blipFill>
        <p:spPr>
          <a:xfrm>
            <a:off x="2831690" y="864298"/>
            <a:ext cx="9358237" cy="4896908"/>
          </a:xfrm>
          <a:prstGeom prst="rect">
            <a:avLst/>
          </a:prstGeom>
        </p:spPr>
      </p:pic>
      <p:sp>
        <p:nvSpPr>
          <p:cNvPr id="5" name="TextBox 1">
            <a:extLst>
              <a:ext uri="{FF2B5EF4-FFF2-40B4-BE49-F238E27FC236}">
                <a16:creationId xmlns:a16="http://schemas.microsoft.com/office/drawing/2014/main" id="{111F8E22-91D8-5839-D91E-7F6F4F90EEE8}"/>
              </a:ext>
            </a:extLst>
          </p:cNvPr>
          <p:cNvSpPr txBox="1"/>
          <p:nvPr/>
        </p:nvSpPr>
        <p:spPr>
          <a:xfrm rot="240000">
            <a:off x="3565899" y="2201188"/>
            <a:ext cx="1614758" cy="1569660"/>
          </a:xfrm>
          <a:prstGeom prst="rect">
            <a:avLst/>
          </a:prstGeom>
          <a:solidFill>
            <a:srgbClr val="FAED3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a:t>GWAITH</a:t>
            </a:r>
            <a:endParaRPr lang="en-US"/>
          </a:p>
          <a:p>
            <a:pPr algn="ctr"/>
            <a:endParaRPr lang="en-US" sz="3200" b="1">
              <a:ea typeface="Calibri"/>
              <a:cs typeface="Calibri"/>
            </a:endParaRPr>
          </a:p>
          <a:p>
            <a:pPr algn="ctr"/>
            <a:r>
              <a:rPr lang="en-US" sz="3200" b="1">
                <a:ea typeface="Calibri"/>
                <a:cs typeface="Calibri"/>
              </a:rPr>
              <a:t>WORK</a:t>
            </a:r>
          </a:p>
        </p:txBody>
      </p:sp>
      <p:sp>
        <p:nvSpPr>
          <p:cNvPr id="6" name="TextBox 2">
            <a:extLst>
              <a:ext uri="{FF2B5EF4-FFF2-40B4-BE49-F238E27FC236}">
                <a16:creationId xmlns:a16="http://schemas.microsoft.com/office/drawing/2014/main" id="{C9E1E43E-E894-7A7C-8EE2-0487D070C97C}"/>
              </a:ext>
            </a:extLst>
          </p:cNvPr>
          <p:cNvSpPr txBox="1"/>
          <p:nvPr/>
        </p:nvSpPr>
        <p:spPr>
          <a:xfrm rot="21180000">
            <a:off x="6265996" y="1508835"/>
            <a:ext cx="1676946" cy="1015663"/>
          </a:xfrm>
          <a:prstGeom prst="rect">
            <a:avLst/>
          </a:prstGeom>
          <a:solidFill>
            <a:srgbClr val="F768CC"/>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b="1">
                <a:ea typeface="+mn-lt"/>
                <a:cs typeface="+mn-lt"/>
              </a:rPr>
              <a:t>CYDBWYSEDD</a:t>
            </a:r>
            <a:endParaRPr lang="en-US"/>
          </a:p>
          <a:p>
            <a:pPr algn="ctr"/>
            <a:endParaRPr lang="en-US" sz="2000" b="1">
              <a:ea typeface="+mn-lt"/>
              <a:cs typeface="+mn-lt"/>
            </a:endParaRPr>
          </a:p>
          <a:p>
            <a:pPr algn="ctr"/>
            <a:r>
              <a:rPr lang="en-US" sz="2000" b="1">
                <a:ea typeface="+mn-lt"/>
                <a:cs typeface="+mn-lt"/>
              </a:rPr>
              <a:t>BALANCE</a:t>
            </a:r>
          </a:p>
        </p:txBody>
      </p:sp>
      <p:sp>
        <p:nvSpPr>
          <p:cNvPr id="8" name="TextBox 3">
            <a:extLst>
              <a:ext uri="{FF2B5EF4-FFF2-40B4-BE49-F238E27FC236}">
                <a16:creationId xmlns:a16="http://schemas.microsoft.com/office/drawing/2014/main" id="{ACD67F24-8F9C-C758-4DA3-518BF9920E86}"/>
              </a:ext>
            </a:extLst>
          </p:cNvPr>
          <p:cNvSpPr txBox="1"/>
          <p:nvPr/>
        </p:nvSpPr>
        <p:spPr>
          <a:xfrm rot="21420000">
            <a:off x="9040688" y="2111361"/>
            <a:ext cx="1614577" cy="1754326"/>
          </a:xfrm>
          <a:prstGeom prst="rect">
            <a:avLst/>
          </a:prstGeom>
          <a:solidFill>
            <a:srgbClr val="46C4F2"/>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b="1">
                <a:ea typeface="+mn-lt"/>
                <a:cs typeface="+mn-lt"/>
              </a:rPr>
              <a:t>BYWYD</a:t>
            </a:r>
            <a:endParaRPr lang="en-US">
              <a:ea typeface="Calibri" panose="020F0502020204030204"/>
              <a:cs typeface="Calibri" panose="020F0502020204030204"/>
            </a:endParaRPr>
          </a:p>
          <a:p>
            <a:pPr algn="ctr"/>
            <a:endParaRPr lang="en-US" sz="3600" b="1">
              <a:ea typeface="+mn-lt"/>
              <a:cs typeface="+mn-lt"/>
            </a:endParaRPr>
          </a:p>
          <a:p>
            <a:pPr algn="ctr"/>
            <a:r>
              <a:rPr lang="en-US" sz="3600" b="1">
                <a:ea typeface="+mn-lt"/>
                <a:cs typeface="+mn-lt"/>
              </a:rPr>
              <a:t>LIFE</a:t>
            </a:r>
          </a:p>
        </p:txBody>
      </p:sp>
      <p:pic>
        <p:nvPicPr>
          <p:cNvPr id="9" name="Picture 8" descr="A red circle with a person and a head with heart&#10;&#10;Description automatically generated">
            <a:extLst>
              <a:ext uri="{FF2B5EF4-FFF2-40B4-BE49-F238E27FC236}">
                <a16:creationId xmlns:a16="http://schemas.microsoft.com/office/drawing/2014/main" id="{6A330D5E-D361-0F29-D57E-F4B155B4D6D0}"/>
              </a:ext>
            </a:extLst>
          </p:cNvPr>
          <p:cNvPicPr>
            <a:picLocks noChangeAspect="1"/>
          </p:cNvPicPr>
          <p:nvPr/>
        </p:nvPicPr>
        <p:blipFill>
          <a:blip r:embed="rId3"/>
          <a:stretch>
            <a:fillRect/>
          </a:stretch>
        </p:blipFill>
        <p:spPr>
          <a:xfrm>
            <a:off x="306010" y="3110820"/>
            <a:ext cx="1813076" cy="1809598"/>
          </a:xfrm>
          <a:prstGeom prst="ellipse">
            <a:avLst/>
          </a:prstGeom>
          <a:ln>
            <a:noFill/>
          </a:ln>
          <a:effectLst>
            <a:softEdge rad="112500"/>
          </a:effectLst>
        </p:spPr>
      </p:pic>
    </p:spTree>
    <p:extLst>
      <p:ext uri="{BB962C8B-B14F-4D97-AF65-F5344CB8AC3E}">
        <p14:creationId xmlns:p14="http://schemas.microsoft.com/office/powerpoint/2010/main" val="1023644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7542"/>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7628456" y="569237"/>
            <a:ext cx="4433996" cy="5367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6600">
                <a:solidFill>
                  <a:srgbClr val="002060"/>
                </a:solidFill>
                <a:latin typeface="Kristen ITC"/>
                <a:ea typeface="Calibri"/>
                <a:cs typeface="Arial"/>
              </a:rPr>
              <a:t>  </a:t>
            </a:r>
            <a:r>
              <a:rPr lang="en-US" sz="5400">
                <a:solidFill>
                  <a:srgbClr val="002060"/>
                </a:solidFill>
                <a:latin typeface="Kristen ITC"/>
                <a:ea typeface="Calibri"/>
                <a:cs typeface="Arial"/>
              </a:rPr>
              <a:t>Time </a:t>
            </a:r>
            <a:endParaRPr lang="en-US" sz="5400">
              <a:solidFill>
                <a:srgbClr val="000000"/>
              </a:solidFill>
              <a:latin typeface="Calibri" panose="020F0502020204030204"/>
              <a:ea typeface="Calibri"/>
              <a:cs typeface="Calibri" panose="020F0502020204030204"/>
            </a:endParaRPr>
          </a:p>
          <a:p>
            <a:pPr marL="9525" algn="ctr">
              <a:spcBef>
                <a:spcPts val="1515"/>
              </a:spcBef>
            </a:pPr>
            <a:r>
              <a:rPr lang="en-US" sz="5400">
                <a:solidFill>
                  <a:srgbClr val="002060"/>
                </a:solidFill>
                <a:latin typeface="Kristen ITC"/>
                <a:ea typeface="Calibri"/>
                <a:cs typeface="Arial"/>
              </a:rPr>
              <a:t>for questions</a:t>
            </a:r>
            <a:endParaRPr lang="en-US" sz="5400">
              <a:ea typeface="Calibri" panose="020F0502020204030204"/>
              <a:cs typeface="Calibri" panose="020F0502020204030204"/>
            </a:endParaRPr>
          </a:p>
          <a:p>
            <a:pPr marL="9525">
              <a:spcBef>
                <a:spcPts val="1515"/>
              </a:spcBef>
            </a:pPr>
            <a:endParaRPr lang="en-US" sz="3600">
              <a:solidFill>
                <a:srgbClr val="002060"/>
              </a:solidFill>
              <a:latin typeface="Kristen ITC"/>
              <a:ea typeface="Calibri"/>
              <a:cs typeface="Arial"/>
            </a:endParaRPr>
          </a:p>
          <a:p>
            <a:pPr marL="9525">
              <a:spcBef>
                <a:spcPts val="1515"/>
              </a:spcBef>
            </a:pPr>
            <a:br>
              <a:rPr lang="en-GB" sz="2800">
                <a:solidFill>
                  <a:srgbClr val="002060"/>
                </a:solidFill>
                <a:latin typeface="Aptos"/>
                <a:ea typeface="Calibri"/>
                <a:cs typeface="Arial"/>
              </a:rPr>
            </a:br>
            <a:endParaRPr lang="en-US" sz="2800">
              <a:solidFill>
                <a:srgbClr val="000000"/>
              </a:solidFill>
              <a:latin typeface="Aptos"/>
              <a:ea typeface="Calibri"/>
              <a:cs typeface="Arial"/>
            </a:endParaRPr>
          </a:p>
          <a:p>
            <a:pPr marL="285750" indent="-228600">
              <a:lnSpc>
                <a:spcPct val="90000"/>
              </a:lnSpc>
              <a:spcAft>
                <a:spcPts val="600"/>
              </a:spcAft>
              <a:buFont typeface="Arial,Sans-Serif"/>
              <a:buChar char="•"/>
            </a:pPr>
            <a:endParaRPr lang="en-US" sz="2400">
              <a:solidFill>
                <a:srgbClr val="002060"/>
              </a:solidFill>
              <a:latin typeface="Calibri"/>
              <a:ea typeface="Calibri"/>
              <a:cs typeface="Arial"/>
            </a:endParaRPr>
          </a:p>
          <a:p>
            <a:pPr marL="285750" indent="-228600">
              <a:lnSpc>
                <a:spcPct val="90000"/>
              </a:lnSpc>
              <a:spcAft>
                <a:spcPts val="600"/>
              </a:spcAft>
              <a:buFont typeface="Arial,Sans-Serif"/>
              <a:buChar char="•"/>
            </a:pPr>
            <a:endParaRPr lang="en-GB" sz="1400">
              <a:solidFill>
                <a:srgbClr val="DEEBF7"/>
              </a:solidFill>
              <a:latin typeface="Aptos"/>
              <a:ea typeface="Calibri"/>
              <a:cs typeface="Arial"/>
            </a:endParaRPr>
          </a:p>
        </p:txBody>
      </p:sp>
      <p:sp>
        <p:nvSpPr>
          <p:cNvPr id="7" name="TextBox 6">
            <a:extLst>
              <a:ext uri="{FF2B5EF4-FFF2-40B4-BE49-F238E27FC236}">
                <a16:creationId xmlns:a16="http://schemas.microsoft.com/office/drawing/2014/main" id="{B414CDA4-4E93-18F2-DD37-D5D6E78A4787}"/>
              </a:ext>
            </a:extLst>
          </p:cNvPr>
          <p:cNvSpPr txBox="1"/>
          <p:nvPr/>
        </p:nvSpPr>
        <p:spPr>
          <a:xfrm>
            <a:off x="3248768" y="767598"/>
            <a:ext cx="4258615" cy="59225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3200">
                <a:solidFill>
                  <a:srgbClr val="002060"/>
                </a:solidFill>
                <a:latin typeface="Kristen ITC"/>
                <a:ea typeface="Calibri"/>
                <a:cs typeface="Arial"/>
              </a:rPr>
              <a:t>  </a:t>
            </a:r>
            <a:r>
              <a:rPr lang="cy-GB" sz="5400">
                <a:solidFill>
                  <a:srgbClr val="002060"/>
                </a:solidFill>
                <a:latin typeface="Kristen ITC"/>
                <a:ea typeface="Calibri"/>
                <a:cs typeface="Arial"/>
              </a:rPr>
              <a:t>Amser ar gyfer cwestiynau</a:t>
            </a:r>
            <a:br>
              <a:rPr lang="en-US" sz="7200">
                <a:latin typeface="Kristen ITC"/>
                <a:ea typeface="Calibri"/>
                <a:cs typeface="Arial"/>
              </a:rPr>
            </a:br>
            <a:endParaRPr lang="cy-GB" sz="5400">
              <a:latin typeface="Kristen ITC"/>
            </a:endParaRPr>
          </a:p>
          <a:p>
            <a:pPr marL="9525">
              <a:spcBef>
                <a:spcPts val="1515"/>
              </a:spcBef>
            </a:pPr>
            <a:endParaRPr lang="cy-GB" sz="3600">
              <a:solidFill>
                <a:srgbClr val="002060"/>
              </a:solidFill>
              <a:latin typeface="Kristen ITC"/>
              <a:ea typeface="Calibri"/>
              <a:cs typeface="Arial"/>
            </a:endParaRPr>
          </a:p>
          <a:p>
            <a:pPr marL="9525">
              <a:spcBef>
                <a:spcPts val="1515"/>
              </a:spcBef>
            </a:pPr>
            <a:br>
              <a:rPr lang="en-GB" sz="2800">
                <a:solidFill>
                  <a:srgbClr val="002060"/>
                </a:solidFill>
                <a:latin typeface="Aptos"/>
                <a:ea typeface="Calibri"/>
                <a:cs typeface="Arial"/>
              </a:rPr>
            </a:br>
            <a:endParaRPr lang="cy-GB" sz="2800">
              <a:solidFill>
                <a:srgbClr val="000000"/>
              </a:solidFill>
              <a:latin typeface="Aptos"/>
              <a:ea typeface="Calibri"/>
              <a:cs typeface="Arial"/>
            </a:endParaRPr>
          </a:p>
          <a:p>
            <a:pPr marL="352425" indent="-342900">
              <a:spcBef>
                <a:spcPts val="1515"/>
              </a:spcBef>
              <a:buFont typeface="Arial"/>
              <a:buChar char="•"/>
            </a:pPr>
            <a:r>
              <a:rPr lang="cy-GB" sz="800">
                <a:solidFill>
                  <a:schemeClr val="accent4">
                    <a:lumMod val="20000"/>
                    <a:lumOff val="80000"/>
                  </a:schemeClr>
                </a:solidFill>
                <a:latin typeface="Calibri"/>
                <a:ea typeface="Calibri"/>
                <a:cs typeface="Arial"/>
              </a:rPr>
              <a:t>n</a:t>
            </a:r>
          </a:p>
          <a:p>
            <a:pPr marL="57150">
              <a:lnSpc>
                <a:spcPct val="90000"/>
              </a:lnSpc>
              <a:spcAft>
                <a:spcPts val="600"/>
              </a:spcAft>
            </a:pPr>
            <a:endParaRPr lang="en-GB" sz="2800">
              <a:solidFill>
                <a:srgbClr val="002060"/>
              </a:solidFill>
              <a:latin typeface="Aptos"/>
              <a:ea typeface="Calibri"/>
              <a:cs typeface="Arial"/>
            </a:endParaRPr>
          </a:p>
        </p:txBody>
      </p:sp>
      <p:pic>
        <p:nvPicPr>
          <p:cNvPr id="5" name="Content Placeholder 4" descr="Background pattern&#10;&#10;Description automatically generated">
            <a:extLst>
              <a:ext uri="{FF2B5EF4-FFF2-40B4-BE49-F238E27FC236}">
                <a16:creationId xmlns:a16="http://schemas.microsoft.com/office/drawing/2014/main" id="{EBE48F17-24FB-E6E0-6706-A231AE000BD6}"/>
              </a:ext>
            </a:extLst>
          </p:cNvPr>
          <p:cNvPicPr>
            <a:picLocks noGrp="1" noChangeAspect="1"/>
          </p:cNvPicPr>
          <p:nvPr>
            <p:ph idx="1"/>
          </p:nvPr>
        </p:nvPicPr>
        <p:blipFill>
          <a:blip r:embed="rId2"/>
          <a:stretch>
            <a:fillRect/>
          </a:stretch>
        </p:blipFill>
        <p:spPr>
          <a:xfrm>
            <a:off x="9062183" y="3818148"/>
            <a:ext cx="1910279" cy="2713115"/>
          </a:xfrm>
        </p:spPr>
      </p:pic>
      <p:pic>
        <p:nvPicPr>
          <p:cNvPr id="8" name="Content Placeholder 4" descr="Background pattern&#10;&#10;Description automatically generated">
            <a:extLst>
              <a:ext uri="{FF2B5EF4-FFF2-40B4-BE49-F238E27FC236}">
                <a16:creationId xmlns:a16="http://schemas.microsoft.com/office/drawing/2014/main" id="{562FEA49-891B-FECB-329C-C36AD2B00D9D}"/>
              </a:ext>
            </a:extLst>
          </p:cNvPr>
          <p:cNvPicPr>
            <a:picLocks noChangeAspect="1"/>
          </p:cNvPicPr>
          <p:nvPr/>
        </p:nvPicPr>
        <p:blipFill>
          <a:blip r:embed="rId2"/>
          <a:stretch>
            <a:fillRect/>
          </a:stretch>
        </p:blipFill>
        <p:spPr>
          <a:xfrm>
            <a:off x="4215890" y="3816669"/>
            <a:ext cx="1910279" cy="2713115"/>
          </a:xfrm>
          <a:prstGeom prst="rect">
            <a:avLst/>
          </a:prstGeom>
        </p:spPr>
      </p:pic>
      <p:pic>
        <p:nvPicPr>
          <p:cNvPr id="10" name="Picture 9" descr="A blue icon with a question mark&#10;&#10;Description automatically generated">
            <a:extLst>
              <a:ext uri="{FF2B5EF4-FFF2-40B4-BE49-F238E27FC236}">
                <a16:creationId xmlns:a16="http://schemas.microsoft.com/office/drawing/2014/main" id="{FC43A018-48C5-D48C-E778-510F2AAEC7BD}"/>
              </a:ext>
            </a:extLst>
          </p:cNvPr>
          <p:cNvPicPr>
            <a:picLocks noChangeAspect="1"/>
          </p:cNvPicPr>
          <p:nvPr/>
        </p:nvPicPr>
        <p:blipFill>
          <a:blip r:embed="rId3"/>
          <a:stretch>
            <a:fillRect/>
          </a:stretch>
        </p:blipFill>
        <p:spPr>
          <a:xfrm>
            <a:off x="303365" y="3121402"/>
            <a:ext cx="1558320" cy="167957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30963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B6C38936-B6FE-DCCD-E33C-6E3900C6851A}"/>
              </a:ext>
            </a:extLst>
          </p:cNvPr>
          <p:cNvSpPr txBox="1">
            <a:spLocks/>
          </p:cNvSpPr>
          <p:nvPr/>
        </p:nvSpPr>
        <p:spPr>
          <a:xfrm>
            <a:off x="3194553" y="1235232"/>
            <a:ext cx="8699943" cy="394022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endParaRPr lang="en-US" sz="1800">
              <a:latin typeface="Calibri"/>
              <a:ea typeface="Calibri"/>
              <a:cs typeface="Arial"/>
            </a:endParaRPr>
          </a:p>
          <a:p>
            <a:pPr marL="342900" indent="-342900"/>
            <a:r>
              <a:rPr lang="en-US" sz="1800">
                <a:latin typeface="Calibri"/>
                <a:ea typeface="Calibri"/>
                <a:cs typeface="Arial"/>
              </a:rPr>
              <a:t>Furlong, J &amp; Maynard, T (1995). Mentoring student teachers: The growth of professional knowledge. London and New York: Routledge.</a:t>
            </a:r>
          </a:p>
          <a:p>
            <a:pPr marL="342900" indent="-342900"/>
            <a:endParaRPr lang="en-US" sz="1800">
              <a:latin typeface="Calibri"/>
              <a:ea typeface="Calibri"/>
              <a:cs typeface="Arial"/>
            </a:endParaRPr>
          </a:p>
          <a:p>
            <a:pPr marL="342900" indent="-342900"/>
            <a:r>
              <a:rPr lang="en-US" sz="1800">
                <a:latin typeface="Calibri"/>
                <a:ea typeface="Calibri"/>
                <a:cs typeface="Arial"/>
              </a:rPr>
              <a:t>Hattie, J. (2008). </a:t>
            </a:r>
            <a:r>
              <a:rPr lang="en-US" sz="1800" i="1">
                <a:latin typeface="Calibri"/>
                <a:ea typeface="Calibri"/>
                <a:cs typeface="Arial"/>
              </a:rPr>
              <a:t>Visible learning</a:t>
            </a:r>
            <a:r>
              <a:rPr lang="en-US" sz="1800">
                <a:latin typeface="Calibri"/>
                <a:ea typeface="Calibri"/>
                <a:cs typeface="Arial"/>
              </a:rPr>
              <a:t>. Routledge.</a:t>
            </a:r>
          </a:p>
          <a:p>
            <a:pPr marL="0" indent="0">
              <a:buNone/>
            </a:pPr>
            <a:endParaRPr lang="en-US" sz="1800">
              <a:latin typeface="Calibri"/>
              <a:ea typeface="Calibri"/>
              <a:cs typeface="Arial"/>
            </a:endParaRPr>
          </a:p>
          <a:p>
            <a:pPr marL="342900" indent="-342900"/>
            <a:r>
              <a:rPr lang="en-US" sz="1800">
                <a:latin typeface="Calibri"/>
                <a:ea typeface="Calibri"/>
                <a:cs typeface="Arial"/>
              </a:rPr>
              <a:t>Knight, B (2023). Nurturing Professional Judgement, Critical Publishing Ltd</a:t>
            </a:r>
          </a:p>
          <a:p>
            <a:pPr marL="342900" indent="-342900"/>
            <a:endParaRPr lang="en-US" sz="1800">
              <a:latin typeface="Calibri"/>
              <a:ea typeface="Calibri"/>
              <a:cs typeface="Arial"/>
            </a:endParaRPr>
          </a:p>
          <a:p>
            <a:pPr marL="342900" indent="-342900"/>
            <a:r>
              <a:rPr lang="en-US" sz="1800">
                <a:latin typeface="Calibri"/>
                <a:ea typeface="Calibri"/>
                <a:cs typeface="Arial"/>
              </a:rPr>
              <a:t>Stone, S., &amp; Heen, S. (2015) Thanks for the Feedback: The Science and Art of Receiving Feedback Well. Penguin Publishing Group, London.</a:t>
            </a:r>
          </a:p>
        </p:txBody>
      </p:sp>
      <p:sp>
        <p:nvSpPr>
          <p:cNvPr id="13" name="Title 1">
            <a:extLst>
              <a:ext uri="{FF2B5EF4-FFF2-40B4-BE49-F238E27FC236}">
                <a16:creationId xmlns:a16="http://schemas.microsoft.com/office/drawing/2014/main" id="{ACDB67BC-2A75-B91B-C0BE-1FFD5804D353}"/>
              </a:ext>
            </a:extLst>
          </p:cNvPr>
          <p:cNvSpPr>
            <a:spLocks noGrp="1"/>
          </p:cNvSpPr>
          <p:nvPr>
            <p:ph type="title"/>
          </p:nvPr>
        </p:nvSpPr>
        <p:spPr>
          <a:xfrm>
            <a:off x="3911470" y="274411"/>
            <a:ext cx="7030800" cy="959473"/>
          </a:xfrm>
        </p:spPr>
        <p:txBody>
          <a:bodyPr vert="horz" lIns="91440" tIns="45720" rIns="91440" bIns="45720" rtlCol="0" anchor="ctr">
            <a:noAutofit/>
          </a:bodyPr>
          <a:lstStyle/>
          <a:p>
            <a:r>
              <a:rPr lang="cy-GB" sz="2800" b="1">
                <a:solidFill>
                  <a:srgbClr val="002060"/>
                </a:solidFill>
                <a:latin typeface="Kristen ITC"/>
                <a:cs typeface="Arial"/>
              </a:rPr>
              <a:t>Rhestr Gyfeiriadau </a:t>
            </a:r>
            <a:r>
              <a:rPr lang="en-US" sz="2800" b="1">
                <a:solidFill>
                  <a:srgbClr val="002060"/>
                </a:solidFill>
                <a:latin typeface="Kristen ITC"/>
                <a:cs typeface="Arial"/>
              </a:rPr>
              <a:t>/ References List</a:t>
            </a:r>
            <a:endParaRPr lang="en-US" sz="2800">
              <a:solidFill>
                <a:srgbClr val="002060"/>
              </a:solidFill>
              <a:latin typeface="Kristen ITC"/>
            </a:endParaRPr>
          </a:p>
        </p:txBody>
      </p:sp>
      <p:pic>
        <p:nvPicPr>
          <p:cNvPr id="14" name="Picture 13" descr="A stack of books with glasses on top&#10;&#10;Description automatically generated">
            <a:extLst>
              <a:ext uri="{FF2B5EF4-FFF2-40B4-BE49-F238E27FC236}">
                <a16:creationId xmlns:a16="http://schemas.microsoft.com/office/drawing/2014/main" id="{5682C76A-991E-B842-AB83-8084C7675E7C}"/>
              </a:ext>
            </a:extLst>
          </p:cNvPr>
          <p:cNvPicPr>
            <a:picLocks noChangeAspect="1"/>
          </p:cNvPicPr>
          <p:nvPr/>
        </p:nvPicPr>
        <p:blipFill>
          <a:blip r:embed="rId2"/>
          <a:stretch>
            <a:fillRect/>
          </a:stretch>
        </p:blipFill>
        <p:spPr>
          <a:xfrm>
            <a:off x="296845" y="2962325"/>
            <a:ext cx="1670806" cy="207433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452463531"/>
      </p:ext>
    </p:extLst>
  </p:cSld>
  <p:clrMapOvr>
    <a:masterClrMapping/>
  </p:clrMapOvr>
</p:sld>
</file>

<file path=ppt/theme/theme1.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
        <AccountId xsi:nil="true"/>
        <AccountType/>
      </UserInfo>
    </SharedWithUsers>
    <Updatedfor2526 xmlns="92c24619-d6d5-42cf-b618-23d930ad9f20">false</Updatedfor2526>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41dec61dd083a53000eef97fc89faae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68bcea133a727dbef5f24f4c66cdfb2"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588FB8-503F-4EC2-AFD4-CD1F5D2E16B6}">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32962D2-FFFB-4193-A23A-D02DCDA6E673}">
  <ds:schemaRefs>
    <ds:schemaRef ds:uri="http://schemas.microsoft.com/sharepoint/v3/contenttype/forms"/>
  </ds:schemaRefs>
</ds:datastoreItem>
</file>

<file path=customXml/itemProps3.xml><?xml version="1.0" encoding="utf-8"?>
<ds:datastoreItem xmlns:ds="http://schemas.openxmlformats.org/officeDocument/2006/customXml" ds:itemID="{FA322F5E-4D22-4285-968C-E256EDD141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4</Notes>
  <HiddenSlides>0</HiddenSlides>
  <ScaleCrop>false</ScaleCrop>
  <HeadingPairs>
    <vt:vector size="4" baseType="variant">
      <vt:variant>
        <vt:lpstr>Theme</vt:lpstr>
      </vt:variant>
      <vt:variant>
        <vt:i4>5</vt:i4>
      </vt:variant>
      <vt:variant>
        <vt:lpstr>Slide Titles</vt:lpstr>
      </vt:variant>
      <vt:variant>
        <vt:i4>30</vt:i4>
      </vt:variant>
    </vt:vector>
  </HeadingPairs>
  <TitlesOfParts>
    <vt:vector size="35" baseType="lpstr">
      <vt:lpstr>UWTSD 200_Title Page 3</vt:lpstr>
      <vt:lpstr>UWTSD 200_Subtitle 3</vt:lpstr>
      <vt:lpstr>UWTSD 200_Text 5</vt:lpstr>
      <vt:lpstr>UWTSD 200_Text 1</vt:lpstr>
      <vt:lpstr>UWTSD 200_Text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 2</vt:lpstr>
      <vt:lpstr>PowerPoint Presentation</vt:lpstr>
      <vt:lpstr>PowerPoint Presentation</vt:lpstr>
      <vt:lpstr>PowerPoint Presentation</vt:lpstr>
      <vt:lpstr>PowerPoint Presentation</vt:lpstr>
      <vt:lpstr>PowerPoint Presentation</vt:lpstr>
      <vt:lpstr>PowerPoint Presentation</vt:lpstr>
      <vt:lpstr>Rhestr Gyfeiriadau / 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192</cp:revision>
  <dcterms:created xsi:type="dcterms:W3CDTF">2013-07-15T20:26:40Z</dcterms:created>
  <dcterms:modified xsi:type="dcterms:W3CDTF">2026-02-20T12:07:06Z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Order">
    <vt:r8>379600</vt:r8>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y fmtid="{D5CDD505-2E9C-101B-9397-08002B2CF9AE}" pid="7" name="MediaServiceImageTags">
    <vt:lpwstr/>
  </property>
</Properties>
</file>