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4"/>
  </p:sldMasterIdLst>
  <p:notesMasterIdLst>
    <p:notesMasterId r:id="rId28"/>
  </p:notesMasterIdLst>
  <p:sldIdLst>
    <p:sldId id="291" r:id="rId5"/>
    <p:sldId id="257" r:id="rId6"/>
    <p:sldId id="263" r:id="rId7"/>
    <p:sldId id="262" r:id="rId8"/>
    <p:sldId id="260" r:id="rId9"/>
    <p:sldId id="258" r:id="rId10"/>
    <p:sldId id="279" r:id="rId11"/>
    <p:sldId id="280" r:id="rId12"/>
    <p:sldId id="281" r:id="rId13"/>
    <p:sldId id="282" r:id="rId14"/>
    <p:sldId id="283" r:id="rId15"/>
    <p:sldId id="284" r:id="rId16"/>
    <p:sldId id="285" r:id="rId17"/>
    <p:sldId id="286" r:id="rId18"/>
    <p:sldId id="293" r:id="rId19"/>
    <p:sldId id="287" r:id="rId20"/>
    <p:sldId id="273" r:id="rId21"/>
    <p:sldId id="289" r:id="rId22"/>
    <p:sldId id="290" r:id="rId23"/>
    <p:sldId id="277" r:id="rId24"/>
    <p:sldId id="276" r:id="rId25"/>
    <p:sldId id="292" r:id="rId26"/>
    <p:sldId id="278" r:id="rId27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29"/>
      <p:bold r:id="rId30"/>
      <p:italic r:id="rId31"/>
      <p:boldItalic r:id="rId32"/>
    </p:embeddedFont>
    <p:embeddedFont>
      <p:font typeface="Helvetica" panose="020B0604020202020204" pitchFamily="34" charset="0"/>
      <p:regular r:id="rId33"/>
      <p:bold r:id="rId34"/>
      <p:italic r:id="rId35"/>
      <p:boldItalic r:id="rId36"/>
    </p:embeddedFont>
    <p:embeddedFont>
      <p:font typeface="Helvetica Neue" panose="020B0604020202020204" charset="0"/>
      <p:regular r:id="rId37"/>
      <p:bold r:id="rId38"/>
      <p:italic r:id="rId39"/>
      <p:boldItalic r:id="rId40"/>
    </p:embeddedFont>
    <p:embeddedFont>
      <p:font typeface="Roboto" panose="02000000000000000000" pitchFamily="2" charset="0"/>
      <p:regular r:id="rId41"/>
      <p:bold r:id="rId42"/>
      <p:italic r:id="rId43"/>
      <p:boldItalic r:id="rId4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  <p:ext uri="http://customooxmlschemas.google.com/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55" roundtripDataSignature="AMtx7mg6VibQVfbc7uh9QAorDk1cHFUOv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2567" autoAdjust="0"/>
  </p:normalViewPr>
  <p:slideViewPr>
    <p:cSldViewPr snapToGrid="0">
      <p:cViewPr>
        <p:scale>
          <a:sx n="88" d="100"/>
          <a:sy n="88" d="100"/>
        </p:scale>
        <p:origin x="747" y="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font" Target="fonts/font11.fntdata"/><Relationship Id="rId21" Type="http://schemas.openxmlformats.org/officeDocument/2006/relationships/slide" Target="slides/slide17.xml"/><Relationship Id="rId34" Type="http://schemas.openxmlformats.org/officeDocument/2006/relationships/font" Target="fonts/font6.fntdata"/><Relationship Id="rId42" Type="http://schemas.openxmlformats.org/officeDocument/2006/relationships/font" Target="fonts/font14.fntdata"/><Relationship Id="rId55" Type="http://customschemas.google.com/relationships/presentationmetadata" Target="metadata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font" Target="fonts/font1.fntdata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font" Target="fonts/font4.fntdata"/><Relationship Id="rId37" Type="http://schemas.openxmlformats.org/officeDocument/2006/relationships/font" Target="fonts/font9.fntdata"/><Relationship Id="rId40" Type="http://schemas.openxmlformats.org/officeDocument/2006/relationships/font" Target="fonts/font12.fntdata"/><Relationship Id="rId58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36" Type="http://schemas.openxmlformats.org/officeDocument/2006/relationships/font" Target="fonts/font8.fntdata"/><Relationship Id="rId57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font" Target="fonts/font3.fntdata"/><Relationship Id="rId44" Type="http://schemas.openxmlformats.org/officeDocument/2006/relationships/font" Target="fonts/font16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font" Target="fonts/font2.fntdata"/><Relationship Id="rId35" Type="http://schemas.openxmlformats.org/officeDocument/2006/relationships/font" Target="fonts/font7.fntdata"/><Relationship Id="rId43" Type="http://schemas.openxmlformats.org/officeDocument/2006/relationships/font" Target="fonts/font15.fntdata"/><Relationship Id="rId56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font" Target="fonts/font5.fntdata"/><Relationship Id="rId38" Type="http://schemas.openxmlformats.org/officeDocument/2006/relationships/font" Target="fonts/font10.fntdata"/><Relationship Id="rId59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font" Target="fonts/font13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9" name="Google Shape;89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" name="Google Shape;90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1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217296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" name="Google Shape;98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" name="Google Shape;134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20" name="Google Shape;12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" name="Google Shape;105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82306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In</a:t>
            </a:r>
            <a:r>
              <a:rPr lang="en-US" baseline="0"/>
              <a:t> the chat, share key words you would use to search for literature related to this question.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13</a:t>
            </a:fld>
            <a:endParaRPr lang="en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22086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noProof="0" dirty="0"/>
              <a:t>Blogiau</a:t>
            </a:r>
          </a:p>
          <a:p>
            <a:endParaRPr lang="cy-GB" noProof="0" dirty="0"/>
          </a:p>
          <a:p>
            <a:pPr marL="457200" marR="0" lvl="0" indent="-4572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</a:pPr>
            <a:r>
              <a:rPr lang="cy-GB" sz="1200" noProof="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Ydyn nhw'n seiliedig ar ymchwil?</a:t>
            </a:r>
            <a:endParaRPr lang="cy-GB" noProof="0" dirty="0"/>
          </a:p>
          <a:p>
            <a:pPr marL="457200" marR="0" lvl="0" indent="-4572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</a:pPr>
            <a:r>
              <a:rPr lang="cy-GB" sz="1200" noProof="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 oes cyfeiriadau atynt?</a:t>
            </a:r>
            <a:endParaRPr lang="cy-GB" noProof="0" dirty="0"/>
          </a:p>
          <a:p>
            <a:pPr marL="457200" marR="0" lvl="0" indent="-4572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</a:pPr>
            <a:r>
              <a:rPr lang="cy-GB" sz="1200" noProof="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 mor ddibynadwy yw'r blog?</a:t>
            </a:r>
            <a:endParaRPr lang="cy-GB" noProof="0" dirty="0"/>
          </a:p>
          <a:p>
            <a:pPr marL="457200" marR="0" lvl="0" indent="-4572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</a:pPr>
            <a:r>
              <a:rPr lang="cy-GB" sz="1200" noProof="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 ydynt yn annog dadl?</a:t>
            </a:r>
            <a:endParaRPr lang="cy-GB" noProof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16</a:t>
            </a:fld>
            <a:endParaRPr lang="en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745843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0785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0323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9"/>
          <p:cNvSpPr txBox="1"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9"/>
          <p:cNvSpPr txBox="1"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20" name="Google Shape;20;p9"/>
          <p:cNvSpPr txBox="1">
            <a:spLocks noGrp="1"/>
          </p:cNvSpPr>
          <p:nvPr>
            <p:ph type="dt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9"/>
          <p:cNvSpPr txBox="1">
            <a:spLocks noGrp="1"/>
          </p:cNvSpPr>
          <p:nvPr>
            <p:ph type="ft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9"/>
          <p:cNvSpPr txBox="1">
            <a:spLocks noGrp="1"/>
          </p:cNvSpPr>
          <p:nvPr>
            <p:ph type="sldNum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10"/>
          <p:cNvSpPr txBox="1"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10"/>
          <p:cNvSpPr txBox="1"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6" name="Google Shape;26;p10"/>
          <p:cNvSpPr txBox="1">
            <a:spLocks noGrp="1"/>
          </p:cNvSpPr>
          <p:nvPr>
            <p:ph type="dt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10"/>
          <p:cNvSpPr txBox="1">
            <a:spLocks noGrp="1"/>
          </p:cNvSpPr>
          <p:nvPr>
            <p:ph type="ft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10"/>
          <p:cNvSpPr txBox="1">
            <a:spLocks noGrp="1"/>
          </p:cNvSpPr>
          <p:nvPr>
            <p:ph type="sldNum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pic>
        <p:nvPicPr>
          <p:cNvPr id="29" name="Google Shape;29;p10" descr="Graphical user interface&#10;&#10;Description automatically generated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229501" cy="695579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11"/>
          <p:cNvSpPr txBox="1"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11"/>
          <p:cNvSpPr txBox="1"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3" name="Google Shape;33;p11"/>
          <p:cNvSpPr txBox="1">
            <a:spLocks noGrp="1"/>
          </p:cNvSpPr>
          <p:nvPr>
            <p:ph type="dt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11"/>
          <p:cNvSpPr txBox="1">
            <a:spLocks noGrp="1"/>
          </p:cNvSpPr>
          <p:nvPr>
            <p:ph type="ft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11"/>
          <p:cNvSpPr txBox="1">
            <a:spLocks noGrp="1"/>
          </p:cNvSpPr>
          <p:nvPr>
            <p:ph type="sldNum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12"/>
          <p:cNvSpPr txBox="1"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12"/>
          <p:cNvSpPr txBox="1">
            <a:spLocks noGrp="1"/>
          </p:cNvSpPr>
          <p:nvPr>
            <p:ph type="body" idx="1"/>
          </p:nvPr>
        </p:nvSpPr>
        <p:spPr>
          <a:xfrm>
            <a:off x="628650" y="1825625"/>
            <a:ext cx="38862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9" name="Google Shape;39;p12"/>
          <p:cNvSpPr txBox="1">
            <a:spLocks noGrp="1"/>
          </p:cNvSpPr>
          <p:nvPr>
            <p:ph type="body" idx="2"/>
          </p:nvPr>
        </p:nvSpPr>
        <p:spPr>
          <a:xfrm>
            <a:off x="4629150" y="1825625"/>
            <a:ext cx="38862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0" name="Google Shape;40;p12"/>
          <p:cNvSpPr txBox="1">
            <a:spLocks noGrp="1"/>
          </p:cNvSpPr>
          <p:nvPr>
            <p:ph type="dt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" name="Google Shape;41;p12"/>
          <p:cNvSpPr txBox="1">
            <a:spLocks noGrp="1"/>
          </p:cNvSpPr>
          <p:nvPr>
            <p:ph type="ft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12"/>
          <p:cNvSpPr txBox="1">
            <a:spLocks noGrp="1"/>
          </p:cNvSpPr>
          <p:nvPr>
            <p:ph type="sldNum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13"/>
          <p:cNvSpPr txBox="1"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5" name="Google Shape;45;p13"/>
          <p:cNvSpPr txBox="1"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6" name="Google Shape;46;p13"/>
          <p:cNvSpPr txBox="1">
            <a:spLocks noGrp="1"/>
          </p:cNvSpPr>
          <p:nvPr>
            <p:ph type="body" idx="2"/>
          </p:nvPr>
        </p:nvSpPr>
        <p:spPr>
          <a:xfrm>
            <a:off x="629842" y="2505075"/>
            <a:ext cx="3868340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7" name="Google Shape;47;p13"/>
          <p:cNvSpPr txBox="1">
            <a:spLocks noGrp="1"/>
          </p:cNvSpPr>
          <p:nvPr>
            <p:ph type="body" idx="3"/>
          </p:nvPr>
        </p:nvSpPr>
        <p:spPr>
          <a:xfrm>
            <a:off x="4629150" y="1681163"/>
            <a:ext cx="3887391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8" name="Google Shape;48;p13"/>
          <p:cNvSpPr txBox="1">
            <a:spLocks noGrp="1"/>
          </p:cNvSpPr>
          <p:nvPr>
            <p:ph type="body" idx="4"/>
          </p:nvPr>
        </p:nvSpPr>
        <p:spPr>
          <a:xfrm>
            <a:off x="4629150" y="2505075"/>
            <a:ext cx="3887391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9" name="Google Shape;49;p13"/>
          <p:cNvSpPr txBox="1">
            <a:spLocks noGrp="1"/>
          </p:cNvSpPr>
          <p:nvPr>
            <p:ph type="dt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0" name="Google Shape;50;p13"/>
          <p:cNvSpPr txBox="1">
            <a:spLocks noGrp="1"/>
          </p:cNvSpPr>
          <p:nvPr>
            <p:ph type="ft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13"/>
          <p:cNvSpPr txBox="1">
            <a:spLocks noGrp="1"/>
          </p:cNvSpPr>
          <p:nvPr>
            <p:ph type="sldNum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4"/>
          <p:cNvSpPr txBox="1"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4" name="Google Shape;54;p14"/>
          <p:cNvSpPr txBox="1">
            <a:spLocks noGrp="1"/>
          </p:cNvSpPr>
          <p:nvPr>
            <p:ph type="dt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5" name="Google Shape;55;p14"/>
          <p:cNvSpPr txBox="1">
            <a:spLocks noGrp="1"/>
          </p:cNvSpPr>
          <p:nvPr>
            <p:ph type="ft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14"/>
          <p:cNvSpPr txBox="1">
            <a:spLocks noGrp="1"/>
          </p:cNvSpPr>
          <p:nvPr>
            <p:ph type="sldNum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15"/>
          <p:cNvSpPr txBox="1">
            <a:spLocks noGrp="1"/>
          </p:cNvSpPr>
          <p:nvPr>
            <p:ph type="dt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15"/>
          <p:cNvSpPr txBox="1">
            <a:spLocks noGrp="1"/>
          </p:cNvSpPr>
          <p:nvPr>
            <p:ph type="ft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15"/>
          <p:cNvSpPr txBox="1">
            <a:spLocks noGrp="1"/>
          </p:cNvSpPr>
          <p:nvPr>
            <p:ph type="sldNum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6"/>
          <p:cNvSpPr txBox="1"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6"/>
          <p:cNvSpPr txBox="1">
            <a:spLocks noGrp="1"/>
          </p:cNvSpPr>
          <p:nvPr>
            <p:ph type="body" idx="1"/>
          </p:nvPr>
        </p:nvSpPr>
        <p:spPr>
          <a:xfrm>
            <a:off x="3887391" y="987426"/>
            <a:ext cx="462915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64" name="Google Shape;64;p16"/>
          <p:cNvSpPr txBox="1">
            <a:spLocks noGrp="1"/>
          </p:cNvSpPr>
          <p:nvPr>
            <p:ph type="body" idx="2"/>
          </p:nvPr>
        </p:nvSpPr>
        <p:spPr>
          <a:xfrm>
            <a:off x="629841" y="2057400"/>
            <a:ext cx="2949178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5" name="Google Shape;65;p16"/>
          <p:cNvSpPr txBox="1">
            <a:spLocks noGrp="1"/>
          </p:cNvSpPr>
          <p:nvPr>
            <p:ph type="dt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6"/>
          <p:cNvSpPr txBox="1">
            <a:spLocks noGrp="1"/>
          </p:cNvSpPr>
          <p:nvPr>
            <p:ph type="ft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6"/>
          <p:cNvSpPr txBox="1">
            <a:spLocks noGrp="1"/>
          </p:cNvSpPr>
          <p:nvPr>
            <p:ph type="sldNum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7"/>
          <p:cNvSpPr txBox="1"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7"/>
          <p:cNvSpPr>
            <a:spLocks noGrp="1"/>
          </p:cNvSpPr>
          <p:nvPr>
            <p:ph type="pic" idx="2"/>
          </p:nvPr>
        </p:nvSpPr>
        <p:spPr>
          <a:xfrm>
            <a:off x="3887391" y="987426"/>
            <a:ext cx="462915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71" name="Google Shape;71;p17"/>
          <p:cNvSpPr txBox="1">
            <a:spLocks noGrp="1"/>
          </p:cNvSpPr>
          <p:nvPr>
            <p:ph type="body" idx="1"/>
          </p:nvPr>
        </p:nvSpPr>
        <p:spPr>
          <a:xfrm>
            <a:off x="629841" y="2057400"/>
            <a:ext cx="2949178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72" name="Google Shape;72;p17"/>
          <p:cNvSpPr txBox="1">
            <a:spLocks noGrp="1"/>
          </p:cNvSpPr>
          <p:nvPr>
            <p:ph type="dt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7"/>
          <p:cNvSpPr txBox="1">
            <a:spLocks noGrp="1"/>
          </p:cNvSpPr>
          <p:nvPr>
            <p:ph type="ft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17"/>
          <p:cNvSpPr txBox="1">
            <a:spLocks noGrp="1"/>
          </p:cNvSpPr>
          <p:nvPr>
            <p:ph type="sldNum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18"/>
          <p:cNvSpPr txBox="1"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18"/>
          <p:cNvSpPr txBox="1">
            <a:spLocks noGrp="1"/>
          </p:cNvSpPr>
          <p:nvPr>
            <p:ph type="body" idx="1"/>
          </p:nvPr>
        </p:nvSpPr>
        <p:spPr>
          <a:xfrm rot="5400000">
            <a:off x="2396331" y="57944"/>
            <a:ext cx="4351338" cy="788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8" name="Google Shape;78;p18"/>
          <p:cNvSpPr txBox="1">
            <a:spLocks noGrp="1"/>
          </p:cNvSpPr>
          <p:nvPr>
            <p:ph type="dt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8"/>
          <p:cNvSpPr txBox="1">
            <a:spLocks noGrp="1"/>
          </p:cNvSpPr>
          <p:nvPr>
            <p:ph type="ft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18"/>
          <p:cNvSpPr txBox="1">
            <a:spLocks noGrp="1"/>
          </p:cNvSpPr>
          <p:nvPr>
            <p:ph type="sldNum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9"/>
          <p:cNvSpPr txBox="1">
            <a:spLocks noGrp="1"/>
          </p:cNvSpPr>
          <p:nvPr>
            <p:ph type="title"/>
          </p:nvPr>
        </p:nvSpPr>
        <p:spPr>
          <a:xfrm rot="5400000">
            <a:off x="4623594" y="2285207"/>
            <a:ext cx="5811838" cy="1971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3" name="Google Shape;83;p19"/>
          <p:cNvSpPr txBox="1">
            <a:spLocks noGrp="1"/>
          </p:cNvSpPr>
          <p:nvPr>
            <p:ph type="body" idx="1"/>
          </p:nvPr>
        </p:nvSpPr>
        <p:spPr>
          <a:xfrm rot="5400000">
            <a:off x="623094" y="370681"/>
            <a:ext cx="5811838" cy="5800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4" name="Google Shape;84;p19"/>
          <p:cNvSpPr txBox="1">
            <a:spLocks noGrp="1"/>
          </p:cNvSpPr>
          <p:nvPr>
            <p:ph type="dt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5" name="Google Shape;85;p19"/>
          <p:cNvSpPr txBox="1">
            <a:spLocks noGrp="1"/>
          </p:cNvSpPr>
          <p:nvPr>
            <p:ph type="ft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6" name="Google Shape;86;p19"/>
          <p:cNvSpPr txBox="1">
            <a:spLocks noGrp="1"/>
          </p:cNvSpPr>
          <p:nvPr>
            <p:ph type="sldNum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8"/>
          <p:cNvSpPr txBox="1"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1" name="Google Shape;11;p8"/>
          <p:cNvSpPr txBox="1"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2" name="Google Shape;12;p8"/>
          <p:cNvSpPr txBox="1">
            <a:spLocks noGrp="1"/>
          </p:cNvSpPr>
          <p:nvPr>
            <p:ph type="dt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3" name="Google Shape;13;p8"/>
          <p:cNvSpPr txBox="1">
            <a:spLocks noGrp="1"/>
          </p:cNvSpPr>
          <p:nvPr>
            <p:ph type="ft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4" name="Google Shape;14;p8"/>
          <p:cNvSpPr txBox="1">
            <a:spLocks noGrp="1"/>
          </p:cNvSpPr>
          <p:nvPr>
            <p:ph type="sldNum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pic>
        <p:nvPicPr>
          <p:cNvPr id="15" name="Google Shape;15;p8" descr="Graphical user interface&#10;&#10;Description automatically generated"/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0" y="0"/>
            <a:ext cx="9229501" cy="6955791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Google Shape;16;p8"/>
          <p:cNvSpPr txBox="1"/>
          <p:nvPr/>
        </p:nvSpPr>
        <p:spPr>
          <a:xfrm>
            <a:off x="7832725" y="0"/>
            <a:ext cx="1155700" cy="15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PUBLIC / CYHOEDDUS</a:t>
            </a:r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4BBE7C-BC12-F216-48DB-6CA1D31E0711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8016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uance.com/dragon.html" TargetMode="External"/><Relationship Id="rId2" Type="http://schemas.openxmlformats.org/officeDocument/2006/relationships/hyperlink" Target="https://www.evernote.com/Registration.actio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endeley.com/download-desktop-new/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"/>
          <p:cNvSpPr/>
          <p:nvPr/>
        </p:nvSpPr>
        <p:spPr>
          <a:xfrm>
            <a:off x="0" y="0"/>
            <a:ext cx="9249104" cy="6936828"/>
          </a:xfrm>
          <a:prstGeom prst="rect">
            <a:avLst/>
          </a:prstGeom>
          <a:solidFill>
            <a:schemeClr val="lt1"/>
          </a:solidFill>
          <a:ln w="12700" cap="flat" cmpd="sng">
            <a:solidFill>
              <a:srgbClr val="31538F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93" name="Google Shape;93;p1" descr="Shape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-27587" y="0"/>
            <a:ext cx="9199174" cy="6936828"/>
          </a:xfrm>
          <a:prstGeom prst="rect">
            <a:avLst/>
          </a:prstGeom>
          <a:noFill/>
          <a:ln>
            <a:noFill/>
          </a:ln>
        </p:spPr>
      </p:pic>
      <p:sp>
        <p:nvSpPr>
          <p:cNvPr id="94" name="Google Shape;94;p1"/>
          <p:cNvSpPr txBox="1">
            <a:spLocks noGrp="1"/>
          </p:cNvSpPr>
          <p:nvPr>
            <p:ph type="ctrTitle"/>
          </p:nvPr>
        </p:nvSpPr>
        <p:spPr>
          <a:xfrm>
            <a:off x="413640" y="1093076"/>
            <a:ext cx="5552090" cy="56228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 fontScale="9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93548"/>
              <a:buFont typeface="Helvetica Neue"/>
              <a:buNone/>
            </a:pPr>
            <a:r>
              <a:rPr lang="cy-GB" sz="5300" dirty="0">
                <a:solidFill>
                  <a:schemeClr val="lt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Sgiliau Ymchwil </a:t>
            </a:r>
            <a:br>
              <a:rPr lang="cy-GB" sz="5300" dirty="0">
                <a:solidFill>
                  <a:schemeClr val="lt1"/>
                </a:solidFill>
                <a:latin typeface="Helvetica Neue"/>
                <a:ea typeface="Helvetica Neue"/>
                <a:cs typeface="Helvetica Neue"/>
                <a:sym typeface="Helvetica Neue"/>
              </a:rPr>
            </a:br>
            <a:r>
              <a:rPr lang="cy-GB" sz="5300" dirty="0">
                <a:solidFill>
                  <a:schemeClr val="lt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ac Ymholi Uwch</a:t>
            </a:r>
            <a:br>
              <a:rPr lang="en-GB" sz="5300" dirty="0">
                <a:solidFill>
                  <a:schemeClr val="lt1"/>
                </a:solidFill>
                <a:latin typeface="Helvetica Neue"/>
                <a:ea typeface="Helvetica Neue"/>
                <a:cs typeface="Helvetica Neue"/>
                <a:sym typeface="Helvetica Neue"/>
              </a:rPr>
            </a:br>
            <a:r>
              <a:rPr lang="en-GB" sz="5300" i="1" dirty="0">
                <a:solidFill>
                  <a:schemeClr val="lt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Advanced Research and Enquiry Skills</a:t>
            </a:r>
            <a:br>
              <a:rPr lang="en-GB" dirty="0">
                <a:solidFill>
                  <a:schemeClr val="lt1"/>
                </a:solidFill>
                <a:latin typeface="Helvetica Neue"/>
                <a:ea typeface="Helvetica Neue"/>
                <a:cs typeface="Helvetica Neue"/>
                <a:sym typeface="Helvetica Neue"/>
              </a:rPr>
            </a:br>
            <a:br>
              <a:rPr lang="en-GB" dirty="0">
                <a:solidFill>
                  <a:schemeClr val="lt1"/>
                </a:solidFill>
              </a:rPr>
            </a:br>
            <a:r>
              <a:rPr lang="cy-GB" sz="3100" dirty="0">
                <a:solidFill>
                  <a:schemeClr val="lt1"/>
                </a:solidFill>
              </a:rPr>
              <a:t>Sesiwn 3: Dadleuon mewn Addysg </a:t>
            </a:r>
            <a:r>
              <a:rPr lang="en-GB" sz="3100" dirty="0">
                <a:solidFill>
                  <a:schemeClr val="lt1"/>
                </a:solidFill>
              </a:rPr>
              <a:t>/ </a:t>
            </a:r>
            <a:br>
              <a:rPr lang="en-GB" sz="3200" dirty="0">
                <a:solidFill>
                  <a:schemeClr val="lt1"/>
                </a:solidFill>
              </a:rPr>
            </a:br>
            <a:r>
              <a:rPr lang="en-GB" sz="3100" i="1" dirty="0">
                <a:solidFill>
                  <a:schemeClr val="lt1"/>
                </a:solidFill>
              </a:rPr>
              <a:t>Session 3: Debates in Education</a:t>
            </a:r>
            <a:endParaRPr sz="3100" i="1" dirty="0">
              <a:solidFill>
                <a:schemeClr val="lt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95" name="Google Shape;95;p1" descr="A picture containing text&#10;&#10;Description automatically generated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954316" y="367205"/>
            <a:ext cx="2938091" cy="196609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702648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2"/>
          <p:cNvSpPr txBox="1">
            <a:spLocks noGrp="1"/>
          </p:cNvSpPr>
          <p:nvPr>
            <p:ph type="title"/>
          </p:nvPr>
        </p:nvSpPr>
        <p:spPr>
          <a:xfrm>
            <a:off x="242280" y="275938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</a:pPr>
            <a:r>
              <a:rPr lang="cy-GB" sz="4000" b="1" dirty="0">
                <a:latin typeface="Calibri"/>
                <a:ea typeface="Calibri"/>
                <a:cs typeface="Calibri"/>
                <a:sym typeface="Calibri"/>
              </a:rPr>
              <a:t>Dadleuon mewn ymchwil addysgol </a:t>
            </a:r>
            <a:r>
              <a:rPr lang="en-GB" sz="4000" b="1" i="1" dirty="0"/>
              <a:t>Debates in educational research</a:t>
            </a:r>
            <a:endParaRPr i="1" dirty="0"/>
          </a:p>
        </p:txBody>
      </p:sp>
      <p:sp>
        <p:nvSpPr>
          <p:cNvPr id="101" name="Google Shape;101;p2"/>
          <p:cNvSpPr txBox="1">
            <a:spLocks noGrp="1"/>
          </p:cNvSpPr>
          <p:nvPr>
            <p:ph type="body" idx="1"/>
          </p:nvPr>
        </p:nvSpPr>
        <p:spPr>
          <a:xfrm>
            <a:off x="4445876" y="1786128"/>
            <a:ext cx="3683104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</a:pPr>
            <a:r>
              <a:rPr lang="en-GB" sz="1800" dirty="0"/>
              <a:t>What are the different ways in which this concept can be understood?</a:t>
            </a:r>
            <a:endParaRPr sz="1800" dirty="0"/>
          </a:p>
          <a:p>
            <a:pPr marL="228600" lvl="0" indent="-1270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</a:pPr>
            <a:endParaRPr sz="1800" dirty="0"/>
          </a:p>
          <a:p>
            <a:pPr marL="3600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</a:pPr>
            <a:r>
              <a:rPr lang="en-GB" sz="1800" dirty="0"/>
              <a:t>Debates on substantive topics in the domain of education, conducted </a:t>
            </a:r>
            <a:r>
              <a:rPr lang="en-GB" sz="1800" i="1" dirty="0"/>
              <a:t>through</a:t>
            </a:r>
            <a:r>
              <a:rPr lang="en-GB" sz="1800" dirty="0"/>
              <a:t> research </a:t>
            </a:r>
            <a:endParaRPr sz="1800" dirty="0"/>
          </a:p>
          <a:p>
            <a:pPr marL="3600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</a:pPr>
            <a:r>
              <a:rPr lang="en-GB" sz="1800" dirty="0"/>
              <a:t>Debates on methodological issues e.g. debates about </a:t>
            </a:r>
            <a:r>
              <a:rPr lang="en-GB" sz="1800" i="1" dirty="0"/>
              <a:t>how</a:t>
            </a:r>
            <a:r>
              <a:rPr lang="en-GB" sz="1800" dirty="0"/>
              <a:t> educational research </a:t>
            </a:r>
            <a:r>
              <a:rPr lang="en-GB" sz="1800" i="1" dirty="0"/>
              <a:t>ought</a:t>
            </a:r>
            <a:r>
              <a:rPr lang="en-GB" sz="1800" dirty="0"/>
              <a:t> to be conducted</a:t>
            </a:r>
            <a:endParaRPr sz="1800" dirty="0"/>
          </a:p>
          <a:p>
            <a:pPr marL="3600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</a:pPr>
            <a:r>
              <a:rPr lang="en-GB" sz="1800" dirty="0"/>
              <a:t>Debates about the purpose of educational research  - what is it </a:t>
            </a:r>
            <a:r>
              <a:rPr lang="en-GB" sz="1800" i="1" dirty="0"/>
              <a:t>for – </a:t>
            </a:r>
            <a:r>
              <a:rPr lang="en-GB" sz="1800" dirty="0"/>
              <a:t>to advance professional practice, to push back the boundaries of knowledge, to challenge received ideas…</a:t>
            </a:r>
            <a:endParaRPr sz="1800" i="1" dirty="0"/>
          </a:p>
        </p:txBody>
      </p:sp>
      <p:sp>
        <p:nvSpPr>
          <p:cNvPr id="102" name="Google Shape;102;p2"/>
          <p:cNvSpPr txBox="1"/>
          <p:nvPr/>
        </p:nvSpPr>
        <p:spPr>
          <a:xfrm>
            <a:off x="357352" y="1786129"/>
            <a:ext cx="3899336" cy="42164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Beth yw’r gwahanol ffyrdd y gellir deall y cysyniad hwn?</a:t>
            </a:r>
            <a:endParaRPr lang="cy-GB" sz="1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cy-GB" sz="1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cy-GB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Dadleuon ar bynciau sylweddol ym maes addysg, a gynhelir trwy ymchwil​</a:t>
            </a:r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cy-GB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Dadleuon ar faterion methodolegol e.e. dadleuon am sut y dylid cynnal ymchwil addysgol</a:t>
            </a:r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cy-GB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Dadleuon am ddiben ymchwil addysgol – beth yw ei ddiben – i hybu ymarfer proffesiynol, i wthio ffiniau gwybodaeth yn ôl, i herio syniadau a dderbyniwyd… </a:t>
            </a:r>
            <a:endParaRPr lang="cy-GB" sz="2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85750" marR="0" lvl="0" indent="-184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</a:pPr>
            <a:endParaRPr sz="16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08B1E44A-4BEE-6964-0C6F-29395565042E}"/>
              </a:ext>
            </a:extLst>
          </p:cNvPr>
          <p:cNvCxnSpPr/>
          <p:nvPr/>
        </p:nvCxnSpPr>
        <p:spPr>
          <a:xfrm>
            <a:off x="4256690" y="1786128"/>
            <a:ext cx="0" cy="4031873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18CA4-A3AC-4C2F-58B9-8F3E0413B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065" y="107218"/>
            <a:ext cx="7886700" cy="868363"/>
          </a:xfrm>
        </p:spPr>
        <p:txBody>
          <a:bodyPr>
            <a:normAutofit/>
          </a:bodyPr>
          <a:lstStyle/>
          <a:p>
            <a:r>
              <a:rPr lang="cy-GB" sz="4000" dirty="0"/>
              <a:t>Materion dadleuol</a:t>
            </a:r>
            <a:r>
              <a:rPr lang="en-GB" sz="4000" dirty="0"/>
              <a:t>/</a:t>
            </a:r>
            <a:r>
              <a:rPr lang="en-GB" sz="4000" i="1" dirty="0"/>
              <a:t>Debatable issues </a:t>
            </a:r>
            <a:endParaRPr lang="en-US" sz="4000" i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8662BD-A2CF-90B9-9805-D0327390F3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9539" y="789298"/>
            <a:ext cx="3740876" cy="5001706"/>
          </a:xfr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14300" indent="0">
              <a:spcBef>
                <a:spcPts val="0"/>
              </a:spcBef>
              <a:buNone/>
            </a:pPr>
            <a:r>
              <a:rPr lang="en-GB" sz="1600" b="1" dirty="0"/>
              <a:t>Substantive topics</a:t>
            </a:r>
            <a:endParaRPr lang="en-US" sz="1600" b="1" dirty="0"/>
          </a:p>
          <a:p>
            <a:pPr marL="571500" indent="-228600">
              <a:spcBef>
                <a:spcPts val="600"/>
              </a:spcBef>
            </a:pPr>
            <a:r>
              <a:rPr lang="en-GB" sz="1600" dirty="0"/>
              <a:t>Knowledge &amp; skills in the curriculum </a:t>
            </a:r>
          </a:p>
          <a:p>
            <a:pPr marL="571500" indent="-228600">
              <a:spcBef>
                <a:spcPts val="600"/>
              </a:spcBef>
            </a:pPr>
            <a:r>
              <a:rPr lang="en-GB" sz="1600" dirty="0"/>
              <a:t>Have A-Levels reached the end of their best before date?</a:t>
            </a:r>
          </a:p>
          <a:p>
            <a:pPr marL="571500" indent="-228600">
              <a:spcBef>
                <a:spcPts val="600"/>
              </a:spcBef>
            </a:pPr>
            <a:r>
              <a:rPr lang="en-GB" sz="1600" dirty="0"/>
              <a:t>Assessing learning </a:t>
            </a:r>
          </a:p>
          <a:p>
            <a:pPr marL="114300" indent="0">
              <a:buNone/>
            </a:pPr>
            <a:r>
              <a:rPr lang="en-GB" sz="1600" b="1" dirty="0"/>
              <a:t>Methodological issues</a:t>
            </a:r>
          </a:p>
          <a:p>
            <a:pPr marL="571500" indent="-228600">
              <a:spcBef>
                <a:spcPts val="600"/>
              </a:spcBef>
            </a:pPr>
            <a:r>
              <a:rPr lang="en-GB" sz="1600" dirty="0"/>
              <a:t>What are the issues with learning analytics?</a:t>
            </a:r>
          </a:p>
          <a:p>
            <a:pPr marL="571500" indent="-228600">
              <a:spcBef>
                <a:spcPts val="600"/>
              </a:spcBef>
            </a:pPr>
            <a:r>
              <a:rPr lang="en-GB" sz="1600" dirty="0"/>
              <a:t>Random controlled studies &amp; education</a:t>
            </a:r>
          </a:p>
          <a:p>
            <a:pPr marL="571500" indent="-228600">
              <a:spcBef>
                <a:spcPts val="600"/>
              </a:spcBef>
            </a:pPr>
            <a:r>
              <a:rPr lang="en-GB" sz="1600" dirty="0"/>
              <a:t>Isolating variables in the school environment</a:t>
            </a:r>
          </a:p>
          <a:p>
            <a:pPr marL="114300" indent="0">
              <a:buNone/>
            </a:pPr>
            <a:r>
              <a:rPr lang="en-GB" sz="1600" b="1" dirty="0"/>
              <a:t>Purposes of educational research</a:t>
            </a:r>
          </a:p>
          <a:p>
            <a:pPr marL="571500" indent="-228600">
              <a:spcBef>
                <a:spcPts val="600"/>
              </a:spcBef>
            </a:pPr>
            <a:r>
              <a:rPr lang="en-GB" sz="1600" dirty="0"/>
              <a:t>Challenges to the idea of ‘school effectiveness’</a:t>
            </a:r>
          </a:p>
          <a:p>
            <a:pPr marL="571500" indent="-228600">
              <a:spcBef>
                <a:spcPts val="600"/>
              </a:spcBef>
            </a:pPr>
            <a:r>
              <a:rPr lang="en-GB" sz="1600" dirty="0"/>
              <a:t>Education as a vehicle to reducing social inequalities and improve inclusion</a:t>
            </a:r>
          </a:p>
          <a:p>
            <a:pPr marL="571500" indent="-228600">
              <a:spcBef>
                <a:spcPts val="600"/>
              </a:spcBef>
            </a:pPr>
            <a:r>
              <a:rPr lang="en-GB" sz="1600" dirty="0"/>
              <a:t>Schools as micro-society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485AD0-E2AD-CE67-90A0-84D33D0DDA46}"/>
              </a:ext>
            </a:extLst>
          </p:cNvPr>
          <p:cNvSpPr txBox="1"/>
          <p:nvPr/>
        </p:nvSpPr>
        <p:spPr>
          <a:xfrm>
            <a:off x="230065" y="775104"/>
            <a:ext cx="3817226" cy="5030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1430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tabLst/>
              <a:defRPr/>
            </a:pPr>
            <a:r>
              <a:rPr kumimoji="0" lang="cy-GB" sz="1600" b="1" i="1" u="none" strike="noStrike" kern="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Calibri"/>
                <a:sym typeface="Calibri"/>
              </a:rPr>
              <a:t>Testunau sylweddol</a:t>
            </a:r>
          </a:p>
          <a:p>
            <a:pPr marL="400050" marR="0" lvl="0" indent="-28575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1600" u="none" strike="noStrike" kern="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Calibri"/>
                <a:sym typeface="Calibri"/>
              </a:rPr>
              <a:t>Gwybodaeth a sgiliau yn y cwricwlwm</a:t>
            </a:r>
          </a:p>
          <a:p>
            <a:pPr marL="400050" marR="0" lvl="0" indent="-28575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1600" u="none" strike="noStrike" kern="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Calibri"/>
                <a:sym typeface="Calibri"/>
              </a:rPr>
              <a:t>Ydy Lefel A wedi dyddio?</a:t>
            </a:r>
          </a:p>
          <a:p>
            <a:pPr marL="400050" marR="0" lvl="0" indent="-28575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1600" u="none" strike="noStrike" kern="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Calibri"/>
                <a:sym typeface="Calibri"/>
              </a:rPr>
              <a:t>Asesu dysgu</a:t>
            </a:r>
          </a:p>
          <a:p>
            <a:pPr marL="11430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tabLst/>
              <a:defRPr/>
            </a:pPr>
            <a:r>
              <a:rPr kumimoji="0" lang="cy-GB" sz="1600" b="1" i="1" u="none" strike="noStrike" kern="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Calibri"/>
                <a:sym typeface="Calibri"/>
              </a:rPr>
              <a:t>Materion methodolegol</a:t>
            </a:r>
          </a:p>
          <a:p>
            <a:pPr marL="400050" marR="0" lvl="0" indent="-28575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1600" u="none" strike="noStrike" kern="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Calibri"/>
                <a:sym typeface="Calibri"/>
              </a:rPr>
              <a:t>Beth yw'r problemau gyda </a:t>
            </a:r>
            <a:r>
              <a:rPr kumimoji="0" lang="cy-GB" sz="1600" u="none" strike="noStrike" kern="0" cap="none" spc="0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Calibri"/>
                <a:sym typeface="Calibri"/>
              </a:rPr>
              <a:t>dadansoddeg</a:t>
            </a:r>
            <a:r>
              <a:rPr kumimoji="0" lang="cy-GB" sz="1600" u="none" strike="noStrike" kern="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Calibri"/>
                <a:sym typeface="Calibri"/>
              </a:rPr>
              <a:t> dysgu?</a:t>
            </a:r>
          </a:p>
          <a:p>
            <a:pPr marL="400050" marR="0" lvl="0" indent="-28575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1600" u="none" strike="noStrike" kern="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Calibri"/>
                <a:sym typeface="Calibri"/>
              </a:rPr>
              <a:t>Astudiaethau rheoledig ar hap ac addysg</a:t>
            </a:r>
          </a:p>
          <a:p>
            <a:pPr marL="400050" marR="0" lvl="0" indent="-28575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1600" u="none" strike="noStrike" kern="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Calibri"/>
                <a:sym typeface="Calibri"/>
              </a:rPr>
              <a:t>Ynysu newidynnau yn amgylchedd yr ysgol</a:t>
            </a:r>
          </a:p>
          <a:p>
            <a:pPr marL="11430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tabLst/>
              <a:defRPr/>
            </a:pPr>
            <a:r>
              <a:rPr kumimoji="0" lang="cy-GB" sz="1600" b="1" i="1" u="none" strike="noStrike" kern="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Calibri"/>
                <a:sym typeface="Calibri"/>
              </a:rPr>
              <a:t>Dibenion ymchwil addysgol</a:t>
            </a:r>
          </a:p>
          <a:p>
            <a:pPr marL="400050" marR="0" lvl="0" indent="-28575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1600" u="none" strike="noStrike" kern="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Calibri"/>
                <a:sym typeface="Calibri"/>
              </a:rPr>
              <a:t>Heriau i’r syniad o ‘effeithiolrwydd ysgol’</a:t>
            </a:r>
          </a:p>
          <a:p>
            <a:pPr marL="400050" marR="0" lvl="0" indent="-28575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1600" u="none" strike="noStrike" kern="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Calibri"/>
                <a:sym typeface="Calibri"/>
              </a:rPr>
              <a:t>Addysg fel cyfrwng i leihau anghydraddoldebau cymdeithasol a gwella cynhwysiant</a:t>
            </a:r>
          </a:p>
          <a:p>
            <a:pPr marL="400050" marR="0" lvl="0" indent="-28575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1600" u="none" strike="noStrike" kern="0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Calibri"/>
                <a:sym typeface="Calibri"/>
              </a:rPr>
              <a:t>Ysgolion fel micro-gymdeithas</a:t>
            </a:r>
            <a:endParaRPr lang="cy-GB" sz="160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91F9149-449E-B8F9-C34A-DF0FC1566A6F}"/>
              </a:ext>
            </a:extLst>
          </p:cNvPr>
          <p:cNvCxnSpPr/>
          <p:nvPr/>
        </p:nvCxnSpPr>
        <p:spPr>
          <a:xfrm>
            <a:off x="4173415" y="975581"/>
            <a:ext cx="0" cy="503633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4236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7"/>
          <p:cNvSpPr txBox="1">
            <a:spLocks noGrp="1"/>
          </p:cNvSpPr>
          <p:nvPr>
            <p:ph type="title"/>
          </p:nvPr>
        </p:nvSpPr>
        <p:spPr>
          <a:xfrm>
            <a:off x="477948" y="218214"/>
            <a:ext cx="7886700" cy="1325563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Calibri"/>
              <a:buNone/>
            </a:pPr>
            <a:r>
              <a:rPr lang="en-GB" sz="3600" b="1" dirty="0">
                <a:latin typeface="Calibri"/>
                <a:ea typeface="Calibri"/>
                <a:cs typeface="Calibri"/>
                <a:sym typeface="Calibri"/>
              </a:rPr>
              <a:t>MC 2 - </a:t>
            </a:r>
            <a:r>
              <a:rPr lang="en-GB" sz="3600" b="1" dirty="0" err="1">
                <a:latin typeface="Calibri"/>
                <a:ea typeface="Calibri"/>
                <a:cs typeface="Calibri"/>
                <a:sym typeface="Calibri"/>
              </a:rPr>
              <a:t>Meysydd</a:t>
            </a:r>
            <a:r>
              <a:rPr lang="en-GB" sz="3600" b="1" dirty="0"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3600" b="1" dirty="0" err="1">
                <a:latin typeface="Calibri"/>
                <a:ea typeface="Calibri"/>
                <a:cs typeface="Calibri"/>
                <a:sym typeface="Calibri"/>
              </a:rPr>
              <a:t>allweddol</a:t>
            </a:r>
            <a:r>
              <a:rPr lang="en-GB" sz="3600" b="1" dirty="0"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3600" b="1" dirty="0" err="1">
                <a:latin typeface="Calibri"/>
                <a:ea typeface="Calibri"/>
                <a:cs typeface="Calibri"/>
                <a:sym typeface="Calibri"/>
              </a:rPr>
              <a:t>i'w</a:t>
            </a:r>
            <a:r>
              <a:rPr lang="en-GB" sz="3600" b="1" dirty="0"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3600" b="1" dirty="0" err="1">
                <a:latin typeface="Calibri"/>
                <a:ea typeface="Calibri"/>
                <a:cs typeface="Calibri"/>
                <a:sym typeface="Calibri"/>
              </a:rPr>
              <a:t>hystyried</a:t>
            </a:r>
            <a:r>
              <a:rPr lang="en-GB" sz="3600" b="1" dirty="0"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3600" b="1" i="1" dirty="0">
                <a:latin typeface="Calibri"/>
                <a:ea typeface="Calibri"/>
                <a:cs typeface="Calibri"/>
                <a:sym typeface="Calibri"/>
              </a:rPr>
              <a:t>CS 2 - Key areas for reflection</a:t>
            </a:r>
            <a:endParaRPr sz="3600" b="1" i="1" dirty="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7" name="Google Shape;137;p7"/>
          <p:cNvSpPr txBox="1">
            <a:spLocks noGrp="1"/>
          </p:cNvSpPr>
          <p:nvPr>
            <p:ph type="body" idx="1"/>
          </p:nvPr>
        </p:nvSpPr>
        <p:spPr>
          <a:xfrm>
            <a:off x="4572000" y="1667707"/>
            <a:ext cx="3563243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GB" i="1" dirty="0"/>
              <a:t>How is my understanding of this particular debate being advanced/modified/refined</a:t>
            </a:r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GB" i="1" dirty="0"/>
              <a:t>What are my thoughts about the purpose of educational research?</a:t>
            </a:r>
          </a:p>
          <a:p>
            <a:pPr marL="228600" lvl="0" indent="-64135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 dirty="0"/>
          </a:p>
        </p:txBody>
      </p:sp>
      <p:sp>
        <p:nvSpPr>
          <p:cNvPr id="138" name="Google Shape;138;p7"/>
          <p:cNvSpPr txBox="1"/>
          <p:nvPr/>
        </p:nvSpPr>
        <p:spPr>
          <a:xfrm>
            <a:off x="641131" y="1667707"/>
            <a:ext cx="3563243" cy="39702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r>
              <a:rPr lang="cy-GB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Sut mae fy nealltwriaeth o'r ddadl benodol hon yn cael ei datblygu/addasu/coethi?</a:t>
            </a:r>
            <a:endParaRPr lang="cy-GB" sz="2800" dirty="0"/>
          </a:p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r>
              <a:rPr lang="cy-GB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Beth yw fy syniadau am ddiben ymchwil addysgol?</a:t>
            </a:r>
            <a:endParaRPr lang="cy-GB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5"/>
          <p:cNvSpPr txBox="1"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y-GB" dirty="0"/>
              <a:t>Gweithgaredd grŵp </a:t>
            </a:r>
            <a:br>
              <a:rPr lang="en-GB" dirty="0"/>
            </a:br>
            <a:r>
              <a:rPr lang="en-GB" i="1" dirty="0"/>
              <a:t>Group activity</a:t>
            </a:r>
            <a:endParaRPr i="1" dirty="0"/>
          </a:p>
        </p:txBody>
      </p:sp>
      <p:sp>
        <p:nvSpPr>
          <p:cNvPr id="123" name="Google Shape;123;p5"/>
          <p:cNvSpPr txBox="1">
            <a:spLocks noGrp="1"/>
          </p:cNvSpPr>
          <p:nvPr>
            <p:ph type="body" idx="1"/>
          </p:nvPr>
        </p:nvSpPr>
        <p:spPr>
          <a:xfrm>
            <a:off x="4717175" y="1851546"/>
            <a:ext cx="3498674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indent="-457200">
              <a:spcBef>
                <a:spcPts val="0"/>
              </a:spcBef>
              <a:buSzPts val="2800"/>
            </a:pPr>
            <a:r>
              <a:rPr lang="en-GB" i="1" dirty="0"/>
              <a:t>Consider the different and current debates in education today.</a:t>
            </a:r>
          </a:p>
          <a:p>
            <a:pPr indent="-457200">
              <a:spcBef>
                <a:spcPts val="0"/>
              </a:spcBef>
              <a:buSzPts val="2800"/>
            </a:pPr>
            <a:r>
              <a:rPr lang="en-GB" i="1" dirty="0"/>
              <a:t>What current debates exist in your field?</a:t>
            </a:r>
          </a:p>
          <a:p>
            <a:pPr indent="-457200">
              <a:spcBef>
                <a:spcPts val="0"/>
              </a:spcBef>
              <a:buSzPts val="2800"/>
            </a:pPr>
            <a:r>
              <a:rPr lang="en-GB" i="1" dirty="0"/>
              <a:t>Note your responses in the CHAT.</a:t>
            </a:r>
          </a:p>
        </p:txBody>
      </p:sp>
      <p:sp>
        <p:nvSpPr>
          <p:cNvPr id="124" name="Google Shape;124;p5"/>
          <p:cNvSpPr txBox="1"/>
          <p:nvPr/>
        </p:nvSpPr>
        <p:spPr>
          <a:xfrm>
            <a:off x="628650" y="1851546"/>
            <a:ext cx="3798176" cy="41857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</a:pPr>
            <a:r>
              <a:rPr lang="cy-GB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Ystyriwch y dadleuon gwahanol a chyfredol ym myd addysg heddiw. </a:t>
            </a:r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</a:pPr>
            <a:r>
              <a:rPr lang="cy-GB" sz="2800" dirty="0">
                <a:latin typeface="Calibri" panose="020F0502020204030204" pitchFamily="34" charset="0"/>
                <a:ea typeface="Calibri" panose="020F0502020204030204" pitchFamily="34" charset="0"/>
              </a:rPr>
              <a:t>Pa ddadleuon cyfredol sy’n bodoli yn eich maes chi? </a:t>
            </a:r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</a:pPr>
            <a:r>
              <a:rPr lang="cy-GB" sz="2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Rhannwch </a:t>
            </a:r>
            <a:r>
              <a:rPr lang="cy-GB" sz="2800" dirty="0">
                <a:latin typeface="Calibri" panose="020F0502020204030204" pitchFamily="34" charset="0"/>
                <a:ea typeface="Calibri" panose="020F0502020204030204" pitchFamily="34" charset="0"/>
              </a:rPr>
              <a:t>eich ymatebion yn y CHAT.</a:t>
            </a:r>
            <a:endParaRPr lang="cy-GB" sz="2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</a:pPr>
            <a:endParaRPr dirty="0"/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DDA53FC5-6E72-22DD-8FD3-36699BBC103B}"/>
              </a:ext>
            </a:extLst>
          </p:cNvPr>
          <p:cNvCxnSpPr/>
          <p:nvPr/>
        </p:nvCxnSpPr>
        <p:spPr>
          <a:xfrm>
            <a:off x="4572000" y="1851546"/>
            <a:ext cx="0" cy="3834551"/>
          </a:xfrm>
          <a:prstGeom prst="straightConnector1">
            <a:avLst/>
          </a:prstGeom>
          <a:ln w="317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3"/>
          <p:cNvSpPr txBox="1">
            <a:spLocks noGrp="1"/>
          </p:cNvSpPr>
          <p:nvPr>
            <p:ph type="title"/>
          </p:nvPr>
        </p:nvSpPr>
        <p:spPr>
          <a:xfrm>
            <a:off x="628650" y="144305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br>
              <a:rPr lang="en-GB" sz="3600" dirty="0"/>
            </a:br>
            <a:r>
              <a:rPr lang="cy-GB" sz="3600" i="0" u="none" strike="noStrike" cap="none" dirty="0">
                <a:solidFill>
                  <a:srgbClr val="202124"/>
                </a:solidFill>
                <a:latin typeface="Arial"/>
                <a:ea typeface="Arial"/>
                <a:cs typeface="Arial"/>
                <a:sym typeface="Arial"/>
              </a:rPr>
              <a:t>O'r PDP – erthyglau ymchwil</a:t>
            </a:r>
            <a:r>
              <a:rPr lang="cy-GB" sz="700" i="0" u="none" strike="noStrike" cap="none" dirty="0">
                <a:solidFill>
                  <a:schemeClr val="dk1"/>
                </a:solidFill>
              </a:rPr>
              <a:t> </a:t>
            </a:r>
            <a:br>
              <a:rPr lang="en-GB" sz="700" i="0" u="none" strike="noStrike" cap="none" dirty="0">
                <a:solidFill>
                  <a:schemeClr val="dk1"/>
                </a:solidFill>
              </a:rPr>
            </a:br>
            <a:r>
              <a:rPr lang="en-GB" sz="3600" i="1" dirty="0"/>
              <a:t>From the PLP – research articles</a:t>
            </a:r>
            <a:br>
              <a:rPr lang="en-GB" sz="3600" b="1" dirty="0"/>
            </a:br>
            <a:endParaRPr sz="3600" b="1" dirty="0"/>
          </a:p>
        </p:txBody>
      </p:sp>
      <p:sp>
        <p:nvSpPr>
          <p:cNvPr id="108" name="Google Shape;108;p3"/>
          <p:cNvSpPr txBox="1">
            <a:spLocks noGrp="1"/>
          </p:cNvSpPr>
          <p:nvPr>
            <p:ph type="body" idx="1"/>
          </p:nvPr>
        </p:nvSpPr>
        <p:spPr>
          <a:xfrm>
            <a:off x="4720130" y="1468133"/>
            <a:ext cx="3458668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lang="en-GB" sz="2000" b="1" i="1" dirty="0"/>
              <a:t>When</a:t>
            </a:r>
            <a:r>
              <a:rPr lang="en-GB" sz="2000" i="1" dirty="0"/>
              <a:t> - Where does it sit in the debate, chronologically? </a:t>
            </a:r>
            <a:endParaRPr sz="2000" i="1" dirty="0"/>
          </a:p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lang="en-GB" sz="2000" b="1" i="1" dirty="0"/>
              <a:t>Where</a:t>
            </a:r>
            <a:r>
              <a:rPr lang="en-GB" sz="2000" i="1" dirty="0"/>
              <a:t> - What is the context for the piece of research? Where does it sit in the debate in relation to the articles studied in sub-strand 1?  </a:t>
            </a:r>
            <a:endParaRPr sz="2000" i="1" dirty="0"/>
          </a:p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lang="en-GB" sz="2000" b="1" i="1" dirty="0"/>
              <a:t>What kind</a:t>
            </a:r>
            <a:r>
              <a:rPr lang="en-GB" sz="2000" i="1" dirty="0"/>
              <a:t> of research is being presented?  </a:t>
            </a:r>
            <a:endParaRPr sz="2000" i="1" dirty="0"/>
          </a:p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lang="en-GB" sz="2000" b="1" i="1" dirty="0"/>
              <a:t>How does</a:t>
            </a:r>
            <a:r>
              <a:rPr lang="en-GB" sz="2000" i="1" dirty="0"/>
              <a:t> the article add to the debate? What contribution does it claim to make to existing knowledge?  </a:t>
            </a:r>
            <a:endParaRPr sz="2000" i="1" dirty="0"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dirty="0"/>
          </a:p>
        </p:txBody>
      </p:sp>
      <p:sp>
        <p:nvSpPr>
          <p:cNvPr id="109" name="Google Shape;109;p3"/>
          <p:cNvSpPr/>
          <p:nvPr/>
        </p:nvSpPr>
        <p:spPr>
          <a:xfrm>
            <a:off x="0" y="98113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0" name="Google Shape;110;p3"/>
          <p:cNvSpPr txBox="1"/>
          <p:nvPr/>
        </p:nvSpPr>
        <p:spPr>
          <a:xfrm>
            <a:off x="628650" y="1468133"/>
            <a:ext cx="3754929" cy="44011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cy-GB" sz="20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Pryd</a:t>
            </a:r>
            <a:r>
              <a:rPr lang="cy-GB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- Ble mae'n eistedd yn y ddadl, yn gronolegol?</a:t>
            </a:r>
            <a:endParaRPr lang="cy-GB" sz="1600" dirty="0"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cy-GB" sz="20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Ble</a:t>
            </a:r>
            <a:r>
              <a:rPr lang="cy-GB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- Beth yw cyd-destun y darn o ymchwil? Ble mae'n eistedd yn y ddadl mewn perthynas â'r erthyglau a astudiwyd yn is-adran 1?</a:t>
            </a:r>
            <a:endParaRPr lang="cy-GB" sz="1600" dirty="0"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cy-GB" sz="20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 fath </a:t>
            </a:r>
            <a:r>
              <a:rPr lang="cy-GB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 ymchwil sy'n cael ei gyflwyno?</a:t>
            </a:r>
            <a:endParaRPr lang="cy-GB" sz="1600" dirty="0"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cy-GB" sz="20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Sut</a:t>
            </a:r>
            <a:r>
              <a:rPr lang="cy-GB" sz="2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mae'r erthygl yn ychwanegu at y ddadl? Pa gyfraniad y mae'n honni ei fod yn ei wneud i wybodaeth bresennol?</a:t>
            </a:r>
            <a:endParaRPr lang="cy-GB" sz="1600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5B51B5B-D598-28DA-1A9A-21D61FD58B34}"/>
              </a:ext>
            </a:extLst>
          </p:cNvPr>
          <p:cNvCxnSpPr/>
          <p:nvPr/>
        </p:nvCxnSpPr>
        <p:spPr>
          <a:xfrm>
            <a:off x="4423871" y="1554498"/>
            <a:ext cx="0" cy="4625585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67B14C2-4C5C-844A-B563-62FF49017299}"/>
              </a:ext>
            </a:extLst>
          </p:cNvPr>
          <p:cNvSpPr/>
          <p:nvPr/>
        </p:nvSpPr>
        <p:spPr>
          <a:xfrm>
            <a:off x="0" y="0"/>
            <a:ext cx="9249104" cy="69368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8F17B5EE-92C0-E340-9254-43FA035AD3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99174" cy="693682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2DA0BC-5186-0244-90EB-CAAA6FB9F5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4626" y="5664692"/>
            <a:ext cx="6605239" cy="1051226"/>
          </a:xfrm>
        </p:spPr>
        <p:txBody>
          <a:bodyPr>
            <a:normAutofit fontScale="90000"/>
          </a:bodyPr>
          <a:lstStyle/>
          <a:p>
            <a:pPr algn="l"/>
            <a:br>
              <a:rPr lang="en-US">
                <a:solidFill>
                  <a:schemeClr val="bg1"/>
                </a:solidFill>
              </a:rPr>
            </a:br>
            <a:endParaRPr lang="en-US">
              <a:solidFill>
                <a:schemeClr val="bg1"/>
              </a:solidFill>
              <a:latin typeface="Helvetica" pitchFamily="2" charset="0"/>
            </a:endParaRP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88A6AFA-07E5-B44A-A580-BC2055CC3E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4316" y="367205"/>
            <a:ext cx="2938091" cy="196609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44158" y="1696665"/>
            <a:ext cx="527595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400" dirty="0">
                <a:solidFill>
                  <a:schemeClr val="bg1"/>
                </a:solidFill>
              </a:rPr>
              <a:t>Ysgrifennu eich Adolygiad o Lenyddiaeth Cychwynnol</a:t>
            </a:r>
          </a:p>
          <a:p>
            <a:r>
              <a:rPr lang="en-US" sz="4400" i="1" dirty="0">
                <a:solidFill>
                  <a:schemeClr val="bg1"/>
                </a:solidFill>
              </a:rPr>
              <a:t>Writing your Indicative Literature Review</a:t>
            </a:r>
            <a:endParaRPr lang="cy-GB" sz="4400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00638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Beth yw adolygiad o lenyddiaeth?</a:t>
            </a:r>
            <a:br>
              <a:rPr lang="en-US" dirty="0"/>
            </a:br>
            <a:r>
              <a:rPr lang="en-US" i="1" dirty="0"/>
              <a:t>What is a literature review?</a:t>
            </a:r>
            <a:endParaRPr lang="en-GB" i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68717" y="1672487"/>
            <a:ext cx="5162550" cy="2063203"/>
          </a:xfrm>
        </p:spPr>
        <p:txBody>
          <a:bodyPr>
            <a:normAutofit fontScale="85000" lnSpcReduction="20000"/>
          </a:bodyPr>
          <a:lstStyle/>
          <a:p>
            <a:pPr defTabSz="914400"/>
            <a:r>
              <a:rPr lang="cy-GB" dirty="0"/>
              <a:t>Adolygiad cynhwysfawr o lenyddiaeth</a:t>
            </a:r>
          </a:p>
          <a:p>
            <a:pPr defTabSz="914400"/>
            <a:r>
              <a:rPr lang="cy-GB" dirty="0"/>
              <a:t>Crynodeb, dadansoddiad ac esboniad o ymchwil a wnaed eisoes</a:t>
            </a:r>
          </a:p>
          <a:p>
            <a:pPr defTabSz="914400"/>
            <a:r>
              <a:rPr lang="cy-GB" dirty="0"/>
              <a:t>Pa ddamcaniaethau a chysyniadau sydd eisoes wedi'u cynnig</a:t>
            </a:r>
          </a:p>
        </p:txBody>
      </p:sp>
      <p:pic>
        <p:nvPicPr>
          <p:cNvPr id="4" name="Picture 3" descr="Books on a shelf">
            <a:extLst>
              <a:ext uri="{FF2B5EF4-FFF2-40B4-BE49-F238E27FC236}">
                <a16:creationId xmlns:a16="http://schemas.microsoft.com/office/drawing/2014/main" id="{55FC04D6-DB4C-4AF8-B346-6AAE603D74C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237" r="26284"/>
          <a:stretch/>
        </p:blipFill>
        <p:spPr>
          <a:xfrm>
            <a:off x="712733" y="1952499"/>
            <a:ext cx="2209800" cy="339003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AF837629-D885-088F-248D-D5E3B826149A}"/>
              </a:ext>
            </a:extLst>
          </p:cNvPr>
          <p:cNvSpPr txBox="1">
            <a:spLocks/>
          </p:cNvSpPr>
          <p:nvPr/>
        </p:nvSpPr>
        <p:spPr>
          <a:xfrm>
            <a:off x="3268717" y="3782249"/>
            <a:ext cx="5162550" cy="22313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85000" lnSpcReduction="1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r>
              <a:rPr lang="en-US" i="1" dirty="0"/>
              <a:t>Comprehensive review of literature</a:t>
            </a:r>
          </a:p>
          <a:p>
            <a:r>
              <a:rPr lang="en-US" i="1" dirty="0"/>
              <a:t>Summary, analysis and explanation of research already done</a:t>
            </a:r>
          </a:p>
          <a:p>
            <a:r>
              <a:rPr lang="en-US" i="1" dirty="0"/>
              <a:t>What theories and concepts have already been proposed</a:t>
            </a:r>
          </a:p>
          <a:p>
            <a:pPr marL="114300" indent="0">
              <a:buFont typeface="Arial"/>
              <a:buNone/>
            </a:pPr>
            <a:endParaRPr lang="en-GB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7EAD3B3-706F-F39E-B736-ED9DB4EEA4A1}"/>
              </a:ext>
            </a:extLst>
          </p:cNvPr>
          <p:cNvCxnSpPr/>
          <p:nvPr/>
        </p:nvCxnSpPr>
        <p:spPr>
          <a:xfrm>
            <a:off x="3268717" y="3735690"/>
            <a:ext cx="5580993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96278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Adolygiad o lenyddiaeth</a:t>
            </a:r>
            <a:br>
              <a:rPr lang="en-US" dirty="0"/>
            </a:br>
            <a:r>
              <a:rPr lang="en-US" i="1" dirty="0"/>
              <a:t>Literature Review</a:t>
            </a:r>
            <a:endParaRPr lang="en-GB" i="1" dirty="0"/>
          </a:p>
        </p:txBody>
      </p:sp>
      <p:sp>
        <p:nvSpPr>
          <p:cNvPr id="4" name="Text Placeholder 1"/>
          <p:cNvSpPr txBox="1">
            <a:spLocks/>
          </p:cNvSpPr>
          <p:nvPr/>
        </p:nvSpPr>
        <p:spPr>
          <a:xfrm>
            <a:off x="370823" y="1811809"/>
            <a:ext cx="5157618" cy="1893340"/>
          </a:xfrm>
          <a:prstGeom prst="rect">
            <a:avLst/>
          </a:prstGeom>
          <a:ln w="38100">
            <a:solidFill>
              <a:schemeClr val="accent5">
                <a:lumMod val="50000"/>
              </a:schemeClr>
            </a:solidFill>
          </a:ln>
        </p:spPr>
        <p:txBody>
          <a:bodyPr vert="horz" lIns="91425" tIns="91425" rIns="91425" bIns="91425" rtlCol="0" anchor="t" anchorCtr="0">
            <a:noAutofit/>
          </a:bodyPr>
          <a:lstStyle>
            <a:lvl1pPr marL="342900" lvl="0" indent="-342900" algn="l" defTabSz="457200" rtl="0" eaLnBrk="1" latinLnBrk="0" hangingPunct="1">
              <a:spcBef>
                <a:spcPts val="0"/>
              </a:spcBef>
              <a:buFont typeface="Arial"/>
              <a:buChar char="•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Trade Gothic LT Std Light" charset="0"/>
                <a:ea typeface="Trade Gothic LT Std Light" charset="0"/>
                <a:cs typeface="Trade Gothic LT Std Light" charset="0"/>
              </a:defRPr>
            </a:lvl1pPr>
            <a:lvl2pPr marL="742950" lvl="1" indent="-285750" algn="l" defTabSz="457200" rtl="0" eaLnBrk="1" latinLnBrk="0" hangingPunct="1">
              <a:spcBef>
                <a:spcPts val="0"/>
              </a:spcBef>
              <a:buFont typeface="Arial"/>
              <a:buChar char="–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Helvetica" charset="0"/>
                <a:ea typeface="Helvetica" charset="0"/>
                <a:cs typeface="Helvetica" charset="0"/>
              </a:defRPr>
            </a:lvl2pPr>
            <a:lvl3pPr marL="1143000" lvl="2" indent="-228600" algn="l" defTabSz="457200" rtl="0" eaLnBrk="1" latinLnBrk="0" hangingPunct="1">
              <a:spcBef>
                <a:spcPts val="0"/>
              </a:spcBef>
              <a:buFont typeface="Arial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Helvetica" charset="0"/>
                <a:ea typeface="Helvetica" charset="0"/>
                <a:cs typeface="Helvetica" charset="0"/>
              </a:defRPr>
            </a:lvl3pPr>
            <a:lvl4pPr marL="1600200" lvl="3" indent="-228600" algn="l" defTabSz="457200" rtl="0" eaLnBrk="1" latinLnBrk="0" hangingPunct="1">
              <a:spcBef>
                <a:spcPts val="0"/>
              </a:spcBef>
              <a:buFont typeface="Arial"/>
              <a:buChar char="–"/>
              <a:defRPr sz="1200" kern="1200">
                <a:solidFill>
                  <a:schemeClr val="tx1">
                    <a:lumMod val="65000"/>
                    <a:lumOff val="35000"/>
                  </a:schemeClr>
                </a:solidFill>
                <a:latin typeface="Helvetica" charset="0"/>
                <a:ea typeface="Helvetica" charset="0"/>
                <a:cs typeface="Helvetica" charset="0"/>
              </a:defRPr>
            </a:lvl4pPr>
            <a:lvl5pPr marL="2057400" lvl="4" indent="-228600" algn="l" defTabSz="457200" rtl="0" eaLnBrk="1" latinLnBrk="0" hangingPunct="1">
              <a:spcBef>
                <a:spcPts val="0"/>
              </a:spcBef>
              <a:buFont typeface="Arial"/>
              <a:buChar char="»"/>
              <a:defRPr sz="1200" kern="1200">
                <a:solidFill>
                  <a:schemeClr val="tx1">
                    <a:lumMod val="65000"/>
                    <a:lumOff val="35000"/>
                  </a:schemeClr>
                </a:solidFill>
                <a:latin typeface="Helvetica" charset="0"/>
                <a:ea typeface="Helvetica" charset="0"/>
                <a:cs typeface="Helvetica" charset="0"/>
              </a:defRPr>
            </a:lvl5pPr>
            <a:lvl6pPr marL="2514600" lvl="5" indent="-228600" algn="l" defTabSz="457200" rtl="0" eaLnBrk="1" latinLnBrk="0" hangingPunct="1">
              <a:spcBef>
                <a:spcPts val="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457200" rtl="0" eaLnBrk="1" latinLnBrk="0" hangingPunct="1">
              <a:spcBef>
                <a:spcPts val="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457200" rtl="0" eaLnBrk="1" latinLnBrk="0" hangingPunct="1">
              <a:spcBef>
                <a:spcPts val="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457200" rtl="0" eaLnBrk="1" latinLnBrk="0" hangingPunct="1">
              <a:spcBef>
                <a:spcPts val="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2300" spc="-5" dirty="0">
                <a:latin typeface="Arial"/>
                <a:cs typeface="Arial"/>
              </a:rPr>
              <a:t>Yn cysylltu eich prosiect â'r llenyddiaeth empirig a damcaniaethol ehangach</a:t>
            </a:r>
          </a:p>
          <a:p>
            <a:r>
              <a:rPr lang="cy-GB" sz="2300" spc="-5" dirty="0">
                <a:latin typeface="Arial"/>
                <a:cs typeface="Arial"/>
              </a:rPr>
              <a:t>Proses iterus o gynllunio, chwilio, darllen ac ysgrifennu</a:t>
            </a:r>
          </a:p>
          <a:p>
            <a:pPr marL="0" indent="0">
              <a:buFont typeface="Arial"/>
              <a:buNone/>
            </a:pPr>
            <a:endParaRPr lang="en-US" sz="2300" spc="-5" dirty="0">
              <a:latin typeface="Arial"/>
              <a:cs typeface="Arial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0752" y="2127674"/>
            <a:ext cx="2918613" cy="2912706"/>
          </a:xfrm>
          <a:prstGeom prst="rect">
            <a:avLst/>
          </a:prstGeom>
        </p:spPr>
      </p:pic>
      <p:sp>
        <p:nvSpPr>
          <p:cNvPr id="3" name="Text Placeholder 1">
            <a:extLst>
              <a:ext uri="{FF2B5EF4-FFF2-40B4-BE49-F238E27FC236}">
                <a16:creationId xmlns:a16="http://schemas.microsoft.com/office/drawing/2014/main" id="{C31241E6-1301-F1FA-B83E-1D4A324E8EEC}"/>
              </a:ext>
            </a:extLst>
          </p:cNvPr>
          <p:cNvSpPr txBox="1">
            <a:spLocks/>
          </p:cNvSpPr>
          <p:nvPr/>
        </p:nvSpPr>
        <p:spPr>
          <a:xfrm>
            <a:off x="370822" y="3965856"/>
            <a:ext cx="5157617" cy="1615136"/>
          </a:xfrm>
          <a:prstGeom prst="rect">
            <a:avLst/>
          </a:prstGeom>
          <a:ln w="38100">
            <a:solidFill>
              <a:schemeClr val="accent5">
                <a:lumMod val="50000"/>
              </a:schemeClr>
            </a:solidFill>
          </a:ln>
        </p:spPr>
        <p:txBody>
          <a:bodyPr vert="horz" lIns="91425" tIns="91425" rIns="91425" bIns="91425" rtlCol="0" anchor="t" anchorCtr="0">
            <a:noAutofit/>
          </a:bodyPr>
          <a:lstStyle>
            <a:lvl1pPr marL="342900" lvl="0" indent="-342900" algn="l" defTabSz="457200" rtl="0" eaLnBrk="1" latinLnBrk="0" hangingPunct="1">
              <a:spcBef>
                <a:spcPts val="0"/>
              </a:spcBef>
              <a:buFont typeface="Arial"/>
              <a:buChar char="•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Trade Gothic LT Std Light" charset="0"/>
                <a:ea typeface="Trade Gothic LT Std Light" charset="0"/>
                <a:cs typeface="Trade Gothic LT Std Light" charset="0"/>
              </a:defRPr>
            </a:lvl1pPr>
            <a:lvl2pPr marL="742950" lvl="1" indent="-285750" algn="l" defTabSz="457200" rtl="0" eaLnBrk="1" latinLnBrk="0" hangingPunct="1">
              <a:spcBef>
                <a:spcPts val="0"/>
              </a:spcBef>
              <a:buFont typeface="Arial"/>
              <a:buChar char="–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Helvetica" charset="0"/>
                <a:ea typeface="Helvetica" charset="0"/>
                <a:cs typeface="Helvetica" charset="0"/>
              </a:defRPr>
            </a:lvl2pPr>
            <a:lvl3pPr marL="1143000" lvl="2" indent="-228600" algn="l" defTabSz="457200" rtl="0" eaLnBrk="1" latinLnBrk="0" hangingPunct="1">
              <a:spcBef>
                <a:spcPts val="0"/>
              </a:spcBef>
              <a:buFont typeface="Arial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Helvetica" charset="0"/>
                <a:ea typeface="Helvetica" charset="0"/>
                <a:cs typeface="Helvetica" charset="0"/>
              </a:defRPr>
            </a:lvl3pPr>
            <a:lvl4pPr marL="1600200" lvl="3" indent="-228600" algn="l" defTabSz="457200" rtl="0" eaLnBrk="1" latinLnBrk="0" hangingPunct="1">
              <a:spcBef>
                <a:spcPts val="0"/>
              </a:spcBef>
              <a:buFont typeface="Arial"/>
              <a:buChar char="–"/>
              <a:defRPr sz="1200" kern="1200">
                <a:solidFill>
                  <a:schemeClr val="tx1">
                    <a:lumMod val="65000"/>
                    <a:lumOff val="35000"/>
                  </a:schemeClr>
                </a:solidFill>
                <a:latin typeface="Helvetica" charset="0"/>
                <a:ea typeface="Helvetica" charset="0"/>
                <a:cs typeface="Helvetica" charset="0"/>
              </a:defRPr>
            </a:lvl4pPr>
            <a:lvl5pPr marL="2057400" lvl="4" indent="-228600" algn="l" defTabSz="457200" rtl="0" eaLnBrk="1" latinLnBrk="0" hangingPunct="1">
              <a:spcBef>
                <a:spcPts val="0"/>
              </a:spcBef>
              <a:buFont typeface="Arial"/>
              <a:buChar char="»"/>
              <a:defRPr sz="1200" kern="1200">
                <a:solidFill>
                  <a:schemeClr val="tx1">
                    <a:lumMod val="65000"/>
                    <a:lumOff val="35000"/>
                  </a:schemeClr>
                </a:solidFill>
                <a:latin typeface="Helvetica" charset="0"/>
                <a:ea typeface="Helvetica" charset="0"/>
                <a:cs typeface="Helvetica" charset="0"/>
              </a:defRPr>
            </a:lvl5pPr>
            <a:lvl6pPr marL="2514600" lvl="5" indent="-228600" algn="l" defTabSz="457200" rtl="0" eaLnBrk="1" latinLnBrk="0" hangingPunct="1">
              <a:spcBef>
                <a:spcPts val="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457200" rtl="0" eaLnBrk="1" latinLnBrk="0" hangingPunct="1">
              <a:spcBef>
                <a:spcPts val="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457200" rtl="0" eaLnBrk="1" latinLnBrk="0" hangingPunct="1">
              <a:spcBef>
                <a:spcPts val="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457200" rtl="0" eaLnBrk="1" latinLnBrk="0" hangingPunct="1">
              <a:spcBef>
                <a:spcPts val="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00" i="1" spc="-5" dirty="0">
                <a:latin typeface="Arial"/>
                <a:cs typeface="Arial"/>
              </a:rPr>
              <a:t>Connects your </a:t>
            </a:r>
            <a:r>
              <a:rPr lang="en-US" sz="2300" i="1" dirty="0">
                <a:latin typeface="Arial"/>
                <a:cs typeface="Arial"/>
              </a:rPr>
              <a:t>project to </a:t>
            </a:r>
            <a:r>
              <a:rPr lang="en-US" sz="2300" i="1" spc="-10" dirty="0">
                <a:latin typeface="Arial"/>
                <a:cs typeface="Arial"/>
              </a:rPr>
              <a:t>the </a:t>
            </a:r>
            <a:r>
              <a:rPr lang="en-US" sz="2300" i="1" dirty="0">
                <a:latin typeface="Arial"/>
                <a:cs typeface="Arial"/>
              </a:rPr>
              <a:t>wider empirical </a:t>
            </a:r>
            <a:r>
              <a:rPr lang="en-US" sz="2300" i="1" spc="-5" dirty="0">
                <a:latin typeface="Arial"/>
                <a:cs typeface="Arial"/>
              </a:rPr>
              <a:t>and</a:t>
            </a:r>
            <a:r>
              <a:rPr lang="en-US" sz="2300" i="1" spc="-45" dirty="0">
                <a:latin typeface="Arial"/>
                <a:cs typeface="Arial"/>
              </a:rPr>
              <a:t> </a:t>
            </a:r>
            <a:r>
              <a:rPr lang="en-US" sz="2300" i="1" spc="-5" dirty="0">
                <a:latin typeface="Arial"/>
                <a:cs typeface="Arial"/>
              </a:rPr>
              <a:t>theoretical </a:t>
            </a:r>
            <a:r>
              <a:rPr lang="en-US" sz="2300" i="1" dirty="0">
                <a:latin typeface="Arial"/>
                <a:cs typeface="Arial"/>
              </a:rPr>
              <a:t>literature.</a:t>
            </a:r>
          </a:p>
          <a:p>
            <a:r>
              <a:rPr lang="en-US" sz="2300" i="1" spc="-5" dirty="0">
                <a:latin typeface="Arial"/>
                <a:cs typeface="Arial"/>
              </a:rPr>
              <a:t>Iterative process of planning, searching, reading and writing</a:t>
            </a:r>
            <a:endParaRPr lang="en-GB" sz="2300" i="1" dirty="0"/>
          </a:p>
          <a:p>
            <a:pPr marL="0" indent="0">
              <a:buFont typeface="Arial"/>
              <a:buNone/>
            </a:pPr>
            <a:endParaRPr lang="en-GB" sz="2300" dirty="0"/>
          </a:p>
        </p:txBody>
      </p:sp>
    </p:spTree>
    <p:extLst>
      <p:ext uri="{BB962C8B-B14F-4D97-AF65-F5344CB8AC3E}">
        <p14:creationId xmlns:p14="http://schemas.microsoft.com/office/powerpoint/2010/main" val="9266944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912" y="309425"/>
            <a:ext cx="8221060" cy="1325563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cy-GB" dirty="0"/>
              <a:t>Pam ddylech chi adolygu llenyddiaeth?</a:t>
            </a:r>
            <a:br>
              <a:rPr lang="en-US" dirty="0"/>
            </a:br>
            <a:r>
              <a:rPr lang="en-US" i="1" dirty="0"/>
              <a:t>Why should you review literature?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2152" y="1634988"/>
            <a:ext cx="3615559" cy="3818430"/>
          </a:xfrm>
        </p:spPr>
        <p:txBody>
          <a:bodyPr>
            <a:noAutofit/>
          </a:bodyPr>
          <a:lstStyle/>
          <a:p>
            <a:pPr marL="342900" lvl="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cy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I ddangos ymchwil a wnaed eisoes</a:t>
            </a:r>
          </a:p>
          <a:p>
            <a:pPr marL="342900" lvl="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cy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Amlygu meysydd heb fawr o ymchwil</a:t>
            </a:r>
          </a:p>
          <a:p>
            <a:pPr marL="342900" lvl="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cy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Adnabod meysydd ar gyfer ymchwil pellach</a:t>
            </a:r>
          </a:p>
          <a:p>
            <a:pPr marL="342900" lvl="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cy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I drafod damcaniaethau a chysyniadau</a:t>
            </a:r>
          </a:p>
          <a:p>
            <a:pPr marL="342900" lvl="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cy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I egluro terminoleg</a:t>
            </a:r>
            <a:endParaRPr lang="cy-GB" sz="2400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85EC185-BD37-7A27-FCF2-A39E9B40941E}"/>
              </a:ext>
            </a:extLst>
          </p:cNvPr>
          <p:cNvSpPr txBox="1">
            <a:spLocks/>
          </p:cNvSpPr>
          <p:nvPr/>
        </p:nvSpPr>
        <p:spPr>
          <a:xfrm>
            <a:off x="4781220" y="1634988"/>
            <a:ext cx="3470385" cy="4060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85000" lnSpcReduction="2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342900">
              <a:lnSpc>
                <a:spcPct val="12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To show research already done</a:t>
            </a:r>
          </a:p>
          <a:p>
            <a:pPr marL="342900">
              <a:lnSpc>
                <a:spcPct val="12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To highlight areas with little research </a:t>
            </a:r>
          </a:p>
          <a:p>
            <a:pPr marL="342900">
              <a:lnSpc>
                <a:spcPct val="12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To identify areas for further research</a:t>
            </a:r>
          </a:p>
          <a:p>
            <a:pPr marL="342900">
              <a:lnSpc>
                <a:spcPct val="12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To discuss theories and concepts</a:t>
            </a:r>
          </a:p>
          <a:p>
            <a:pPr marL="342900">
              <a:lnSpc>
                <a:spcPct val="12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To explain terminology</a:t>
            </a:r>
          </a:p>
          <a:p>
            <a:endParaRPr lang="en-GB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A10B382-187A-79A2-994B-6D31D87DF4AE}"/>
              </a:ext>
            </a:extLst>
          </p:cNvPr>
          <p:cNvCxnSpPr/>
          <p:nvPr/>
        </p:nvCxnSpPr>
        <p:spPr>
          <a:xfrm>
            <a:off x="4362781" y="1634988"/>
            <a:ext cx="0" cy="397753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3384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Cychwyn eich chwiliad</a:t>
            </a:r>
            <a:br>
              <a:rPr lang="en-US" dirty="0"/>
            </a:br>
            <a:r>
              <a:rPr lang="en-GB" i="1" dirty="0"/>
              <a:t>Starting your search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8364" y="1796597"/>
            <a:ext cx="3876283" cy="4026134"/>
          </a:xfrm>
        </p:spPr>
        <p:txBody>
          <a:bodyPr>
            <a:normAutofit fontScale="92500" lnSpcReduction="10000"/>
          </a:bodyPr>
          <a:lstStyle/>
          <a:p>
            <a:pPr defTabSz="914400"/>
            <a:r>
              <a:rPr lang="cy-GB" dirty="0">
                <a:solidFill>
                  <a:srgbClr val="333333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Mireinio eich cwestiwn(cwestiynau) ymchwil</a:t>
            </a:r>
          </a:p>
          <a:p>
            <a:pPr defTabSz="914400"/>
            <a:r>
              <a:rPr lang="cy-GB" dirty="0">
                <a:solidFill>
                  <a:srgbClr val="333333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Chwiliad cychwynnol gan ddefnyddio geiriau allweddol</a:t>
            </a:r>
          </a:p>
          <a:p>
            <a:pPr defTabSz="914400"/>
            <a:r>
              <a:rPr lang="cy-GB" dirty="0">
                <a:solidFill>
                  <a:srgbClr val="333333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Sgrinio, crynhoi, dogfennu, trefnu, dadansoddi a syntheseiddio</a:t>
            </a:r>
            <a:endParaRPr lang="cy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14300" indent="0">
              <a:buNone/>
            </a:pPr>
            <a:endParaRPr lang="en-GB" dirty="0"/>
          </a:p>
        </p:txBody>
      </p:sp>
      <p:pic>
        <p:nvPicPr>
          <p:cNvPr id="4" name="Picture 3" descr="Magnifying glass on clear background">
            <a:extLst>
              <a:ext uri="{FF2B5EF4-FFF2-40B4-BE49-F238E27FC236}">
                <a16:creationId xmlns:a16="http://schemas.microsoft.com/office/drawing/2014/main" id="{B65E7F5C-1A40-4E8A-AC10-74BC692445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088" r="11435" b="20371"/>
          <a:stretch/>
        </p:blipFill>
        <p:spPr>
          <a:xfrm>
            <a:off x="7309719" y="257179"/>
            <a:ext cx="1347878" cy="154145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FCFF4171-27C4-7BA6-112A-00D958F41E0F}"/>
              </a:ext>
            </a:extLst>
          </p:cNvPr>
          <p:cNvSpPr txBox="1">
            <a:spLocks/>
          </p:cNvSpPr>
          <p:nvPr/>
        </p:nvSpPr>
        <p:spPr>
          <a:xfrm>
            <a:off x="4328092" y="1796597"/>
            <a:ext cx="3655566" cy="39210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r>
              <a:rPr lang="en-GB" sz="2600" i="1" dirty="0">
                <a:solidFill>
                  <a:srgbClr val="333333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Refine your research question(s)</a:t>
            </a:r>
          </a:p>
          <a:p>
            <a:r>
              <a:rPr lang="en-GB" sz="2600" i="1" dirty="0">
                <a:solidFill>
                  <a:srgbClr val="333333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Initial search using key words</a:t>
            </a:r>
          </a:p>
          <a:p>
            <a:r>
              <a:rPr lang="en-GB" sz="2600" i="1" dirty="0">
                <a:solidFill>
                  <a:srgbClr val="333333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Screen, summarise, document, organise, analyse and synthesise</a:t>
            </a:r>
          </a:p>
          <a:p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14300" indent="0">
              <a:buFont typeface="Arial"/>
              <a:buNone/>
            </a:pPr>
            <a:endParaRPr lang="en-GB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7B0FB52-6D5F-DD95-BB89-A6DB8FA51F0F}"/>
              </a:ext>
            </a:extLst>
          </p:cNvPr>
          <p:cNvCxnSpPr/>
          <p:nvPr/>
        </p:nvCxnSpPr>
        <p:spPr>
          <a:xfrm>
            <a:off x="4214647" y="1796597"/>
            <a:ext cx="0" cy="378439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38395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000" dirty="0"/>
              <a:t>Adnabod eich geiriau allweddol</a:t>
            </a:r>
            <a:br>
              <a:rPr lang="cy-GB" sz="4000" dirty="0"/>
            </a:br>
            <a:r>
              <a:rPr lang="en-US" sz="4000" i="1" dirty="0"/>
              <a:t>Identify your key words</a:t>
            </a:r>
            <a:endParaRPr lang="cy-GB" sz="4000" i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6538" y="1908404"/>
            <a:ext cx="3752194" cy="3693610"/>
          </a:xfrm>
        </p:spPr>
        <p:txBody>
          <a:bodyPr>
            <a:normAutofit fontScale="92500" lnSpcReduction="10000"/>
          </a:bodyPr>
          <a:lstStyle/>
          <a:p>
            <a:pPr defTabSz="914400"/>
            <a:r>
              <a:rPr lang="cy-GB" dirty="0"/>
              <a:t>Geiriau a chysyniadau pwysig a geir yn eich cwestiwn ymchwil</a:t>
            </a:r>
          </a:p>
          <a:p>
            <a:pPr defTabSz="914400"/>
            <a:r>
              <a:rPr lang="cy-GB" dirty="0"/>
              <a:t>Dewiswch y geiriau pwysicaf</a:t>
            </a:r>
          </a:p>
          <a:p>
            <a:pPr defTabSz="914400"/>
            <a:r>
              <a:rPr lang="cy-GB" dirty="0"/>
              <a:t>Bydd geiriau allweddol yn rhoi mwy o ganlyniadau nag ymadroddion neu frawddegau</a:t>
            </a:r>
          </a:p>
        </p:txBody>
      </p:sp>
      <p:pic>
        <p:nvPicPr>
          <p:cNvPr id="4" name="Picture 3" descr="A closeup of a key and a keyhole">
            <a:extLst>
              <a:ext uri="{FF2B5EF4-FFF2-40B4-BE49-F238E27FC236}">
                <a16:creationId xmlns:a16="http://schemas.microsoft.com/office/drawing/2014/main" id="{2FBE5AD6-52F4-47AD-B670-8437E2458B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302" r="15503"/>
          <a:stretch/>
        </p:blipFill>
        <p:spPr>
          <a:xfrm>
            <a:off x="3678651" y="4298731"/>
            <a:ext cx="1535122" cy="185036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7EF580CC-EC23-8FC4-D3DD-FB7F5EE07638}"/>
              </a:ext>
            </a:extLst>
          </p:cNvPr>
          <p:cNvSpPr txBox="1">
            <a:spLocks/>
          </p:cNvSpPr>
          <p:nvPr/>
        </p:nvSpPr>
        <p:spPr>
          <a:xfrm>
            <a:off x="4845269" y="1908403"/>
            <a:ext cx="3393646" cy="3556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2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r>
              <a:rPr lang="en-US" i="1" dirty="0"/>
              <a:t>Important words and concepts found in your research question</a:t>
            </a:r>
          </a:p>
          <a:p>
            <a:r>
              <a:rPr lang="en-US" i="1" dirty="0"/>
              <a:t>Choose the most important nouns</a:t>
            </a:r>
          </a:p>
          <a:p>
            <a:r>
              <a:rPr lang="en-US" i="1" dirty="0"/>
              <a:t>Keywords will give more results than phrases or sentences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77885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000" dirty="0"/>
              <a:t>Gweithgaredd: Geiriau allweddol</a:t>
            </a:r>
            <a:br>
              <a:rPr lang="en-US" sz="4000" dirty="0"/>
            </a:br>
            <a:r>
              <a:rPr lang="en-US" sz="4000" i="1" dirty="0"/>
              <a:t>Activity: Key words</a:t>
            </a:r>
            <a:endParaRPr lang="en-GB" sz="4000" i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4478" y="1549854"/>
            <a:ext cx="7368721" cy="4351338"/>
          </a:xfrm>
        </p:spPr>
        <p:txBody>
          <a:bodyPr>
            <a:normAutofit/>
          </a:bodyPr>
          <a:lstStyle/>
          <a:p>
            <a:pPr marL="114300" indent="0">
              <a:buNone/>
            </a:pPr>
            <a:r>
              <a:rPr lang="cy-GB" sz="2400" dirty="0">
                <a:solidFill>
                  <a:srgbClr val="333333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‘Pa strategaethau y gall athrawon ysgolion uwchradd eu defnyddio i greu amgylchedd ystafell ddosbarth cynhwysol?’</a:t>
            </a:r>
          </a:p>
          <a:p>
            <a:pPr marL="114300" indent="0">
              <a:buNone/>
            </a:pPr>
            <a:r>
              <a:rPr lang="en-GB" sz="2400" i="1" dirty="0">
                <a:solidFill>
                  <a:srgbClr val="333333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‘What strategies can secondary school teachers use to create an inclusive classroom environment?’</a:t>
            </a:r>
          </a:p>
          <a:p>
            <a:r>
              <a:rPr lang="cy-GB" sz="2400" dirty="0">
                <a:solidFill>
                  <a:srgbClr val="333333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Ysgol Uwchradd / </a:t>
            </a:r>
            <a:r>
              <a:rPr lang="en-GB" sz="2400" i="1" dirty="0">
                <a:solidFill>
                  <a:srgbClr val="333333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Secondary School</a:t>
            </a:r>
          </a:p>
          <a:p>
            <a:r>
              <a:rPr lang="cy-GB" sz="2400" dirty="0">
                <a:solidFill>
                  <a:srgbClr val="333333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Athrawon / </a:t>
            </a:r>
            <a:r>
              <a:rPr lang="en-GB" sz="2400" i="1" dirty="0">
                <a:solidFill>
                  <a:srgbClr val="333333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Teachers</a:t>
            </a:r>
          </a:p>
          <a:p>
            <a:r>
              <a:rPr lang="cy-GB" sz="2400" dirty="0">
                <a:solidFill>
                  <a:srgbClr val="333333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Amgylchedd cynhwysol / </a:t>
            </a:r>
            <a:r>
              <a:rPr lang="en-US" sz="2400" i="1" dirty="0">
                <a:solidFill>
                  <a:srgbClr val="333333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Inclusive environment</a:t>
            </a:r>
            <a:endParaRPr lang="cy-GB" sz="2400" i="1" dirty="0">
              <a:solidFill>
                <a:srgbClr val="333333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2400" dirty="0">
                <a:solidFill>
                  <a:srgbClr val="333333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Strategaethau ystafell ddosbarth cynhwysol / </a:t>
            </a:r>
            <a:r>
              <a:rPr lang="en-US" sz="2400" i="1" dirty="0">
                <a:solidFill>
                  <a:srgbClr val="333333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Inclusive classroom strategies</a:t>
            </a:r>
            <a:endParaRPr lang="en-GB" sz="2400" i="1" dirty="0">
              <a:solidFill>
                <a:srgbClr val="333333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cy-GB" dirty="0">
              <a:solidFill>
                <a:srgbClr val="333333"/>
              </a:solidFill>
              <a:cs typeface="Times New Roman" panose="02020603050405020304" pitchFamily="18" charset="0"/>
            </a:endParaRPr>
          </a:p>
          <a:p>
            <a:pPr marL="1143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8757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Beth nesaf? </a:t>
            </a:r>
            <a:r>
              <a:rPr lang="en-US" dirty="0"/>
              <a:t>/ </a:t>
            </a:r>
            <a:r>
              <a:rPr lang="en-US" i="1" dirty="0"/>
              <a:t>What next?</a:t>
            </a:r>
            <a:endParaRPr lang="en-GB" i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6421" y="1595907"/>
            <a:ext cx="7886701" cy="2419045"/>
          </a:xfrm>
        </p:spPr>
        <p:txBody>
          <a:bodyPr>
            <a:normAutofit/>
          </a:bodyPr>
          <a:lstStyle/>
          <a:p>
            <a:pPr marL="114300" indent="0">
              <a:buNone/>
            </a:pPr>
            <a:r>
              <a:rPr lang="cy-GB" sz="2400" dirty="0"/>
              <a:t>Canfu chwiliad cychwynnol o ‘strategaethau ystafell ddosbarth cynhwysol’ dros 1,680,000 o ganlyniadau yn Google </a:t>
            </a:r>
            <a:r>
              <a:rPr lang="cy-GB" sz="2400" dirty="0" err="1"/>
              <a:t>Scholar</a:t>
            </a:r>
            <a:endParaRPr lang="cy-GB" sz="2400" dirty="0"/>
          </a:p>
          <a:p>
            <a:pPr marL="114300" indent="0">
              <a:buNone/>
            </a:pPr>
            <a:r>
              <a:rPr lang="cy-GB" sz="2400" dirty="0"/>
              <a:t>Sut ydyn ni'n gwerthuso'r ffynonellau i bennu hygrededd, perthnasedd a dibynadwyedd?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ADFAD68-AFC1-8FD9-2A77-4C5A053B1B39}"/>
              </a:ext>
            </a:extLst>
          </p:cNvPr>
          <p:cNvSpPr txBox="1">
            <a:spLocks/>
          </p:cNvSpPr>
          <p:nvPr/>
        </p:nvSpPr>
        <p:spPr>
          <a:xfrm>
            <a:off x="396421" y="3665850"/>
            <a:ext cx="7886701" cy="18836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114300" indent="0">
              <a:buFont typeface="Arial"/>
              <a:buNone/>
            </a:pPr>
            <a:r>
              <a:rPr lang="en-US" sz="2400" i="1" dirty="0"/>
              <a:t>An initial search of ‘inclusive classroom strategies’ identified over 1,680,000 results in Google Scholar</a:t>
            </a:r>
          </a:p>
          <a:p>
            <a:pPr marL="114300" indent="0">
              <a:buFont typeface="Arial"/>
              <a:buNone/>
            </a:pPr>
            <a:r>
              <a:rPr lang="en-US" sz="2400" i="1" dirty="0"/>
              <a:t>How do we evaluate the sources to determine credibility, relevance and reliability?</a:t>
            </a:r>
            <a:endParaRPr lang="en-GB" sz="2400" i="1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10014FD-CBF2-C527-F840-41DF88296C39}"/>
              </a:ext>
            </a:extLst>
          </p:cNvPr>
          <p:cNvCxnSpPr/>
          <p:nvPr/>
        </p:nvCxnSpPr>
        <p:spPr>
          <a:xfrm>
            <a:off x="628650" y="3647090"/>
            <a:ext cx="7495847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27757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C99E0-F580-FF47-BED6-842D1422C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490" y="333595"/>
            <a:ext cx="8179019" cy="1325563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en-GB" dirty="0" err="1"/>
              <a:t>Gweithgaredd</a:t>
            </a:r>
            <a:r>
              <a:rPr lang="en-GB" dirty="0"/>
              <a:t> : </a:t>
            </a:r>
            <a:r>
              <a:rPr lang="en-GB" dirty="0" err="1"/>
              <a:t>Mireinio</a:t>
            </a:r>
            <a:r>
              <a:rPr lang="en-GB" dirty="0"/>
              <a:t> eich </a:t>
            </a:r>
            <a:r>
              <a:rPr lang="en-GB" dirty="0" err="1"/>
              <a:t>Chwiliad</a:t>
            </a:r>
            <a:r>
              <a:rPr lang="en-GB" dirty="0"/>
              <a:t> </a:t>
            </a:r>
            <a:br>
              <a:rPr lang="en-GB" dirty="0"/>
            </a:br>
            <a:r>
              <a:rPr lang="en-GB" i="1" dirty="0"/>
              <a:t>Activity : Refining your Search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D7FD90-7A28-A99A-F6F4-26C8D1261D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49" y="1659158"/>
            <a:ext cx="8179019" cy="4351338"/>
          </a:xfrm>
        </p:spPr>
        <p:txBody>
          <a:bodyPr/>
          <a:lstStyle/>
          <a:p>
            <a:r>
              <a:rPr lang="en-GB" b="1" dirty="0"/>
              <a:t>Google Scholar</a:t>
            </a:r>
          </a:p>
          <a:p>
            <a:r>
              <a:rPr lang="cy-GB" b="1" dirty="0"/>
              <a:t>Catalog y Llyfrgell</a:t>
            </a:r>
            <a:r>
              <a:rPr lang="en-GB" b="1" dirty="0"/>
              <a:t>/</a:t>
            </a:r>
            <a:r>
              <a:rPr lang="en-GB" b="1" i="1" dirty="0"/>
              <a:t>Library Catalogue</a:t>
            </a:r>
          </a:p>
          <a:p>
            <a:pPr marL="114300" indent="0">
              <a:buNone/>
            </a:pPr>
            <a:endParaRPr lang="en-GB" dirty="0"/>
          </a:p>
          <a:p>
            <a:pPr marL="114300" indent="0">
              <a:buNone/>
            </a:pPr>
            <a:r>
              <a:rPr lang="cy-GB" sz="2400" dirty="0"/>
              <a:t>Allwch chi wneud chwiliad? Pa eiriau allweddol fyddwch chi angen chwilio? Ewch ati i chwilio a mireinio eich chwiliad. Arbrofwch!</a:t>
            </a:r>
          </a:p>
          <a:p>
            <a:pPr marL="114300" indent="0">
              <a:buNone/>
            </a:pPr>
            <a:r>
              <a:rPr lang="en-GB" sz="2400" i="1" dirty="0"/>
              <a:t>Can you begin to search? What keywords will you need to search for? Start searching and refine your search. Experiment!</a:t>
            </a:r>
          </a:p>
        </p:txBody>
      </p:sp>
    </p:spTree>
    <p:extLst>
      <p:ext uri="{BB962C8B-B14F-4D97-AF65-F5344CB8AC3E}">
        <p14:creationId xmlns:p14="http://schemas.microsoft.com/office/powerpoint/2010/main" val="2863774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07694"/>
            <a:ext cx="7886700" cy="1325563"/>
          </a:xfrm>
        </p:spPr>
        <p:txBody>
          <a:bodyPr/>
          <a:lstStyle/>
          <a:p>
            <a:r>
              <a:rPr lang="cy-GB" dirty="0"/>
              <a:t>Gwerthuso Ffynonellau</a:t>
            </a:r>
            <a:br>
              <a:rPr lang="en-US" dirty="0"/>
            </a:br>
            <a:r>
              <a:rPr lang="en-US" i="1" dirty="0"/>
              <a:t>Evaluating Sources</a:t>
            </a:r>
            <a:endParaRPr lang="en-GB" i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7861" y="1533257"/>
            <a:ext cx="8408278" cy="3931042"/>
          </a:xfrm>
        </p:spPr>
        <p:txBody>
          <a:bodyPr>
            <a:normAutofit fontScale="55000" lnSpcReduction="20000"/>
          </a:bodyPr>
          <a:lstStyle/>
          <a:p>
            <a:pPr marL="114300" indent="0">
              <a:buNone/>
            </a:pPr>
            <a:r>
              <a:rPr lang="cy-GB" sz="3800" dirty="0"/>
              <a:t>Gwerthuswch eich ffynonellau gan ddefnyddio'r prawf CRAAP</a:t>
            </a:r>
          </a:p>
          <a:p>
            <a:pPr marL="114300" indent="0">
              <a:buNone/>
            </a:pPr>
            <a:r>
              <a:rPr lang="en-US" sz="3800" i="1" dirty="0"/>
              <a:t>Evaluate your sources using the CRAAP test</a:t>
            </a:r>
          </a:p>
          <a:p>
            <a:r>
              <a:rPr lang="en-US" sz="3800" b="1" dirty="0"/>
              <a:t>Currency – </a:t>
            </a:r>
            <a:r>
              <a:rPr lang="cy-GB" sz="3800" b="1" dirty="0"/>
              <a:t>Cyfredol</a:t>
            </a:r>
          </a:p>
          <a:p>
            <a:pPr lvl="1"/>
            <a:r>
              <a:rPr lang="cy-GB" sz="3400" dirty="0"/>
              <a:t>Dyddiad Cyhoeddi</a:t>
            </a:r>
            <a:r>
              <a:rPr lang="en-US" sz="3400" dirty="0"/>
              <a:t>/</a:t>
            </a:r>
            <a:r>
              <a:rPr lang="en-US" sz="3400" i="1" dirty="0"/>
              <a:t>Date of publication</a:t>
            </a:r>
          </a:p>
          <a:p>
            <a:r>
              <a:rPr lang="en-US" sz="3800" b="1" dirty="0"/>
              <a:t>Relevance – </a:t>
            </a:r>
            <a:r>
              <a:rPr lang="cy-GB" sz="3800" b="1" dirty="0"/>
              <a:t>Perthnasedd</a:t>
            </a:r>
          </a:p>
          <a:p>
            <a:pPr lvl="1"/>
            <a:r>
              <a:rPr lang="en-US" sz="3400" dirty="0"/>
              <a:t>Addas</a:t>
            </a:r>
          </a:p>
          <a:p>
            <a:r>
              <a:rPr lang="en-US" sz="3800" b="1" dirty="0"/>
              <a:t>Accuracy – </a:t>
            </a:r>
            <a:r>
              <a:rPr lang="cy-GB" sz="3800" b="1" dirty="0"/>
              <a:t>Cywirdeb</a:t>
            </a:r>
          </a:p>
          <a:p>
            <a:pPr lvl="1"/>
            <a:r>
              <a:rPr lang="cy-GB" sz="3400" dirty="0"/>
              <a:t>Tystiolaeth Gadarn</a:t>
            </a:r>
            <a:r>
              <a:rPr lang="en-US" sz="3400" dirty="0"/>
              <a:t>/</a:t>
            </a:r>
            <a:r>
              <a:rPr lang="en-US" sz="3400" i="1" dirty="0"/>
              <a:t>Solid Evidence</a:t>
            </a:r>
          </a:p>
          <a:p>
            <a:r>
              <a:rPr lang="en-US" sz="3800" b="1" dirty="0"/>
              <a:t>Authoritativeness – </a:t>
            </a:r>
            <a:r>
              <a:rPr lang="cy-GB" sz="3800" b="1" dirty="0"/>
              <a:t>Awdurdodol</a:t>
            </a:r>
          </a:p>
          <a:p>
            <a:pPr lvl="1"/>
            <a:r>
              <a:rPr lang="cy-GB" sz="3400" dirty="0"/>
              <a:t>Wedi ei gymeradwyo gan Gymheiriaid</a:t>
            </a:r>
            <a:r>
              <a:rPr lang="en-US" sz="3400" dirty="0"/>
              <a:t>/</a:t>
            </a:r>
            <a:r>
              <a:rPr lang="en-US" sz="3400" i="1" dirty="0"/>
              <a:t>Peer reviewed</a:t>
            </a:r>
          </a:p>
          <a:p>
            <a:r>
              <a:rPr lang="en-US" sz="3800" b="1" dirty="0"/>
              <a:t>Purpose – </a:t>
            </a:r>
            <a:r>
              <a:rPr lang="cy-GB" sz="3800" b="1" dirty="0"/>
              <a:t>Pwrpas</a:t>
            </a:r>
          </a:p>
          <a:p>
            <a:pPr lvl="1"/>
            <a:r>
              <a:rPr lang="cy-GB" sz="3400" dirty="0"/>
              <a:t>Tuedd/Agenda </a:t>
            </a:r>
            <a:r>
              <a:rPr lang="en-US" sz="3400" dirty="0"/>
              <a:t>– </a:t>
            </a:r>
            <a:r>
              <a:rPr lang="en-US" sz="3400" i="1" dirty="0"/>
              <a:t>Bias/Agenda</a:t>
            </a:r>
          </a:p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4172610" y="5609522"/>
            <a:ext cx="42461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The CRAAP test was created by Sarah Blakeslee of the Chico’s Meriam Library at the University of California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6313559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TIPS!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83888"/>
            <a:ext cx="7238094" cy="4351338"/>
          </a:xfrm>
        </p:spPr>
        <p:txBody>
          <a:bodyPr>
            <a:normAutofit fontScale="92500" lnSpcReduction="20000"/>
          </a:bodyPr>
          <a:lstStyle/>
          <a:p>
            <a:pPr marL="114300" indent="0">
              <a:buNone/>
            </a:pPr>
            <a:r>
              <a:rPr lang="cy-GB" dirty="0">
                <a:ea typeface="Calibri" panose="020F0502020204030204" pitchFamily="34" charset="0"/>
                <a:cs typeface="Times New Roman" panose="02020603050405020304" pitchFamily="18" charset="0"/>
              </a:rPr>
              <a:t>COFIWCH – Mae’n gallu cymerwyd llawer o amser i ymchwilio felly cynlluniwch eich amser yn ofalus.</a:t>
            </a:r>
          </a:p>
          <a:p>
            <a:pPr marL="114300" indent="0">
              <a:buNone/>
            </a:pP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REMEMBER – Research can take a lot of time so it’s important you plan your time effectively.</a:t>
            </a:r>
          </a:p>
          <a:p>
            <a:pPr marL="114300" indent="0">
              <a:buNone/>
            </a:pP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14300" indent="0">
              <a:buNone/>
            </a:pPr>
            <a:r>
              <a:rPr lang="cy-GB" dirty="0">
                <a:ea typeface="Calibri" panose="020F0502020204030204" pitchFamily="34" charset="0"/>
                <a:cs typeface="Times New Roman" panose="02020603050405020304" pitchFamily="18" charset="0"/>
              </a:rPr>
              <a:t>Defnyddiwch siart neu daenlen i ddogfennu'r allweddeiriau a'r ffynonellau sy'n gysylltiedig â'ch pwnc ac ysgrifennwch y dyfyniadau a'r </a:t>
            </a:r>
            <a:r>
              <a:rPr lang="cy-GB" dirty="0" err="1">
                <a:ea typeface="Calibri" panose="020F0502020204030204" pitchFamily="34" charset="0"/>
                <a:cs typeface="Times New Roman" panose="02020603050405020304" pitchFamily="18" charset="0"/>
              </a:rPr>
              <a:t>permalink</a:t>
            </a:r>
            <a:r>
              <a:rPr lang="cy-GB" dirty="0">
                <a:ea typeface="Calibri" panose="020F0502020204030204" pitchFamily="34" charset="0"/>
                <a:cs typeface="Times New Roman" panose="02020603050405020304" pitchFamily="18" charset="0"/>
              </a:rPr>
              <a:t> yr ydych am fynd yn ôl atynt bob amser.</a:t>
            </a:r>
            <a:endParaRPr lang="cy-GB" dirty="0"/>
          </a:p>
          <a:p>
            <a:pPr marL="114300" indent="0">
              <a:buNone/>
            </a:pP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Use a chart or spreadsheet to document the keywords and sources related to your topic and always write down the citation and permalink that you want to go back to.  </a:t>
            </a:r>
          </a:p>
          <a:p>
            <a:pPr marL="11430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2723" y="3559557"/>
            <a:ext cx="1256649" cy="1561661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E663143-1A8E-5139-7D8E-8DDF75579A0A}"/>
              </a:ext>
            </a:extLst>
          </p:cNvPr>
          <p:cNvCxnSpPr/>
          <p:nvPr/>
        </p:nvCxnSpPr>
        <p:spPr>
          <a:xfrm>
            <a:off x="945931" y="3048000"/>
            <a:ext cx="6789683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34811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000" dirty="0"/>
              <a:t>Adnoddau sydd ar gael</a:t>
            </a:r>
            <a:br>
              <a:rPr lang="en-US" sz="4000" dirty="0"/>
            </a:br>
            <a:r>
              <a:rPr lang="en-US" sz="4000" i="1" dirty="0"/>
              <a:t>Resources Available</a:t>
            </a:r>
            <a:endParaRPr lang="en-GB" sz="4000" i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0206" y="1690689"/>
            <a:ext cx="8061435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Evernote</a:t>
            </a:r>
            <a:r>
              <a:rPr lang="en-US" dirty="0"/>
              <a:t> – </a:t>
            </a:r>
            <a:r>
              <a:rPr lang="cy-GB" sz="2000" dirty="0"/>
              <a:t>nodiadau mewn fformatau amrywiol</a:t>
            </a:r>
            <a:r>
              <a:rPr lang="en-US" sz="2000" dirty="0"/>
              <a:t>/notes in various formats</a:t>
            </a:r>
          </a:p>
          <a:p>
            <a:pPr marL="0" lvl="0" indent="0" defTabSz="914400">
              <a:spcBef>
                <a:spcPts val="0"/>
              </a:spcBef>
              <a:buNone/>
            </a:pPr>
            <a:r>
              <a:rPr lang="en-GB" sz="2000" u="sng" dirty="0">
                <a:solidFill>
                  <a:srgbClr val="0000FF"/>
                </a:solidFill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https://www.evernote.com/Registration.action</a:t>
            </a:r>
            <a:endParaRPr lang="en-GB" sz="2000" u="sng" dirty="0">
              <a:solidFill>
                <a:srgbClr val="0000FF"/>
              </a:solidFill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lvl="0" indent="0" defTabSz="914400">
              <a:spcBef>
                <a:spcPts val="0"/>
              </a:spcBef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Dragon Anywhere </a:t>
            </a:r>
            <a:r>
              <a:rPr lang="en-US" dirty="0"/>
              <a:t>– </a:t>
            </a:r>
            <a:r>
              <a:rPr lang="fi-FI" sz="2000" dirty="0"/>
              <a:t>yn trosi sain yn destun/</a:t>
            </a:r>
            <a:r>
              <a:rPr lang="en-US" sz="2000" dirty="0"/>
              <a:t>converts audio into text</a:t>
            </a:r>
            <a:endParaRPr lang="en-US" sz="2200" dirty="0"/>
          </a:p>
          <a:p>
            <a:pPr marL="0" lvl="0" indent="0" defTabSz="914400">
              <a:spcBef>
                <a:spcPts val="0"/>
              </a:spcBef>
              <a:buNone/>
            </a:pPr>
            <a:r>
              <a:rPr lang="en-GB" sz="2000" u="sng" dirty="0">
                <a:solidFill>
                  <a:srgbClr val="0000FF"/>
                </a:solidFill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https://www.nuance.com/dragon.html</a:t>
            </a:r>
            <a:r>
              <a:rPr lang="en-GB" sz="2000" dirty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lvl="0" indent="0" defTabSz="914400">
              <a:spcBef>
                <a:spcPts val="0"/>
              </a:spcBef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Mendeley</a:t>
            </a:r>
            <a:r>
              <a:rPr lang="en-US" dirty="0"/>
              <a:t> – </a:t>
            </a:r>
            <a:r>
              <a:rPr lang="cy-GB" sz="2000" dirty="0"/>
              <a:t>meddalwedd rheoli cyfeiriadau am ddim</a:t>
            </a:r>
            <a:r>
              <a:rPr lang="en-US" sz="2000" dirty="0"/>
              <a:t>/free reference management software</a:t>
            </a:r>
            <a:endParaRPr lang="en-US" sz="2200" dirty="0"/>
          </a:p>
          <a:p>
            <a:pPr marL="0" lvl="0" indent="0" defTabSz="914400">
              <a:spcBef>
                <a:spcPts val="0"/>
              </a:spcBef>
              <a:buNone/>
            </a:pPr>
            <a:r>
              <a:rPr lang="en-GB" sz="2000" u="sng" dirty="0">
                <a:solidFill>
                  <a:srgbClr val="0000FF"/>
                </a:solidFill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https://www.mendeley.com/download-desktop-new/</a:t>
            </a:r>
            <a:r>
              <a:rPr lang="en-GB" sz="2000" dirty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26337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67B14C2-4C5C-844A-B563-62FF49017299}"/>
              </a:ext>
            </a:extLst>
          </p:cNvPr>
          <p:cNvSpPr/>
          <p:nvPr/>
        </p:nvSpPr>
        <p:spPr>
          <a:xfrm>
            <a:off x="0" y="0"/>
            <a:ext cx="9249104" cy="69368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8F17B5EE-92C0-E340-9254-43FA035AD3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99174" cy="693682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2DA0BC-5186-0244-90EB-CAAA6FB9F5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4626" y="5664692"/>
            <a:ext cx="6605239" cy="1051226"/>
          </a:xfrm>
        </p:spPr>
        <p:txBody>
          <a:bodyPr>
            <a:normAutofit fontScale="90000"/>
          </a:bodyPr>
          <a:lstStyle/>
          <a:p>
            <a:pPr algn="l"/>
            <a:br>
              <a:rPr lang="en-US">
                <a:solidFill>
                  <a:schemeClr val="bg1"/>
                </a:solidFill>
              </a:rPr>
            </a:br>
            <a:endParaRPr lang="en-US">
              <a:solidFill>
                <a:schemeClr val="bg1"/>
              </a:solidFill>
              <a:latin typeface="Helvetica" pitchFamily="2" charset="0"/>
            </a:endParaRP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88A6AFA-07E5-B44A-A580-BC2055CC3E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4316" y="367205"/>
            <a:ext cx="2938091" cy="196609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70586" y="2936886"/>
            <a:ext cx="527595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400" dirty="0">
                <a:solidFill>
                  <a:schemeClr val="bg1"/>
                </a:solidFill>
              </a:rPr>
              <a:t>Y camau nesaf ar gyfer eich cynnig Ymchwil</a:t>
            </a:r>
          </a:p>
          <a:p>
            <a:r>
              <a:rPr lang="en-US" sz="4400" i="1" dirty="0">
                <a:solidFill>
                  <a:schemeClr val="bg1"/>
                </a:solidFill>
              </a:rPr>
              <a:t>Next steps for your research proposal</a:t>
            </a:r>
            <a:endParaRPr lang="en-GB" sz="4400" i="1" dirty="0">
              <a:solidFill>
                <a:schemeClr val="bg1"/>
              </a:solidFill>
            </a:endParaRPr>
          </a:p>
          <a:p>
            <a:endParaRPr lang="en-GB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93668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Adolygiad llenyddiaeth cychwynnol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471641" cy="4351338"/>
          </a:xfrm>
        </p:spPr>
        <p:txBody>
          <a:bodyPr>
            <a:normAutofit fontScale="70000" lnSpcReduction="20000"/>
          </a:bodyPr>
          <a:lstStyle/>
          <a:p>
            <a:pPr fontAlgn="base"/>
            <a:r>
              <a:rPr lang="cy-GB"/>
              <a:t>Ystyriwch y ffynonellau yr ydych wedi eu dewis, a ydynt yn ffynonellau academaidd, yn ddogfennau'r llywodraeth, polisïau neu adroddiadau?</a:t>
            </a:r>
            <a:r>
              <a:rPr lang="en-US"/>
              <a:t>​</a:t>
            </a:r>
          </a:p>
          <a:p>
            <a:pPr fontAlgn="base"/>
            <a:r>
              <a:rPr lang="cy-GB"/>
              <a:t>Dewiswch themâu/materion allweddol sy'n gysylltiedig â nod/amcanion yr astudiaeth. Rydych yn debygol o adnabod tua 2-3 thema allweddol. Efallai yr hoffech gynnwys is-benawdau.</a:t>
            </a:r>
            <a:r>
              <a:rPr lang="en-US"/>
              <a:t>​</a:t>
            </a:r>
          </a:p>
          <a:p>
            <a:pPr fontAlgn="base"/>
            <a:r>
              <a:rPr lang="cy-GB"/>
              <a:t>Ystyriwch pob is-bennawd fel trosolwg byr a gorffennwch gyda chrynodeb o bwyntiau trafod allweddol, gan arwain y darllenydd at y mater/is-bennawd allweddol nesaf.</a:t>
            </a:r>
            <a:r>
              <a:rPr lang="en-US"/>
              <a:t>​</a:t>
            </a:r>
          </a:p>
          <a:p>
            <a:pPr fontAlgn="base"/>
            <a:r>
              <a:rPr lang="cy-GB"/>
              <a:t>Cyflwynwch wahanol ddamcaniaethau/dadleuon o’r testun cyhoeddedig ac yna ateb y cwestiwn ‘beth felly?’ (</a:t>
            </a:r>
            <a:r>
              <a:rPr lang="cy-GB" err="1"/>
              <a:t>so</a:t>
            </a:r>
            <a:r>
              <a:rPr lang="cy-GB"/>
              <a:t> </a:t>
            </a:r>
            <a:r>
              <a:rPr lang="cy-GB" err="1"/>
              <a:t>what</a:t>
            </a:r>
            <a:r>
              <a:rPr lang="cy-GB"/>
              <a:t>?).</a:t>
            </a:r>
            <a:r>
              <a:rPr lang="en-US"/>
              <a:t>​</a:t>
            </a:r>
          </a:p>
          <a:p>
            <a:pPr fontAlgn="base"/>
            <a:r>
              <a:rPr lang="cy-GB"/>
              <a:t>Ystyriwch yr adolygiad llenyddiaeth fel pos, dylid ei ddarllen, ei ail-ddarllen ac aildrefnu'r cynnwys fel bod materion/dadleuon yn cael eu cyflwyno mewn trefn resymegol yn y fersiwn terfynol .</a:t>
            </a:r>
            <a:endParaRPr lang="en-US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2072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7741" y="272763"/>
            <a:ext cx="7092950" cy="1325563"/>
          </a:xfrm>
        </p:spPr>
        <p:txBody>
          <a:bodyPr/>
          <a:lstStyle/>
          <a:p>
            <a:r>
              <a:rPr lang="en-US"/>
              <a:t>Next steps: An indicative literature review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7741" y="1493116"/>
            <a:ext cx="7886700" cy="4351338"/>
          </a:xfrm>
        </p:spPr>
        <p:txBody>
          <a:bodyPr>
            <a:normAutofit fontScale="85000" lnSpcReduction="20000"/>
          </a:bodyPr>
          <a:lstStyle/>
          <a:p>
            <a:pPr fontAlgn="base"/>
            <a:r>
              <a:rPr lang="en-GB"/>
              <a:t>Consider the sources you select, are they academic sources, government documents, policies, reports? ​</a:t>
            </a:r>
          </a:p>
          <a:p>
            <a:pPr fontAlgn="base"/>
            <a:r>
              <a:rPr lang="en-GB"/>
              <a:t>Select key themes/issues linked to the aim/objectives of the study. You are likely to arrive at about 2-3 key themes. You may wish to include sub-headings.​</a:t>
            </a:r>
          </a:p>
          <a:p>
            <a:pPr fontAlgn="base"/>
            <a:r>
              <a:rPr lang="en-GB"/>
              <a:t>Regard each sub-heading as a brief overview and end with a summary of key discussion points, leading the reader to the next key issue/sub-heading.​</a:t>
            </a:r>
          </a:p>
          <a:p>
            <a:pPr fontAlgn="base"/>
            <a:r>
              <a:rPr lang="en-GB"/>
              <a:t>Present different theories/arguments from published text then answer the ‘so what?’ question.​</a:t>
            </a:r>
          </a:p>
          <a:p>
            <a:pPr fontAlgn="base"/>
            <a:r>
              <a:rPr lang="en-GB"/>
              <a:t>Treat the literature review like a puzzle in that once complete, read, reread and rearrange the content so that issues/arguments are presented in a logical order.</a:t>
            </a:r>
            <a:r>
              <a:rPr lang="en-US"/>
              <a:t>​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8152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8481B-C433-AE54-E158-CE1E027F6F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CYFEIRNOD DEFNYDDIOL</a:t>
            </a:r>
            <a:br>
              <a:rPr lang="en-GB" dirty="0"/>
            </a:br>
            <a:r>
              <a:rPr lang="en-GB" i="1" dirty="0"/>
              <a:t>A USEFUL RESOURCE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3799D85-6506-AC00-E425-F46CF6CA23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388" y="1690689"/>
            <a:ext cx="2532969" cy="3925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9A54A7A-30CD-1F18-FDF0-DFF712DE0149}"/>
              </a:ext>
            </a:extLst>
          </p:cNvPr>
          <p:cNvSpPr txBox="1"/>
          <p:nvPr/>
        </p:nvSpPr>
        <p:spPr>
          <a:xfrm>
            <a:off x="3842657" y="2340429"/>
            <a:ext cx="317137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0" i="0" dirty="0">
                <a:solidFill>
                  <a:schemeClr val="tx1"/>
                </a:solidFill>
                <a:effectLst/>
                <a:latin typeface="+mj-lt"/>
              </a:rPr>
              <a:t>Anthony Weston</a:t>
            </a:r>
          </a:p>
          <a:p>
            <a:pPr algn="l"/>
            <a:r>
              <a:rPr lang="en-GB" dirty="0">
                <a:solidFill>
                  <a:schemeClr val="tx1"/>
                </a:solidFill>
                <a:latin typeface="+mj-lt"/>
              </a:rPr>
              <a:t>5</a:t>
            </a:r>
            <a:r>
              <a:rPr lang="en-GB" baseline="30000" dirty="0">
                <a:solidFill>
                  <a:schemeClr val="tx1"/>
                </a:solidFill>
                <a:latin typeface="+mj-lt"/>
              </a:rPr>
              <a:t>th</a:t>
            </a:r>
            <a:r>
              <a:rPr lang="en-GB" dirty="0">
                <a:solidFill>
                  <a:schemeClr val="tx1"/>
                </a:solidFill>
                <a:latin typeface="+mj-lt"/>
              </a:rPr>
              <a:t> Edition</a:t>
            </a:r>
          </a:p>
          <a:p>
            <a:pPr algn="l"/>
            <a:r>
              <a:rPr lang="en-GB" b="0" i="0" dirty="0">
                <a:solidFill>
                  <a:schemeClr val="tx1"/>
                </a:solidFill>
                <a:effectLst/>
                <a:latin typeface="+mj-lt"/>
              </a:rPr>
              <a:t>Hackett Publishing, 2018</a:t>
            </a:r>
          </a:p>
          <a:p>
            <a:pPr algn="l"/>
            <a:endParaRPr lang="en-GB" b="0" i="0" dirty="0">
              <a:solidFill>
                <a:srgbClr val="767676"/>
              </a:solidFill>
              <a:effectLst/>
              <a:latin typeface="Roboto" panose="020F05020202040302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990041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67B14C2-4C5C-844A-B563-62FF49017299}"/>
              </a:ext>
            </a:extLst>
          </p:cNvPr>
          <p:cNvSpPr/>
          <p:nvPr/>
        </p:nvSpPr>
        <p:spPr>
          <a:xfrm>
            <a:off x="0" y="0"/>
            <a:ext cx="9249104" cy="69368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8F17B5EE-92C0-E340-9254-43FA035AD3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99174" cy="693682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2DA0BC-5186-0244-90EB-CAAA6FB9F5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4626" y="5664692"/>
            <a:ext cx="6605239" cy="1051226"/>
          </a:xfrm>
        </p:spPr>
        <p:txBody>
          <a:bodyPr>
            <a:normAutofit fontScale="90000"/>
          </a:bodyPr>
          <a:lstStyle/>
          <a:p>
            <a:pPr algn="l"/>
            <a:br>
              <a:rPr lang="en-US">
                <a:solidFill>
                  <a:schemeClr val="bg1"/>
                </a:solidFill>
              </a:rPr>
            </a:br>
            <a:endParaRPr lang="en-US">
              <a:solidFill>
                <a:schemeClr val="bg1"/>
              </a:solidFill>
              <a:latin typeface="Helvetica" pitchFamily="2" charset="0"/>
            </a:endParaRP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88A6AFA-07E5-B44A-A580-BC2055CC3E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4316" y="367205"/>
            <a:ext cx="2938091" cy="196609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75781" y="4554523"/>
            <a:ext cx="649203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400" dirty="0">
                <a:solidFill>
                  <a:schemeClr val="bg1"/>
                </a:solidFill>
              </a:rPr>
              <a:t>Unrhyw gwestiynau?</a:t>
            </a:r>
          </a:p>
          <a:p>
            <a:r>
              <a:rPr lang="en-US" sz="4400" dirty="0">
                <a:solidFill>
                  <a:schemeClr val="bg1"/>
                </a:solidFill>
              </a:rPr>
              <a:t>Any questions?</a:t>
            </a:r>
            <a:endParaRPr lang="en-GB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89607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7F9B5AEA318E342895EB6DDD0A1035B" ma:contentTypeVersion="14" ma:contentTypeDescription="Create a new document." ma:contentTypeScope="" ma:versionID="fde3c4be7a9e59fc5dd0b205b48ee7b7">
  <xsd:schema xmlns:xsd="http://www.w3.org/2001/XMLSchema" xmlns:xs="http://www.w3.org/2001/XMLSchema" xmlns:p="http://schemas.microsoft.com/office/2006/metadata/properties" xmlns:ns3="f1b7ea1c-d5b4-40d3-b954-1fe1e9b1566c" xmlns:ns4="4e1f4cf5-54f1-4d39-9fa7-5ad1ff2e2b31" targetNamespace="http://schemas.microsoft.com/office/2006/metadata/properties" ma:root="true" ma:fieldsID="ac046fde0351abc79a79e9dfc712ffa3" ns3:_="" ns4:_="">
    <xsd:import namespace="f1b7ea1c-d5b4-40d3-b954-1fe1e9b1566c"/>
    <xsd:import namespace="4e1f4cf5-54f1-4d39-9fa7-5ad1ff2e2b3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LengthInSeconds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1b7ea1c-d5b4-40d3-b954-1fe1e9b1566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MediaServiceLocation" ma:index="21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1f4cf5-54f1-4d39-9fa7-5ad1ff2e2b31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7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FF6C019-2917-4A70-9A36-751406E91DA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9EFA282-E77B-4412-9F74-5B6219CC5B45}">
  <ds:schemaRefs>
    <ds:schemaRef ds:uri="4e1f4cf5-54f1-4d39-9fa7-5ad1ff2e2b31"/>
    <ds:schemaRef ds:uri="f1b7ea1c-d5b4-40d3-b954-1fe1e9b1566c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CCC3BCD3-5691-44EA-852E-8915AC6EE2A7}">
  <ds:schemaRefs>
    <ds:schemaRef ds:uri="4e1f4cf5-54f1-4d39-9fa7-5ad1ff2e2b31"/>
    <ds:schemaRef ds:uri="f1b7ea1c-d5b4-40d3-b954-1fe1e9b1566c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1693</Words>
  <Application>Microsoft Office PowerPoint</Application>
  <PresentationFormat>On-screen Show (4:3)</PresentationFormat>
  <Paragraphs>180</Paragraphs>
  <Slides>23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Helvetica</vt:lpstr>
      <vt:lpstr>Symbol</vt:lpstr>
      <vt:lpstr>Roboto</vt:lpstr>
      <vt:lpstr>Arial</vt:lpstr>
      <vt:lpstr>Calibri</vt:lpstr>
      <vt:lpstr>Trade Gothic LT Std Light</vt:lpstr>
      <vt:lpstr>Helvetica Neue</vt:lpstr>
      <vt:lpstr>Office Theme</vt:lpstr>
      <vt:lpstr>Sgiliau Ymchwil  ac Ymholi Uwch Advanced Research and Enquiry Skills  Sesiwn 3: Dadleuon mewn Addysg /  Session 3: Debates in Education</vt:lpstr>
      <vt:lpstr>Dadleuon mewn ymchwil addysgol Debates in educational research</vt:lpstr>
      <vt:lpstr>Materion dadleuol/Debatable issues </vt:lpstr>
      <vt:lpstr>MC 2 - Meysydd allweddol i'w hystyried CS 2 - Key areas for reflection</vt:lpstr>
      <vt:lpstr>Gweithgaredd grŵp  Group activity</vt:lpstr>
      <vt:lpstr> O'r PDP – erthyglau ymchwil  From the PLP – research articles </vt:lpstr>
      <vt:lpstr> </vt:lpstr>
      <vt:lpstr>Beth yw adolygiad o lenyddiaeth? What is a literature review?</vt:lpstr>
      <vt:lpstr>Adolygiad o lenyddiaeth Literature Review</vt:lpstr>
      <vt:lpstr>Pam ddylech chi adolygu llenyddiaeth? Why should you review literature?</vt:lpstr>
      <vt:lpstr>Cychwyn eich chwiliad Starting your search</vt:lpstr>
      <vt:lpstr>Adnabod eich geiriau allweddol Identify your key words</vt:lpstr>
      <vt:lpstr>Gweithgaredd: Geiriau allweddol Activity: Key words</vt:lpstr>
      <vt:lpstr>Beth nesaf? / What next?</vt:lpstr>
      <vt:lpstr>Gweithgaredd : Mireinio eich Chwiliad  Activity : Refining your Search</vt:lpstr>
      <vt:lpstr>Gwerthuso Ffynonellau Evaluating Sources</vt:lpstr>
      <vt:lpstr>TIPS!</vt:lpstr>
      <vt:lpstr>Adnoddau sydd ar gael Resources Available</vt:lpstr>
      <vt:lpstr> </vt:lpstr>
      <vt:lpstr>Adolygiad llenyddiaeth cychwynnol</vt:lpstr>
      <vt:lpstr>Next steps: An indicative literature review</vt:lpstr>
      <vt:lpstr>CYFEIRNOD DEFNYDDIOL A USEFUL RESOURCE</vt:lpstr>
      <vt:lpstr>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Research and Enquiry Skills  Session 3: Debates in Education</dc:title>
  <dc:creator>Waters Creative</dc:creator>
  <cp:lastModifiedBy>Gwilym Sion Ap Gruffudd</cp:lastModifiedBy>
  <cp:revision>2</cp:revision>
  <dcterms:created xsi:type="dcterms:W3CDTF">2021-06-18T14:15:35Z</dcterms:created>
  <dcterms:modified xsi:type="dcterms:W3CDTF">2024-01-19T15:53:01Z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0x010100D7F9B5AEA318E342895EB6DDD0A1035B</vt:lpwstr>
  </property>
  <property fmtid="{D5CDD505-2E9C-101B-9397-08002B2CF9AE}" pid="3" name="ClassificationContentMarkingHeaderLocations">
    <vt:lpwstr>Office Theme:3</vt:lpwstr>
  </property>
  <property fmtid="{D5CDD505-2E9C-101B-9397-08002B2CF9AE}" pid="4" name="ClassificationContentMarkingHeaderText">
    <vt:lpwstr>PUBLIC / CYHOEDDUS</vt:lpwstr>
  </property>
  <property fmtid="{D5CDD505-2E9C-101B-9397-08002B2CF9AE}" pid="5" name="MSIP_Label_f2dfecbd-fc97-4e8a-a9cd-19ed496c406e_Enabled">
    <vt:lpwstr>true</vt:lpwstr>
  </property>
  <property fmtid="{D5CDD505-2E9C-101B-9397-08002B2CF9AE}" pid="6" name="MSIP_Label_f2dfecbd-fc97-4e8a-a9cd-19ed496c406e_SetDate">
    <vt:lpwstr>2024-01-19T13:56:18Z</vt:lpwstr>
  </property>
  <property fmtid="{D5CDD505-2E9C-101B-9397-08002B2CF9AE}" pid="7" name="MSIP_Label_f2dfecbd-fc97-4e8a-a9cd-19ed496c406e_Method">
    <vt:lpwstr>Standard</vt:lpwstr>
  </property>
  <property fmtid="{D5CDD505-2E9C-101B-9397-08002B2CF9AE}" pid="8" name="MSIP_Label_f2dfecbd-fc97-4e8a-a9cd-19ed496c406e_Name">
    <vt:lpwstr>defa4170-0d19-0005-0004-bc88714345d2</vt:lpwstr>
  </property>
  <property fmtid="{D5CDD505-2E9C-101B-9397-08002B2CF9AE}" pid="9" name="MSIP_Label_f2dfecbd-fc97-4e8a-a9cd-19ed496c406e_SiteId">
    <vt:lpwstr>d47b090e-3f5a-4ca0-84d0-9f89d269f175</vt:lpwstr>
  </property>
  <property fmtid="{D5CDD505-2E9C-101B-9397-08002B2CF9AE}" pid="10" name="MSIP_Label_f2dfecbd-fc97-4e8a-a9cd-19ed496c406e_ActionId">
    <vt:lpwstr>ffa23967-d6f0-4bc6-a762-e5a674f4ffdf</vt:lpwstr>
  </property>
  <property fmtid="{D5CDD505-2E9C-101B-9397-08002B2CF9AE}" pid="11" name="MSIP_Label_f2dfecbd-fc97-4e8a-a9cd-19ed496c406e_ContentBits">
    <vt:lpwstr>0</vt:lpwstr>
  </property>
</Properties>
</file>