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7E7D6-82F7-45EC-8DF0-3B2509E4551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271" y="1122361"/>
            <a:ext cx="9001463" cy="2387598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6B3783-E82D-4ADD-8249-D291FB90E7C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5271" y="3602041"/>
            <a:ext cx="9001463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C0EDD-7AC8-4FEB-880E-CE3183D43B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01D244-7B99-4418-8783-2498EFF1A426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ADCEA-EBF0-41E8-8904-8E582DFDEA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156EF-B3EA-49DB-B89E-9D6D503BD4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E8A110-BD9A-44FF-91AC-F604AFF2CDA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619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D648-8144-4502-9AD1-CF6840CB0F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6527F-CFA3-4160-A165-81ED55374AA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9C2C1-7154-4C7A-B071-875313EEAE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0BA0F8-4648-476C-A9B1-7EAA4283A317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92BFB-E4DF-417A-945E-AF0019D2B4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9730F-9059-4E1C-B71A-3CDE73CE7E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211C08-901A-4DCE-B698-9E2693F7E4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84862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C049-A39E-4248-95E7-5E0DD3F1BD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9246" y="657225"/>
            <a:ext cx="9733513" cy="285273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00DC4-E943-433C-9A48-2412CEA4753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29246" y="3602041"/>
            <a:ext cx="9733513" cy="1500182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A76B8-671F-4998-B8FE-160B780451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E51911-6188-4D41-8A44-5DE98E88C47C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8874B-43F6-4319-AA0B-9992AB75C8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83365-2220-42D0-B9ED-B99058355A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ED28C0-7F3E-47BE-9250-7422E9395F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66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5A3D0-D962-4E57-8448-0EAD4AAC6FC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3658-28F1-4A29-ADFD-0D7E90AA1BD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2088315"/>
            <a:ext cx="5106000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D6B0DA-1E50-4213-A22D-1EC38953284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3407" y="2088315"/>
            <a:ext cx="5094149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71C2B-0928-4AC4-A311-321B2F03BE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6BC347-10A4-4212-AC72-6ECF8A60DE8F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93CE2A-6736-489E-83E8-382570FBF4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6EC800-320A-4866-A3B9-17135EA08D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DB64FC-3EA1-4EA6-B766-B969F40AB4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031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6896F-0301-4E97-9699-0E5CAC16D1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CDFF71-E06B-4B2E-B85C-82EA93B1A7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1802" y="2088315"/>
            <a:ext cx="4879201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70E0A-82ED-4C9A-AEDD-15C02A9C0C8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13796" y="2912235"/>
            <a:ext cx="5107207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AC9400-F78A-41D3-8034-E5511626786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02007" y="2088315"/>
            <a:ext cx="4865549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6DE18B-1D6D-4ADA-AE6A-60D50D94C8A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912235"/>
            <a:ext cx="5095356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96E367-25E5-4615-8DCE-3782256D50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49B51C-EAFD-4964-9459-8664B54A01A2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ADC023-D487-4443-90B2-B635FA8FAC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AE9799-8105-4D90-9A24-9A486DF260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8167EC-835F-4DD5-B471-A017D755E38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06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4BDF-71DF-4E2F-9C96-95B91CC7C7F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3F59E1-E6D6-4145-A816-4464509245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107472-74FC-4A63-836C-12BB0ED8ACBB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B3EB9E-806F-4F40-AE2A-836236A8F4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21AA6-5CFC-4ABD-A326-498AD1F2AA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0B9E09-58E0-4BB7-835B-894719A192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63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9F9BA8-1FB3-47C5-BC50-3D680B1239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A0A419-30CA-45B7-9B08-CD93185F6D83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E93E33-FD8A-477C-A252-31DD97CB6F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D8B14C-14A8-4BC4-B583-4CA8B23128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DE6D21-6E5C-4A27-AA4E-0544C8FC2F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60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4462E-E2C4-4B0D-BE57-30FA37B09C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3932240" cy="2362196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15232-AFC0-47EE-88DE-01AA4402D4C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78065" y="609603"/>
            <a:ext cx="6189491" cy="5181603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EEF90B-0BAC-4E94-8BCB-639B2BFB5FD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7225" y="2971800"/>
            <a:ext cx="3932240" cy="281939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B27451-A658-44E6-923F-4DFF0B6E7F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65BC0-0E4F-4AF9-BFF0-F51C68458B75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CFF753-3DE8-4A76-A4C0-9B8DF20C5C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8CBCA-6F9B-44E0-9F6E-86B3FB2F2F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92B9F3-0F87-4119-825C-CAB9C0B2AF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56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8FEE7-1A1E-43EC-B6CD-3FD383CD22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5929774" cy="236219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0EEAE6-F25C-4327-88D2-172AE4BA8AC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24799" y="758878"/>
            <a:ext cx="3255355" cy="488304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AFB97-DA2F-4521-A943-B37795DFB2C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971800"/>
            <a:ext cx="5934949" cy="2819396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A2351B-E5DB-43CE-B8C3-1583F73427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66E15B-4987-434E-A940-8E0DB937ABA1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E8B9F-D1BC-4750-90ED-4A069C1D47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0725C2-848C-400F-8356-BCA809D2DC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5D1126-909D-45AE-8537-7C0275610F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154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51FED-1840-4B76-9974-F2D41280CF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289368"/>
            <a:ext cx="10367567" cy="819357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0DBCC3-BB4A-4DDD-B075-D90D16D1101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3805" y="621316"/>
            <a:ext cx="10367567" cy="337973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A4A49-C2DD-4C52-B78F-2E31D05477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65995" cy="682471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C8C94-0123-4BAB-867C-C37BD29C47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0FF2D6-F3DC-4A9F-A6BD-633E1508FF78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73EB97-4FB5-4DB4-A25A-E7BB8A0195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25CE5-D072-4590-809D-3A4F932D23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74B098-93D5-4DCD-97D8-29CDBCE3B5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702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85BDB-4200-4AFC-A599-1A37A39325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3424857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1BD2007-F9FE-47C6-967D-25D41382E5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92189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3FA442F9-445B-4D6C-A482-2E543EE918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B7C616-B641-412F-9C43-CABA391F0033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B118E4A-18AE-46DD-8DD4-8877FEDA9E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1BB7895-DA2A-4168-85F0-99F732F1CD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C480A6-0C1C-4D79-9A42-DD862D26E7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4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FCD1-B332-4BCF-9F92-9A043E0F47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FEBC469-8545-426B-B33F-CB678ABC1F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426814"/>
          </a:xfrm>
        </p:spPr>
        <p:txBody>
          <a:bodyPr/>
          <a:lstStyle>
            <a:lvl1pPr marL="0" indent="0" algn="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D4293D-D440-4F99-B934-77DF957328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86383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9A990-3E21-4BEB-AAAB-F223C59DD5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4C6EC7-74C6-45F7-81C8-77CE4E88529A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D3890-B93B-4AB2-99D8-0B0A3A4399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4D5A2-A6E2-41D1-8EA0-AAAA5DFF7F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D3F8EB-C579-43C1-9DB6-D37C7887EBF2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72E3A88D-5B5A-4E14-96F7-0B184B1CFF7E}"/>
              </a:ext>
            </a:extLst>
          </p:cNvPr>
          <p:cNvSpPr txBox="1"/>
          <p:nvPr/>
        </p:nvSpPr>
        <p:spPr>
          <a:xfrm>
            <a:off x="836611" y="73524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D143B87E-3782-4B3A-A2ED-CB9DC1912A43}"/>
              </a:ext>
            </a:extLst>
          </p:cNvPr>
          <p:cNvSpPr txBox="1"/>
          <p:nvPr/>
        </p:nvSpPr>
        <p:spPr>
          <a:xfrm>
            <a:off x="10657953" y="297209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80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30633-676C-4DE6-89E6-67A71E8EBA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2126940"/>
            <a:ext cx="10355323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D33A2B9-50FB-4DE5-84BB-3BF487475C1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650556"/>
            <a:ext cx="10353760" cy="114064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255816CF-F552-4AD5-8569-A000F4E80C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C6ED2A-5960-4C3B-B729-80D6EFA49291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1DACC22-ABC2-4C4A-AFCB-663B0861A1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EA961CA-C689-41C9-8F26-09F3DE9F83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1E0A92-84AD-4DF9-9887-B48D3EA4D2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28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333F3-0B80-4CB7-98E9-FE0C2FADFC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942356-E26F-4899-A690-9EC7E93BAA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088315"/>
            <a:ext cx="3298954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F43B5F-B043-4A47-9BAD-8D9C75CA11E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911623"/>
            <a:ext cx="3298954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3E998B-618F-4548-9E37-5F3AE07EEF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088315"/>
            <a:ext cx="3298560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869CA74-D7BC-4A81-AB05-03B5C2356E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911623"/>
            <a:ext cx="3299822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381444B6-CBE1-47A6-84C3-FEA62AA92AE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2088315"/>
            <a:ext cx="3291209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767EA19-776E-46AE-974D-57D4FC7F52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6347" y="2911623"/>
            <a:ext cx="3291209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E2BF65A8-C214-4CFB-8091-8644E96ACE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F3CDBF-906F-481F-A946-DFB0CFFC8AEC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B8B53AD-7C1B-41CC-8E27-F5CCD71ADD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F79D5D61-EAB9-4C23-80DA-964F7F13FC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C60341-DC0E-4809-BD34-762CDEC3E6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53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A87E8-BAC2-4A87-97E2-71C220C89F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1976F-BB92-4F87-99FB-4A83EB52FC5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195898"/>
            <a:ext cx="3298954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445956E-F00A-47DB-8F61-ACB8001E042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92022" y="2298984"/>
            <a:ext cx="2940052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0F3AB53-E14F-4B14-BED0-6C13EE522F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772162"/>
            <a:ext cx="32989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97355B3-BD68-44CB-A0D6-EB0D1160ED1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03" y="4195898"/>
            <a:ext cx="329898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AC76DC39-4AB2-4539-9AEC-394C3DB8D84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68991" y="2298984"/>
            <a:ext cx="2930523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7889A03-8694-4CEF-AEB0-9D15D36637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350" y="4772162"/>
            <a:ext cx="330033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FA99795C-966F-4E2D-A645-D24338962C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421" y="4195898"/>
            <a:ext cx="328990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BB8FAEBB-FA4D-4937-A8E0-B79A6A41D61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2799" y="2298984"/>
            <a:ext cx="2932115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660D4F8-B55A-403B-9E4C-B7A4F494E3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4772162"/>
            <a:ext cx="32942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D7B94CC6-9A78-49FE-9215-DF6DEE6B21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B49FDB-EF04-4E82-9B7D-E63971F0A6B6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2B9A1AE9-53BE-46C7-8849-20B38B5332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806739BD-8A8F-4191-BAC6-73670B1A10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A3FF32-8652-40CF-A7A0-DB931E15CB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816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AE84A-2298-4923-9AAD-C058B9E89D6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B9D7D3-0FD1-4242-96B5-E44D5E9C70A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CB9A7-6ADC-4036-B77B-D430821AEF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8DDDA4-8638-4A8F-AB76-6E7739038DC1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28728-4ADA-49C9-865E-D4A3B736AF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17256-91A2-42EA-A8C6-F15FD46B2E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AD73C7-3068-405F-B439-0E20262EED1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721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4C6ED-EC1F-463E-B283-2B4D5DDFA9E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609603"/>
            <a:ext cx="2542653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4A7604-5A9B-4A6C-8943-75D43E08AA1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658703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1946D-C7BF-48AB-85D8-DAA49C3C15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A30178-BFC3-46B1-BC1C-837D9E65F3E3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2ADD1-81E6-4974-A5FF-0AF6CE13E4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49B03-9B72-4B5E-8C01-B23C4B894E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5588E7-4A6F-4EC3-9977-BB23ECF991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58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1D3A9-821B-4EDD-9C6A-71C5D6F653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63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012FF-CC02-4CF3-BC21-1E355307676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2096060"/>
            <a:ext cx="10353760" cy="36951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F1B19-C550-444D-B17D-0A187A7FF42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607CBF99-8A55-40C0-8788-56F12C7BCB0D}" type="datetime1">
              <a:rPr lang="en-GB"/>
              <a:pPr lvl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8D5FE-5530-4D4B-AF3D-D5A11946773C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FF233-6196-4F9D-B5E2-C0B900EBF74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E44FAC74-DE54-4082-A677-B813B08A6EF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400" b="1" i="0" u="none" strike="noStrike" kern="1200" cap="all" spc="0" baseline="0">
          <a:solidFill>
            <a:srgbClr val="FFFFFF"/>
          </a:solidFill>
          <a:effectLst>
            <a:outerShdw dist="63494" dir="2700000">
              <a:srgbClr val="000000"/>
            </a:outerShdw>
          </a:effectLst>
          <a:uFillTx/>
          <a:latin typeface="Bookman Old Style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Rome-Season-1/dp/B003B63FKW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pireonline.com/tv/reviews/spartacus-blood-sand-review/" TargetMode="External"/><Relationship Id="rId5" Type="http://schemas.openxmlformats.org/officeDocument/2006/relationships/hyperlink" Target="https://www.telegraph.co.uk/films/0/gladiator-2-could-ridley-scotts-sequel-crazier-nick-caves-original/" TargetMode="External"/><Relationship Id="rId4" Type="http://schemas.openxmlformats.org/officeDocument/2006/relationships/hyperlink" Target="https://www.rottentomatoes.com/m/caesar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icvine.gamespot.com/forums/battles-7/ragnar-and-rollo-vikings-vs-lucius-vorenus-and-tit-1874827/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bowatch.com/rome-the-complete-series-review/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bo-rome.fandom.com/wiki/Atia_of_the_Julii" TargetMode="External"/><Relationship Id="rId4" Type="http://schemas.openxmlformats.org/officeDocument/2006/relationships/hyperlink" Target="https://www.pinterest.at/pin/491103534348577327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93F93-744E-41D3-AC04-CF6FB77D12F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48511" y="341747"/>
            <a:ext cx="9494983" cy="742063"/>
          </a:xfrm>
        </p:spPr>
        <p:txBody>
          <a:bodyPr/>
          <a:lstStyle/>
          <a:p>
            <a:pPr lvl="0"/>
            <a:r>
              <a:rPr lang="en-GB" sz="4300"/>
              <a:t>Dissertation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CB6BAF-0E61-4EA8-A0DA-4AADE8DF011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225960" y="1305479"/>
            <a:ext cx="7740075" cy="1299170"/>
          </a:xfrm>
        </p:spPr>
        <p:txBody>
          <a:bodyPr/>
          <a:lstStyle/>
          <a:p>
            <a:pPr lvl="0">
              <a:lnSpc>
                <a:spcPct val="110000"/>
              </a:lnSpc>
            </a:pPr>
            <a:r>
              <a:rPr lang="en-GB"/>
              <a:t>Sex, Violence and Politics: How does HBO’s </a:t>
            </a:r>
            <a:r>
              <a:rPr lang="en-GB" i="1"/>
              <a:t>Rome </a:t>
            </a:r>
            <a:r>
              <a:rPr lang="en-GB"/>
              <a:t>use this to portray the late Republic of Ancient Rome in an enticing historical television series?</a:t>
            </a:r>
          </a:p>
          <a:p>
            <a:pPr lvl="0">
              <a:lnSpc>
                <a:spcPct val="110000"/>
              </a:lnSpc>
            </a:pPr>
            <a:endParaRPr lang="en-GB"/>
          </a:p>
        </p:txBody>
      </p:sp>
      <p:pic>
        <p:nvPicPr>
          <p:cNvPr id="4" name="Picture 2" descr="Image result for hbo rome">
            <a:extLst>
              <a:ext uri="{FF2B5EF4-FFF2-40B4-BE49-F238E27FC236}">
                <a16:creationId xmlns:a16="http://schemas.microsoft.com/office/drawing/2014/main" id="{B7E19FA9-682E-4EA3-8769-367FD7D36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648705" y="2868445"/>
            <a:ext cx="6894585" cy="36478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005E3D-BF87-4E63-9AF7-E43D20954AB8}"/>
              </a:ext>
            </a:extLst>
          </p:cNvPr>
          <p:cNvSpPr txBox="1"/>
          <p:nvPr/>
        </p:nvSpPr>
        <p:spPr>
          <a:xfrm>
            <a:off x="9543291" y="6193084"/>
            <a:ext cx="2648705" cy="5869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105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3"/>
              </a:rPr>
              <a:t>https://www.amazon.com/Rome-Season-1/dp/B003B63FKW</a:t>
            </a:r>
            <a:endParaRPr lang="en-GB" sz="105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1E7CA-61D7-4CF1-8661-8ABFC6BD78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256147"/>
          </a:xfrm>
        </p:spPr>
        <p:txBody>
          <a:bodyPr/>
          <a:lstStyle/>
          <a:p>
            <a:pPr lvl="0"/>
            <a:r>
              <a:rPr lang="en-GB"/>
              <a:t>Importance of Historical Film &amp; TV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6E9BC-EBBA-4E5A-B8C1-8917C0FF849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2096060"/>
            <a:ext cx="10353760" cy="3907569"/>
          </a:xfrm>
        </p:spPr>
        <p:txBody>
          <a:bodyPr/>
          <a:lstStyle/>
          <a:p>
            <a:pPr lvl="0">
              <a:buChar char="-"/>
            </a:pPr>
            <a:r>
              <a:rPr lang="en-GB" sz="2800"/>
              <a:t>Helps bring to life our vast History.</a:t>
            </a:r>
          </a:p>
          <a:p>
            <a:pPr lvl="0">
              <a:buChar char="-"/>
            </a:pPr>
            <a:r>
              <a:rPr lang="en-GB" sz="2800"/>
              <a:t>Opens new people to exploring the historical events of the TV or film; possibly the only way of keeping younger people interacting with our History.</a:t>
            </a:r>
          </a:p>
          <a:p>
            <a:pPr lvl="0">
              <a:buChar char="-"/>
            </a:pPr>
            <a:r>
              <a:rPr lang="en-GB" sz="2800"/>
              <a:t>Adapting to modern culture and entertainment.</a:t>
            </a:r>
          </a:p>
          <a:p>
            <a:pPr lvl="0">
              <a:buChar char="-"/>
            </a:pPr>
            <a:r>
              <a:rPr lang="en-GB" sz="2800"/>
              <a:t>Historical accuracy is not always a necessity.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D8940-95E8-4113-825C-0BA2D34C6A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9118" y="260933"/>
            <a:ext cx="10353760" cy="1326318"/>
          </a:xfrm>
        </p:spPr>
        <p:txBody>
          <a:bodyPr/>
          <a:lstStyle/>
          <a:p>
            <a:pPr lvl="0"/>
            <a:r>
              <a:rPr lang="en-GB"/>
              <a:t>Famous titles</a:t>
            </a:r>
          </a:p>
        </p:txBody>
      </p:sp>
      <p:pic>
        <p:nvPicPr>
          <p:cNvPr id="3" name="Content Placeholder 2" descr="Image result for gladiator">
            <a:extLst>
              <a:ext uri="{FF2B5EF4-FFF2-40B4-BE49-F238E27FC236}">
                <a16:creationId xmlns:a16="http://schemas.microsoft.com/office/drawing/2014/main" id="{317C7605-3349-4FA9-90E4-A12354D22A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97473" y="1935921"/>
            <a:ext cx="3940231" cy="2462643"/>
          </a:xfrm>
        </p:spPr>
      </p:pic>
      <p:pic>
        <p:nvPicPr>
          <p:cNvPr id="4" name="Picture 4" descr="Image result for julius caesar movie 2002">
            <a:extLst>
              <a:ext uri="{FF2B5EF4-FFF2-40B4-BE49-F238E27FC236}">
                <a16:creationId xmlns:a16="http://schemas.microsoft.com/office/drawing/2014/main" id="{94313C2B-E94B-4E10-A0C5-E5C0BD4043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297055" y="3644149"/>
            <a:ext cx="2629476" cy="26294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FF5BF6F8-8AC7-4AE6-92CC-E16494153849}"/>
              </a:ext>
            </a:extLst>
          </p:cNvPr>
          <p:cNvSpPr txBox="1"/>
          <p:nvPr/>
        </p:nvSpPr>
        <p:spPr>
          <a:xfrm>
            <a:off x="1547493" y="1486412"/>
            <a:ext cx="278938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‘Gladiator’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(2000)</a:t>
            </a:r>
            <a:endParaRPr lang="en-GB" sz="1800" b="0" i="1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F9CBF910-F4F8-473D-9DEC-7DBB300FFDC9}"/>
              </a:ext>
            </a:extLst>
          </p:cNvPr>
          <p:cNvSpPr txBox="1"/>
          <p:nvPr/>
        </p:nvSpPr>
        <p:spPr>
          <a:xfrm>
            <a:off x="5168609" y="6273625"/>
            <a:ext cx="288635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4"/>
              </a:rPr>
              <a:t>https://www.rottentomatoes.com/m/caesar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52DCB406-9594-4DB4-86EA-D4FF23395AD3}"/>
              </a:ext>
            </a:extLst>
          </p:cNvPr>
          <p:cNvSpPr txBox="1"/>
          <p:nvPr/>
        </p:nvSpPr>
        <p:spPr>
          <a:xfrm>
            <a:off x="1099931" y="4398565"/>
            <a:ext cx="368450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5"/>
              </a:rPr>
              <a:t>https://www.telegraph.co.uk/films/0/gladiator-2-could-ridley-scotts-sequel-crazier-nick-caves-original/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039DDD3D-E343-49F1-999B-AA988005A6BA}"/>
              </a:ext>
            </a:extLst>
          </p:cNvPr>
          <p:cNvSpPr txBox="1"/>
          <p:nvPr/>
        </p:nvSpPr>
        <p:spPr>
          <a:xfrm>
            <a:off x="5297055" y="3167243"/>
            <a:ext cx="262947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‘Julius Caesar’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(2002)</a:t>
            </a:r>
            <a:endParaRPr lang="en-GB" sz="1800" b="0" i="1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D5A5C223-AD1E-4F2A-85D7-9D630D6486E4}"/>
              </a:ext>
            </a:extLst>
          </p:cNvPr>
          <p:cNvSpPr txBox="1"/>
          <p:nvPr/>
        </p:nvSpPr>
        <p:spPr>
          <a:xfrm>
            <a:off x="8285881" y="1285628"/>
            <a:ext cx="262947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‘Spartacus’ 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(2010-2013)</a:t>
            </a:r>
            <a:endParaRPr lang="en-GB" sz="1800" b="0" i="1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1897E856-6352-44B6-8DEC-1AAC9CFBE35D}"/>
              </a:ext>
            </a:extLst>
          </p:cNvPr>
          <p:cNvSpPr txBox="1"/>
          <p:nvPr/>
        </p:nvSpPr>
        <p:spPr>
          <a:xfrm>
            <a:off x="8285881" y="3775319"/>
            <a:ext cx="3251761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6"/>
              </a:rPr>
              <a:t>https://www.empireonline.com/tv/reviews/spartacus-blood-sand-review/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pic>
        <p:nvPicPr>
          <p:cNvPr id="11" name="Picture 6" descr="Image result for spartacus blood and sand">
            <a:extLst>
              <a:ext uri="{FF2B5EF4-FFF2-40B4-BE49-F238E27FC236}">
                <a16:creationId xmlns:a16="http://schemas.microsoft.com/office/drawing/2014/main" id="{34183410-33C7-4520-82A1-719EC653F4C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145740" y="1754907"/>
            <a:ext cx="3595786" cy="20216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62BA0-BDA2-494E-8526-4CFF6CB24C8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Authenticity vs Accuracy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82766-9FAA-4661-97CA-98C369A8A63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2185" y="2123776"/>
            <a:ext cx="9458032" cy="3695136"/>
          </a:xfrm>
        </p:spPr>
        <p:txBody>
          <a:bodyPr/>
          <a:lstStyle/>
          <a:p>
            <a:pPr marL="0" lvl="0" indent="0">
              <a:buNone/>
            </a:pPr>
            <a:r>
              <a:rPr lang="en-GB" sz="2800"/>
              <a:t>- I have chosen to discuss </a:t>
            </a:r>
            <a:r>
              <a:rPr lang="en-GB" sz="2800" i="1"/>
              <a:t>Rome </a:t>
            </a:r>
            <a:r>
              <a:rPr lang="en-GB" sz="2800"/>
              <a:t>as it is unique in its historically authenticity and accuracy. </a:t>
            </a:r>
          </a:p>
          <a:p>
            <a:pPr marL="0" lvl="0" indent="0">
              <a:buNone/>
            </a:pPr>
            <a:r>
              <a:rPr lang="en-GB" sz="2800" i="1"/>
              <a:t>- </a:t>
            </a:r>
            <a:r>
              <a:rPr lang="en-GB" sz="2800"/>
              <a:t>Yet,</a:t>
            </a:r>
            <a:r>
              <a:rPr lang="en-GB" sz="2800" i="1"/>
              <a:t> Rome </a:t>
            </a:r>
            <a:r>
              <a:rPr lang="en-GB" sz="2800"/>
              <a:t>is more historically authentic than accurate.</a:t>
            </a:r>
          </a:p>
          <a:p>
            <a:pPr marL="0" lvl="0" indent="0">
              <a:buNone/>
            </a:pPr>
            <a:r>
              <a:rPr lang="en-GB" sz="2800"/>
              <a:t>- The aesethic reproduction of the city of Rome.</a:t>
            </a:r>
          </a:p>
          <a:p>
            <a:pPr marL="0" lvl="0" indent="0">
              <a:buNone/>
            </a:pPr>
            <a:r>
              <a:rPr lang="en-GB" sz="2800"/>
              <a:t>- The armour of the soldiers and battle tactics used.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D605-2531-44DE-A0D4-08341FC661C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Division of social class in </a:t>
            </a:r>
            <a:r>
              <a:rPr lang="en-GB" i="1"/>
              <a:t>Rome</a:t>
            </a:r>
            <a:endParaRPr lang="en-GB"/>
          </a:p>
        </p:txBody>
      </p:sp>
      <p:pic>
        <p:nvPicPr>
          <p:cNvPr id="3" name="Content Placeholder 2" descr="Image result for vorenus and pullo&quot;">
            <a:extLst>
              <a:ext uri="{FF2B5EF4-FFF2-40B4-BE49-F238E27FC236}">
                <a16:creationId xmlns:a16="http://schemas.microsoft.com/office/drawing/2014/main" id="{61B1B895-91C3-466E-9532-DD9C426093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22317" y="2607228"/>
            <a:ext cx="4111736" cy="273431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A2A57-3DB9-41D8-909D-23B2370E8EF5}"/>
              </a:ext>
            </a:extLst>
          </p:cNvPr>
          <p:cNvSpPr txBox="1"/>
          <p:nvPr/>
        </p:nvSpPr>
        <p:spPr>
          <a:xfrm>
            <a:off x="1333853" y="5553507"/>
            <a:ext cx="364921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3"/>
              </a:rPr>
              <a:t>https://comicvine.gamespot.com/forums/battles-7/ragnar-and-rollo-vikings-vs-lucius-vorenus-and-tit-1874827/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pic>
        <p:nvPicPr>
          <p:cNvPr id="5" name="Picture 6" descr="Image result for hbo rome caesar and anthony&quot;">
            <a:extLst>
              <a:ext uri="{FF2B5EF4-FFF2-40B4-BE49-F238E27FC236}">
                <a16:creationId xmlns:a16="http://schemas.microsoft.com/office/drawing/2014/main" id="{05BF8397-0B29-4782-91AA-BB5D2846C3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5977"/>
          <a:stretch>
            <a:fillRect/>
          </a:stretch>
        </p:blipFill>
        <p:spPr>
          <a:xfrm>
            <a:off x="6518593" y="2607228"/>
            <a:ext cx="4111736" cy="275672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0EF7F3C7-ECB2-4FEA-84D7-7212860E23D2}"/>
              </a:ext>
            </a:extLst>
          </p:cNvPr>
          <p:cNvSpPr txBox="1"/>
          <p:nvPr/>
        </p:nvSpPr>
        <p:spPr>
          <a:xfrm>
            <a:off x="6677634" y="5612230"/>
            <a:ext cx="364921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5"/>
              </a:rPr>
              <a:t>https://hbowatch.com/rome-the-complete-series-review/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862F6744-A440-4B8C-986D-F065A4D4C47A}"/>
              </a:ext>
            </a:extLst>
          </p:cNvPr>
          <p:cNvSpPr txBox="1"/>
          <p:nvPr/>
        </p:nvSpPr>
        <p:spPr>
          <a:xfrm>
            <a:off x="1199628" y="2057528"/>
            <a:ext cx="393443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Plebeians (Vorenus &amp; Pullo)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D6B151B-5B1C-48B1-BC07-78E8CAA41E87}"/>
              </a:ext>
            </a:extLst>
          </p:cNvPr>
          <p:cNvSpPr txBox="1"/>
          <p:nvPr/>
        </p:nvSpPr>
        <p:spPr>
          <a:xfrm>
            <a:off x="6778300" y="2086907"/>
            <a:ext cx="344787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Patricians (Caesar &amp; Anthony)</a:t>
            </a:r>
          </a:p>
        </p:txBody>
      </p:sp>
      <p:cxnSp>
        <p:nvCxnSpPr>
          <p:cNvPr id="9" name="Connector: Curved 8">
            <a:extLst>
              <a:ext uri="{FF2B5EF4-FFF2-40B4-BE49-F238E27FC236}">
                <a16:creationId xmlns:a16="http://schemas.microsoft.com/office/drawing/2014/main" id="{AEA3F46A-63B1-46E7-9235-166C5BA78EEA}"/>
              </a:ext>
            </a:extLst>
          </p:cNvPr>
          <p:cNvCxnSpPr/>
          <p:nvPr/>
        </p:nvCxnSpPr>
        <p:spPr>
          <a:xfrm flipV="1">
            <a:off x="5356546" y="3507418"/>
            <a:ext cx="998287" cy="956344"/>
          </a:xfrm>
          <a:prstGeom prst="curvedConnector3">
            <a:avLst/>
          </a:prstGeom>
          <a:noFill/>
          <a:ln w="12701" cap="flat">
            <a:solidFill>
              <a:srgbClr val="000000"/>
            </a:solidFill>
            <a:prstDash val="solid"/>
            <a:headEnd type="arrow"/>
            <a:tailEnd type="arrow"/>
          </a:ln>
        </p:spPr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A6204-1AD6-42ED-8C03-3B31AFB1733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Violent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BB1F4-5DE9-42F4-8601-B278B06A4D3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81570" y="2072085"/>
            <a:ext cx="9178161" cy="3828172"/>
          </a:xfrm>
        </p:spPr>
        <p:txBody>
          <a:bodyPr/>
          <a:lstStyle/>
          <a:p>
            <a:pPr lvl="0">
              <a:buChar char="-"/>
            </a:pPr>
            <a:r>
              <a:rPr lang="en-GB" sz="2400"/>
              <a:t>Sex and violence are key themes in </a:t>
            </a:r>
            <a:r>
              <a:rPr lang="en-GB" sz="2400" i="1"/>
              <a:t>Rome, </a:t>
            </a:r>
            <a:r>
              <a:rPr lang="en-GB" sz="2400"/>
              <a:t>and they allow the audience to become engaged as it is in our nature.</a:t>
            </a:r>
          </a:p>
          <a:p>
            <a:pPr lvl="0">
              <a:buChar char="-"/>
            </a:pPr>
            <a:r>
              <a:rPr lang="en-GB" sz="2400"/>
              <a:t>We see the violent life of a soldier and how he can not avoid it even when returning home.</a:t>
            </a:r>
          </a:p>
          <a:p>
            <a:pPr lvl="0">
              <a:buChar char="-"/>
            </a:pPr>
            <a:r>
              <a:rPr lang="en-GB" sz="2400"/>
              <a:t>Gang violence on the streets of Rome.</a:t>
            </a:r>
          </a:p>
          <a:p>
            <a:pPr lvl="0">
              <a:buChar char="-"/>
            </a:pPr>
            <a:r>
              <a:rPr lang="en-GB" sz="2400"/>
              <a:t>Politics causing violence in the senate. (Assassination of Caesar)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6C3C2-A6CC-4C06-8468-15BF0C3394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roles of women </a:t>
            </a:r>
          </a:p>
        </p:txBody>
      </p:sp>
      <p:pic>
        <p:nvPicPr>
          <p:cNvPr id="3" name="Content Placeholder 2" descr="Image result for hbo rome atia&quot;">
            <a:extLst>
              <a:ext uri="{FF2B5EF4-FFF2-40B4-BE49-F238E27FC236}">
                <a16:creationId xmlns:a16="http://schemas.microsoft.com/office/drawing/2014/main" id="{3A077E26-16A0-4CE0-B70E-B8D3496567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75915" y="3232980"/>
            <a:ext cx="2320957" cy="2901190"/>
          </a:xfrm>
        </p:spPr>
      </p:pic>
      <p:pic>
        <p:nvPicPr>
          <p:cNvPr id="4" name="Picture 4" descr="Image result for hbo rome servilia&quot;">
            <a:extLst>
              <a:ext uri="{FF2B5EF4-FFF2-40B4-BE49-F238E27FC236}">
                <a16:creationId xmlns:a16="http://schemas.microsoft.com/office/drawing/2014/main" id="{587DECC5-99D4-4BA0-B089-F4261127B0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695124" y="3076489"/>
            <a:ext cx="2052882" cy="305768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A551504E-14FB-4439-A727-001C556ACD4B}"/>
              </a:ext>
            </a:extLst>
          </p:cNvPr>
          <p:cNvSpPr txBox="1"/>
          <p:nvPr/>
        </p:nvSpPr>
        <p:spPr>
          <a:xfrm>
            <a:off x="7695124" y="6165908"/>
            <a:ext cx="2119990" cy="5078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4"/>
              </a:rPr>
              <a:t>https://www.pinterest.at/pin/491103534348577327/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45C9ADEA-0296-4C6D-8F94-92E4A22B7D53}"/>
              </a:ext>
            </a:extLst>
          </p:cNvPr>
          <p:cNvSpPr txBox="1"/>
          <p:nvPr/>
        </p:nvSpPr>
        <p:spPr>
          <a:xfrm>
            <a:off x="2175915" y="6258190"/>
            <a:ext cx="232095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Image from: </a:t>
            </a:r>
            <a:r>
              <a:rPr lang="en-GB" sz="9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  <a:hlinkClick r:id="rId5"/>
              </a:rPr>
              <a:t>https://hbo-rome.fandom.com/wiki/Atia_of_the_Julii</a:t>
            </a:r>
            <a:endParaRPr lang="en-GB" sz="9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A42089-93E6-4B89-99BD-858BBF344256}"/>
              </a:ext>
            </a:extLst>
          </p:cNvPr>
          <p:cNvSpPr txBox="1"/>
          <p:nvPr/>
        </p:nvSpPr>
        <p:spPr>
          <a:xfrm>
            <a:off x="1709159" y="1690048"/>
            <a:ext cx="8374879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-   Women's roles in the show are significantly exaggerated.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-   Political battles spearheaded by the leading women of each family.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-   Not the true nature of these historical figures but is representative of other  characters in Roman History. (Agrippina, Drusilla, Fulvia)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D359-EBEC-4565-8932-4802ACACF8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Sexualisation of Roman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73B86-9F05-437F-BA9A-BA714A21CA2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56230" y="1935921"/>
            <a:ext cx="9212369" cy="4419596"/>
          </a:xfrm>
        </p:spPr>
        <p:txBody>
          <a:bodyPr/>
          <a:lstStyle/>
          <a:p>
            <a:pPr lvl="0">
              <a:buChar char="-"/>
            </a:pPr>
            <a:r>
              <a:rPr lang="en-GB"/>
              <a:t>The series has quite a graphic nature; has been referred to as ‘history porn’.</a:t>
            </a:r>
          </a:p>
          <a:p>
            <a:pPr lvl="0">
              <a:buChar char="-"/>
            </a:pPr>
            <a:r>
              <a:rPr lang="en-GB"/>
              <a:t>Clearly a style of HBO (Game of Thrones) and likely done to keep the viewers interest. </a:t>
            </a:r>
          </a:p>
          <a:p>
            <a:pPr lvl="0">
              <a:buChar char="-"/>
            </a:pPr>
            <a:r>
              <a:rPr lang="en-GB"/>
              <a:t>This aspect almost humanises the characters and makes them slightly relatable.</a:t>
            </a:r>
          </a:p>
          <a:p>
            <a:pPr lvl="0">
              <a:buChar char="-"/>
            </a:pPr>
            <a:r>
              <a:rPr lang="en-GB"/>
              <a:t>Sex is the prime way for women to attain power and status as we see through Atia, Servilia and Cleopatra.</a:t>
            </a:r>
          </a:p>
          <a:p>
            <a:pPr lvl="0">
              <a:buChar char="-"/>
            </a:pPr>
            <a:r>
              <a:rPr lang="en-GB"/>
              <a:t>Women become majorly important in the series and impact how the story plays out.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E0D6D-56B7-436A-846A-83F4C61AB3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9118" y="1182255"/>
            <a:ext cx="10353760" cy="1326318"/>
          </a:xfrm>
        </p:spPr>
        <p:txBody>
          <a:bodyPr/>
          <a:lstStyle/>
          <a:p>
            <a:pPr lvl="0"/>
            <a:r>
              <a:rPr lang="en-GB"/>
              <a:t>Thanks for listening!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TM04033921%5b%5bfn=Damask%5d%5d</Template>
  <TotalTime>2104</TotalTime>
  <Words>517</Words>
  <Application>Microsoft Office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Bookman Old Style</vt:lpstr>
      <vt:lpstr>Rockwell</vt:lpstr>
      <vt:lpstr>Damask</vt:lpstr>
      <vt:lpstr>Dissertation Presentation</vt:lpstr>
      <vt:lpstr>Importance of Historical Film &amp; TV</vt:lpstr>
      <vt:lpstr>Famous titles</vt:lpstr>
      <vt:lpstr>Authenticity vs Accuracy</vt:lpstr>
      <vt:lpstr>Division of social class in Rome</vt:lpstr>
      <vt:lpstr>Violent nature</vt:lpstr>
      <vt:lpstr>The roles of women </vt:lpstr>
      <vt:lpstr>Sexualisation of Roman society</vt:lpstr>
      <vt:lpstr>Thanks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Henry Ash (1700584)</dc:creator>
  <cp:lastModifiedBy>Henry Ash</cp:lastModifiedBy>
  <cp:revision>13</cp:revision>
  <dcterms:created xsi:type="dcterms:W3CDTF">2020-02-01T17:07:12Z</dcterms:created>
  <dcterms:modified xsi:type="dcterms:W3CDTF">2020-02-03T16:04:57Z</dcterms:modified>
</cp:coreProperties>
</file>