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7" r:id="rId4"/>
    <p:sldId id="259" r:id="rId5"/>
    <p:sldId id="260" r:id="rId6"/>
    <p:sldId id="261" r:id="rId7"/>
    <p:sldId id="262" r:id="rId8"/>
    <p:sldId id="263" r:id="rId9"/>
    <p:sldId id="267" r:id="rId10"/>
    <p:sldId id="268" r:id="rId11"/>
    <p:sldId id="264" r:id="rId12"/>
    <p:sldId id="266"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BA3D560-E5F6-4B57-AC86-1911D4E953D6}">
          <p14:sldIdLst>
            <p14:sldId id="256"/>
            <p14:sldId id="258"/>
            <p14:sldId id="257"/>
            <p14:sldId id="259"/>
            <p14:sldId id="260"/>
            <p14:sldId id="261"/>
            <p14:sldId id="262"/>
            <p14:sldId id="263"/>
            <p14:sldId id="267"/>
            <p14:sldId id="268"/>
            <p14:sldId id="264"/>
            <p14:sldId id="266"/>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368" autoAdjust="0"/>
    <p:restoredTop sz="87755" autoAdjust="0"/>
  </p:normalViewPr>
  <p:slideViewPr>
    <p:cSldViewPr snapToGrid="0">
      <p:cViewPr varScale="1">
        <p:scale>
          <a:sx n="74" d="100"/>
          <a:sy n="74" d="100"/>
        </p:scale>
        <p:origin x="972" y="72"/>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1386BD-8109-4D35-BDC5-34EDD652AE69}" type="doc">
      <dgm:prSet loTypeId="urn:microsoft.com/office/officeart/2005/8/layout/cycle3" loCatId="cycle" qsTypeId="urn:microsoft.com/office/officeart/2005/8/quickstyle/simple2" qsCatId="simple" csTypeId="urn:microsoft.com/office/officeart/2005/8/colors/colorful5" csCatId="colorful" phldr="1"/>
      <dgm:spPr/>
      <dgm:t>
        <a:bodyPr/>
        <a:lstStyle/>
        <a:p>
          <a:endParaRPr lang="en-US"/>
        </a:p>
      </dgm:t>
    </dgm:pt>
    <dgm:pt modelId="{B5CE9634-A912-428E-8E6E-DDCC1BCEBBCB}">
      <dgm:prSet/>
      <dgm:spPr/>
      <dgm:t>
        <a:bodyPr/>
        <a:lstStyle/>
        <a:p>
          <a:r>
            <a:rPr lang="en-GB" dirty="0"/>
            <a:t>Students</a:t>
          </a:r>
          <a:endParaRPr lang="en-US" dirty="0"/>
        </a:p>
      </dgm:t>
    </dgm:pt>
    <dgm:pt modelId="{8CE05A50-BA42-45B4-AFAA-54ACA9E5E075}" type="parTrans" cxnId="{53B42CED-C083-4F36-8985-96EDE192FCFB}">
      <dgm:prSet/>
      <dgm:spPr/>
      <dgm:t>
        <a:bodyPr/>
        <a:lstStyle/>
        <a:p>
          <a:endParaRPr lang="en-US"/>
        </a:p>
      </dgm:t>
    </dgm:pt>
    <dgm:pt modelId="{66C9BAC2-DCD7-4865-9EFB-5A0560667A73}" type="sibTrans" cxnId="{53B42CED-C083-4F36-8985-96EDE192FCFB}">
      <dgm:prSet/>
      <dgm:spPr/>
      <dgm:t>
        <a:bodyPr/>
        <a:lstStyle/>
        <a:p>
          <a:endParaRPr lang="en-US"/>
        </a:p>
      </dgm:t>
    </dgm:pt>
    <dgm:pt modelId="{BDCF4E15-B01A-4F7E-AA91-29F5339F3C5B}">
      <dgm:prSet/>
      <dgm:spPr/>
      <dgm:t>
        <a:bodyPr/>
        <a:lstStyle/>
        <a:p>
          <a:r>
            <a:rPr lang="en-GB" dirty="0"/>
            <a:t>Small Families</a:t>
          </a:r>
          <a:endParaRPr lang="en-US" dirty="0"/>
        </a:p>
      </dgm:t>
    </dgm:pt>
    <dgm:pt modelId="{4FF741F9-8C50-465B-A0E5-C24A0B287989}" type="parTrans" cxnId="{6F75EEB9-B125-41AA-B10E-63C15E79A373}">
      <dgm:prSet/>
      <dgm:spPr/>
      <dgm:t>
        <a:bodyPr/>
        <a:lstStyle/>
        <a:p>
          <a:endParaRPr lang="en-US"/>
        </a:p>
      </dgm:t>
    </dgm:pt>
    <dgm:pt modelId="{92B238E3-19FF-47E5-AD27-87985B5CE561}" type="sibTrans" cxnId="{6F75EEB9-B125-41AA-B10E-63C15E79A373}">
      <dgm:prSet/>
      <dgm:spPr/>
      <dgm:t>
        <a:bodyPr/>
        <a:lstStyle/>
        <a:p>
          <a:endParaRPr lang="en-US"/>
        </a:p>
      </dgm:t>
    </dgm:pt>
    <dgm:pt modelId="{A155A8F1-2022-49DB-ADC4-7B94F80721F9}">
      <dgm:prSet/>
      <dgm:spPr/>
      <dgm:t>
        <a:bodyPr/>
        <a:lstStyle/>
        <a:p>
          <a:r>
            <a:rPr lang="en-GB" dirty="0"/>
            <a:t>Restaurants</a:t>
          </a:r>
          <a:endParaRPr lang="en-US" dirty="0"/>
        </a:p>
      </dgm:t>
    </dgm:pt>
    <dgm:pt modelId="{933A4A8F-CB6A-482E-BEAC-297F34150ED6}" type="parTrans" cxnId="{C16D0CFB-F7FC-4938-A979-66F831F2DD32}">
      <dgm:prSet/>
      <dgm:spPr/>
      <dgm:t>
        <a:bodyPr/>
        <a:lstStyle/>
        <a:p>
          <a:endParaRPr lang="en-US"/>
        </a:p>
      </dgm:t>
    </dgm:pt>
    <dgm:pt modelId="{842980E4-9B4A-4066-B531-087D7B247DE7}" type="sibTrans" cxnId="{C16D0CFB-F7FC-4938-A979-66F831F2DD32}">
      <dgm:prSet/>
      <dgm:spPr/>
      <dgm:t>
        <a:bodyPr/>
        <a:lstStyle/>
        <a:p>
          <a:endParaRPr lang="en-US"/>
        </a:p>
      </dgm:t>
    </dgm:pt>
    <dgm:pt modelId="{D757FB23-8B13-42EE-80B2-4E92A57EEE6F}">
      <dgm:prSet/>
      <dgm:spPr/>
      <dgm:t>
        <a:bodyPr/>
        <a:lstStyle/>
        <a:p>
          <a:r>
            <a:rPr lang="en-GB" dirty="0"/>
            <a:t>Salon/Spa</a:t>
          </a:r>
          <a:endParaRPr lang="en-US" dirty="0"/>
        </a:p>
      </dgm:t>
    </dgm:pt>
    <dgm:pt modelId="{3EA43F64-7FB2-4F2B-870A-268B14C7E8AE}" type="parTrans" cxnId="{4B3453EA-F1A0-433C-B0FA-E29C9E3ADD15}">
      <dgm:prSet/>
      <dgm:spPr/>
      <dgm:t>
        <a:bodyPr/>
        <a:lstStyle/>
        <a:p>
          <a:endParaRPr lang="en-US"/>
        </a:p>
      </dgm:t>
    </dgm:pt>
    <dgm:pt modelId="{F4B5DA0B-5B7D-4AA6-9099-15F5F0B43E11}" type="sibTrans" cxnId="{4B3453EA-F1A0-433C-B0FA-E29C9E3ADD15}">
      <dgm:prSet/>
      <dgm:spPr/>
      <dgm:t>
        <a:bodyPr/>
        <a:lstStyle/>
        <a:p>
          <a:endParaRPr lang="en-US"/>
        </a:p>
      </dgm:t>
    </dgm:pt>
    <dgm:pt modelId="{D91A6E58-92D3-4885-A693-EA61872A5320}">
      <dgm:prSet/>
      <dgm:spPr/>
      <dgm:t>
        <a:bodyPr/>
        <a:lstStyle/>
        <a:p>
          <a:r>
            <a:rPr lang="en-GB" dirty="0"/>
            <a:t>Hotel/B&amp;B</a:t>
          </a:r>
          <a:endParaRPr lang="en-US" dirty="0"/>
        </a:p>
      </dgm:t>
    </dgm:pt>
    <dgm:pt modelId="{4A30AC0B-7BFE-4573-91BA-7396AB858CE4}" type="parTrans" cxnId="{F2EFEC98-7080-47FE-BE48-72E4F6CE66F4}">
      <dgm:prSet/>
      <dgm:spPr/>
      <dgm:t>
        <a:bodyPr/>
        <a:lstStyle/>
        <a:p>
          <a:endParaRPr lang="en-US"/>
        </a:p>
      </dgm:t>
    </dgm:pt>
    <dgm:pt modelId="{89AD6A2E-1BF4-4926-96CC-E8EA0803EF48}" type="sibTrans" cxnId="{F2EFEC98-7080-47FE-BE48-72E4F6CE66F4}">
      <dgm:prSet/>
      <dgm:spPr/>
      <dgm:t>
        <a:bodyPr/>
        <a:lstStyle/>
        <a:p>
          <a:endParaRPr lang="en-US"/>
        </a:p>
      </dgm:t>
    </dgm:pt>
    <dgm:pt modelId="{8EA07C64-0462-48B4-A974-90F5E6325D17}">
      <dgm:prSet/>
      <dgm:spPr/>
      <dgm:t>
        <a:bodyPr/>
        <a:lstStyle/>
        <a:p>
          <a:r>
            <a:rPr lang="en-GB" dirty="0"/>
            <a:t>Young Professionals</a:t>
          </a:r>
          <a:endParaRPr lang="en-US" dirty="0"/>
        </a:p>
      </dgm:t>
    </dgm:pt>
    <dgm:pt modelId="{6FA6AD7A-CFB8-4DFD-9B3F-101B03A68AD9}" type="parTrans" cxnId="{89E3F615-804C-41F6-BCF4-57BAB5BB74CD}">
      <dgm:prSet/>
      <dgm:spPr/>
      <dgm:t>
        <a:bodyPr/>
        <a:lstStyle/>
        <a:p>
          <a:endParaRPr lang="en-US"/>
        </a:p>
      </dgm:t>
    </dgm:pt>
    <dgm:pt modelId="{36741A29-BCED-4671-B44F-6D9666A83B2F}" type="sibTrans" cxnId="{89E3F615-804C-41F6-BCF4-57BAB5BB74CD}">
      <dgm:prSet/>
      <dgm:spPr/>
      <dgm:t>
        <a:bodyPr/>
        <a:lstStyle/>
        <a:p>
          <a:endParaRPr lang="en-US"/>
        </a:p>
      </dgm:t>
    </dgm:pt>
    <dgm:pt modelId="{9149E32C-F673-44BD-8622-ED2780C858A2}" type="pres">
      <dgm:prSet presAssocID="{F41386BD-8109-4D35-BDC5-34EDD652AE69}" presName="Name0" presStyleCnt="0">
        <dgm:presLayoutVars>
          <dgm:dir/>
          <dgm:resizeHandles val="exact"/>
        </dgm:presLayoutVars>
      </dgm:prSet>
      <dgm:spPr/>
    </dgm:pt>
    <dgm:pt modelId="{9D8A8935-C58A-4081-83F2-BB200D80D9C5}" type="pres">
      <dgm:prSet presAssocID="{F41386BD-8109-4D35-BDC5-34EDD652AE69}" presName="cycle" presStyleCnt="0"/>
      <dgm:spPr/>
    </dgm:pt>
    <dgm:pt modelId="{A77DF312-5DC4-42F7-8149-754BB8F67740}" type="pres">
      <dgm:prSet presAssocID="{B5CE9634-A912-428E-8E6E-DDCC1BCEBBCB}" presName="nodeFirstNode" presStyleLbl="node1" presStyleIdx="0" presStyleCnt="6">
        <dgm:presLayoutVars>
          <dgm:bulletEnabled val="1"/>
        </dgm:presLayoutVars>
      </dgm:prSet>
      <dgm:spPr/>
    </dgm:pt>
    <dgm:pt modelId="{1929BCA3-AA3E-4E8C-A4BF-364D5244C5FB}" type="pres">
      <dgm:prSet presAssocID="{66C9BAC2-DCD7-4865-9EFB-5A0560667A73}" presName="sibTransFirstNode" presStyleLbl="bgShp" presStyleIdx="0" presStyleCnt="1"/>
      <dgm:spPr/>
    </dgm:pt>
    <dgm:pt modelId="{17CCC60A-CCFB-4733-8B68-B79914C07AC6}" type="pres">
      <dgm:prSet presAssocID="{BDCF4E15-B01A-4F7E-AA91-29F5339F3C5B}" presName="nodeFollowingNodes" presStyleLbl="node1" presStyleIdx="1" presStyleCnt="6">
        <dgm:presLayoutVars>
          <dgm:bulletEnabled val="1"/>
        </dgm:presLayoutVars>
      </dgm:prSet>
      <dgm:spPr/>
    </dgm:pt>
    <dgm:pt modelId="{6E1A8943-C10D-4719-97AE-3123F76DF98B}" type="pres">
      <dgm:prSet presAssocID="{A155A8F1-2022-49DB-ADC4-7B94F80721F9}" presName="nodeFollowingNodes" presStyleLbl="node1" presStyleIdx="2" presStyleCnt="6">
        <dgm:presLayoutVars>
          <dgm:bulletEnabled val="1"/>
        </dgm:presLayoutVars>
      </dgm:prSet>
      <dgm:spPr/>
    </dgm:pt>
    <dgm:pt modelId="{263A3AA3-9E63-469A-8109-9BF7C4DB7B4A}" type="pres">
      <dgm:prSet presAssocID="{D757FB23-8B13-42EE-80B2-4E92A57EEE6F}" presName="nodeFollowingNodes" presStyleLbl="node1" presStyleIdx="3" presStyleCnt="6">
        <dgm:presLayoutVars>
          <dgm:bulletEnabled val="1"/>
        </dgm:presLayoutVars>
      </dgm:prSet>
      <dgm:spPr/>
    </dgm:pt>
    <dgm:pt modelId="{864079F9-0B9D-4E17-84C2-D7EB6C28922B}" type="pres">
      <dgm:prSet presAssocID="{D91A6E58-92D3-4885-A693-EA61872A5320}" presName="nodeFollowingNodes" presStyleLbl="node1" presStyleIdx="4" presStyleCnt="6">
        <dgm:presLayoutVars>
          <dgm:bulletEnabled val="1"/>
        </dgm:presLayoutVars>
      </dgm:prSet>
      <dgm:spPr/>
    </dgm:pt>
    <dgm:pt modelId="{AFF9B172-1357-4CD1-91B5-767802439841}" type="pres">
      <dgm:prSet presAssocID="{8EA07C64-0462-48B4-A974-90F5E6325D17}" presName="nodeFollowingNodes" presStyleLbl="node1" presStyleIdx="5" presStyleCnt="6">
        <dgm:presLayoutVars>
          <dgm:bulletEnabled val="1"/>
        </dgm:presLayoutVars>
      </dgm:prSet>
      <dgm:spPr/>
    </dgm:pt>
  </dgm:ptLst>
  <dgm:cxnLst>
    <dgm:cxn modelId="{775C1F0E-FA22-4D46-BA3D-12AE43E4C45C}" type="presOf" srcId="{A155A8F1-2022-49DB-ADC4-7B94F80721F9}" destId="{6E1A8943-C10D-4719-97AE-3123F76DF98B}" srcOrd="0" destOrd="0" presId="urn:microsoft.com/office/officeart/2005/8/layout/cycle3"/>
    <dgm:cxn modelId="{89E3F615-804C-41F6-BCF4-57BAB5BB74CD}" srcId="{F41386BD-8109-4D35-BDC5-34EDD652AE69}" destId="{8EA07C64-0462-48B4-A974-90F5E6325D17}" srcOrd="5" destOrd="0" parTransId="{6FA6AD7A-CFB8-4DFD-9B3F-101B03A68AD9}" sibTransId="{36741A29-BCED-4671-B44F-6D9666A83B2F}"/>
    <dgm:cxn modelId="{04259026-99AB-44B6-88E9-67B39F3FD006}" type="presOf" srcId="{D91A6E58-92D3-4885-A693-EA61872A5320}" destId="{864079F9-0B9D-4E17-84C2-D7EB6C28922B}" srcOrd="0" destOrd="0" presId="urn:microsoft.com/office/officeart/2005/8/layout/cycle3"/>
    <dgm:cxn modelId="{1AA8DA7C-DD21-40A6-9C99-E048D06C1FBB}" type="presOf" srcId="{F41386BD-8109-4D35-BDC5-34EDD652AE69}" destId="{9149E32C-F673-44BD-8622-ED2780C858A2}" srcOrd="0" destOrd="0" presId="urn:microsoft.com/office/officeart/2005/8/layout/cycle3"/>
    <dgm:cxn modelId="{88079894-2EAD-427D-B733-AF497744B16A}" type="presOf" srcId="{66C9BAC2-DCD7-4865-9EFB-5A0560667A73}" destId="{1929BCA3-AA3E-4E8C-A4BF-364D5244C5FB}" srcOrd="0" destOrd="0" presId="urn:microsoft.com/office/officeart/2005/8/layout/cycle3"/>
    <dgm:cxn modelId="{F2EFEC98-7080-47FE-BE48-72E4F6CE66F4}" srcId="{F41386BD-8109-4D35-BDC5-34EDD652AE69}" destId="{D91A6E58-92D3-4885-A693-EA61872A5320}" srcOrd="4" destOrd="0" parTransId="{4A30AC0B-7BFE-4573-91BA-7396AB858CE4}" sibTransId="{89AD6A2E-1BF4-4926-96CC-E8EA0803EF48}"/>
    <dgm:cxn modelId="{237BEB9A-F5C6-4329-BBE3-E12880F913F1}" type="presOf" srcId="{BDCF4E15-B01A-4F7E-AA91-29F5339F3C5B}" destId="{17CCC60A-CCFB-4733-8B68-B79914C07AC6}" srcOrd="0" destOrd="0" presId="urn:microsoft.com/office/officeart/2005/8/layout/cycle3"/>
    <dgm:cxn modelId="{1476679B-C396-4905-8B67-F222E36E2525}" type="presOf" srcId="{8EA07C64-0462-48B4-A974-90F5E6325D17}" destId="{AFF9B172-1357-4CD1-91B5-767802439841}" srcOrd="0" destOrd="0" presId="urn:microsoft.com/office/officeart/2005/8/layout/cycle3"/>
    <dgm:cxn modelId="{91F9D09F-047D-4D39-B90E-E6D8099F80E3}" type="presOf" srcId="{B5CE9634-A912-428E-8E6E-DDCC1BCEBBCB}" destId="{A77DF312-5DC4-42F7-8149-754BB8F67740}" srcOrd="0" destOrd="0" presId="urn:microsoft.com/office/officeart/2005/8/layout/cycle3"/>
    <dgm:cxn modelId="{6F75EEB9-B125-41AA-B10E-63C15E79A373}" srcId="{F41386BD-8109-4D35-BDC5-34EDD652AE69}" destId="{BDCF4E15-B01A-4F7E-AA91-29F5339F3C5B}" srcOrd="1" destOrd="0" parTransId="{4FF741F9-8C50-465B-A0E5-C24A0B287989}" sibTransId="{92B238E3-19FF-47E5-AD27-87985B5CE561}"/>
    <dgm:cxn modelId="{4B3453EA-F1A0-433C-B0FA-E29C9E3ADD15}" srcId="{F41386BD-8109-4D35-BDC5-34EDD652AE69}" destId="{D757FB23-8B13-42EE-80B2-4E92A57EEE6F}" srcOrd="3" destOrd="0" parTransId="{3EA43F64-7FB2-4F2B-870A-268B14C7E8AE}" sibTransId="{F4B5DA0B-5B7D-4AA6-9099-15F5F0B43E11}"/>
    <dgm:cxn modelId="{53B42CED-C083-4F36-8985-96EDE192FCFB}" srcId="{F41386BD-8109-4D35-BDC5-34EDD652AE69}" destId="{B5CE9634-A912-428E-8E6E-DDCC1BCEBBCB}" srcOrd="0" destOrd="0" parTransId="{8CE05A50-BA42-45B4-AFAA-54ACA9E5E075}" sibTransId="{66C9BAC2-DCD7-4865-9EFB-5A0560667A73}"/>
    <dgm:cxn modelId="{681261FA-D90D-452A-A0B5-F2D546C994B4}" type="presOf" srcId="{D757FB23-8B13-42EE-80B2-4E92A57EEE6F}" destId="{263A3AA3-9E63-469A-8109-9BF7C4DB7B4A}" srcOrd="0" destOrd="0" presId="urn:microsoft.com/office/officeart/2005/8/layout/cycle3"/>
    <dgm:cxn modelId="{C16D0CFB-F7FC-4938-A979-66F831F2DD32}" srcId="{F41386BD-8109-4D35-BDC5-34EDD652AE69}" destId="{A155A8F1-2022-49DB-ADC4-7B94F80721F9}" srcOrd="2" destOrd="0" parTransId="{933A4A8F-CB6A-482E-BEAC-297F34150ED6}" sibTransId="{842980E4-9B4A-4066-B531-087D7B247DE7}"/>
    <dgm:cxn modelId="{7158FD89-BEB5-46A4-A0C8-A7952772F8DE}" type="presParOf" srcId="{9149E32C-F673-44BD-8622-ED2780C858A2}" destId="{9D8A8935-C58A-4081-83F2-BB200D80D9C5}" srcOrd="0" destOrd="0" presId="urn:microsoft.com/office/officeart/2005/8/layout/cycle3"/>
    <dgm:cxn modelId="{10551941-107D-45BA-B703-3C0F8C6F96A6}" type="presParOf" srcId="{9D8A8935-C58A-4081-83F2-BB200D80D9C5}" destId="{A77DF312-5DC4-42F7-8149-754BB8F67740}" srcOrd="0" destOrd="0" presId="urn:microsoft.com/office/officeart/2005/8/layout/cycle3"/>
    <dgm:cxn modelId="{0067D427-A3EF-43AE-98B2-7F16AA224C34}" type="presParOf" srcId="{9D8A8935-C58A-4081-83F2-BB200D80D9C5}" destId="{1929BCA3-AA3E-4E8C-A4BF-364D5244C5FB}" srcOrd="1" destOrd="0" presId="urn:microsoft.com/office/officeart/2005/8/layout/cycle3"/>
    <dgm:cxn modelId="{B5D84480-ABED-4599-9935-E2CF6490377E}" type="presParOf" srcId="{9D8A8935-C58A-4081-83F2-BB200D80D9C5}" destId="{17CCC60A-CCFB-4733-8B68-B79914C07AC6}" srcOrd="2" destOrd="0" presId="urn:microsoft.com/office/officeart/2005/8/layout/cycle3"/>
    <dgm:cxn modelId="{12D328BD-651A-4279-AB4F-FB42526D7BC1}" type="presParOf" srcId="{9D8A8935-C58A-4081-83F2-BB200D80D9C5}" destId="{6E1A8943-C10D-4719-97AE-3123F76DF98B}" srcOrd="3" destOrd="0" presId="urn:microsoft.com/office/officeart/2005/8/layout/cycle3"/>
    <dgm:cxn modelId="{060F0622-18B2-4898-B080-716175E6DB65}" type="presParOf" srcId="{9D8A8935-C58A-4081-83F2-BB200D80D9C5}" destId="{263A3AA3-9E63-469A-8109-9BF7C4DB7B4A}" srcOrd="4" destOrd="0" presId="urn:microsoft.com/office/officeart/2005/8/layout/cycle3"/>
    <dgm:cxn modelId="{53433E81-C23F-4C7B-86F0-B7A69E01EF28}" type="presParOf" srcId="{9D8A8935-C58A-4081-83F2-BB200D80D9C5}" destId="{864079F9-0B9D-4E17-84C2-D7EB6C28922B}" srcOrd="5" destOrd="0" presId="urn:microsoft.com/office/officeart/2005/8/layout/cycle3"/>
    <dgm:cxn modelId="{F892CB21-8783-4D89-A25F-B9CBE0D8BC7A}" type="presParOf" srcId="{9D8A8935-C58A-4081-83F2-BB200D80D9C5}" destId="{AFF9B172-1357-4CD1-91B5-767802439841}"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AB5A9D-0501-40B1-8A2E-87FD80AD999D}"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8BDF56C-0D28-44DA-A424-06713587CD6C}">
      <dgm:prSet/>
      <dgm:spPr/>
      <dgm:t>
        <a:bodyPr/>
        <a:lstStyle/>
        <a:p>
          <a:r>
            <a:rPr lang="en-GB"/>
            <a:t>Period:- Year to 31 December 2018</a:t>
          </a:r>
          <a:endParaRPr lang="en-US"/>
        </a:p>
      </dgm:t>
    </dgm:pt>
    <dgm:pt modelId="{83B3B438-446A-41EB-869C-8D9DF1CB0C7E}" type="parTrans" cxnId="{70092E39-1CD6-4071-8264-8E4EFEC4F479}">
      <dgm:prSet/>
      <dgm:spPr/>
      <dgm:t>
        <a:bodyPr/>
        <a:lstStyle/>
        <a:p>
          <a:endParaRPr lang="en-US"/>
        </a:p>
      </dgm:t>
    </dgm:pt>
    <dgm:pt modelId="{63BD7936-943D-4C70-866D-97AC49CE3696}" type="sibTrans" cxnId="{70092E39-1CD6-4071-8264-8E4EFEC4F479}">
      <dgm:prSet/>
      <dgm:spPr/>
      <dgm:t>
        <a:bodyPr/>
        <a:lstStyle/>
        <a:p>
          <a:endParaRPr lang="en-US"/>
        </a:p>
      </dgm:t>
    </dgm:pt>
    <dgm:pt modelId="{5F03777A-A6E6-4AB6-B1BA-69010AF69978}">
      <dgm:prSet/>
      <dgm:spPr/>
      <dgm:t>
        <a:bodyPr/>
        <a:lstStyle/>
        <a:p>
          <a:r>
            <a:rPr lang="en-GB"/>
            <a:t>Sales-£150,800                                                          Total Fixed costs </a:t>
          </a:r>
          <a:endParaRPr lang="en-US"/>
        </a:p>
      </dgm:t>
    </dgm:pt>
    <dgm:pt modelId="{B889546C-0A6A-456F-951C-6DAED1EA5222}" type="parTrans" cxnId="{BFAD2AB5-1553-4C3E-87C1-B8A2FF4EA72E}">
      <dgm:prSet/>
      <dgm:spPr/>
      <dgm:t>
        <a:bodyPr/>
        <a:lstStyle/>
        <a:p>
          <a:endParaRPr lang="en-US"/>
        </a:p>
      </dgm:t>
    </dgm:pt>
    <dgm:pt modelId="{2EBCB821-E2DF-4E1F-9A90-32A4C817D371}" type="sibTrans" cxnId="{BFAD2AB5-1553-4C3E-87C1-B8A2FF4EA72E}">
      <dgm:prSet/>
      <dgm:spPr/>
      <dgm:t>
        <a:bodyPr/>
        <a:lstStyle/>
        <a:p>
          <a:endParaRPr lang="en-US"/>
        </a:p>
      </dgm:t>
    </dgm:pt>
    <dgm:pt modelId="{8A38CA73-43F3-4BAC-8A52-942CB0F4145A}">
      <dgm:prSet/>
      <dgm:spPr/>
      <dgm:t>
        <a:bodyPr/>
        <a:lstStyle/>
        <a:p>
          <a:r>
            <a:rPr lang="en-GB"/>
            <a:t>Gross profit-£150,800                                                 Net profit- £83,600</a:t>
          </a:r>
          <a:endParaRPr lang="en-US"/>
        </a:p>
      </dgm:t>
    </dgm:pt>
    <dgm:pt modelId="{D8BAD2D6-70FA-4CA9-9A1E-C790AABCE2EE}" type="parTrans" cxnId="{BBF3449D-F706-4F14-A7CE-590FCEDBAFB4}">
      <dgm:prSet/>
      <dgm:spPr/>
      <dgm:t>
        <a:bodyPr/>
        <a:lstStyle/>
        <a:p>
          <a:endParaRPr lang="en-US"/>
        </a:p>
      </dgm:t>
    </dgm:pt>
    <dgm:pt modelId="{3040499D-663F-4DC1-91D3-760F789DF5ED}" type="sibTrans" cxnId="{BBF3449D-F706-4F14-A7CE-590FCEDBAFB4}">
      <dgm:prSet/>
      <dgm:spPr/>
      <dgm:t>
        <a:bodyPr/>
        <a:lstStyle/>
        <a:p>
          <a:endParaRPr lang="en-US"/>
        </a:p>
      </dgm:t>
    </dgm:pt>
    <dgm:pt modelId="{B7D25E4B-F680-4F9D-8266-DCD4CD25C4BA}">
      <dgm:prSet/>
      <dgm:spPr/>
      <dgm:t>
        <a:bodyPr/>
        <a:lstStyle/>
        <a:p>
          <a:r>
            <a:rPr lang="en-GB"/>
            <a:t>Fixed costs-(overhead) £67,200                                 Tax- £27,296</a:t>
          </a:r>
          <a:endParaRPr lang="en-US"/>
        </a:p>
      </dgm:t>
    </dgm:pt>
    <dgm:pt modelId="{C142E655-C998-4A97-81CD-38B268C11E15}" type="parTrans" cxnId="{595F8DCE-253C-4F71-9AB7-FB4CC481ED82}">
      <dgm:prSet/>
      <dgm:spPr/>
      <dgm:t>
        <a:bodyPr/>
        <a:lstStyle/>
        <a:p>
          <a:endParaRPr lang="en-US"/>
        </a:p>
      </dgm:t>
    </dgm:pt>
    <dgm:pt modelId="{B0624516-DBF9-4E93-819D-C0CBA826C6BC}" type="sibTrans" cxnId="{595F8DCE-253C-4F71-9AB7-FB4CC481ED82}">
      <dgm:prSet/>
      <dgm:spPr/>
      <dgm:t>
        <a:bodyPr/>
        <a:lstStyle/>
        <a:p>
          <a:endParaRPr lang="en-US"/>
        </a:p>
      </dgm:t>
    </dgm:pt>
    <dgm:pt modelId="{169AE4A9-583C-46C4-896E-0E573B6D72BB}">
      <dgm:prSet/>
      <dgm:spPr/>
      <dgm:t>
        <a:bodyPr/>
        <a:lstStyle/>
        <a:p>
          <a:r>
            <a:rPr lang="en-GB"/>
            <a:t>Wages-£54,00                                                             Profit retained in the business- £56,304</a:t>
          </a:r>
          <a:endParaRPr lang="en-US"/>
        </a:p>
      </dgm:t>
    </dgm:pt>
    <dgm:pt modelId="{9EC43464-7E47-49ED-BE18-840AB07B7712}" type="parTrans" cxnId="{327B6080-2D4E-40A6-A84E-12A97B184437}">
      <dgm:prSet/>
      <dgm:spPr/>
      <dgm:t>
        <a:bodyPr/>
        <a:lstStyle/>
        <a:p>
          <a:endParaRPr lang="en-US"/>
        </a:p>
      </dgm:t>
    </dgm:pt>
    <dgm:pt modelId="{93F13C51-7929-4ECC-929F-3356D41854FC}" type="sibTrans" cxnId="{327B6080-2D4E-40A6-A84E-12A97B184437}">
      <dgm:prSet/>
      <dgm:spPr/>
      <dgm:t>
        <a:bodyPr/>
        <a:lstStyle/>
        <a:p>
          <a:endParaRPr lang="en-US"/>
        </a:p>
      </dgm:t>
    </dgm:pt>
    <dgm:pt modelId="{6A30F86D-9AA1-44D1-A9BC-D552A1D3E47B}">
      <dgm:prSet/>
      <dgm:spPr/>
      <dgm:t>
        <a:bodyPr/>
        <a:lstStyle/>
        <a:p>
          <a:r>
            <a:rPr lang="en-GB"/>
            <a:t>Rent-£7,200</a:t>
          </a:r>
          <a:endParaRPr lang="en-US"/>
        </a:p>
      </dgm:t>
    </dgm:pt>
    <dgm:pt modelId="{95511732-962D-429D-8F04-E3AE03E80FC9}" type="parTrans" cxnId="{E19E05D5-D289-419B-97D3-BD0095A64BD4}">
      <dgm:prSet/>
      <dgm:spPr/>
      <dgm:t>
        <a:bodyPr/>
        <a:lstStyle/>
        <a:p>
          <a:endParaRPr lang="en-US"/>
        </a:p>
      </dgm:t>
    </dgm:pt>
    <dgm:pt modelId="{39CB091C-93D8-42AA-BB53-22023F2BFCA7}" type="sibTrans" cxnId="{E19E05D5-D289-419B-97D3-BD0095A64BD4}">
      <dgm:prSet/>
      <dgm:spPr/>
      <dgm:t>
        <a:bodyPr/>
        <a:lstStyle/>
        <a:p>
          <a:endParaRPr lang="en-US"/>
        </a:p>
      </dgm:t>
    </dgm:pt>
    <dgm:pt modelId="{F413A292-32C5-456A-B57F-C27ED86E9429}">
      <dgm:prSet/>
      <dgm:spPr/>
      <dgm:t>
        <a:bodyPr/>
        <a:lstStyle/>
        <a:p>
          <a:r>
            <a:rPr lang="en-GB"/>
            <a:t>Utilities-£2,400</a:t>
          </a:r>
          <a:endParaRPr lang="en-US"/>
        </a:p>
      </dgm:t>
    </dgm:pt>
    <dgm:pt modelId="{E6DE4C5B-543A-4B04-9D56-142BFDBC01DE}" type="parTrans" cxnId="{8EF3F51D-5240-4832-889D-9301F3C12947}">
      <dgm:prSet/>
      <dgm:spPr/>
      <dgm:t>
        <a:bodyPr/>
        <a:lstStyle/>
        <a:p>
          <a:endParaRPr lang="en-US"/>
        </a:p>
      </dgm:t>
    </dgm:pt>
    <dgm:pt modelId="{5E02EAF2-CF02-4D37-A0AF-99705003C913}" type="sibTrans" cxnId="{8EF3F51D-5240-4832-889D-9301F3C12947}">
      <dgm:prSet/>
      <dgm:spPr/>
      <dgm:t>
        <a:bodyPr/>
        <a:lstStyle/>
        <a:p>
          <a:endParaRPr lang="en-US"/>
        </a:p>
      </dgm:t>
    </dgm:pt>
    <dgm:pt modelId="{1B90086F-E627-4367-BA90-75B675FC6416}">
      <dgm:prSet/>
      <dgm:spPr/>
      <dgm:t>
        <a:bodyPr/>
        <a:lstStyle/>
        <a:p>
          <a:r>
            <a:rPr lang="en-GB"/>
            <a:t>Stock/Materials-£2,400</a:t>
          </a:r>
          <a:endParaRPr lang="en-US"/>
        </a:p>
      </dgm:t>
    </dgm:pt>
    <dgm:pt modelId="{AC3600EF-F8FC-4BA1-B901-2B18D5FDF012}" type="parTrans" cxnId="{370B14B8-D909-4E6D-ABFB-ED59DC5BC955}">
      <dgm:prSet/>
      <dgm:spPr/>
      <dgm:t>
        <a:bodyPr/>
        <a:lstStyle/>
        <a:p>
          <a:endParaRPr lang="en-US"/>
        </a:p>
      </dgm:t>
    </dgm:pt>
    <dgm:pt modelId="{F697477E-39A5-4D48-89C9-B0BBFBB75CA3}" type="sibTrans" cxnId="{370B14B8-D909-4E6D-ABFB-ED59DC5BC955}">
      <dgm:prSet/>
      <dgm:spPr/>
      <dgm:t>
        <a:bodyPr/>
        <a:lstStyle/>
        <a:p>
          <a:endParaRPr lang="en-US"/>
        </a:p>
      </dgm:t>
    </dgm:pt>
    <dgm:pt modelId="{4495C4E7-B0D4-4FE4-950E-1487BB235DDE}">
      <dgm:prSet/>
      <dgm:spPr/>
      <dgm:t>
        <a:bodyPr/>
        <a:lstStyle/>
        <a:p>
          <a:r>
            <a:rPr lang="en-GB"/>
            <a:t>Phone/internet-£600</a:t>
          </a:r>
          <a:endParaRPr lang="en-US"/>
        </a:p>
      </dgm:t>
    </dgm:pt>
    <dgm:pt modelId="{CD67D14B-5D53-446C-9EB6-CCD5EEA50A2F}" type="sibTrans" cxnId="{9AA5B042-01FE-4F82-B958-EC2DD0CF122B}">
      <dgm:prSet/>
      <dgm:spPr/>
      <dgm:t>
        <a:bodyPr/>
        <a:lstStyle/>
        <a:p>
          <a:endParaRPr lang="en-US"/>
        </a:p>
      </dgm:t>
    </dgm:pt>
    <dgm:pt modelId="{D7F6083E-334C-4910-8A6E-E1AF9A47E707}" type="parTrans" cxnId="{9AA5B042-01FE-4F82-B958-EC2DD0CF122B}">
      <dgm:prSet/>
      <dgm:spPr/>
      <dgm:t>
        <a:bodyPr/>
        <a:lstStyle/>
        <a:p>
          <a:endParaRPr lang="en-US"/>
        </a:p>
      </dgm:t>
    </dgm:pt>
    <dgm:pt modelId="{6F10540C-9A3E-457A-B3A5-BE456E1731FD}">
      <dgm:prSet/>
      <dgm:spPr/>
      <dgm:t>
        <a:bodyPr/>
        <a:lstStyle/>
        <a:p>
          <a:r>
            <a:rPr lang="en-GB"/>
            <a:t>Bank charges-£20</a:t>
          </a:r>
          <a:endParaRPr lang="en-US"/>
        </a:p>
      </dgm:t>
    </dgm:pt>
    <dgm:pt modelId="{EFEFA20E-1330-4960-B5AF-0393B2460DFC}" type="sibTrans" cxnId="{0D4E0255-A1C8-4906-BF8B-A6DFEFEDFAD3}">
      <dgm:prSet/>
      <dgm:spPr/>
      <dgm:t>
        <a:bodyPr/>
        <a:lstStyle/>
        <a:p>
          <a:endParaRPr lang="en-US"/>
        </a:p>
      </dgm:t>
    </dgm:pt>
    <dgm:pt modelId="{C61AC749-F5E4-4ADF-9271-975DBAC80264}" type="parTrans" cxnId="{0D4E0255-A1C8-4906-BF8B-A6DFEFEDFAD3}">
      <dgm:prSet/>
      <dgm:spPr/>
      <dgm:t>
        <a:bodyPr/>
        <a:lstStyle/>
        <a:p>
          <a:endParaRPr lang="en-US"/>
        </a:p>
      </dgm:t>
    </dgm:pt>
    <dgm:pt modelId="{13D5B75D-9462-483B-94C0-BE84C40A3595}" type="pres">
      <dgm:prSet presAssocID="{50AB5A9D-0501-40B1-8A2E-87FD80AD999D}" presName="linear" presStyleCnt="0">
        <dgm:presLayoutVars>
          <dgm:animLvl val="lvl"/>
          <dgm:resizeHandles val="exact"/>
        </dgm:presLayoutVars>
      </dgm:prSet>
      <dgm:spPr/>
    </dgm:pt>
    <dgm:pt modelId="{0FBA51DF-6705-4CCE-8F4F-36F752820F3E}" type="pres">
      <dgm:prSet presAssocID="{68BDF56C-0D28-44DA-A424-06713587CD6C}" presName="parentText" presStyleLbl="node1" presStyleIdx="0" presStyleCnt="10">
        <dgm:presLayoutVars>
          <dgm:chMax val="0"/>
          <dgm:bulletEnabled val="1"/>
        </dgm:presLayoutVars>
      </dgm:prSet>
      <dgm:spPr/>
    </dgm:pt>
    <dgm:pt modelId="{10DBAFC1-3682-44CF-8AC2-96BA8C0CE8B3}" type="pres">
      <dgm:prSet presAssocID="{63BD7936-943D-4C70-866D-97AC49CE3696}" presName="spacer" presStyleCnt="0"/>
      <dgm:spPr/>
    </dgm:pt>
    <dgm:pt modelId="{6F0AB22E-C7C6-4A28-AFFE-7E903B9808D2}" type="pres">
      <dgm:prSet presAssocID="{5F03777A-A6E6-4AB6-B1BA-69010AF69978}" presName="parentText" presStyleLbl="node1" presStyleIdx="1" presStyleCnt="10">
        <dgm:presLayoutVars>
          <dgm:chMax val="0"/>
          <dgm:bulletEnabled val="1"/>
        </dgm:presLayoutVars>
      </dgm:prSet>
      <dgm:spPr/>
    </dgm:pt>
    <dgm:pt modelId="{55271ECF-5CA5-4541-B3BB-F54738C13DE6}" type="pres">
      <dgm:prSet presAssocID="{2EBCB821-E2DF-4E1F-9A90-32A4C817D371}" presName="spacer" presStyleCnt="0"/>
      <dgm:spPr/>
    </dgm:pt>
    <dgm:pt modelId="{BC490B6F-E3A6-4DC4-AD4F-76FE7CA0009C}" type="pres">
      <dgm:prSet presAssocID="{8A38CA73-43F3-4BAC-8A52-942CB0F4145A}" presName="parentText" presStyleLbl="node1" presStyleIdx="2" presStyleCnt="10">
        <dgm:presLayoutVars>
          <dgm:chMax val="0"/>
          <dgm:bulletEnabled val="1"/>
        </dgm:presLayoutVars>
      </dgm:prSet>
      <dgm:spPr/>
    </dgm:pt>
    <dgm:pt modelId="{828E0974-8217-4413-B182-69673EE7D393}" type="pres">
      <dgm:prSet presAssocID="{3040499D-663F-4DC1-91D3-760F789DF5ED}" presName="spacer" presStyleCnt="0"/>
      <dgm:spPr/>
    </dgm:pt>
    <dgm:pt modelId="{BDAAB9BA-901F-47D2-A2B6-E289DF718726}" type="pres">
      <dgm:prSet presAssocID="{B7D25E4B-F680-4F9D-8266-DCD4CD25C4BA}" presName="parentText" presStyleLbl="node1" presStyleIdx="3" presStyleCnt="10">
        <dgm:presLayoutVars>
          <dgm:chMax val="0"/>
          <dgm:bulletEnabled val="1"/>
        </dgm:presLayoutVars>
      </dgm:prSet>
      <dgm:spPr/>
    </dgm:pt>
    <dgm:pt modelId="{BF746F10-47E7-4998-A521-79A551154EB7}" type="pres">
      <dgm:prSet presAssocID="{B0624516-DBF9-4E93-819D-C0CBA826C6BC}" presName="spacer" presStyleCnt="0"/>
      <dgm:spPr/>
    </dgm:pt>
    <dgm:pt modelId="{387B3F47-A613-41C1-B4CF-A32CFD31F389}" type="pres">
      <dgm:prSet presAssocID="{169AE4A9-583C-46C4-896E-0E573B6D72BB}" presName="parentText" presStyleLbl="node1" presStyleIdx="4" presStyleCnt="10">
        <dgm:presLayoutVars>
          <dgm:chMax val="0"/>
          <dgm:bulletEnabled val="1"/>
        </dgm:presLayoutVars>
      </dgm:prSet>
      <dgm:spPr/>
    </dgm:pt>
    <dgm:pt modelId="{92F18E64-2554-49BF-BBC6-28DA613E629C}" type="pres">
      <dgm:prSet presAssocID="{93F13C51-7929-4ECC-929F-3356D41854FC}" presName="spacer" presStyleCnt="0"/>
      <dgm:spPr/>
    </dgm:pt>
    <dgm:pt modelId="{08D57EF3-247E-4E5B-A7A7-AD03C2FAB598}" type="pres">
      <dgm:prSet presAssocID="{6A30F86D-9AA1-44D1-A9BC-D552A1D3E47B}" presName="parentText" presStyleLbl="node1" presStyleIdx="5" presStyleCnt="10">
        <dgm:presLayoutVars>
          <dgm:chMax val="0"/>
          <dgm:bulletEnabled val="1"/>
        </dgm:presLayoutVars>
      </dgm:prSet>
      <dgm:spPr/>
    </dgm:pt>
    <dgm:pt modelId="{F0C35FAD-9F24-4780-B55F-FDA240B889C2}" type="pres">
      <dgm:prSet presAssocID="{39CB091C-93D8-42AA-BB53-22023F2BFCA7}" presName="spacer" presStyleCnt="0"/>
      <dgm:spPr/>
    </dgm:pt>
    <dgm:pt modelId="{65C58BA9-ECF8-4700-9E2D-BAC2E3D0F692}" type="pres">
      <dgm:prSet presAssocID="{F413A292-32C5-456A-B57F-C27ED86E9429}" presName="parentText" presStyleLbl="node1" presStyleIdx="6" presStyleCnt="10">
        <dgm:presLayoutVars>
          <dgm:chMax val="0"/>
          <dgm:bulletEnabled val="1"/>
        </dgm:presLayoutVars>
      </dgm:prSet>
      <dgm:spPr/>
    </dgm:pt>
    <dgm:pt modelId="{0878B13D-F299-4AA1-8584-8E5C537E4FA7}" type="pres">
      <dgm:prSet presAssocID="{5E02EAF2-CF02-4D37-A0AF-99705003C913}" presName="spacer" presStyleCnt="0"/>
      <dgm:spPr/>
    </dgm:pt>
    <dgm:pt modelId="{78561B87-0082-482B-98B9-C632C33462CD}" type="pres">
      <dgm:prSet presAssocID="{1B90086F-E627-4367-BA90-75B675FC6416}" presName="parentText" presStyleLbl="node1" presStyleIdx="7" presStyleCnt="10">
        <dgm:presLayoutVars>
          <dgm:chMax val="0"/>
          <dgm:bulletEnabled val="1"/>
        </dgm:presLayoutVars>
      </dgm:prSet>
      <dgm:spPr/>
    </dgm:pt>
    <dgm:pt modelId="{DA715FF6-9F88-43AE-ADEA-9FCDC00FE1E7}" type="pres">
      <dgm:prSet presAssocID="{F697477E-39A5-4D48-89C9-B0BBFBB75CA3}" presName="spacer" presStyleCnt="0"/>
      <dgm:spPr/>
    </dgm:pt>
    <dgm:pt modelId="{2388F476-A862-4FFC-B9F6-93037CEFBA4B}" type="pres">
      <dgm:prSet presAssocID="{4495C4E7-B0D4-4FE4-950E-1487BB235DDE}" presName="parentText" presStyleLbl="node1" presStyleIdx="8" presStyleCnt="10">
        <dgm:presLayoutVars>
          <dgm:chMax val="0"/>
          <dgm:bulletEnabled val="1"/>
        </dgm:presLayoutVars>
      </dgm:prSet>
      <dgm:spPr/>
    </dgm:pt>
    <dgm:pt modelId="{86CF3963-6602-4FDB-8DE7-1D4B5A6C2A1E}" type="pres">
      <dgm:prSet presAssocID="{CD67D14B-5D53-446C-9EB6-CCD5EEA50A2F}" presName="spacer" presStyleCnt="0"/>
      <dgm:spPr/>
    </dgm:pt>
    <dgm:pt modelId="{75BE2E8A-089E-45F5-9274-78900D24411D}" type="pres">
      <dgm:prSet presAssocID="{6F10540C-9A3E-457A-B3A5-BE456E1731FD}" presName="parentText" presStyleLbl="node1" presStyleIdx="9" presStyleCnt="10">
        <dgm:presLayoutVars>
          <dgm:chMax val="0"/>
          <dgm:bulletEnabled val="1"/>
        </dgm:presLayoutVars>
      </dgm:prSet>
      <dgm:spPr/>
    </dgm:pt>
  </dgm:ptLst>
  <dgm:cxnLst>
    <dgm:cxn modelId="{8E65AA00-315B-4505-B7AB-09461FF57C80}" type="presOf" srcId="{50AB5A9D-0501-40B1-8A2E-87FD80AD999D}" destId="{13D5B75D-9462-483B-94C0-BE84C40A3595}" srcOrd="0" destOrd="0" presId="urn:microsoft.com/office/officeart/2005/8/layout/vList2"/>
    <dgm:cxn modelId="{8EF3F51D-5240-4832-889D-9301F3C12947}" srcId="{50AB5A9D-0501-40B1-8A2E-87FD80AD999D}" destId="{F413A292-32C5-456A-B57F-C27ED86E9429}" srcOrd="6" destOrd="0" parTransId="{E6DE4C5B-543A-4B04-9D56-142BFDBC01DE}" sibTransId="{5E02EAF2-CF02-4D37-A0AF-99705003C913}"/>
    <dgm:cxn modelId="{70092E39-1CD6-4071-8264-8E4EFEC4F479}" srcId="{50AB5A9D-0501-40B1-8A2E-87FD80AD999D}" destId="{68BDF56C-0D28-44DA-A424-06713587CD6C}" srcOrd="0" destOrd="0" parTransId="{83B3B438-446A-41EB-869C-8D9DF1CB0C7E}" sibTransId="{63BD7936-943D-4C70-866D-97AC49CE3696}"/>
    <dgm:cxn modelId="{C8DE9D42-A7C8-43B3-A314-769E8232D7BC}" type="presOf" srcId="{169AE4A9-583C-46C4-896E-0E573B6D72BB}" destId="{387B3F47-A613-41C1-B4CF-A32CFD31F389}" srcOrd="0" destOrd="0" presId="urn:microsoft.com/office/officeart/2005/8/layout/vList2"/>
    <dgm:cxn modelId="{9AA5B042-01FE-4F82-B958-EC2DD0CF122B}" srcId="{50AB5A9D-0501-40B1-8A2E-87FD80AD999D}" destId="{4495C4E7-B0D4-4FE4-950E-1487BB235DDE}" srcOrd="8" destOrd="0" parTransId="{D7F6083E-334C-4910-8A6E-E1AF9A47E707}" sibTransId="{CD67D14B-5D53-446C-9EB6-CCD5EEA50A2F}"/>
    <dgm:cxn modelId="{29F59144-E468-4596-BD00-0EEF717BC467}" type="presOf" srcId="{68BDF56C-0D28-44DA-A424-06713587CD6C}" destId="{0FBA51DF-6705-4CCE-8F4F-36F752820F3E}" srcOrd="0" destOrd="0" presId="urn:microsoft.com/office/officeart/2005/8/layout/vList2"/>
    <dgm:cxn modelId="{0D4E0255-A1C8-4906-BF8B-A6DFEFEDFAD3}" srcId="{50AB5A9D-0501-40B1-8A2E-87FD80AD999D}" destId="{6F10540C-9A3E-457A-B3A5-BE456E1731FD}" srcOrd="9" destOrd="0" parTransId="{C61AC749-F5E4-4ADF-9271-975DBAC80264}" sibTransId="{EFEFA20E-1330-4960-B5AF-0393B2460DFC}"/>
    <dgm:cxn modelId="{327B6080-2D4E-40A6-A84E-12A97B184437}" srcId="{50AB5A9D-0501-40B1-8A2E-87FD80AD999D}" destId="{169AE4A9-583C-46C4-896E-0E573B6D72BB}" srcOrd="4" destOrd="0" parTransId="{9EC43464-7E47-49ED-BE18-840AB07B7712}" sibTransId="{93F13C51-7929-4ECC-929F-3356D41854FC}"/>
    <dgm:cxn modelId="{BBF3449D-F706-4F14-A7CE-590FCEDBAFB4}" srcId="{50AB5A9D-0501-40B1-8A2E-87FD80AD999D}" destId="{8A38CA73-43F3-4BAC-8A52-942CB0F4145A}" srcOrd="2" destOrd="0" parTransId="{D8BAD2D6-70FA-4CA9-9A1E-C790AABCE2EE}" sibTransId="{3040499D-663F-4DC1-91D3-760F789DF5ED}"/>
    <dgm:cxn modelId="{7BC758A5-C7DA-434E-9B3A-ACACAD3FB5A1}" type="presOf" srcId="{6F10540C-9A3E-457A-B3A5-BE456E1731FD}" destId="{75BE2E8A-089E-45F5-9274-78900D24411D}" srcOrd="0" destOrd="0" presId="urn:microsoft.com/office/officeart/2005/8/layout/vList2"/>
    <dgm:cxn modelId="{DDDE88B4-5357-4AFE-B38B-B4F423A9CCA5}" type="presOf" srcId="{6A30F86D-9AA1-44D1-A9BC-D552A1D3E47B}" destId="{08D57EF3-247E-4E5B-A7A7-AD03C2FAB598}" srcOrd="0" destOrd="0" presId="urn:microsoft.com/office/officeart/2005/8/layout/vList2"/>
    <dgm:cxn modelId="{BFAD2AB5-1553-4C3E-87C1-B8A2FF4EA72E}" srcId="{50AB5A9D-0501-40B1-8A2E-87FD80AD999D}" destId="{5F03777A-A6E6-4AB6-B1BA-69010AF69978}" srcOrd="1" destOrd="0" parTransId="{B889546C-0A6A-456F-951C-6DAED1EA5222}" sibTransId="{2EBCB821-E2DF-4E1F-9A90-32A4C817D371}"/>
    <dgm:cxn modelId="{E90064B6-9AD6-48CA-953D-DFA0ACC06CF8}" type="presOf" srcId="{1B90086F-E627-4367-BA90-75B675FC6416}" destId="{78561B87-0082-482B-98B9-C632C33462CD}" srcOrd="0" destOrd="0" presId="urn:microsoft.com/office/officeart/2005/8/layout/vList2"/>
    <dgm:cxn modelId="{370B14B8-D909-4E6D-ABFB-ED59DC5BC955}" srcId="{50AB5A9D-0501-40B1-8A2E-87FD80AD999D}" destId="{1B90086F-E627-4367-BA90-75B675FC6416}" srcOrd="7" destOrd="0" parTransId="{AC3600EF-F8FC-4BA1-B901-2B18D5FDF012}" sibTransId="{F697477E-39A5-4D48-89C9-B0BBFBB75CA3}"/>
    <dgm:cxn modelId="{A5B71CBC-5BBF-4E15-9B69-FBF65A009E4E}" type="presOf" srcId="{B7D25E4B-F680-4F9D-8266-DCD4CD25C4BA}" destId="{BDAAB9BA-901F-47D2-A2B6-E289DF718726}" srcOrd="0" destOrd="0" presId="urn:microsoft.com/office/officeart/2005/8/layout/vList2"/>
    <dgm:cxn modelId="{D921D3C3-D258-42B5-8661-FE389D145F14}" type="presOf" srcId="{5F03777A-A6E6-4AB6-B1BA-69010AF69978}" destId="{6F0AB22E-C7C6-4A28-AFFE-7E903B9808D2}" srcOrd="0" destOrd="0" presId="urn:microsoft.com/office/officeart/2005/8/layout/vList2"/>
    <dgm:cxn modelId="{595F8DCE-253C-4F71-9AB7-FB4CC481ED82}" srcId="{50AB5A9D-0501-40B1-8A2E-87FD80AD999D}" destId="{B7D25E4B-F680-4F9D-8266-DCD4CD25C4BA}" srcOrd="3" destOrd="0" parTransId="{C142E655-C998-4A97-81CD-38B268C11E15}" sibTransId="{B0624516-DBF9-4E93-819D-C0CBA826C6BC}"/>
    <dgm:cxn modelId="{E19E05D5-D289-419B-97D3-BD0095A64BD4}" srcId="{50AB5A9D-0501-40B1-8A2E-87FD80AD999D}" destId="{6A30F86D-9AA1-44D1-A9BC-D552A1D3E47B}" srcOrd="5" destOrd="0" parTransId="{95511732-962D-429D-8F04-E3AE03E80FC9}" sibTransId="{39CB091C-93D8-42AA-BB53-22023F2BFCA7}"/>
    <dgm:cxn modelId="{385AEEE8-25F7-4545-8CBF-2BE2831B4C69}" type="presOf" srcId="{8A38CA73-43F3-4BAC-8A52-942CB0F4145A}" destId="{BC490B6F-E3A6-4DC4-AD4F-76FE7CA0009C}" srcOrd="0" destOrd="0" presId="urn:microsoft.com/office/officeart/2005/8/layout/vList2"/>
    <dgm:cxn modelId="{364AD2EC-EC5A-4F93-9848-18F0268D7843}" type="presOf" srcId="{F413A292-32C5-456A-B57F-C27ED86E9429}" destId="{65C58BA9-ECF8-4700-9E2D-BAC2E3D0F692}" srcOrd="0" destOrd="0" presId="urn:microsoft.com/office/officeart/2005/8/layout/vList2"/>
    <dgm:cxn modelId="{26DC6CF7-D6E6-4ED6-9C73-C98850F6A1AF}" type="presOf" srcId="{4495C4E7-B0D4-4FE4-950E-1487BB235DDE}" destId="{2388F476-A862-4FFC-B9F6-93037CEFBA4B}" srcOrd="0" destOrd="0" presId="urn:microsoft.com/office/officeart/2005/8/layout/vList2"/>
    <dgm:cxn modelId="{69C02E6F-2F7C-421E-827F-EB79FA17AC99}" type="presParOf" srcId="{13D5B75D-9462-483B-94C0-BE84C40A3595}" destId="{0FBA51DF-6705-4CCE-8F4F-36F752820F3E}" srcOrd="0" destOrd="0" presId="urn:microsoft.com/office/officeart/2005/8/layout/vList2"/>
    <dgm:cxn modelId="{4A81A0F5-800F-4671-A6DF-2E48563B60C7}" type="presParOf" srcId="{13D5B75D-9462-483B-94C0-BE84C40A3595}" destId="{10DBAFC1-3682-44CF-8AC2-96BA8C0CE8B3}" srcOrd="1" destOrd="0" presId="urn:microsoft.com/office/officeart/2005/8/layout/vList2"/>
    <dgm:cxn modelId="{37D85070-8E37-4F74-AE41-148016FEE5B0}" type="presParOf" srcId="{13D5B75D-9462-483B-94C0-BE84C40A3595}" destId="{6F0AB22E-C7C6-4A28-AFFE-7E903B9808D2}" srcOrd="2" destOrd="0" presId="urn:microsoft.com/office/officeart/2005/8/layout/vList2"/>
    <dgm:cxn modelId="{CD7E6211-A9E1-435C-B06D-67E47F8E227C}" type="presParOf" srcId="{13D5B75D-9462-483B-94C0-BE84C40A3595}" destId="{55271ECF-5CA5-4541-B3BB-F54738C13DE6}" srcOrd="3" destOrd="0" presId="urn:microsoft.com/office/officeart/2005/8/layout/vList2"/>
    <dgm:cxn modelId="{4FC77D16-E552-41D7-B865-798A84BC1308}" type="presParOf" srcId="{13D5B75D-9462-483B-94C0-BE84C40A3595}" destId="{BC490B6F-E3A6-4DC4-AD4F-76FE7CA0009C}" srcOrd="4" destOrd="0" presId="urn:microsoft.com/office/officeart/2005/8/layout/vList2"/>
    <dgm:cxn modelId="{9D7E96B4-44C0-4F98-9928-582E33A59884}" type="presParOf" srcId="{13D5B75D-9462-483B-94C0-BE84C40A3595}" destId="{828E0974-8217-4413-B182-69673EE7D393}" srcOrd="5" destOrd="0" presId="urn:microsoft.com/office/officeart/2005/8/layout/vList2"/>
    <dgm:cxn modelId="{E294375D-28AB-4660-A6F7-624D4A88CB15}" type="presParOf" srcId="{13D5B75D-9462-483B-94C0-BE84C40A3595}" destId="{BDAAB9BA-901F-47D2-A2B6-E289DF718726}" srcOrd="6" destOrd="0" presId="urn:microsoft.com/office/officeart/2005/8/layout/vList2"/>
    <dgm:cxn modelId="{E7C23F05-0A2A-45C6-8368-3761F7584AD3}" type="presParOf" srcId="{13D5B75D-9462-483B-94C0-BE84C40A3595}" destId="{BF746F10-47E7-4998-A521-79A551154EB7}" srcOrd="7" destOrd="0" presId="urn:microsoft.com/office/officeart/2005/8/layout/vList2"/>
    <dgm:cxn modelId="{B269166E-AD04-4937-A9E2-182D94055B61}" type="presParOf" srcId="{13D5B75D-9462-483B-94C0-BE84C40A3595}" destId="{387B3F47-A613-41C1-B4CF-A32CFD31F389}" srcOrd="8" destOrd="0" presId="urn:microsoft.com/office/officeart/2005/8/layout/vList2"/>
    <dgm:cxn modelId="{3576684B-626E-42E1-B2CE-3EF8A0BB2E40}" type="presParOf" srcId="{13D5B75D-9462-483B-94C0-BE84C40A3595}" destId="{92F18E64-2554-49BF-BBC6-28DA613E629C}" srcOrd="9" destOrd="0" presId="urn:microsoft.com/office/officeart/2005/8/layout/vList2"/>
    <dgm:cxn modelId="{F01DF1DE-B0E6-47A2-9ED3-70CECEFF2BB6}" type="presParOf" srcId="{13D5B75D-9462-483B-94C0-BE84C40A3595}" destId="{08D57EF3-247E-4E5B-A7A7-AD03C2FAB598}" srcOrd="10" destOrd="0" presId="urn:microsoft.com/office/officeart/2005/8/layout/vList2"/>
    <dgm:cxn modelId="{7631E730-6095-41DE-A149-A8D08BA3CCE2}" type="presParOf" srcId="{13D5B75D-9462-483B-94C0-BE84C40A3595}" destId="{F0C35FAD-9F24-4780-B55F-FDA240B889C2}" srcOrd="11" destOrd="0" presId="urn:microsoft.com/office/officeart/2005/8/layout/vList2"/>
    <dgm:cxn modelId="{C8E2B8B4-2953-4FFD-B149-BE38EEA1646E}" type="presParOf" srcId="{13D5B75D-9462-483B-94C0-BE84C40A3595}" destId="{65C58BA9-ECF8-4700-9E2D-BAC2E3D0F692}" srcOrd="12" destOrd="0" presId="urn:microsoft.com/office/officeart/2005/8/layout/vList2"/>
    <dgm:cxn modelId="{69572051-041C-492B-ACE1-2C527DF4837E}" type="presParOf" srcId="{13D5B75D-9462-483B-94C0-BE84C40A3595}" destId="{0878B13D-F299-4AA1-8584-8E5C537E4FA7}" srcOrd="13" destOrd="0" presId="urn:microsoft.com/office/officeart/2005/8/layout/vList2"/>
    <dgm:cxn modelId="{59E2A107-3CCA-4617-BBF2-D1DCB2B8D4E2}" type="presParOf" srcId="{13D5B75D-9462-483B-94C0-BE84C40A3595}" destId="{78561B87-0082-482B-98B9-C632C33462CD}" srcOrd="14" destOrd="0" presId="urn:microsoft.com/office/officeart/2005/8/layout/vList2"/>
    <dgm:cxn modelId="{E766639F-E536-403F-889D-630D51F554ED}" type="presParOf" srcId="{13D5B75D-9462-483B-94C0-BE84C40A3595}" destId="{DA715FF6-9F88-43AE-ADEA-9FCDC00FE1E7}" srcOrd="15" destOrd="0" presId="urn:microsoft.com/office/officeart/2005/8/layout/vList2"/>
    <dgm:cxn modelId="{0D40F361-2B88-46C6-8A33-D1F0F398207D}" type="presParOf" srcId="{13D5B75D-9462-483B-94C0-BE84C40A3595}" destId="{2388F476-A862-4FFC-B9F6-93037CEFBA4B}" srcOrd="16" destOrd="0" presId="urn:microsoft.com/office/officeart/2005/8/layout/vList2"/>
    <dgm:cxn modelId="{D3643215-991B-4A18-9F3A-5A5CAC6C7C1D}" type="presParOf" srcId="{13D5B75D-9462-483B-94C0-BE84C40A3595}" destId="{86CF3963-6602-4FDB-8DE7-1D4B5A6C2A1E}" srcOrd="17" destOrd="0" presId="urn:microsoft.com/office/officeart/2005/8/layout/vList2"/>
    <dgm:cxn modelId="{36184629-81C7-479B-93BF-BA98C59DA882}" type="presParOf" srcId="{13D5B75D-9462-483B-94C0-BE84C40A3595}" destId="{75BE2E8A-089E-45F5-9274-78900D24411D}"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9BCA3-AA3E-4E8C-A4BF-364D5244C5FB}">
      <dsp:nvSpPr>
        <dsp:cNvPr id="0" name=""/>
        <dsp:cNvSpPr/>
      </dsp:nvSpPr>
      <dsp:spPr>
        <a:xfrm>
          <a:off x="1036430" y="-5003"/>
          <a:ext cx="4831175" cy="4831175"/>
        </a:xfrm>
        <a:prstGeom prst="circularArrow">
          <a:avLst>
            <a:gd name="adj1" fmla="val 5274"/>
            <a:gd name="adj2" fmla="val 312630"/>
            <a:gd name="adj3" fmla="val 14250319"/>
            <a:gd name="adj4" fmla="val 17114046"/>
            <a:gd name="adj5" fmla="val 547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DF312-5DC4-42F7-8149-754BB8F67740}">
      <dsp:nvSpPr>
        <dsp:cNvPr id="0" name=""/>
        <dsp:cNvSpPr/>
      </dsp:nvSpPr>
      <dsp:spPr>
        <a:xfrm>
          <a:off x="2545189" y="1264"/>
          <a:ext cx="1813658" cy="90682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Students</a:t>
          </a:r>
          <a:endParaRPr lang="en-US" sz="2200" kern="1200" dirty="0"/>
        </a:p>
      </dsp:txBody>
      <dsp:txXfrm>
        <a:off x="2589457" y="45532"/>
        <a:ext cx="1725122" cy="818293"/>
      </dsp:txXfrm>
    </dsp:sp>
    <dsp:sp modelId="{17CCC60A-CCFB-4733-8B68-B79914C07AC6}">
      <dsp:nvSpPr>
        <dsp:cNvPr id="0" name=""/>
        <dsp:cNvSpPr/>
      </dsp:nvSpPr>
      <dsp:spPr>
        <a:xfrm>
          <a:off x="4242520" y="981218"/>
          <a:ext cx="1813658" cy="906829"/>
        </a:xfrm>
        <a:prstGeom prst="roundRect">
          <a:avLst/>
        </a:prstGeom>
        <a:solidFill>
          <a:schemeClr val="accent5">
            <a:hueOff val="-1351709"/>
            <a:satOff val="-3484"/>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Small Families</a:t>
          </a:r>
          <a:endParaRPr lang="en-US" sz="2200" kern="1200" dirty="0"/>
        </a:p>
      </dsp:txBody>
      <dsp:txXfrm>
        <a:off x="4286788" y="1025486"/>
        <a:ext cx="1725122" cy="818293"/>
      </dsp:txXfrm>
    </dsp:sp>
    <dsp:sp modelId="{6E1A8943-C10D-4719-97AE-3123F76DF98B}">
      <dsp:nvSpPr>
        <dsp:cNvPr id="0" name=""/>
        <dsp:cNvSpPr/>
      </dsp:nvSpPr>
      <dsp:spPr>
        <a:xfrm>
          <a:off x="4242520" y="2941127"/>
          <a:ext cx="1813658" cy="906829"/>
        </a:xfrm>
        <a:prstGeom prst="roundRect">
          <a:avLst/>
        </a:prstGeom>
        <a:solidFill>
          <a:schemeClr val="accent5">
            <a:hueOff val="-2703417"/>
            <a:satOff val="-6968"/>
            <a:lumOff val="-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Restaurants</a:t>
          </a:r>
          <a:endParaRPr lang="en-US" sz="2200" kern="1200" dirty="0"/>
        </a:p>
      </dsp:txBody>
      <dsp:txXfrm>
        <a:off x="4286788" y="2985395"/>
        <a:ext cx="1725122" cy="818293"/>
      </dsp:txXfrm>
    </dsp:sp>
    <dsp:sp modelId="{263A3AA3-9E63-469A-8109-9BF7C4DB7B4A}">
      <dsp:nvSpPr>
        <dsp:cNvPr id="0" name=""/>
        <dsp:cNvSpPr/>
      </dsp:nvSpPr>
      <dsp:spPr>
        <a:xfrm>
          <a:off x="2545189" y="3921081"/>
          <a:ext cx="1813658" cy="906829"/>
        </a:xfrm>
        <a:prstGeom prst="roundRect">
          <a:avLst/>
        </a:prstGeom>
        <a:solidFill>
          <a:schemeClr val="accent5">
            <a:hueOff val="-4055126"/>
            <a:satOff val="-10451"/>
            <a:lumOff val="-70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Salon/Spa</a:t>
          </a:r>
          <a:endParaRPr lang="en-US" sz="2200" kern="1200" dirty="0"/>
        </a:p>
      </dsp:txBody>
      <dsp:txXfrm>
        <a:off x="2589457" y="3965349"/>
        <a:ext cx="1725122" cy="818293"/>
      </dsp:txXfrm>
    </dsp:sp>
    <dsp:sp modelId="{864079F9-0B9D-4E17-84C2-D7EB6C28922B}">
      <dsp:nvSpPr>
        <dsp:cNvPr id="0" name=""/>
        <dsp:cNvSpPr/>
      </dsp:nvSpPr>
      <dsp:spPr>
        <a:xfrm>
          <a:off x="847858" y="2941127"/>
          <a:ext cx="1813658" cy="906829"/>
        </a:xfrm>
        <a:prstGeom prst="roundRect">
          <a:avLst/>
        </a:prstGeom>
        <a:solidFill>
          <a:schemeClr val="accent5">
            <a:hueOff val="-5406834"/>
            <a:satOff val="-13935"/>
            <a:lumOff val="-941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Hotel/B&amp;B</a:t>
          </a:r>
          <a:endParaRPr lang="en-US" sz="2200" kern="1200" dirty="0"/>
        </a:p>
      </dsp:txBody>
      <dsp:txXfrm>
        <a:off x="892126" y="2985395"/>
        <a:ext cx="1725122" cy="818293"/>
      </dsp:txXfrm>
    </dsp:sp>
    <dsp:sp modelId="{AFF9B172-1357-4CD1-91B5-767802439841}">
      <dsp:nvSpPr>
        <dsp:cNvPr id="0" name=""/>
        <dsp:cNvSpPr/>
      </dsp:nvSpPr>
      <dsp:spPr>
        <a:xfrm>
          <a:off x="847858" y="981218"/>
          <a:ext cx="1813658" cy="906829"/>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Young Professionals</a:t>
          </a:r>
          <a:endParaRPr lang="en-US" sz="2200" kern="1200" dirty="0"/>
        </a:p>
      </dsp:txBody>
      <dsp:txXfrm>
        <a:off x="892126" y="1025486"/>
        <a:ext cx="1725122" cy="8182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A51DF-6705-4CCE-8F4F-36F752820F3E}">
      <dsp:nvSpPr>
        <dsp:cNvPr id="0" name=""/>
        <dsp:cNvSpPr/>
      </dsp:nvSpPr>
      <dsp:spPr>
        <a:xfrm>
          <a:off x="0" y="1082323"/>
          <a:ext cx="6513603" cy="3357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Period:- Year to 31 December 2018</a:t>
          </a:r>
          <a:endParaRPr lang="en-US" sz="1400" kern="1200"/>
        </a:p>
      </dsp:txBody>
      <dsp:txXfrm>
        <a:off x="16392" y="1098715"/>
        <a:ext cx="6480819" cy="303006"/>
      </dsp:txXfrm>
    </dsp:sp>
    <dsp:sp modelId="{6F0AB22E-C7C6-4A28-AFFE-7E903B9808D2}">
      <dsp:nvSpPr>
        <dsp:cNvPr id="0" name=""/>
        <dsp:cNvSpPr/>
      </dsp:nvSpPr>
      <dsp:spPr>
        <a:xfrm>
          <a:off x="0" y="1458432"/>
          <a:ext cx="6513603" cy="335790"/>
        </a:xfrm>
        <a:prstGeom prst="roundRect">
          <a:avLst/>
        </a:prstGeom>
        <a:gradFill rotWithShape="0">
          <a:gsLst>
            <a:gs pos="0">
              <a:schemeClr val="accent5">
                <a:hueOff val="-750949"/>
                <a:satOff val="-1935"/>
                <a:lumOff val="-1307"/>
                <a:alphaOff val="0"/>
                <a:satMod val="103000"/>
                <a:lumMod val="102000"/>
                <a:tint val="94000"/>
              </a:schemeClr>
            </a:gs>
            <a:gs pos="50000">
              <a:schemeClr val="accent5">
                <a:hueOff val="-750949"/>
                <a:satOff val="-1935"/>
                <a:lumOff val="-1307"/>
                <a:alphaOff val="0"/>
                <a:satMod val="110000"/>
                <a:lumMod val="100000"/>
                <a:shade val="100000"/>
              </a:schemeClr>
            </a:gs>
            <a:gs pos="100000">
              <a:schemeClr val="accent5">
                <a:hueOff val="-750949"/>
                <a:satOff val="-1935"/>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Sales-£150,800                                                          Total Fixed costs </a:t>
          </a:r>
          <a:endParaRPr lang="en-US" sz="1400" kern="1200"/>
        </a:p>
      </dsp:txBody>
      <dsp:txXfrm>
        <a:off x="16392" y="1474824"/>
        <a:ext cx="6480819" cy="303006"/>
      </dsp:txXfrm>
    </dsp:sp>
    <dsp:sp modelId="{BC490B6F-E3A6-4DC4-AD4F-76FE7CA0009C}">
      <dsp:nvSpPr>
        <dsp:cNvPr id="0" name=""/>
        <dsp:cNvSpPr/>
      </dsp:nvSpPr>
      <dsp:spPr>
        <a:xfrm>
          <a:off x="0" y="1834543"/>
          <a:ext cx="6513603" cy="335790"/>
        </a:xfrm>
        <a:prstGeom prst="roundRect">
          <a:avLst/>
        </a:prstGeom>
        <a:gradFill rotWithShape="0">
          <a:gsLst>
            <a:gs pos="0">
              <a:schemeClr val="accent5">
                <a:hueOff val="-1501898"/>
                <a:satOff val="-3871"/>
                <a:lumOff val="-2614"/>
                <a:alphaOff val="0"/>
                <a:satMod val="103000"/>
                <a:lumMod val="102000"/>
                <a:tint val="94000"/>
              </a:schemeClr>
            </a:gs>
            <a:gs pos="50000">
              <a:schemeClr val="accent5">
                <a:hueOff val="-1501898"/>
                <a:satOff val="-3871"/>
                <a:lumOff val="-2614"/>
                <a:alphaOff val="0"/>
                <a:satMod val="110000"/>
                <a:lumMod val="100000"/>
                <a:shade val="100000"/>
              </a:schemeClr>
            </a:gs>
            <a:gs pos="100000">
              <a:schemeClr val="accent5">
                <a:hueOff val="-1501898"/>
                <a:satOff val="-3871"/>
                <a:lumOff val="-26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Gross profit-£150,800                                                 Net profit- £83,600</a:t>
          </a:r>
          <a:endParaRPr lang="en-US" sz="1400" kern="1200"/>
        </a:p>
      </dsp:txBody>
      <dsp:txXfrm>
        <a:off x="16392" y="1850935"/>
        <a:ext cx="6480819" cy="303006"/>
      </dsp:txXfrm>
    </dsp:sp>
    <dsp:sp modelId="{BDAAB9BA-901F-47D2-A2B6-E289DF718726}">
      <dsp:nvSpPr>
        <dsp:cNvPr id="0" name=""/>
        <dsp:cNvSpPr/>
      </dsp:nvSpPr>
      <dsp:spPr>
        <a:xfrm>
          <a:off x="0" y="2210653"/>
          <a:ext cx="6513603" cy="335790"/>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Fixed costs-(overhead) £67,200                                 Tax- £27,296</a:t>
          </a:r>
          <a:endParaRPr lang="en-US" sz="1400" kern="1200"/>
        </a:p>
      </dsp:txBody>
      <dsp:txXfrm>
        <a:off x="16392" y="2227045"/>
        <a:ext cx="6480819" cy="303006"/>
      </dsp:txXfrm>
    </dsp:sp>
    <dsp:sp modelId="{387B3F47-A613-41C1-B4CF-A32CFD31F389}">
      <dsp:nvSpPr>
        <dsp:cNvPr id="0" name=""/>
        <dsp:cNvSpPr/>
      </dsp:nvSpPr>
      <dsp:spPr>
        <a:xfrm>
          <a:off x="0" y="2586763"/>
          <a:ext cx="6513603" cy="335790"/>
        </a:xfrm>
        <a:prstGeom prst="roundRect">
          <a:avLst/>
        </a:prstGeom>
        <a:gradFill rotWithShape="0">
          <a:gsLst>
            <a:gs pos="0">
              <a:schemeClr val="accent5">
                <a:hueOff val="-3003797"/>
                <a:satOff val="-7742"/>
                <a:lumOff val="-5229"/>
                <a:alphaOff val="0"/>
                <a:satMod val="103000"/>
                <a:lumMod val="102000"/>
                <a:tint val="94000"/>
              </a:schemeClr>
            </a:gs>
            <a:gs pos="50000">
              <a:schemeClr val="accent5">
                <a:hueOff val="-3003797"/>
                <a:satOff val="-7742"/>
                <a:lumOff val="-5229"/>
                <a:alphaOff val="0"/>
                <a:satMod val="110000"/>
                <a:lumMod val="100000"/>
                <a:shade val="100000"/>
              </a:schemeClr>
            </a:gs>
            <a:gs pos="100000">
              <a:schemeClr val="accent5">
                <a:hueOff val="-3003797"/>
                <a:satOff val="-7742"/>
                <a:lumOff val="-52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Wages-£54,00                                                             Profit retained in the business- £56,304</a:t>
          </a:r>
          <a:endParaRPr lang="en-US" sz="1400" kern="1200"/>
        </a:p>
      </dsp:txBody>
      <dsp:txXfrm>
        <a:off x="16392" y="2603155"/>
        <a:ext cx="6480819" cy="303006"/>
      </dsp:txXfrm>
    </dsp:sp>
    <dsp:sp modelId="{08D57EF3-247E-4E5B-A7A7-AD03C2FAB598}">
      <dsp:nvSpPr>
        <dsp:cNvPr id="0" name=""/>
        <dsp:cNvSpPr/>
      </dsp:nvSpPr>
      <dsp:spPr>
        <a:xfrm>
          <a:off x="0" y="2962872"/>
          <a:ext cx="6513603" cy="335790"/>
        </a:xfrm>
        <a:prstGeom prst="roundRect">
          <a:avLst/>
        </a:prstGeom>
        <a:gradFill rotWithShape="0">
          <a:gsLst>
            <a:gs pos="0">
              <a:schemeClr val="accent5">
                <a:hueOff val="-3754746"/>
                <a:satOff val="-9677"/>
                <a:lumOff val="-6536"/>
                <a:alphaOff val="0"/>
                <a:satMod val="103000"/>
                <a:lumMod val="102000"/>
                <a:tint val="94000"/>
              </a:schemeClr>
            </a:gs>
            <a:gs pos="50000">
              <a:schemeClr val="accent5">
                <a:hueOff val="-3754746"/>
                <a:satOff val="-9677"/>
                <a:lumOff val="-6536"/>
                <a:alphaOff val="0"/>
                <a:satMod val="110000"/>
                <a:lumMod val="100000"/>
                <a:shade val="100000"/>
              </a:schemeClr>
            </a:gs>
            <a:gs pos="100000">
              <a:schemeClr val="accent5">
                <a:hueOff val="-3754746"/>
                <a:satOff val="-9677"/>
                <a:lumOff val="-65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Rent-£7,200</a:t>
          </a:r>
          <a:endParaRPr lang="en-US" sz="1400" kern="1200"/>
        </a:p>
      </dsp:txBody>
      <dsp:txXfrm>
        <a:off x="16392" y="2979264"/>
        <a:ext cx="6480819" cy="303006"/>
      </dsp:txXfrm>
    </dsp:sp>
    <dsp:sp modelId="{65C58BA9-ECF8-4700-9E2D-BAC2E3D0F692}">
      <dsp:nvSpPr>
        <dsp:cNvPr id="0" name=""/>
        <dsp:cNvSpPr/>
      </dsp:nvSpPr>
      <dsp:spPr>
        <a:xfrm>
          <a:off x="0" y="3338982"/>
          <a:ext cx="6513603" cy="335790"/>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Utilities-£2,400</a:t>
          </a:r>
          <a:endParaRPr lang="en-US" sz="1400" kern="1200"/>
        </a:p>
      </dsp:txBody>
      <dsp:txXfrm>
        <a:off x="16392" y="3355374"/>
        <a:ext cx="6480819" cy="303006"/>
      </dsp:txXfrm>
    </dsp:sp>
    <dsp:sp modelId="{78561B87-0082-482B-98B9-C632C33462CD}">
      <dsp:nvSpPr>
        <dsp:cNvPr id="0" name=""/>
        <dsp:cNvSpPr/>
      </dsp:nvSpPr>
      <dsp:spPr>
        <a:xfrm>
          <a:off x="0" y="3715093"/>
          <a:ext cx="6513603" cy="335790"/>
        </a:xfrm>
        <a:prstGeom prst="roundRect">
          <a:avLst/>
        </a:prstGeom>
        <a:gradFill rotWithShape="0">
          <a:gsLst>
            <a:gs pos="0">
              <a:schemeClr val="accent5">
                <a:hueOff val="-5256644"/>
                <a:satOff val="-13548"/>
                <a:lumOff val="-9151"/>
                <a:alphaOff val="0"/>
                <a:satMod val="103000"/>
                <a:lumMod val="102000"/>
                <a:tint val="94000"/>
              </a:schemeClr>
            </a:gs>
            <a:gs pos="50000">
              <a:schemeClr val="accent5">
                <a:hueOff val="-5256644"/>
                <a:satOff val="-13548"/>
                <a:lumOff val="-9151"/>
                <a:alphaOff val="0"/>
                <a:satMod val="110000"/>
                <a:lumMod val="100000"/>
                <a:shade val="100000"/>
              </a:schemeClr>
            </a:gs>
            <a:gs pos="100000">
              <a:schemeClr val="accent5">
                <a:hueOff val="-5256644"/>
                <a:satOff val="-13548"/>
                <a:lumOff val="-91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Stock/Materials-£2,400</a:t>
          </a:r>
          <a:endParaRPr lang="en-US" sz="1400" kern="1200"/>
        </a:p>
      </dsp:txBody>
      <dsp:txXfrm>
        <a:off x="16392" y="3731485"/>
        <a:ext cx="6480819" cy="303006"/>
      </dsp:txXfrm>
    </dsp:sp>
    <dsp:sp modelId="{2388F476-A862-4FFC-B9F6-93037CEFBA4B}">
      <dsp:nvSpPr>
        <dsp:cNvPr id="0" name=""/>
        <dsp:cNvSpPr/>
      </dsp:nvSpPr>
      <dsp:spPr>
        <a:xfrm>
          <a:off x="0" y="4091203"/>
          <a:ext cx="6513603" cy="335790"/>
        </a:xfrm>
        <a:prstGeom prst="roundRect">
          <a:avLst/>
        </a:prstGeom>
        <a:gradFill rotWithShape="0">
          <a:gsLst>
            <a:gs pos="0">
              <a:schemeClr val="accent5">
                <a:hueOff val="-6007594"/>
                <a:satOff val="-15484"/>
                <a:lumOff val="-10458"/>
                <a:alphaOff val="0"/>
                <a:satMod val="103000"/>
                <a:lumMod val="102000"/>
                <a:tint val="94000"/>
              </a:schemeClr>
            </a:gs>
            <a:gs pos="50000">
              <a:schemeClr val="accent5">
                <a:hueOff val="-6007594"/>
                <a:satOff val="-15484"/>
                <a:lumOff val="-10458"/>
                <a:alphaOff val="0"/>
                <a:satMod val="110000"/>
                <a:lumMod val="100000"/>
                <a:shade val="100000"/>
              </a:schemeClr>
            </a:gs>
            <a:gs pos="100000">
              <a:schemeClr val="accent5">
                <a:hueOff val="-6007594"/>
                <a:satOff val="-15484"/>
                <a:lumOff val="-104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Phone/internet-£600</a:t>
          </a:r>
          <a:endParaRPr lang="en-US" sz="1400" kern="1200"/>
        </a:p>
      </dsp:txBody>
      <dsp:txXfrm>
        <a:off x="16392" y="4107595"/>
        <a:ext cx="6480819" cy="303006"/>
      </dsp:txXfrm>
    </dsp:sp>
    <dsp:sp modelId="{75BE2E8A-089E-45F5-9274-78900D24411D}">
      <dsp:nvSpPr>
        <dsp:cNvPr id="0" name=""/>
        <dsp:cNvSpPr/>
      </dsp:nvSpPr>
      <dsp:spPr>
        <a:xfrm>
          <a:off x="0" y="4467313"/>
          <a:ext cx="6513603" cy="3357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Bank charges-£20</a:t>
          </a:r>
          <a:endParaRPr lang="en-US" sz="1400" kern="1200"/>
        </a:p>
      </dsp:txBody>
      <dsp:txXfrm>
        <a:off x="16392" y="4483705"/>
        <a:ext cx="6480819" cy="303006"/>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3871D1-14EF-4015-A19C-9F35C4F7286B}" type="datetimeFigureOut">
              <a:rPr lang="en-GB" smtClean="0"/>
              <a:t>10/01/2019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287725-9078-478A-B3C4-FDC292FDA942}" type="slidenum">
              <a:rPr lang="en-GB" smtClean="0"/>
              <a:t>‹#›</a:t>
            </a:fld>
            <a:endParaRPr lang="en-GB"/>
          </a:p>
        </p:txBody>
      </p:sp>
    </p:spTree>
    <p:extLst>
      <p:ext uri="{BB962C8B-B14F-4D97-AF65-F5344CB8AC3E}">
        <p14:creationId xmlns:p14="http://schemas.microsoft.com/office/powerpoint/2010/main" val="3402671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9287725-9078-478A-B3C4-FDC292FDA942}" type="slidenum">
              <a:rPr lang="en-GB" smtClean="0"/>
              <a:t>1</a:t>
            </a:fld>
            <a:endParaRPr lang="en-GB"/>
          </a:p>
        </p:txBody>
      </p:sp>
    </p:spTree>
    <p:extLst>
      <p:ext uri="{BB962C8B-B14F-4D97-AF65-F5344CB8AC3E}">
        <p14:creationId xmlns:p14="http://schemas.microsoft.com/office/powerpoint/2010/main" val="27596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2</a:t>
            </a:fld>
            <a:endParaRPr lang="en-GB"/>
          </a:p>
        </p:txBody>
      </p:sp>
    </p:spTree>
    <p:extLst>
      <p:ext uri="{BB962C8B-B14F-4D97-AF65-F5344CB8AC3E}">
        <p14:creationId xmlns:p14="http://schemas.microsoft.com/office/powerpoint/2010/main" val="151490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3</a:t>
            </a:fld>
            <a:endParaRPr lang="en-GB"/>
          </a:p>
        </p:txBody>
      </p:sp>
    </p:spTree>
    <p:extLst>
      <p:ext uri="{BB962C8B-B14F-4D97-AF65-F5344CB8AC3E}">
        <p14:creationId xmlns:p14="http://schemas.microsoft.com/office/powerpoint/2010/main" val="459424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4</a:t>
            </a:fld>
            <a:endParaRPr lang="en-GB"/>
          </a:p>
        </p:txBody>
      </p:sp>
    </p:spTree>
    <p:extLst>
      <p:ext uri="{BB962C8B-B14F-4D97-AF65-F5344CB8AC3E}">
        <p14:creationId xmlns:p14="http://schemas.microsoft.com/office/powerpoint/2010/main" val="3005253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5</a:t>
            </a:fld>
            <a:endParaRPr lang="en-GB"/>
          </a:p>
        </p:txBody>
      </p:sp>
    </p:spTree>
    <p:extLst>
      <p:ext uri="{BB962C8B-B14F-4D97-AF65-F5344CB8AC3E}">
        <p14:creationId xmlns:p14="http://schemas.microsoft.com/office/powerpoint/2010/main" val="2147609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6</a:t>
            </a:fld>
            <a:endParaRPr lang="en-GB"/>
          </a:p>
        </p:txBody>
      </p:sp>
    </p:spTree>
    <p:extLst>
      <p:ext uri="{BB962C8B-B14F-4D97-AF65-F5344CB8AC3E}">
        <p14:creationId xmlns:p14="http://schemas.microsoft.com/office/powerpoint/2010/main" val="3380716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7</a:t>
            </a:fld>
            <a:endParaRPr lang="en-GB"/>
          </a:p>
        </p:txBody>
      </p:sp>
    </p:spTree>
    <p:extLst>
      <p:ext uri="{BB962C8B-B14F-4D97-AF65-F5344CB8AC3E}">
        <p14:creationId xmlns:p14="http://schemas.microsoft.com/office/powerpoint/2010/main" val="584616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8</a:t>
            </a:fld>
            <a:endParaRPr lang="en-GB"/>
          </a:p>
        </p:txBody>
      </p:sp>
    </p:spTree>
    <p:extLst>
      <p:ext uri="{BB962C8B-B14F-4D97-AF65-F5344CB8AC3E}">
        <p14:creationId xmlns:p14="http://schemas.microsoft.com/office/powerpoint/2010/main" val="3683388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9</a:t>
            </a:fld>
            <a:endParaRPr lang="en-GB"/>
          </a:p>
        </p:txBody>
      </p:sp>
    </p:spTree>
    <p:extLst>
      <p:ext uri="{BB962C8B-B14F-4D97-AF65-F5344CB8AC3E}">
        <p14:creationId xmlns:p14="http://schemas.microsoft.com/office/powerpoint/2010/main" val="2583367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10</a:t>
            </a:fld>
            <a:endParaRPr lang="en-GB"/>
          </a:p>
        </p:txBody>
      </p:sp>
    </p:spTree>
    <p:extLst>
      <p:ext uri="{BB962C8B-B14F-4D97-AF65-F5344CB8AC3E}">
        <p14:creationId xmlns:p14="http://schemas.microsoft.com/office/powerpoint/2010/main" val="2300181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12</a:t>
            </a:fld>
            <a:endParaRPr lang="en-GB"/>
          </a:p>
        </p:txBody>
      </p:sp>
    </p:spTree>
    <p:extLst>
      <p:ext uri="{BB962C8B-B14F-4D97-AF65-F5344CB8AC3E}">
        <p14:creationId xmlns:p14="http://schemas.microsoft.com/office/powerpoint/2010/main" val="5362438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287725-9078-478A-B3C4-FDC292FDA942}" type="slidenum">
              <a:rPr lang="en-GB" smtClean="0"/>
              <a:t>13</a:t>
            </a:fld>
            <a:endParaRPr lang="en-GB"/>
          </a:p>
        </p:txBody>
      </p:sp>
    </p:spTree>
    <p:extLst>
      <p:ext uri="{BB962C8B-B14F-4D97-AF65-F5344CB8AC3E}">
        <p14:creationId xmlns:p14="http://schemas.microsoft.com/office/powerpoint/2010/main" val="3402664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A6AB-BCA9-45A0-AAB2-ECB98BD3F2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EBEA5B-EA7D-4071-A4A7-4E159FA50E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F77C13-B28D-48B1-B08E-36813C7F33B3}"/>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5" name="Footer Placeholder 4">
            <a:extLst>
              <a:ext uri="{FF2B5EF4-FFF2-40B4-BE49-F238E27FC236}">
                <a16:creationId xmlns:a16="http://schemas.microsoft.com/office/drawing/2014/main" id="{70C2CCD1-EC1D-46A6-9A52-A5F79A3361E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E17043-B0F2-4B64-AD5C-871248391CE0}"/>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2678336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9B906-EE91-4DBE-9742-DD4B33E01E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11DFEB-7649-41F7-950C-31EA7688E68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A18405-CE90-4749-85EF-B4887B4625C1}"/>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5" name="Footer Placeholder 4">
            <a:extLst>
              <a:ext uri="{FF2B5EF4-FFF2-40B4-BE49-F238E27FC236}">
                <a16:creationId xmlns:a16="http://schemas.microsoft.com/office/drawing/2014/main" id="{0793C07E-F2B3-4ABA-A592-EA4B15FA2CF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4BFB621-AECF-4B2B-9181-01AE7387F912}"/>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221475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3636-D300-4314-BC45-4189144D4C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E2FB13-7168-4AA0-99CC-8729636DA5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2EC28F8-8AF6-49CB-A160-92DF361F03CF}"/>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5" name="Footer Placeholder 4">
            <a:extLst>
              <a:ext uri="{FF2B5EF4-FFF2-40B4-BE49-F238E27FC236}">
                <a16:creationId xmlns:a16="http://schemas.microsoft.com/office/drawing/2014/main" id="{0C8EA01B-F240-4971-8BC2-F75C1471585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7033F1-4E99-4BA8-A4EC-A802B1C2FB82}"/>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3558049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B23AA-FB78-483A-927D-0B991AF004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413170-F567-4FDE-AF59-3A6F3158B5F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5641BD-AEFB-47A3-830A-D33733DD81D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607D89-5DEC-4DCC-942A-653C3C6BCF41}"/>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6" name="Footer Placeholder 5">
            <a:extLst>
              <a:ext uri="{FF2B5EF4-FFF2-40B4-BE49-F238E27FC236}">
                <a16:creationId xmlns:a16="http://schemas.microsoft.com/office/drawing/2014/main" id="{4B3CA00F-A738-4B7F-8BEC-9276E09918C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584A0D3-CC9C-4CE0-AEBD-BD38C734B0A7}"/>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1480217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17B0-44B0-4D7E-85CC-AAB617C2B7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3F1B05-1218-433B-ACC5-A34E1EF822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2F5DDD8-54D2-47F7-8411-1D99DBAF7BB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049F6F-E926-4391-963B-634179FE30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7EADEE9-AC3C-4C8B-8739-249D906A71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30A8FE-C5FC-4FF4-8D20-AD168CA0F5FC}"/>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8" name="Footer Placeholder 7">
            <a:extLst>
              <a:ext uri="{FF2B5EF4-FFF2-40B4-BE49-F238E27FC236}">
                <a16:creationId xmlns:a16="http://schemas.microsoft.com/office/drawing/2014/main" id="{8091735F-B8F6-4FBF-BE3F-59991961038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157EE52-93B1-4850-8A28-1DB2CF15AAC8}"/>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2712430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28697-A057-40CF-87C5-7AAE7C1208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E017671-7688-407B-A987-775CA2B23DB8}"/>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4" name="Footer Placeholder 3">
            <a:extLst>
              <a:ext uri="{FF2B5EF4-FFF2-40B4-BE49-F238E27FC236}">
                <a16:creationId xmlns:a16="http://schemas.microsoft.com/office/drawing/2014/main" id="{E2F42373-CF91-4494-B05D-CF94F61CFFE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B8EDB6E-A1F1-4829-A8B7-3F1660706D3A}"/>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1387977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2F63AA-4974-4B1D-8C78-AEBF18223747}"/>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3" name="Footer Placeholder 2">
            <a:extLst>
              <a:ext uri="{FF2B5EF4-FFF2-40B4-BE49-F238E27FC236}">
                <a16:creationId xmlns:a16="http://schemas.microsoft.com/office/drawing/2014/main" id="{F467D1D8-E228-4F15-97EB-A7EB35D4755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14477E0-E776-4328-BF9F-F6AD9B6D25D2}"/>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2077775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90B6A-0828-432E-B38A-B49269B748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E50FE9-C22E-4CC9-899C-7C1C81E2DB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C05EE7-84A7-4A38-8715-CB614A6664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40ECF84-C4D7-40F2-A84D-AF3BE906624E}"/>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6" name="Footer Placeholder 5">
            <a:extLst>
              <a:ext uri="{FF2B5EF4-FFF2-40B4-BE49-F238E27FC236}">
                <a16:creationId xmlns:a16="http://schemas.microsoft.com/office/drawing/2014/main" id="{CE4665F7-DD2E-4CA0-96F6-41ED5C47EFE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56C04D8-672A-4885-9392-BA8881390875}"/>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38022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7F683-8B98-4342-9F9E-611E750114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9A75D4-08C4-4F1D-88B2-9E138EA296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B8773AA-2B36-4E09-A385-7BE29C536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AB561A8-4834-4A6F-ACDC-B8BE332C67C0}"/>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6" name="Footer Placeholder 5">
            <a:extLst>
              <a:ext uri="{FF2B5EF4-FFF2-40B4-BE49-F238E27FC236}">
                <a16:creationId xmlns:a16="http://schemas.microsoft.com/office/drawing/2014/main" id="{7458FF3B-0C80-44DD-ADFB-49512D89BE0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8F97C32-C071-4AF7-A0B0-896521CCD1E7}"/>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1583990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27E73-AFA3-4332-84BC-4A5EB79C53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30C00E-2D1E-4C62-8EB0-42D87D516F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6A3AE7-D589-42B6-855B-0B15E7FE96A4}"/>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5" name="Footer Placeholder 4">
            <a:extLst>
              <a:ext uri="{FF2B5EF4-FFF2-40B4-BE49-F238E27FC236}">
                <a16:creationId xmlns:a16="http://schemas.microsoft.com/office/drawing/2014/main" id="{4ED1B254-17E9-4343-9C5E-1361BFD2BD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6E7F76-1813-41C6-A628-FEEA35BAFD19}"/>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3866949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8CFB43-9B5F-420E-AC6C-471DE0BAB5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DB3D5D-FCDE-4F83-9740-D7FF01FB923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CBD24-F181-42E2-8147-9544177C8798}"/>
              </a:ext>
            </a:extLst>
          </p:cNvPr>
          <p:cNvSpPr>
            <a:spLocks noGrp="1"/>
          </p:cNvSpPr>
          <p:nvPr>
            <p:ph type="dt" sz="half" idx="10"/>
          </p:nvPr>
        </p:nvSpPr>
        <p:spPr/>
        <p:txBody>
          <a:bodyPr/>
          <a:lstStyle/>
          <a:p>
            <a:fld id="{0C3CC559-74D7-463E-B964-9463AD63016C}" type="datetimeFigureOut">
              <a:rPr lang="en-GB" smtClean="0"/>
              <a:t>10/01/2019</a:t>
            </a:fld>
            <a:endParaRPr lang="en-GB" dirty="0"/>
          </a:p>
        </p:txBody>
      </p:sp>
      <p:sp>
        <p:nvSpPr>
          <p:cNvPr id="5" name="Footer Placeholder 4">
            <a:extLst>
              <a:ext uri="{FF2B5EF4-FFF2-40B4-BE49-F238E27FC236}">
                <a16:creationId xmlns:a16="http://schemas.microsoft.com/office/drawing/2014/main" id="{174862AD-A025-485E-9EA6-B85268CD96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B0A8D05-F9F7-41BF-BD1A-8EEE278AB086}"/>
              </a:ext>
            </a:extLst>
          </p:cNvPr>
          <p:cNvSpPr>
            <a:spLocks noGrp="1"/>
          </p:cNvSpPr>
          <p:nvPr>
            <p:ph type="sldNum" sz="quarter" idx="12"/>
          </p:nvPr>
        </p:nvSpPr>
        <p:spPr/>
        <p:txBody>
          <a:bodyPr/>
          <a:lstStyle/>
          <a:p>
            <a:fld id="{B5355CB8-FA06-4942-B8B8-2F93AAE8600F}" type="slidenum">
              <a:rPr lang="en-GB" smtClean="0"/>
              <a:t>‹#›</a:t>
            </a:fld>
            <a:endParaRPr lang="en-GB" dirty="0"/>
          </a:p>
        </p:txBody>
      </p:sp>
    </p:spTree>
    <p:extLst>
      <p:ext uri="{BB962C8B-B14F-4D97-AF65-F5344CB8AC3E}">
        <p14:creationId xmlns:p14="http://schemas.microsoft.com/office/powerpoint/2010/main" val="704591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94A967-7D13-4912-A8D9-FCA018221B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82BBDF-C7B8-429F-907A-7C9FBE0275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0E898D-709B-40AD-BF28-5CB49B5D76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3CC559-74D7-463E-B964-9463AD63016C}" type="datetimeFigureOut">
              <a:rPr lang="en-GB" smtClean="0"/>
              <a:t>10/01/2019</a:t>
            </a:fld>
            <a:endParaRPr lang="en-GB" dirty="0"/>
          </a:p>
        </p:txBody>
      </p:sp>
      <p:sp>
        <p:nvSpPr>
          <p:cNvPr id="5" name="Footer Placeholder 4">
            <a:extLst>
              <a:ext uri="{FF2B5EF4-FFF2-40B4-BE49-F238E27FC236}">
                <a16:creationId xmlns:a16="http://schemas.microsoft.com/office/drawing/2014/main" id="{9B94B804-ABCE-4417-87DA-C45CA18F4B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0A0813DE-6134-4409-B4DE-94E0ED15E7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355CB8-FA06-4942-B8B8-2F93AAE8600F}" type="slidenum">
              <a:rPr lang="en-GB" smtClean="0"/>
              <a:t>‹#›</a:t>
            </a:fld>
            <a:endParaRPr lang="en-GB" dirty="0"/>
          </a:p>
        </p:txBody>
      </p:sp>
    </p:spTree>
    <p:extLst>
      <p:ext uri="{BB962C8B-B14F-4D97-AF65-F5344CB8AC3E}">
        <p14:creationId xmlns:p14="http://schemas.microsoft.com/office/powerpoint/2010/main" val="40047671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Laundry_in_Paris.jp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olveeczema.wordpress.com/"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emf"/><Relationship Id="rId4" Type="http://schemas.openxmlformats.org/officeDocument/2006/relationships/hyperlink" Target="http://dollarsandsense.sg/3-stocks-that-are-stronger-today-than-before-the-2008-great-financial-crisis/"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pixabay.com/en/avatar-female-girl-hijab-young-1606914/" TargetMode="External"/><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hyperlink" Target="http://doctype.com/cartoon-business-people-clipart" TargetMode="External"/><Relationship Id="rId4" Type="http://schemas.openxmlformats.org/officeDocument/2006/relationships/image" Target="../media/image9.png"/><Relationship Id="rId9" Type="http://schemas.openxmlformats.org/officeDocument/2006/relationships/image" Target="../media/image12.emf"/></Relationships>
</file>

<file path=ppt/slides/_rels/slide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6903-EC6A-4C2E-BEA7-5BC8FE1FE43C}"/>
              </a:ext>
            </a:extLst>
          </p:cNvPr>
          <p:cNvSpPr>
            <a:spLocks noGrp="1"/>
          </p:cNvSpPr>
          <p:nvPr>
            <p:ph type="ctrTitle"/>
          </p:nvPr>
        </p:nvSpPr>
        <p:spPr>
          <a:xfrm>
            <a:off x="6746628" y="1783959"/>
            <a:ext cx="4645250" cy="2889114"/>
          </a:xfrm>
        </p:spPr>
        <p:txBody>
          <a:bodyPr anchor="b">
            <a:normAutofit/>
          </a:bodyPr>
          <a:lstStyle/>
          <a:p>
            <a:pPr algn="l"/>
            <a:r>
              <a:rPr lang="en-GB" dirty="0">
                <a:solidFill>
                  <a:schemeClr val="bg1"/>
                </a:solidFill>
              </a:rPr>
              <a:t>WASH &amp; GO LAUNDRY</a:t>
            </a:r>
          </a:p>
        </p:txBody>
      </p:sp>
      <p:sp>
        <p:nvSpPr>
          <p:cNvPr id="3" name="Subtitle 2">
            <a:extLst>
              <a:ext uri="{FF2B5EF4-FFF2-40B4-BE49-F238E27FC236}">
                <a16:creationId xmlns:a16="http://schemas.microsoft.com/office/drawing/2014/main" id="{899DE04D-9765-4D57-B414-744A26B8D008}"/>
              </a:ext>
            </a:extLst>
          </p:cNvPr>
          <p:cNvSpPr>
            <a:spLocks noGrp="1"/>
          </p:cNvSpPr>
          <p:nvPr>
            <p:ph type="subTitle" idx="1"/>
          </p:nvPr>
        </p:nvSpPr>
        <p:spPr>
          <a:xfrm>
            <a:off x="6746627" y="4750893"/>
            <a:ext cx="4645250" cy="1907484"/>
          </a:xfrm>
        </p:spPr>
        <p:txBody>
          <a:bodyPr anchor="t">
            <a:noAutofit/>
          </a:bodyPr>
          <a:lstStyle/>
          <a:p>
            <a:pPr algn="l"/>
            <a:r>
              <a:rPr lang="en-GB" sz="1400" dirty="0">
                <a:solidFill>
                  <a:schemeClr val="bg1"/>
                </a:solidFill>
                <a:latin typeface="Arial" panose="020B0604020202020204" pitchFamily="34" charset="0"/>
                <a:cs typeface="Arial" panose="020B0604020202020204" pitchFamily="34" charset="0"/>
              </a:rPr>
              <a:t>Shazdada Amin- 1714925</a:t>
            </a:r>
          </a:p>
          <a:p>
            <a:pPr algn="l"/>
            <a:r>
              <a:rPr lang="en-GB" sz="1400" dirty="0">
                <a:solidFill>
                  <a:schemeClr val="bg1"/>
                </a:solidFill>
                <a:latin typeface="Arial" panose="020B0604020202020204" pitchFamily="34" charset="0"/>
                <a:cs typeface="Arial" panose="020B0604020202020204" pitchFamily="34" charset="0"/>
              </a:rPr>
              <a:t>Sheikh Mohammed Abdul Amin-1714104</a:t>
            </a:r>
          </a:p>
          <a:p>
            <a:pPr algn="l"/>
            <a:r>
              <a:rPr lang="en-GB" sz="1400" dirty="0">
                <a:solidFill>
                  <a:schemeClr val="bg1"/>
                </a:solidFill>
                <a:latin typeface="Arial" panose="020B0604020202020204" pitchFamily="34" charset="0"/>
                <a:cs typeface="Arial" panose="020B0604020202020204" pitchFamily="34" charset="0"/>
              </a:rPr>
              <a:t>Hana Bibi</a:t>
            </a:r>
          </a:p>
          <a:p>
            <a:pPr algn="l"/>
            <a:r>
              <a:rPr lang="en-GB" sz="1400" dirty="0">
                <a:solidFill>
                  <a:schemeClr val="bg1"/>
                </a:solidFill>
                <a:latin typeface="Arial" panose="020B0604020202020204" pitchFamily="34" charset="0"/>
                <a:cs typeface="Arial" panose="020B0604020202020204" pitchFamily="34" charset="0"/>
              </a:rPr>
              <a:t>Business Plan</a:t>
            </a:r>
          </a:p>
          <a:p>
            <a:pPr algn="l"/>
            <a:r>
              <a:rPr lang="en-GB" sz="1400" dirty="0">
                <a:solidFill>
                  <a:schemeClr val="bg1"/>
                </a:solidFill>
                <a:latin typeface="Arial" panose="020B0604020202020204" pitchFamily="34" charset="0"/>
                <a:cs typeface="Arial" panose="020B0604020202020204" pitchFamily="34" charset="0"/>
              </a:rPr>
              <a:t>Group 2</a:t>
            </a:r>
          </a:p>
          <a:p>
            <a:pPr algn="l"/>
            <a:r>
              <a:rPr lang="en-GB" sz="1400" dirty="0">
                <a:solidFill>
                  <a:schemeClr val="bg1"/>
                </a:solidFill>
                <a:latin typeface="Arial" panose="020B0604020202020204" pitchFamily="34" charset="0"/>
                <a:cs typeface="Arial" panose="020B0604020202020204" pitchFamily="34" charset="0"/>
              </a:rPr>
              <a:t>Dr Doreen Nyaa Amundam</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See the source image">
            <a:extLst>
              <a:ext uri="{FF2B5EF4-FFF2-40B4-BE49-F238E27FC236}">
                <a16:creationId xmlns:a16="http://schemas.microsoft.com/office/drawing/2014/main" id="{E2FF0348-51A0-4875-A62A-AAB08ED6007E}"/>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19382" y="733872"/>
            <a:ext cx="4047843" cy="4047843"/>
          </a:xfrm>
          <a:prstGeom prst="rect">
            <a:avLst/>
          </a:prstGeom>
          <a:noFill/>
        </p:spPr>
      </p:pic>
    </p:spTree>
    <p:extLst>
      <p:ext uri="{BB962C8B-B14F-4D97-AF65-F5344CB8AC3E}">
        <p14:creationId xmlns:p14="http://schemas.microsoft.com/office/powerpoint/2010/main" val="520233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2F08B-2774-472D-B264-01B971BBA59E}"/>
              </a:ext>
            </a:extLst>
          </p:cNvPr>
          <p:cNvSpPr>
            <a:spLocks noGrp="1"/>
          </p:cNvSpPr>
          <p:nvPr>
            <p:ph type="title"/>
          </p:nvPr>
        </p:nvSpPr>
        <p:spPr>
          <a:xfrm>
            <a:off x="6653600" y="196949"/>
            <a:ext cx="5006336" cy="1617783"/>
          </a:xfrm>
        </p:spPr>
        <p:txBody>
          <a:bodyPr>
            <a:normAutofit/>
          </a:bodyPr>
          <a:lstStyle/>
          <a:p>
            <a:r>
              <a:rPr lang="en-GB" dirty="0">
                <a:latin typeface="Arial" panose="020B0604020202020204" pitchFamily="34" charset="0"/>
                <a:cs typeface="Arial" panose="020B0604020202020204" pitchFamily="34" charset="0"/>
              </a:rPr>
              <a:t>Executive Summary </a:t>
            </a:r>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See the source image">
            <a:extLst>
              <a:ext uri="{FF2B5EF4-FFF2-40B4-BE49-F238E27FC236}">
                <a16:creationId xmlns:a16="http://schemas.microsoft.com/office/drawing/2014/main" id="{CBDA14AA-AACF-4CAC-A29A-1CE986063C6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0" y="196949"/>
            <a:ext cx="4557932" cy="4600135"/>
          </a:xfrm>
          <a:prstGeom prst="rect">
            <a:avLst/>
          </a:prstGeom>
          <a:noFill/>
        </p:spPr>
      </p:pic>
      <p:sp>
        <p:nvSpPr>
          <p:cNvPr id="3" name="Content Placeholder 2">
            <a:extLst>
              <a:ext uri="{FF2B5EF4-FFF2-40B4-BE49-F238E27FC236}">
                <a16:creationId xmlns:a16="http://schemas.microsoft.com/office/drawing/2014/main" id="{861F9443-148B-4C50-BA27-B6CED57825BA}"/>
              </a:ext>
            </a:extLst>
          </p:cNvPr>
          <p:cNvSpPr>
            <a:spLocks noGrp="1"/>
          </p:cNvSpPr>
          <p:nvPr>
            <p:ph idx="1"/>
          </p:nvPr>
        </p:nvSpPr>
        <p:spPr>
          <a:xfrm>
            <a:off x="6658044" y="1700011"/>
            <a:ext cx="5006336" cy="4658586"/>
          </a:xfrm>
        </p:spPr>
        <p:txBody>
          <a:bodyPr anchor="t">
            <a:normAutofit/>
          </a:bodyPr>
          <a:lstStyle/>
          <a:p>
            <a:r>
              <a:rPr lang="en-GB" sz="1200" dirty="0">
                <a:latin typeface="Arial" panose="020B0604020202020204" pitchFamily="34" charset="0"/>
                <a:cs typeface="Arial" panose="020B0604020202020204" pitchFamily="34" charset="0"/>
              </a:rPr>
              <a:t>Wash &amp; Go laundry is a full-service laundry (washing, drying, and ironing). The services we provide are dedicated for high customer satisfaction by rendering reliable machines and furnishing a clean and friendly atmosphere at a competitive price.</a:t>
            </a:r>
          </a:p>
          <a:p>
            <a:r>
              <a:rPr lang="en-GB" sz="1200" dirty="0">
                <a:latin typeface="Arial" panose="020B0604020202020204" pitchFamily="34" charset="0"/>
                <a:cs typeface="Arial" panose="020B0604020202020204" pitchFamily="34" charset="0"/>
              </a:rPr>
              <a:t>Wash &amp; Go is managed by 3 partners, who have an equal share in the business. Each partner has a different managerial role/responsibility within the running of the laundry business, but all main business-related decisions are discussed and agreed upon by all 3 partners.</a:t>
            </a:r>
          </a:p>
          <a:p>
            <a:r>
              <a:rPr lang="en-GB" sz="1200" dirty="0">
                <a:latin typeface="Arial" panose="020B0604020202020204" pitchFamily="34" charset="0"/>
                <a:cs typeface="Arial" panose="020B0604020202020204" pitchFamily="34" charset="0"/>
              </a:rPr>
              <a:t>We have a website and a Facebook page for are clients to access, and we also distribute posters and fliers in the local shops, leisure centres and faith centres.</a:t>
            </a:r>
          </a:p>
          <a:p>
            <a:r>
              <a:rPr lang="en-GB" sz="1200" dirty="0">
                <a:latin typeface="Arial" panose="020B0604020202020204" pitchFamily="34" charset="0"/>
                <a:cs typeface="Arial" panose="020B0604020202020204" pitchFamily="34" charset="0"/>
              </a:rPr>
              <a:t>At present there are a couple of laundry business in the Ladywood area. These businesses are more established ,as they have been running for a longer time and have developed a loyal clientele. As we are a new business we will need to build our reputation and target market. We have started off with 5 washing machines and 5 dryers, with hope to expand our equipment and services later on. We will stand out from our competitors by providing services which is in demand by our target market such as: booking a machine in order to save waiting time, evening and weekend collections services. We designed these services from our research taking in consideration the needs of our targeted audience and ensuring we stand out from other competitors with the services we have to offer.</a:t>
            </a:r>
            <a:r>
              <a:rPr lang="en-GB" sz="1200" b="1"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endParaRPr lang="en-GB" sz="900" dirty="0"/>
          </a:p>
        </p:txBody>
      </p:sp>
    </p:spTree>
    <p:extLst>
      <p:ext uri="{BB962C8B-B14F-4D97-AF65-F5344CB8AC3E}">
        <p14:creationId xmlns:p14="http://schemas.microsoft.com/office/powerpoint/2010/main" val="22072364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77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794446-424C-4F96-8C34-644D54A753CA}"/>
              </a:ext>
            </a:extLst>
          </p:cNvPr>
          <p:cNvSpPr>
            <a:spLocks noGrp="1"/>
          </p:cNvSpPr>
          <p:nvPr>
            <p:ph type="title"/>
          </p:nvPr>
        </p:nvSpPr>
        <p:spPr>
          <a:xfrm>
            <a:off x="524256" y="4767072"/>
            <a:ext cx="6594189" cy="1625210"/>
          </a:xfrm>
        </p:spPr>
        <p:txBody>
          <a:bodyPr>
            <a:normAutofit/>
          </a:bodyPr>
          <a:lstStyle/>
          <a:p>
            <a:pPr algn="r"/>
            <a:r>
              <a:rPr lang="en-GB" dirty="0">
                <a:solidFill>
                  <a:srgbClr val="FF0000"/>
                </a:solidFill>
                <a:latin typeface="Arial" panose="020B0604020202020204" pitchFamily="34" charset="0"/>
                <a:cs typeface="Arial" panose="020B0604020202020204" pitchFamily="34" charset="0"/>
              </a:rPr>
              <a:t>COMAPANY OVERVIEW</a:t>
            </a:r>
          </a:p>
        </p:txBody>
      </p:sp>
      <p:pic>
        <p:nvPicPr>
          <p:cNvPr id="13" name="Picture 12">
            <a:extLst>
              <a:ext uri="{FF2B5EF4-FFF2-40B4-BE49-F238E27FC236}">
                <a16:creationId xmlns:a16="http://schemas.microsoft.com/office/drawing/2014/main" id="{040C5F8D-034A-4856-83B5-E9A139B0188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4604"/>
          <a:stretch/>
        </p:blipFill>
        <p:spPr>
          <a:xfrm>
            <a:off x="327547" y="321733"/>
            <a:ext cx="7058306" cy="4107392"/>
          </a:xfrm>
          <a:prstGeom prst="rect">
            <a:avLst/>
          </a:prstGeom>
        </p:spPr>
      </p:pic>
      <p:sp>
        <p:nvSpPr>
          <p:cNvPr id="22" name="Rectangle 2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06ED5EC2-BFEC-4261-8E58-88637B2A5573}"/>
              </a:ext>
            </a:extLst>
          </p:cNvPr>
          <p:cNvSpPr>
            <a:spLocks noGrp="1"/>
          </p:cNvSpPr>
          <p:nvPr>
            <p:ph idx="1"/>
          </p:nvPr>
        </p:nvSpPr>
        <p:spPr>
          <a:xfrm>
            <a:off x="8029319" y="492369"/>
            <a:ext cx="3424739" cy="5899912"/>
          </a:xfrm>
        </p:spPr>
        <p:txBody>
          <a:bodyPr anchor="ctr">
            <a:normAutofit lnSpcReduction="10000"/>
          </a:bodyPr>
          <a:lstStyle/>
          <a:p>
            <a:pPr marL="0" indent="0">
              <a:buNone/>
            </a:pPr>
            <a:r>
              <a:rPr lang="en-GB" sz="1100" dirty="0">
                <a:solidFill>
                  <a:srgbClr val="FF0000"/>
                </a:solidFill>
                <a:latin typeface="Arial" panose="020B0604020202020204" pitchFamily="34" charset="0"/>
                <a:cs typeface="Arial" panose="020B0604020202020204" pitchFamily="34" charset="0"/>
              </a:rPr>
              <a:t>Location-</a:t>
            </a:r>
            <a:r>
              <a:rPr lang="en-GB" sz="1100" dirty="0">
                <a:solidFill>
                  <a:srgbClr val="FFFFFF"/>
                </a:solidFill>
                <a:latin typeface="Arial" panose="020B0604020202020204" pitchFamily="34" charset="0"/>
                <a:cs typeface="Arial" panose="020B0604020202020204" pitchFamily="34" charset="0"/>
              </a:rPr>
              <a:t> 177 Hagley road, Birmingham, B10 8UQ</a:t>
            </a:r>
          </a:p>
          <a:p>
            <a:pPr marL="0" indent="0">
              <a:buNone/>
            </a:pPr>
            <a:r>
              <a:rPr lang="en-GB" sz="1100" dirty="0">
                <a:solidFill>
                  <a:srgbClr val="FF0000"/>
                </a:solidFill>
                <a:latin typeface="Arial" panose="020B0604020202020204" pitchFamily="34" charset="0"/>
                <a:cs typeface="Arial" panose="020B0604020202020204" pitchFamily="34" charset="0"/>
              </a:rPr>
              <a:t>Opening Hours</a:t>
            </a:r>
          </a:p>
          <a:p>
            <a:pPr marL="0" indent="0">
              <a:buNone/>
            </a:pPr>
            <a:r>
              <a:rPr lang="en-GB" sz="1100" dirty="0">
                <a:solidFill>
                  <a:srgbClr val="FFFFFF"/>
                </a:solidFill>
                <a:latin typeface="Arial" panose="020B0604020202020204" pitchFamily="34" charset="0"/>
                <a:cs typeface="Arial" panose="020B0604020202020204" pitchFamily="34" charset="0"/>
              </a:rPr>
              <a:t>Monday-Friday 9am-5pm</a:t>
            </a:r>
          </a:p>
          <a:p>
            <a:pPr marL="0" indent="0">
              <a:buNone/>
            </a:pPr>
            <a:r>
              <a:rPr lang="en-GB" sz="1100" dirty="0">
                <a:solidFill>
                  <a:srgbClr val="FFFFFF"/>
                </a:solidFill>
                <a:latin typeface="Arial" panose="020B0604020202020204" pitchFamily="34" charset="0"/>
                <a:cs typeface="Arial" panose="020B0604020202020204" pitchFamily="34" charset="0"/>
              </a:rPr>
              <a:t>Saturday-10am-4pm        Sunday-Closed</a:t>
            </a:r>
          </a:p>
          <a:p>
            <a:pPr marL="0" indent="0">
              <a:buNone/>
            </a:pPr>
            <a:r>
              <a:rPr lang="en-GB" sz="1100" dirty="0">
                <a:solidFill>
                  <a:srgbClr val="FF0000"/>
                </a:solidFill>
                <a:latin typeface="Arial" panose="020B0604020202020204" pitchFamily="34" charset="0"/>
                <a:cs typeface="Arial" panose="020B0604020202020204" pitchFamily="34" charset="0"/>
              </a:rPr>
              <a:t>Mission Statement</a:t>
            </a:r>
          </a:p>
          <a:p>
            <a:pPr marL="0" indent="0">
              <a:buNone/>
            </a:pPr>
            <a:r>
              <a:rPr lang="en-GB" sz="1100" dirty="0">
                <a:solidFill>
                  <a:srgbClr val="FFFFFF"/>
                </a:solidFill>
                <a:latin typeface="Arial" panose="020B0604020202020204" pitchFamily="34" charset="0"/>
                <a:cs typeface="Arial" panose="020B0604020202020204" pitchFamily="34" charset="0"/>
              </a:rPr>
              <a:t>“To provide convenient, clean and friendly laundry services.”</a:t>
            </a:r>
          </a:p>
          <a:p>
            <a:pPr marL="0" indent="0">
              <a:buNone/>
            </a:pPr>
            <a:r>
              <a:rPr lang="en-GB" sz="1100" dirty="0">
                <a:solidFill>
                  <a:srgbClr val="FF0000"/>
                </a:solidFill>
                <a:latin typeface="Arial" panose="020B0604020202020204" pitchFamily="34" charset="0"/>
                <a:cs typeface="Arial" panose="020B0604020202020204" pitchFamily="34" charset="0"/>
              </a:rPr>
              <a:t>Legal Structure</a:t>
            </a:r>
          </a:p>
          <a:p>
            <a:pPr marL="0" indent="0">
              <a:buNone/>
            </a:pPr>
            <a:r>
              <a:rPr lang="en-GB" sz="1100" dirty="0">
                <a:solidFill>
                  <a:srgbClr val="FFFFFF"/>
                </a:solidFill>
                <a:latin typeface="Arial" panose="020B0604020202020204" pitchFamily="34" charset="0"/>
                <a:cs typeface="Arial" panose="020B0604020202020204" pitchFamily="34" charset="0"/>
              </a:rPr>
              <a:t>We will have 3 partners in this partnership, each partner will be have a 33.3% share each and the remaining 1%. We will put aside for the cost of marketing and advertising resource purpose. We have invested £30,000 that is £10,000 each from all the 3 partners. We will have to notify Tax office and National insurance that our business exists.</a:t>
            </a:r>
          </a:p>
          <a:p>
            <a:pPr marL="0" indent="0">
              <a:buNone/>
            </a:pPr>
            <a:r>
              <a:rPr lang="en-GB" sz="1100" dirty="0">
                <a:solidFill>
                  <a:srgbClr val="FF0000"/>
                </a:solidFill>
                <a:latin typeface="Arial" panose="020B0604020202020204" pitchFamily="34" charset="0"/>
                <a:cs typeface="Arial" panose="020B0604020202020204" pitchFamily="34" charset="0"/>
              </a:rPr>
              <a:t>History</a:t>
            </a:r>
          </a:p>
          <a:p>
            <a:pPr marL="0" indent="0">
              <a:buNone/>
            </a:pPr>
            <a:r>
              <a:rPr lang="en-GB" sz="1100" dirty="0">
                <a:solidFill>
                  <a:srgbClr val="FFFFFF"/>
                </a:solidFill>
                <a:latin typeface="Arial" panose="020B0604020202020204" pitchFamily="34" charset="0"/>
                <a:cs typeface="Arial" panose="020B0604020202020204" pitchFamily="34" charset="0"/>
              </a:rPr>
              <a:t>We as a partnership felt the timing was right to start this new venture. We have spent months in researching regarding different areas around Birmingham and finding the prime location for are laundry.</a:t>
            </a:r>
          </a:p>
          <a:p>
            <a:pPr marL="0" indent="0">
              <a:buNone/>
            </a:pPr>
            <a:r>
              <a:rPr lang="en-GB" sz="1100" dirty="0">
                <a:solidFill>
                  <a:srgbClr val="FF0000"/>
                </a:solidFill>
                <a:latin typeface="Arial" panose="020B0604020202020204" pitchFamily="34" charset="0"/>
                <a:cs typeface="Arial" panose="020B0604020202020204" pitchFamily="34" charset="0"/>
              </a:rPr>
              <a:t>Objective </a:t>
            </a:r>
          </a:p>
          <a:p>
            <a:pPr marL="0" indent="0">
              <a:buNone/>
            </a:pPr>
            <a:r>
              <a:rPr lang="en-GB" sz="1100" dirty="0">
                <a:solidFill>
                  <a:srgbClr val="FFFFFF"/>
                </a:solidFill>
                <a:latin typeface="Arial" panose="020B0604020202020204" pitchFamily="34" charset="0"/>
                <a:cs typeface="Arial" panose="020B0604020202020204" pitchFamily="34" charset="0"/>
              </a:rPr>
              <a:t>In providing laundry and garment alteration services in the Laundry services for  customers in the Ladywood area.</a:t>
            </a:r>
          </a:p>
          <a:p>
            <a:pPr marL="0" indent="0">
              <a:buNone/>
            </a:pPr>
            <a:r>
              <a:rPr lang="en-GB" sz="1100" dirty="0">
                <a:solidFill>
                  <a:srgbClr val="FF0000"/>
                </a:solidFill>
                <a:latin typeface="Arial" panose="020B0604020202020204" pitchFamily="34" charset="0"/>
                <a:cs typeface="Arial" panose="020B0604020202020204" pitchFamily="34" charset="0"/>
              </a:rPr>
              <a:t>Wash &amp; Go aims to:-</a:t>
            </a:r>
          </a:p>
          <a:p>
            <a:pPr marL="0" indent="0">
              <a:buNone/>
            </a:pPr>
            <a:r>
              <a:rPr lang="en-GB" sz="1100" dirty="0">
                <a:solidFill>
                  <a:srgbClr val="FFFFFF"/>
                </a:solidFill>
                <a:latin typeface="Arial" panose="020B0604020202020204" pitchFamily="34" charset="0"/>
                <a:cs typeface="Arial" panose="020B0604020202020204" pitchFamily="34" charset="0"/>
              </a:rPr>
              <a:t>&gt;Establish sustainable business by the end of the year</a:t>
            </a:r>
          </a:p>
          <a:p>
            <a:pPr marL="0" indent="0">
              <a:buNone/>
            </a:pPr>
            <a:r>
              <a:rPr lang="en-GB" sz="1100" dirty="0">
                <a:solidFill>
                  <a:srgbClr val="FFFFFF"/>
                </a:solidFill>
                <a:latin typeface="Arial" panose="020B0604020202020204" pitchFamily="34" charset="0"/>
                <a:cs typeface="Arial" panose="020B0604020202020204" pitchFamily="34" charset="0"/>
              </a:rPr>
              <a:t>&gt;Producing net profit</a:t>
            </a:r>
          </a:p>
          <a:p>
            <a:pPr marL="0" indent="0">
              <a:buNone/>
            </a:pPr>
            <a:endParaRPr lang="en-GB" sz="800" dirty="0">
              <a:solidFill>
                <a:srgbClr val="FFFFFF"/>
              </a:solidFill>
            </a:endParaRPr>
          </a:p>
        </p:txBody>
      </p:sp>
      <p:sp>
        <p:nvSpPr>
          <p:cNvPr id="15" name="TextBox 14">
            <a:extLst>
              <a:ext uri="{FF2B5EF4-FFF2-40B4-BE49-F238E27FC236}">
                <a16:creationId xmlns:a16="http://schemas.microsoft.com/office/drawing/2014/main" id="{5C2261BE-38D6-479D-8010-5EE03B607FDC}"/>
              </a:ext>
            </a:extLst>
          </p:cNvPr>
          <p:cNvSpPr txBox="1"/>
          <p:nvPr/>
        </p:nvSpPr>
        <p:spPr>
          <a:xfrm>
            <a:off x="5078811" y="422907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mmons.wikimedia.org/wiki/File:Laundry_in_Paris.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631357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1E182FD-B5BD-4A09-9A90-40BCCE61CEFD}"/>
              </a:ext>
            </a:extLst>
          </p:cNvPr>
          <p:cNvSpPr>
            <a:spLocks noGrp="1"/>
          </p:cNvSpPr>
          <p:nvPr>
            <p:ph type="body" idx="1"/>
          </p:nvPr>
        </p:nvSpPr>
        <p:spPr>
          <a:xfrm>
            <a:off x="839788" y="1814731"/>
            <a:ext cx="5157787" cy="690343"/>
          </a:xfrm>
        </p:spPr>
        <p:txBody>
          <a:bodyPr/>
          <a:lstStyle/>
          <a:p>
            <a:pPr algn="ctr"/>
            <a:r>
              <a:rPr lang="en-GB" dirty="0">
                <a:solidFill>
                  <a:srgbClr val="00B0F0"/>
                </a:solidFill>
                <a:latin typeface="Arial" panose="020B0604020202020204" pitchFamily="34" charset="0"/>
                <a:cs typeface="Arial" panose="020B0604020202020204" pitchFamily="34" charset="0"/>
              </a:rPr>
              <a:t>PRODUCTS</a:t>
            </a:r>
          </a:p>
        </p:txBody>
      </p:sp>
      <p:sp>
        <p:nvSpPr>
          <p:cNvPr id="6" name="Content Placeholder 5">
            <a:extLst>
              <a:ext uri="{FF2B5EF4-FFF2-40B4-BE49-F238E27FC236}">
                <a16:creationId xmlns:a16="http://schemas.microsoft.com/office/drawing/2014/main" id="{F9B0FEE3-CEDD-4E06-9F69-04F6868F581A}"/>
              </a:ext>
            </a:extLst>
          </p:cNvPr>
          <p:cNvSpPr>
            <a:spLocks noGrp="1"/>
          </p:cNvSpPr>
          <p:nvPr>
            <p:ph sz="half" idx="2"/>
          </p:nvPr>
        </p:nvSpPr>
        <p:spPr/>
        <p:txBody>
          <a:bodyPr>
            <a:normAutofit fontScale="92500" lnSpcReduction="10000"/>
          </a:bodyPr>
          <a:lstStyle/>
          <a:p>
            <a:r>
              <a:rPr lang="en-GB" dirty="0">
                <a:solidFill>
                  <a:srgbClr val="00B0F0"/>
                </a:solidFill>
                <a:latin typeface="Arial" panose="020B0604020202020204" pitchFamily="34" charset="0"/>
                <a:cs typeface="Arial" panose="020B0604020202020204" pitchFamily="34" charset="0"/>
              </a:rPr>
              <a:t>Free pick up and delivery service in the Ladywood area. (orders made before 12pm)</a:t>
            </a:r>
          </a:p>
          <a:p>
            <a:r>
              <a:rPr lang="en-GB" dirty="0">
                <a:solidFill>
                  <a:srgbClr val="00B0F0"/>
                </a:solidFill>
                <a:latin typeface="Arial" panose="020B0604020202020204" pitchFamily="34" charset="0"/>
                <a:cs typeface="Arial" panose="020B0604020202020204" pitchFamily="34" charset="0"/>
              </a:rPr>
              <a:t>Book a machine time slot. (online only)</a:t>
            </a:r>
          </a:p>
          <a:p>
            <a:r>
              <a:rPr lang="en-GB" dirty="0">
                <a:solidFill>
                  <a:srgbClr val="00B0F0"/>
                </a:solidFill>
                <a:latin typeface="Arial" panose="020B0604020202020204" pitchFamily="34" charset="0"/>
                <a:cs typeface="Arial" panose="020B0604020202020204" pitchFamily="34" charset="0"/>
              </a:rPr>
              <a:t>Picking up laundry. (includes weekends and late evening) T&amp;C apply</a:t>
            </a:r>
          </a:p>
          <a:p>
            <a:r>
              <a:rPr lang="en-GB" dirty="0">
                <a:solidFill>
                  <a:srgbClr val="00B0F0"/>
                </a:solidFill>
                <a:latin typeface="Arial" panose="020B0604020202020204" pitchFamily="34" charset="0"/>
                <a:cs typeface="Arial" panose="020B0604020202020204" pitchFamily="34" charset="0"/>
              </a:rPr>
              <a:t>Dry cleaning. (5 items for £20 drop off money only)</a:t>
            </a:r>
          </a:p>
        </p:txBody>
      </p:sp>
      <p:sp>
        <p:nvSpPr>
          <p:cNvPr id="7" name="Text Placeholder 6">
            <a:extLst>
              <a:ext uri="{FF2B5EF4-FFF2-40B4-BE49-F238E27FC236}">
                <a16:creationId xmlns:a16="http://schemas.microsoft.com/office/drawing/2014/main" id="{4CE2B941-C44E-4FE5-BC2B-A3189BACC894}"/>
              </a:ext>
            </a:extLst>
          </p:cNvPr>
          <p:cNvSpPr>
            <a:spLocks noGrp="1"/>
          </p:cNvSpPr>
          <p:nvPr>
            <p:ph type="body" sz="quarter" idx="3"/>
          </p:nvPr>
        </p:nvSpPr>
        <p:spPr>
          <a:xfrm>
            <a:off x="6172200" y="1814731"/>
            <a:ext cx="5183188" cy="690344"/>
          </a:xfrm>
        </p:spPr>
        <p:txBody>
          <a:bodyPr/>
          <a:lstStyle/>
          <a:p>
            <a:pPr algn="ctr"/>
            <a:r>
              <a:rPr lang="en-GB" dirty="0">
                <a:solidFill>
                  <a:srgbClr val="FF0000"/>
                </a:solidFill>
                <a:latin typeface="Arial" panose="020B0604020202020204" pitchFamily="34" charset="0"/>
                <a:cs typeface="Arial" panose="020B0604020202020204" pitchFamily="34" charset="0"/>
              </a:rPr>
              <a:t>SERVICES</a:t>
            </a:r>
          </a:p>
        </p:txBody>
      </p:sp>
      <p:sp>
        <p:nvSpPr>
          <p:cNvPr id="8" name="Content Placeholder 7">
            <a:extLst>
              <a:ext uri="{FF2B5EF4-FFF2-40B4-BE49-F238E27FC236}">
                <a16:creationId xmlns:a16="http://schemas.microsoft.com/office/drawing/2014/main" id="{D2DCDBB9-472C-4F18-928D-BC5709E29376}"/>
              </a:ext>
            </a:extLst>
          </p:cNvPr>
          <p:cNvSpPr>
            <a:spLocks noGrp="1"/>
          </p:cNvSpPr>
          <p:nvPr>
            <p:ph sz="quarter" idx="4"/>
          </p:nvPr>
        </p:nvSpPr>
        <p:spPr>
          <a:xfrm>
            <a:off x="6172200" y="2505075"/>
            <a:ext cx="5183188" cy="3684588"/>
          </a:xfrm>
        </p:spPr>
        <p:txBody>
          <a:bodyPr>
            <a:normAutofit fontScale="92500" lnSpcReduction="10000"/>
          </a:bodyPr>
          <a:lstStyle/>
          <a:p>
            <a:r>
              <a:rPr lang="en-GB" dirty="0">
                <a:solidFill>
                  <a:srgbClr val="FF0000"/>
                </a:solidFill>
                <a:latin typeface="Arial" panose="020B0604020202020204" pitchFamily="34" charset="0"/>
                <a:cs typeface="Arial" panose="020B0604020202020204" pitchFamily="34" charset="0"/>
              </a:rPr>
              <a:t>Dry cleaning and ironed laundry</a:t>
            </a:r>
          </a:p>
          <a:p>
            <a:r>
              <a:rPr lang="en-GB" dirty="0">
                <a:solidFill>
                  <a:srgbClr val="FF0000"/>
                </a:solidFill>
                <a:latin typeface="Arial" panose="020B0604020202020204" pitchFamily="34" charset="0"/>
                <a:cs typeface="Arial" panose="020B0604020202020204" pitchFamily="34" charset="0"/>
              </a:rPr>
              <a:t>Separate wash &amp; tumble dry</a:t>
            </a:r>
          </a:p>
          <a:p>
            <a:r>
              <a:rPr lang="en-GB" dirty="0">
                <a:solidFill>
                  <a:srgbClr val="FF0000"/>
                </a:solidFill>
                <a:latin typeface="Arial" panose="020B0604020202020204" pitchFamily="34" charset="0"/>
                <a:cs typeface="Arial" panose="020B0604020202020204" pitchFamily="34" charset="0"/>
              </a:rPr>
              <a:t>Mixed wash &amp; tumble dry</a:t>
            </a:r>
          </a:p>
        </p:txBody>
      </p:sp>
      <p:pic>
        <p:nvPicPr>
          <p:cNvPr id="3" name="Picture 2">
            <a:extLst>
              <a:ext uri="{FF2B5EF4-FFF2-40B4-BE49-F238E27FC236}">
                <a16:creationId xmlns:a16="http://schemas.microsoft.com/office/drawing/2014/main" id="{516B3435-45D6-4F67-AE98-F3DB5C8C01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94428" y="3776539"/>
            <a:ext cx="5493990" cy="2716335"/>
          </a:xfrm>
          <a:prstGeom prst="rect">
            <a:avLst/>
          </a:prstGeom>
        </p:spPr>
      </p:pic>
    </p:spTree>
    <p:extLst>
      <p:ext uri="{BB962C8B-B14F-4D97-AF65-F5344CB8AC3E}">
        <p14:creationId xmlns:p14="http://schemas.microsoft.com/office/powerpoint/2010/main" val="1019439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23971DA4-7BCD-4D45-AEEA-1D9CA2642355}"/>
              </a:ext>
            </a:extLst>
          </p:cNvPr>
          <p:cNvSpPr>
            <a:spLocks noGrp="1"/>
          </p:cNvSpPr>
          <p:nvPr>
            <p:ph type="title"/>
          </p:nvPr>
        </p:nvSpPr>
        <p:spPr>
          <a:xfrm>
            <a:off x="966952" y="1204108"/>
            <a:ext cx="2669406" cy="1781175"/>
          </a:xfrm>
        </p:spPr>
        <p:txBody>
          <a:bodyPr vert="horz" lIns="91440" tIns="45720" rIns="91440" bIns="45720" rtlCol="0" anchor="ctr">
            <a:normAutofit/>
          </a:bodyPr>
          <a:lstStyle/>
          <a:p>
            <a:r>
              <a:rPr lang="en-US" sz="3200">
                <a:solidFill>
                  <a:srgbClr val="FFFFFF"/>
                </a:solidFill>
              </a:rPr>
              <a:t>TARGET MARKET</a:t>
            </a:r>
          </a:p>
        </p:txBody>
      </p:sp>
      <p:graphicFrame>
        <p:nvGraphicFramePr>
          <p:cNvPr id="14" name="TextBox 8">
            <a:extLst>
              <a:ext uri="{FF2B5EF4-FFF2-40B4-BE49-F238E27FC236}">
                <a16:creationId xmlns:a16="http://schemas.microsoft.com/office/drawing/2014/main" id="{37A330BC-0A0A-4189-9A41-E31686A81848}"/>
              </a:ext>
            </a:extLst>
          </p:cNvPr>
          <p:cNvGraphicFramePr/>
          <p:nvPr>
            <p:extLst>
              <p:ext uri="{D42A27DB-BD31-4B8C-83A1-F6EECF244321}">
                <p14:modId xmlns:p14="http://schemas.microsoft.com/office/powerpoint/2010/main" val="1460479447"/>
              </p:ext>
            </p:extLst>
          </p:nvPr>
        </p:nvGraphicFramePr>
        <p:xfrm>
          <a:off x="4662488" y="952500"/>
          <a:ext cx="6904037" cy="4829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77099743-040F-4E08-AAE2-6BF84958CF10}"/>
              </a:ext>
            </a:extLst>
          </p:cNvPr>
          <p:cNvSpPr txBox="1"/>
          <p:nvPr/>
        </p:nvSpPr>
        <p:spPr>
          <a:xfrm>
            <a:off x="717423" y="4318782"/>
            <a:ext cx="3945065" cy="2308324"/>
          </a:xfrm>
          <a:prstGeom prst="rect">
            <a:avLst/>
          </a:prstGeom>
          <a:noFill/>
        </p:spPr>
        <p:txBody>
          <a:bodyPr wrap="square" rtlCol="0">
            <a:spAutoFit/>
          </a:bodyPr>
          <a:lstStyle/>
          <a:p>
            <a:r>
              <a:rPr lang="en-GB" b="1"/>
              <a:t>As a new establishment knowing our target market is very important, as they will be paying for our services in order for us to make our laundry successful. Therefore it`s critical to give importance in the amount of time to spend knowing and studying your target market (Denver,2016)</a:t>
            </a:r>
            <a:endParaRPr lang="en-GB"/>
          </a:p>
        </p:txBody>
      </p:sp>
    </p:spTree>
    <p:extLst>
      <p:ext uri="{BB962C8B-B14F-4D97-AF65-F5344CB8AC3E}">
        <p14:creationId xmlns:p14="http://schemas.microsoft.com/office/powerpoint/2010/main" val="1740180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436BD36-FC3B-4329-B1D6-3EE2BD462D0D}"/>
              </a:ext>
            </a:extLst>
          </p:cNvPr>
          <p:cNvSpPr>
            <a:spLocks noGrp="1"/>
          </p:cNvSpPr>
          <p:nvPr>
            <p:ph type="title"/>
          </p:nvPr>
        </p:nvSpPr>
        <p:spPr>
          <a:xfrm>
            <a:off x="801098" y="1396289"/>
            <a:ext cx="5277333" cy="1325563"/>
          </a:xfrm>
        </p:spPr>
        <p:txBody>
          <a:bodyPr vert="horz" lIns="91440" tIns="45720" rIns="91440" bIns="45720" rtlCol="0" anchor="ctr">
            <a:normAutofit/>
          </a:bodyPr>
          <a:lstStyle/>
          <a:p>
            <a:r>
              <a:rPr lang="en-US" sz="4400" kern="1200">
                <a:solidFill>
                  <a:schemeClr val="tx1"/>
                </a:solidFill>
                <a:latin typeface="+mj-lt"/>
                <a:ea typeface="+mj-ea"/>
                <a:cs typeface="+mj-cs"/>
              </a:rPr>
              <a:t>COMPETITORS</a:t>
            </a:r>
          </a:p>
        </p:txBody>
      </p:sp>
      <p:sp>
        <p:nvSpPr>
          <p:cNvPr id="26" name="TextBox 5">
            <a:extLst>
              <a:ext uri="{FF2B5EF4-FFF2-40B4-BE49-F238E27FC236}">
                <a16:creationId xmlns:a16="http://schemas.microsoft.com/office/drawing/2014/main" id="{092617C4-40CC-4DE5-A729-5B8D3055036F}"/>
              </a:ext>
            </a:extLst>
          </p:cNvPr>
          <p:cNvSpPr txBox="1"/>
          <p:nvPr/>
        </p:nvSpPr>
        <p:spPr>
          <a:xfrm>
            <a:off x="805543" y="2871982"/>
            <a:ext cx="5272888" cy="31816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t>The Dry Cleaners Edgbaston</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Pablo`s laundry  “</a:t>
            </a:r>
            <a:r>
              <a:rPr lang="en-US" b="1"/>
              <a:t>Pablo's is a family owned business that has been around more than a decade. We have had the pleasure of serving tens of thousands of customers including celebrities and local community” (Pablo 2018)</a:t>
            </a: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Cabbage  White Dry Cleaners</a:t>
            </a:r>
          </a:p>
        </p:txBody>
      </p:sp>
      <p:sp>
        <p:nvSpPr>
          <p:cNvPr id="44"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1">
            <a:extLst>
              <a:ext uri="{FF2B5EF4-FFF2-40B4-BE49-F238E27FC236}">
                <a16:creationId xmlns:a16="http://schemas.microsoft.com/office/drawing/2014/main" id="{4330B6AC-E6AB-45E4-A303-C8DE90EB2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3318" y="760562"/>
            <a:ext cx="5298683" cy="6097438"/>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 name="Graphic 29" descr="Group">
            <a:extLst>
              <a:ext uri="{FF2B5EF4-FFF2-40B4-BE49-F238E27FC236}">
                <a16:creationId xmlns:a16="http://schemas.microsoft.com/office/drawing/2014/main" id="{F4BF3032-91A7-4788-8E75-86C3E78F44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24800" y="1957050"/>
            <a:ext cx="3945463" cy="3945463"/>
          </a:xfrm>
          <a:prstGeom prst="rect">
            <a:avLst/>
          </a:prstGeom>
        </p:spPr>
      </p:pic>
    </p:spTree>
    <p:extLst>
      <p:ext uri="{BB962C8B-B14F-4D97-AF65-F5344CB8AC3E}">
        <p14:creationId xmlns:p14="http://schemas.microsoft.com/office/powerpoint/2010/main" val="381065372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9" name="Straight Connector 48">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51" name="Rectangle 5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AE934E5-7C7C-47C5-9226-9376BCFBECAE}"/>
              </a:ext>
            </a:extLst>
          </p:cNvPr>
          <p:cNvSpPr>
            <a:spLocks noGrp="1"/>
          </p:cNvSpPr>
          <p:nvPr>
            <p:ph type="title"/>
          </p:nvPr>
        </p:nvSpPr>
        <p:spPr>
          <a:xfrm>
            <a:off x="527538" y="4756638"/>
            <a:ext cx="11139854" cy="930447"/>
          </a:xfrm>
          <a:prstGeom prst="ellipse">
            <a:avLst/>
          </a:prstGeom>
        </p:spPr>
        <p:txBody>
          <a:bodyPr vert="horz" lIns="91440" tIns="45720" rIns="91440" bIns="45720" rtlCol="0" anchor="b">
            <a:normAutofit/>
          </a:bodyPr>
          <a:lstStyle/>
          <a:p>
            <a:pPr algn="ctr"/>
            <a:r>
              <a:rPr lang="en-US" sz="3800" dirty="0">
                <a:solidFill>
                  <a:srgbClr val="FFFFFF"/>
                </a:solidFill>
              </a:rPr>
              <a:t>MARKETING AND SALES PLAN</a:t>
            </a:r>
          </a:p>
        </p:txBody>
      </p:sp>
      <p:pic>
        <p:nvPicPr>
          <p:cNvPr id="9" name="Picture 8">
            <a:extLst>
              <a:ext uri="{FF2B5EF4-FFF2-40B4-BE49-F238E27FC236}">
                <a16:creationId xmlns:a16="http://schemas.microsoft.com/office/drawing/2014/main" id="{3C3A7F81-3A64-4028-B028-1AC31BA449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2907" y="307731"/>
            <a:ext cx="5330182" cy="3997637"/>
          </a:xfrm>
          <a:prstGeom prst="rect">
            <a:avLst/>
          </a:prstGeom>
        </p:spPr>
      </p:pic>
      <p:pic>
        <p:nvPicPr>
          <p:cNvPr id="25" name="Content Placeholder 6">
            <a:extLst>
              <a:ext uri="{FF2B5EF4-FFF2-40B4-BE49-F238E27FC236}">
                <a16:creationId xmlns:a16="http://schemas.microsoft.com/office/drawing/2014/main" id="{D803FE0E-DA9E-41CB-A6B2-F60142E8B65A}"/>
              </a:ext>
            </a:extLst>
          </p:cNvPr>
          <p:cNvPicPr>
            <a:picLocks noChangeAspect="1"/>
          </p:cNvPicPr>
          <p:nvPr/>
        </p:nvPicPr>
        <p:blipFill>
          <a:blip r:embed="rId5"/>
          <a:stretch>
            <a:fillRect/>
          </a:stretch>
        </p:blipFill>
        <p:spPr>
          <a:xfrm>
            <a:off x="6275213" y="180792"/>
            <a:ext cx="5455917" cy="4288665"/>
          </a:xfrm>
          <a:prstGeom prst="rect">
            <a:avLst/>
          </a:prstGeom>
        </p:spPr>
      </p:pic>
      <p:cxnSp>
        <p:nvCxnSpPr>
          <p:cNvPr id="53" name="Straight Connector 5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768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525B1-E9CE-406E-8F90-A51BE04D645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MANAGEMENT TEAM</a:t>
            </a:r>
          </a:p>
        </p:txBody>
      </p:sp>
      <p:sp>
        <p:nvSpPr>
          <p:cNvPr id="6" name="TextBox 5">
            <a:extLst>
              <a:ext uri="{FF2B5EF4-FFF2-40B4-BE49-F238E27FC236}">
                <a16:creationId xmlns:a16="http://schemas.microsoft.com/office/drawing/2014/main" id="{545ABA25-15FF-452B-8E1A-9575C1B45086}"/>
              </a:ext>
            </a:extLst>
          </p:cNvPr>
          <p:cNvSpPr txBox="1"/>
          <p:nvPr/>
        </p:nvSpPr>
        <p:spPr>
          <a:xfrm>
            <a:off x="1024206" y="2628231"/>
            <a:ext cx="3563400" cy="923330"/>
          </a:xfrm>
          <a:prstGeom prst="rect">
            <a:avLst/>
          </a:prstGeom>
          <a:noFill/>
        </p:spPr>
        <p:txBody>
          <a:bodyPr wrap="square" rtlCol="0">
            <a:spAutoFit/>
          </a:bodyPr>
          <a:lstStyle/>
          <a:p>
            <a:pPr algn="ctr"/>
            <a:r>
              <a:rPr lang="en-GB" b="1" u="sng" dirty="0">
                <a:solidFill>
                  <a:srgbClr val="002060"/>
                </a:solidFill>
                <a:latin typeface="Arial" panose="020B0604020202020204" pitchFamily="34" charset="0"/>
                <a:cs typeface="Arial" panose="020B0604020202020204" pitchFamily="34" charset="0"/>
              </a:rPr>
              <a:t>Mr Sheikh</a:t>
            </a:r>
          </a:p>
          <a:p>
            <a:r>
              <a:rPr lang="en-GB" b="1" dirty="0">
                <a:solidFill>
                  <a:srgbClr val="002060"/>
                </a:solidFill>
                <a:latin typeface="Arial" panose="020B0604020202020204" pitchFamily="34" charset="0"/>
                <a:cs typeface="Arial" panose="020B0604020202020204" pitchFamily="34" charset="0"/>
              </a:rPr>
              <a:t>General Manager- Management/H.R Department</a:t>
            </a:r>
          </a:p>
        </p:txBody>
      </p:sp>
      <p:pic>
        <p:nvPicPr>
          <p:cNvPr id="7" name="Picture 6">
            <a:extLst>
              <a:ext uri="{FF2B5EF4-FFF2-40B4-BE49-F238E27FC236}">
                <a16:creationId xmlns:a16="http://schemas.microsoft.com/office/drawing/2014/main" id="{0494D6C7-6742-4461-BF56-F5C6755A1FBB}"/>
              </a:ext>
            </a:extLst>
          </p:cNvPr>
          <p:cNvPicPr>
            <a:picLocks noChangeAspect="1"/>
          </p:cNvPicPr>
          <p:nvPr/>
        </p:nvPicPr>
        <p:blipFill>
          <a:blip r:embed="rId3"/>
          <a:stretch>
            <a:fillRect/>
          </a:stretch>
        </p:blipFill>
        <p:spPr>
          <a:xfrm>
            <a:off x="210498" y="2242479"/>
            <a:ext cx="847417" cy="1309082"/>
          </a:xfrm>
          <a:prstGeom prst="rect">
            <a:avLst/>
          </a:prstGeom>
        </p:spPr>
      </p:pic>
      <p:sp>
        <p:nvSpPr>
          <p:cNvPr id="9" name="TextBox 8">
            <a:extLst>
              <a:ext uri="{FF2B5EF4-FFF2-40B4-BE49-F238E27FC236}">
                <a16:creationId xmlns:a16="http://schemas.microsoft.com/office/drawing/2014/main" id="{61742062-6C89-4DD8-AA77-8DD47B177A62}"/>
              </a:ext>
            </a:extLst>
          </p:cNvPr>
          <p:cNvSpPr txBox="1"/>
          <p:nvPr/>
        </p:nvSpPr>
        <p:spPr>
          <a:xfrm>
            <a:off x="6096000" y="1866087"/>
            <a:ext cx="2657475" cy="16002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3B9CEB36-0339-4DED-AA70-6F4464EABECA}"/>
              </a:ext>
            </a:extLst>
          </p:cNvPr>
          <p:cNvSpPr txBox="1"/>
          <p:nvPr/>
        </p:nvSpPr>
        <p:spPr>
          <a:xfrm>
            <a:off x="5767339" y="918371"/>
            <a:ext cx="2809875" cy="923330"/>
          </a:xfrm>
          <a:prstGeom prst="rect">
            <a:avLst/>
          </a:prstGeom>
          <a:noFill/>
        </p:spPr>
        <p:txBody>
          <a:bodyPr wrap="square" rtlCol="0">
            <a:spAutoFit/>
          </a:bodyPr>
          <a:lstStyle/>
          <a:p>
            <a:pPr algn="ctr"/>
            <a:r>
              <a:rPr lang="en-GB" b="1" u="sng" dirty="0">
                <a:solidFill>
                  <a:srgbClr val="00B050"/>
                </a:solidFill>
              </a:rPr>
              <a:t>Ms Hana Bibi</a:t>
            </a:r>
            <a:endParaRPr lang="en-GB" b="1" dirty="0">
              <a:solidFill>
                <a:srgbClr val="00B050"/>
              </a:solidFill>
            </a:endParaRPr>
          </a:p>
          <a:p>
            <a:pPr algn="ctr"/>
            <a:r>
              <a:rPr lang="en-GB" b="1" dirty="0">
                <a:solidFill>
                  <a:srgbClr val="00B050"/>
                </a:solidFill>
                <a:latin typeface="Arial" panose="020B0604020202020204" pitchFamily="34" charset="0"/>
                <a:cs typeface="Arial" panose="020B0604020202020204" pitchFamily="34" charset="0"/>
              </a:rPr>
              <a:t>Accounts Manager- Marketing/Sales</a:t>
            </a:r>
          </a:p>
        </p:txBody>
      </p:sp>
      <p:pic>
        <p:nvPicPr>
          <p:cNvPr id="11" name="Picture 10">
            <a:extLst>
              <a:ext uri="{FF2B5EF4-FFF2-40B4-BE49-F238E27FC236}">
                <a16:creationId xmlns:a16="http://schemas.microsoft.com/office/drawing/2014/main" id="{D17B7E30-31BF-4595-ABFC-B81CEF868509}"/>
              </a:ext>
            </a:extLst>
          </p:cNvPr>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577214" y="693843"/>
            <a:ext cx="1500236" cy="1353363"/>
          </a:xfrm>
          <a:prstGeom prst="rect">
            <a:avLst/>
          </a:prstGeom>
        </p:spPr>
      </p:pic>
      <p:sp>
        <p:nvSpPr>
          <p:cNvPr id="14" name="TextBox 13">
            <a:extLst>
              <a:ext uri="{FF2B5EF4-FFF2-40B4-BE49-F238E27FC236}">
                <a16:creationId xmlns:a16="http://schemas.microsoft.com/office/drawing/2014/main" id="{C648FF99-073A-4385-B1E7-3FF3D44AA925}"/>
              </a:ext>
            </a:extLst>
          </p:cNvPr>
          <p:cNvSpPr txBox="1"/>
          <p:nvPr/>
        </p:nvSpPr>
        <p:spPr>
          <a:xfrm>
            <a:off x="6272213" y="3089896"/>
            <a:ext cx="1704975" cy="1386854"/>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FC43D79E-5811-49C9-A7C5-6CDD514B574B}"/>
              </a:ext>
            </a:extLst>
          </p:cNvPr>
          <p:cNvSpPr txBox="1"/>
          <p:nvPr/>
        </p:nvSpPr>
        <p:spPr>
          <a:xfrm>
            <a:off x="6424613" y="3242296"/>
            <a:ext cx="1704975" cy="1386854"/>
          </a:xfrm>
          <a:prstGeom prst="rect">
            <a:avLst/>
          </a:prstGeom>
          <a:noFill/>
        </p:spPr>
        <p:txBody>
          <a:bodyPr wrap="square" rtlCol="0">
            <a:spAutoFit/>
          </a:bodyPr>
          <a:lstStyle/>
          <a:p>
            <a:endParaRPr lang="en-GB" dirty="0"/>
          </a:p>
        </p:txBody>
      </p:sp>
      <p:pic>
        <p:nvPicPr>
          <p:cNvPr id="16" name="Picture 15">
            <a:extLst>
              <a:ext uri="{FF2B5EF4-FFF2-40B4-BE49-F238E27FC236}">
                <a16:creationId xmlns:a16="http://schemas.microsoft.com/office/drawing/2014/main" id="{1E5B8E52-7095-49F6-B590-BC68870ABABD}"/>
              </a:ext>
            </a:extLst>
          </p:cNvPr>
          <p:cNvPicPr>
            <a:picLocks noChangeAspect="1"/>
          </p:cNvPicPr>
          <p:nvPr/>
        </p:nvPicPr>
        <p:blipFill>
          <a:blip r:embed="rId6"/>
          <a:stretch>
            <a:fillRect/>
          </a:stretch>
        </p:blipFill>
        <p:spPr>
          <a:xfrm>
            <a:off x="5245534" y="2737044"/>
            <a:ext cx="1700931" cy="1383912"/>
          </a:xfrm>
          <a:prstGeom prst="rect">
            <a:avLst/>
          </a:prstGeom>
        </p:spPr>
      </p:pic>
      <p:pic>
        <p:nvPicPr>
          <p:cNvPr id="17" name="Picture 16">
            <a:extLst>
              <a:ext uri="{FF2B5EF4-FFF2-40B4-BE49-F238E27FC236}">
                <a16:creationId xmlns:a16="http://schemas.microsoft.com/office/drawing/2014/main" id="{50349042-AC4F-4552-ABC4-7BF4A6C68570}"/>
              </a:ext>
            </a:extLst>
          </p:cNvPr>
          <p:cNvPicPr>
            <a:picLocks noChangeAspect="1"/>
          </p:cNvPicPr>
          <p:nvPr/>
        </p:nvPicPr>
        <p:blipFill>
          <a:blip r:embed="rId6"/>
          <a:stretch>
            <a:fillRect/>
          </a:stretch>
        </p:blipFill>
        <p:spPr>
          <a:xfrm>
            <a:off x="5397934" y="2889444"/>
            <a:ext cx="1700931" cy="1383912"/>
          </a:xfrm>
          <a:prstGeom prst="rect">
            <a:avLst/>
          </a:prstGeom>
        </p:spPr>
      </p:pic>
      <p:pic>
        <p:nvPicPr>
          <p:cNvPr id="18" name="Picture 17">
            <a:extLst>
              <a:ext uri="{FF2B5EF4-FFF2-40B4-BE49-F238E27FC236}">
                <a16:creationId xmlns:a16="http://schemas.microsoft.com/office/drawing/2014/main" id="{06843453-6D55-48E8-B6F0-B2805E82B3C4}"/>
              </a:ext>
            </a:extLst>
          </p:cNvPr>
          <p:cNvPicPr>
            <a:picLocks noChangeAspect="1"/>
          </p:cNvPicPr>
          <p:nvPr/>
        </p:nvPicPr>
        <p:blipFill>
          <a:blip r:embed="rId6"/>
          <a:stretch>
            <a:fillRect/>
          </a:stretch>
        </p:blipFill>
        <p:spPr>
          <a:xfrm>
            <a:off x="5501992" y="3003515"/>
            <a:ext cx="1700931" cy="1383912"/>
          </a:xfrm>
          <a:prstGeom prst="rect">
            <a:avLst/>
          </a:prstGeom>
        </p:spPr>
      </p:pic>
      <p:sp>
        <p:nvSpPr>
          <p:cNvPr id="20" name="TextBox 19">
            <a:extLst>
              <a:ext uri="{FF2B5EF4-FFF2-40B4-BE49-F238E27FC236}">
                <a16:creationId xmlns:a16="http://schemas.microsoft.com/office/drawing/2014/main" id="{6E0717F8-3A98-4ABA-8D33-62E861D96507}"/>
              </a:ext>
            </a:extLst>
          </p:cNvPr>
          <p:cNvSpPr txBox="1"/>
          <p:nvPr/>
        </p:nvSpPr>
        <p:spPr>
          <a:xfrm>
            <a:off x="5911581" y="2447925"/>
            <a:ext cx="3718194" cy="923330"/>
          </a:xfrm>
          <a:prstGeom prst="rect">
            <a:avLst/>
          </a:prstGeom>
          <a:noFill/>
        </p:spPr>
        <p:txBody>
          <a:bodyPr wrap="square" rtlCol="0">
            <a:spAutoFit/>
          </a:bodyPr>
          <a:lstStyle/>
          <a:p>
            <a:pPr algn="ctr"/>
            <a:r>
              <a:rPr lang="en-GB" b="1" u="sng" dirty="0">
                <a:solidFill>
                  <a:srgbClr val="FF0000"/>
                </a:solidFill>
                <a:latin typeface="Arial" panose="020B0604020202020204" pitchFamily="34" charset="0"/>
                <a:cs typeface="Arial" panose="020B0604020202020204" pitchFamily="34" charset="0"/>
              </a:rPr>
              <a:t>Ms </a:t>
            </a:r>
            <a:r>
              <a:rPr lang="en-GB" b="1" u="sng" dirty="0" err="1">
                <a:solidFill>
                  <a:srgbClr val="FF0000"/>
                </a:solidFill>
                <a:latin typeface="Arial" panose="020B0604020202020204" pitchFamily="34" charset="0"/>
                <a:cs typeface="Arial" panose="020B0604020202020204" pitchFamily="34" charset="0"/>
              </a:rPr>
              <a:t>Shazada</a:t>
            </a:r>
            <a:r>
              <a:rPr lang="en-GB" b="1" u="sng" dirty="0">
                <a:solidFill>
                  <a:srgbClr val="FF0000"/>
                </a:solidFill>
                <a:latin typeface="Arial" panose="020B0604020202020204" pitchFamily="34" charset="0"/>
                <a:cs typeface="Arial" panose="020B0604020202020204" pitchFamily="34" charset="0"/>
              </a:rPr>
              <a:t> Amin</a:t>
            </a:r>
            <a:endParaRPr lang="en-GB" b="1" dirty="0">
              <a:solidFill>
                <a:srgbClr val="FF0000"/>
              </a:solidFill>
              <a:latin typeface="Arial" panose="020B0604020202020204" pitchFamily="34" charset="0"/>
              <a:cs typeface="Arial" panose="020B0604020202020204" pitchFamily="34" charset="0"/>
            </a:endParaRPr>
          </a:p>
          <a:p>
            <a:pPr algn="ctr"/>
            <a:r>
              <a:rPr lang="en-GB" b="1" dirty="0">
                <a:solidFill>
                  <a:srgbClr val="FF0000"/>
                </a:solidFill>
                <a:latin typeface="Arial" panose="020B0604020202020204" pitchFamily="34" charset="0"/>
                <a:cs typeface="Arial" panose="020B0604020202020204" pitchFamily="34" charset="0"/>
              </a:rPr>
              <a:t>General Management- Product Management/Advertising</a:t>
            </a:r>
          </a:p>
        </p:txBody>
      </p:sp>
      <p:pic>
        <p:nvPicPr>
          <p:cNvPr id="21" name="Picture 20">
            <a:extLst>
              <a:ext uri="{FF2B5EF4-FFF2-40B4-BE49-F238E27FC236}">
                <a16:creationId xmlns:a16="http://schemas.microsoft.com/office/drawing/2014/main" id="{CDDF1623-066F-4534-8E09-AC92433E8F1B}"/>
              </a:ext>
            </a:extLst>
          </p:cNvPr>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814194" y="2317274"/>
            <a:ext cx="1500236" cy="1386853"/>
          </a:xfrm>
          <a:prstGeom prst="rect">
            <a:avLst/>
          </a:prstGeom>
        </p:spPr>
      </p:pic>
      <p:pic>
        <p:nvPicPr>
          <p:cNvPr id="22" name="Picture 21">
            <a:extLst>
              <a:ext uri="{FF2B5EF4-FFF2-40B4-BE49-F238E27FC236}">
                <a16:creationId xmlns:a16="http://schemas.microsoft.com/office/drawing/2014/main" id="{D973F678-33B4-4F32-BF4C-3971951E98BA}"/>
              </a:ext>
            </a:extLst>
          </p:cNvPr>
          <p:cNvPicPr>
            <a:picLocks noChangeAspect="1"/>
          </p:cNvPicPr>
          <p:nvPr/>
        </p:nvPicPr>
        <p:blipFill>
          <a:blip r:embed="rId9"/>
          <a:stretch>
            <a:fillRect/>
          </a:stretch>
        </p:blipFill>
        <p:spPr>
          <a:xfrm>
            <a:off x="354196" y="4387427"/>
            <a:ext cx="5732895" cy="826347"/>
          </a:xfrm>
          <a:prstGeom prst="rect">
            <a:avLst/>
          </a:prstGeom>
        </p:spPr>
      </p:pic>
    </p:spTree>
    <p:extLst>
      <p:ext uri="{BB962C8B-B14F-4D97-AF65-F5344CB8AC3E}">
        <p14:creationId xmlns:p14="http://schemas.microsoft.com/office/powerpoint/2010/main" val="3917168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Top Corners Rounded 47">
            <a:extLst>
              <a:ext uri="{FF2B5EF4-FFF2-40B4-BE49-F238E27FC236}">
                <a16:creationId xmlns:a16="http://schemas.microsoft.com/office/drawing/2014/main" id="{3BAF1561-20C4-41FD-A35F-BF2B9E727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Top Corners Rounded 49">
            <a:extLst>
              <a:ext uri="{FF2B5EF4-FFF2-40B4-BE49-F238E27FC236}">
                <a16:creationId xmlns:a16="http://schemas.microsoft.com/office/drawing/2014/main" id="{839DC788-B140-4F3E-A91E-CB3E70ED9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6C52B96D-23F6-4060-B407-CBF7C76192BD}"/>
              </a:ext>
            </a:extLst>
          </p:cNvPr>
          <p:cNvSpPr>
            <a:spLocks noGrp="1"/>
          </p:cNvSpPr>
          <p:nvPr>
            <p:ph type="title"/>
          </p:nvPr>
        </p:nvSpPr>
        <p:spPr>
          <a:xfrm>
            <a:off x="321733" y="981091"/>
            <a:ext cx="4092951" cy="1624457"/>
          </a:xfrm>
          <a:prstGeom prst="ellipse">
            <a:avLst/>
          </a:prstGeom>
        </p:spPr>
        <p:txBody>
          <a:bodyPr vert="horz" lIns="91440" tIns="45720" rIns="91440" bIns="45720" rtlCol="0" anchor="ctr">
            <a:normAutofit/>
          </a:bodyPr>
          <a:lstStyle/>
          <a:p>
            <a:r>
              <a:rPr lang="en-US" sz="3600" kern="1200">
                <a:solidFill>
                  <a:schemeClr val="bg1"/>
                </a:solidFill>
                <a:latin typeface="+mj-lt"/>
                <a:ea typeface="+mj-ea"/>
                <a:cs typeface="+mj-cs"/>
              </a:rPr>
              <a:t>S.W.O.T ANALYSIS</a:t>
            </a:r>
          </a:p>
        </p:txBody>
      </p:sp>
      <p:cxnSp>
        <p:nvCxnSpPr>
          <p:cNvPr id="52" name="Straight Connector 51">
            <a:extLst>
              <a:ext uri="{FF2B5EF4-FFF2-40B4-BE49-F238E27FC236}">
                <a16:creationId xmlns:a16="http://schemas.microsoft.com/office/drawing/2014/main" id="{FC18D930-0EEE-448F-ABF1-2AA3C83DA5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2705800"/>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DF496E5-3115-4CA7-A08B-A43121841F5A}"/>
              </a:ext>
            </a:extLst>
          </p:cNvPr>
          <p:cNvSpPr txBox="1"/>
          <p:nvPr/>
        </p:nvSpPr>
        <p:spPr>
          <a:xfrm>
            <a:off x="321733" y="2834809"/>
            <a:ext cx="4092951" cy="304209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a:solidFill>
                  <a:schemeClr val="bg1"/>
                </a:solidFill>
              </a:rPr>
              <a:t>“One of most widely used strategic planning tools is a SWOT  analysis. Most companies use it in one form or another. SWOT analysis is often used as basic guide for strategic planning”.( Chand, 2018)</a:t>
            </a:r>
            <a:endParaRPr lang="en-US" sz="2000">
              <a:solidFill>
                <a:schemeClr val="bg1"/>
              </a:solidFill>
            </a:endParaRPr>
          </a:p>
        </p:txBody>
      </p:sp>
      <p:pic>
        <p:nvPicPr>
          <p:cNvPr id="14" name="Picture 13">
            <a:extLst>
              <a:ext uri="{FF2B5EF4-FFF2-40B4-BE49-F238E27FC236}">
                <a16:creationId xmlns:a16="http://schemas.microsoft.com/office/drawing/2014/main" id="{93487E15-D39D-4A1E-B81D-10BC68F7EB7F}"/>
              </a:ext>
            </a:extLst>
          </p:cNvPr>
          <p:cNvPicPr>
            <a:picLocks noChangeAspect="1"/>
          </p:cNvPicPr>
          <p:nvPr/>
        </p:nvPicPr>
        <p:blipFill>
          <a:blip r:embed="rId3"/>
          <a:stretch>
            <a:fillRect/>
          </a:stretch>
        </p:blipFill>
        <p:spPr>
          <a:xfrm>
            <a:off x="6274364" y="467256"/>
            <a:ext cx="4400922" cy="5766440"/>
          </a:xfrm>
          <a:prstGeom prst="rect">
            <a:avLst/>
          </a:prstGeom>
        </p:spPr>
      </p:pic>
      <p:sp>
        <p:nvSpPr>
          <p:cNvPr id="12" name="TextBox 11">
            <a:extLst>
              <a:ext uri="{FF2B5EF4-FFF2-40B4-BE49-F238E27FC236}">
                <a16:creationId xmlns:a16="http://schemas.microsoft.com/office/drawing/2014/main" id="{B221476D-7336-437F-B1B2-AAD3FF409518}"/>
              </a:ext>
            </a:extLst>
          </p:cNvPr>
          <p:cNvSpPr txBox="1"/>
          <p:nvPr/>
        </p:nvSpPr>
        <p:spPr>
          <a:xfrm>
            <a:off x="4938755" y="285304"/>
            <a:ext cx="7057623" cy="6130344"/>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4241659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341E6-90F1-4914-B506-C7F3F5E94C2A}"/>
              </a:ext>
            </a:extLst>
          </p:cNvPr>
          <p:cNvSpPr>
            <a:spLocks noGrp="1"/>
          </p:cNvSpPr>
          <p:nvPr>
            <p:ph type="title"/>
          </p:nvPr>
        </p:nvSpPr>
        <p:spPr>
          <a:xfrm>
            <a:off x="674237" y="914400"/>
            <a:ext cx="3657600" cy="2887579"/>
          </a:xfrm>
          <a:prstGeom prst="ellipse">
            <a:avLst/>
          </a:prstGeom>
        </p:spPr>
        <p:txBody>
          <a:bodyPr vert="horz" lIns="91440" tIns="45720" rIns="91440" bIns="45720" rtlCol="0" anchor="b">
            <a:normAutofit/>
          </a:bodyPr>
          <a:lstStyle/>
          <a:p>
            <a:pPr algn="ctr"/>
            <a:r>
              <a:rPr lang="en-US" sz="4800" kern="1200">
                <a:solidFill>
                  <a:srgbClr val="FFFFFF"/>
                </a:solidFill>
                <a:latin typeface="+mj-lt"/>
                <a:ea typeface="+mj-ea"/>
                <a:cs typeface="+mj-cs"/>
              </a:rPr>
              <a:t>PESTLE ANAYSIS</a:t>
            </a:r>
          </a:p>
        </p:txBody>
      </p:sp>
      <p:cxnSp>
        <p:nvCxnSpPr>
          <p:cNvPr id="21" name="Straight Connector 2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CC5A4327-0831-43E0-9DA1-5F4C9915A40A}"/>
              </a:ext>
            </a:extLst>
          </p:cNvPr>
          <p:cNvPicPr>
            <a:picLocks noGrp="1" noChangeAspect="1"/>
          </p:cNvPicPr>
          <p:nvPr>
            <p:ph idx="1"/>
          </p:nvPr>
        </p:nvPicPr>
        <p:blipFill>
          <a:blip r:embed="rId3"/>
          <a:stretch>
            <a:fillRect/>
          </a:stretch>
        </p:blipFill>
        <p:spPr>
          <a:xfrm>
            <a:off x="5186079" y="492573"/>
            <a:ext cx="6331683" cy="5880796"/>
          </a:xfrm>
          <a:prstGeom prst="rect">
            <a:avLst/>
          </a:prstGeom>
        </p:spPr>
      </p:pic>
    </p:spTree>
    <p:extLst>
      <p:ext uri="{BB962C8B-B14F-4D97-AF65-F5344CB8AC3E}">
        <p14:creationId xmlns:p14="http://schemas.microsoft.com/office/powerpoint/2010/main" val="2646121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6ACDD44-5A7A-4B00-BC29-41A503D57E69}"/>
              </a:ext>
            </a:extLst>
          </p:cNvPr>
          <p:cNvSpPr>
            <a:spLocks noGrp="1"/>
          </p:cNvSpPr>
          <p:nvPr>
            <p:ph type="title"/>
          </p:nvPr>
        </p:nvSpPr>
        <p:spPr>
          <a:xfrm>
            <a:off x="556532" y="643467"/>
            <a:ext cx="11210925" cy="744836"/>
          </a:xfrm>
          <a:prstGeom prst="ellipse">
            <a:avLst/>
          </a:prstGeom>
        </p:spPr>
        <p:txBody>
          <a:bodyPr vert="horz" lIns="91440" tIns="45720" rIns="91440" bIns="45720" rtlCol="0" anchor="ctr">
            <a:normAutofit/>
          </a:bodyPr>
          <a:lstStyle/>
          <a:p>
            <a:pPr algn="ctr"/>
            <a:r>
              <a:rPr lang="en-US" sz="3000" kern="1200">
                <a:solidFill>
                  <a:schemeClr val="bg1"/>
                </a:solidFill>
                <a:latin typeface="+mj-lt"/>
                <a:ea typeface="+mj-ea"/>
                <a:cs typeface="+mj-cs"/>
              </a:rPr>
              <a:t>CASHFLOW FORECAST</a:t>
            </a:r>
          </a:p>
        </p:txBody>
      </p:sp>
      <p:pic>
        <p:nvPicPr>
          <p:cNvPr id="3" name="Picture 2">
            <a:extLst>
              <a:ext uri="{FF2B5EF4-FFF2-40B4-BE49-F238E27FC236}">
                <a16:creationId xmlns:a16="http://schemas.microsoft.com/office/drawing/2014/main" id="{55384422-0DF3-4D59-A717-795D590F9A1E}"/>
              </a:ext>
            </a:extLst>
          </p:cNvPr>
          <p:cNvPicPr>
            <a:picLocks noChangeAspect="1"/>
          </p:cNvPicPr>
          <p:nvPr/>
        </p:nvPicPr>
        <p:blipFill>
          <a:blip r:embed="rId2"/>
          <a:stretch>
            <a:fillRect/>
          </a:stretch>
        </p:blipFill>
        <p:spPr>
          <a:xfrm>
            <a:off x="1049076" y="1675227"/>
            <a:ext cx="10093848" cy="4394199"/>
          </a:xfrm>
          <a:prstGeom prst="rect">
            <a:avLst/>
          </a:prstGeom>
        </p:spPr>
      </p:pic>
    </p:spTree>
    <p:extLst>
      <p:ext uri="{BB962C8B-B14F-4D97-AF65-F5344CB8AC3E}">
        <p14:creationId xmlns:p14="http://schemas.microsoft.com/office/powerpoint/2010/main" val="1731107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0A0AA-8CC2-42D6-8DCF-27D4450A780D}"/>
              </a:ext>
            </a:extLst>
          </p:cNvPr>
          <p:cNvSpPr>
            <a:spLocks noGrp="1"/>
          </p:cNvSpPr>
          <p:nvPr>
            <p:ph type="title"/>
          </p:nvPr>
        </p:nvSpPr>
        <p:spPr>
          <a:xfrm>
            <a:off x="863029" y="1012004"/>
            <a:ext cx="3416158" cy="4795408"/>
          </a:xfrm>
        </p:spPr>
        <p:txBody>
          <a:bodyPr>
            <a:normAutofit/>
          </a:bodyPr>
          <a:lstStyle/>
          <a:p>
            <a:r>
              <a:rPr lang="en-GB">
                <a:solidFill>
                  <a:srgbClr val="FFFFFF"/>
                </a:solidFill>
                <a:latin typeface="Arial" panose="020B0604020202020204" pitchFamily="34" charset="0"/>
                <a:cs typeface="Arial" panose="020B0604020202020204" pitchFamily="34" charset="0"/>
              </a:rPr>
              <a:t>FORECAST PROFIT AND LOST</a:t>
            </a:r>
          </a:p>
        </p:txBody>
      </p:sp>
      <p:graphicFrame>
        <p:nvGraphicFramePr>
          <p:cNvPr id="22" name="Content Placeholder 2">
            <a:extLst>
              <a:ext uri="{FF2B5EF4-FFF2-40B4-BE49-F238E27FC236}">
                <a16:creationId xmlns:a16="http://schemas.microsoft.com/office/drawing/2014/main" id="{28C452E8-8C3D-47E3-90F2-D2879F2F4B34}"/>
              </a:ext>
            </a:extLst>
          </p:cNvPr>
          <p:cNvGraphicFramePr>
            <a:graphicFrameLocks noGrp="1"/>
          </p:cNvGraphicFramePr>
          <p:nvPr>
            <p:ph idx="1"/>
            <p:extLst>
              <p:ext uri="{D42A27DB-BD31-4B8C-83A1-F6EECF244321}">
                <p14:modId xmlns:p14="http://schemas.microsoft.com/office/powerpoint/2010/main" val="169513105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1850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AC333-28EA-45B3-A520-1DB063C1A637}"/>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REFFERENCE</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08BFB84A-C019-4D24-83F3-7C7CC9AD1653}"/>
              </a:ext>
            </a:extLst>
          </p:cNvPr>
          <p:cNvPicPr>
            <a:picLocks noGrp="1" noChangeAspect="1"/>
          </p:cNvPicPr>
          <p:nvPr>
            <p:ph idx="1"/>
          </p:nvPr>
        </p:nvPicPr>
        <p:blipFill>
          <a:blip r:embed="rId3"/>
          <a:stretch>
            <a:fillRect/>
          </a:stretch>
        </p:blipFill>
        <p:spPr>
          <a:xfrm>
            <a:off x="5006545" y="234456"/>
            <a:ext cx="6571784" cy="6138913"/>
          </a:xfrm>
          <a:prstGeom prst="rect">
            <a:avLst/>
          </a:prstGeom>
        </p:spPr>
      </p:pic>
    </p:spTree>
    <p:extLst>
      <p:ext uri="{BB962C8B-B14F-4D97-AF65-F5344CB8AC3E}">
        <p14:creationId xmlns:p14="http://schemas.microsoft.com/office/powerpoint/2010/main" val="29251104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837</Words>
  <Application>Microsoft Office PowerPoint</Application>
  <PresentationFormat>Widescreen</PresentationFormat>
  <Paragraphs>88</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WASH &amp; GO LAUNDRY</vt:lpstr>
      <vt:lpstr>Executive Summary </vt:lpstr>
      <vt:lpstr>COMAPANY OVERVIEW</vt:lpstr>
      <vt:lpstr>PowerPoint Presentation</vt:lpstr>
      <vt:lpstr>TARGET MARKET</vt:lpstr>
      <vt:lpstr>COMPETITORS</vt:lpstr>
      <vt:lpstr>MARKETING AND SALES PLAN</vt:lpstr>
      <vt:lpstr>MANAGEMENT TEAM</vt:lpstr>
      <vt:lpstr>S.W.O.T ANALYSIS</vt:lpstr>
      <vt:lpstr>PESTLE ANAYSIS</vt:lpstr>
      <vt:lpstr>CASHFLOW FORECAST</vt:lpstr>
      <vt:lpstr>FORECAST PROFIT AND LOST</vt:lpstr>
      <vt:lpstr>REFFERENCE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WASH &amp; GO LAUNDRY</dc:title>
  <dc:creator>Shazada Amin</dc:creator>
  <cp:lastModifiedBy>Shazada Amin</cp:lastModifiedBy>
  <cp:revision>5</cp:revision>
  <dcterms:created xsi:type="dcterms:W3CDTF">2019-01-09T12:28:18Z</dcterms:created>
  <dcterms:modified xsi:type="dcterms:W3CDTF">2019-01-10T22:29:58Z</dcterms:modified>
</cp:coreProperties>
</file>