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4630400" cy="8229600"/>
  <p:notesSz cx="8229600" cy="14630400"/>
  <p:embeddedFontLst>
    <p:embeddedFont>
      <p:font typeface="Inter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9" d="100"/>
          <a:sy n="69" d="100"/>
        </p:scale>
        <p:origin x="67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9640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038582"/>
            <a:ext cx="7556421" cy="2977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Systematic Failures in Neonatal Care: A Root Cause Analysis of the Lucy Letby Case</a:t>
            </a:r>
            <a:endParaRPr lang="en-US" sz="4650" dirty="0"/>
          </a:p>
        </p:txBody>
      </p:sp>
      <p:sp>
        <p:nvSpPr>
          <p:cNvPr id="4" name="Text 1"/>
          <p:cNvSpPr/>
          <p:nvPr/>
        </p:nvSpPr>
        <p:spPr>
          <a:xfrm>
            <a:off x="793790" y="4355783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Countess of Chester Hospital, 2015-2016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793790" y="4973836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LCHS7006: Quality Assurance and Service Improvements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793790" y="5591889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Student Name: Jhanvi Shivabhai Chauhan | Student ID: 2430269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793790" y="6209943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MSc Public Health and Social Care in Practice</a:t>
            </a:r>
            <a:endParaRPr lang="en-US" sz="1750" dirty="0"/>
          </a:p>
        </p:txBody>
      </p:sp>
      <p:sp>
        <p:nvSpPr>
          <p:cNvPr id="8" name="Text 5"/>
          <p:cNvSpPr/>
          <p:nvPr/>
        </p:nvSpPr>
        <p:spPr>
          <a:xfrm>
            <a:off x="793790" y="6827996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Lecturer: Shepherd Ziko | Submission Date: 18th November 2025</a:t>
            </a:r>
            <a:endParaRPr lang="en-US" sz="17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32711"/>
            <a:ext cx="5656421" cy="7069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Introduction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1525786"/>
            <a:ext cx="8398669" cy="5656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Lucy Letby Case: A Healthcare Crisis</a:t>
            </a:r>
            <a:endParaRPr lang="en-US" sz="3550" dirty="0"/>
          </a:p>
        </p:txBody>
      </p:sp>
      <p:sp>
        <p:nvSpPr>
          <p:cNvPr id="4" name="Text 2"/>
          <p:cNvSpPr/>
          <p:nvPr/>
        </p:nvSpPr>
        <p:spPr>
          <a:xfrm>
            <a:off x="793790" y="2629972"/>
            <a:ext cx="3393877" cy="4242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Context and Timeline</a:t>
            </a:r>
            <a:endParaRPr lang="en-US" sz="2650" dirty="0"/>
          </a:p>
        </p:txBody>
      </p:sp>
      <p:sp>
        <p:nvSpPr>
          <p:cNvPr id="5" name="Text 3"/>
          <p:cNvSpPr/>
          <p:nvPr/>
        </p:nvSpPr>
        <p:spPr>
          <a:xfrm>
            <a:off x="793790" y="3269575"/>
            <a:ext cx="6258520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Period:</a:t>
            </a: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June 2015 – July 2016</a:t>
            </a:r>
            <a:endParaRPr lang="en-US" sz="1650" dirty="0"/>
          </a:p>
        </p:txBody>
      </p:sp>
      <p:sp>
        <p:nvSpPr>
          <p:cNvPr id="6" name="Text 4"/>
          <p:cNvSpPr/>
          <p:nvPr/>
        </p:nvSpPr>
        <p:spPr>
          <a:xfrm>
            <a:off x="793790" y="3808214"/>
            <a:ext cx="6258520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Setting:</a:t>
            </a: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Countess of Chester Hospital Neonatal Unit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793790" y="4346853"/>
            <a:ext cx="6258520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Outcomes:</a:t>
            </a: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7 babies murdered, 7 attempted murders (14 victims in total)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793790" y="5251847"/>
            <a:ext cx="3393877" cy="4242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Statistical Alert</a:t>
            </a:r>
            <a:endParaRPr lang="en-US" sz="2650" dirty="0"/>
          </a:p>
        </p:txBody>
      </p:sp>
      <p:sp>
        <p:nvSpPr>
          <p:cNvPr id="9" name="Text 7"/>
          <p:cNvSpPr/>
          <p:nvPr/>
        </p:nvSpPr>
        <p:spPr>
          <a:xfrm>
            <a:off x="793790" y="5891451"/>
            <a:ext cx="6258520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2014 baseline: 4 neonatal deaths</a:t>
            </a:r>
            <a:endParaRPr lang="en-US" sz="1650" dirty="0"/>
          </a:p>
        </p:txBody>
      </p:sp>
      <p:sp>
        <p:nvSpPr>
          <p:cNvPr id="10" name="Text 8"/>
          <p:cNvSpPr/>
          <p:nvPr/>
        </p:nvSpPr>
        <p:spPr>
          <a:xfrm>
            <a:off x="793790" y="6311622"/>
            <a:ext cx="6258520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2015-2016 period: At least 13 deaths recorded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793790" y="6731794"/>
            <a:ext cx="6258520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65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325% increase in mortality rate</a:t>
            </a:r>
            <a:endParaRPr lang="en-US" sz="1650" dirty="0"/>
          </a:p>
        </p:txBody>
      </p:sp>
      <p:sp>
        <p:nvSpPr>
          <p:cNvPr id="12" name="Text 10"/>
          <p:cNvSpPr/>
          <p:nvPr/>
        </p:nvSpPr>
        <p:spPr>
          <a:xfrm>
            <a:off x="7585710" y="2629972"/>
            <a:ext cx="3393877" cy="4242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Central Question</a:t>
            </a:r>
            <a:endParaRPr lang="en-US" sz="2650" dirty="0"/>
          </a:p>
        </p:txBody>
      </p:sp>
      <p:sp>
        <p:nvSpPr>
          <p:cNvPr id="13" name="Text 11"/>
          <p:cNvSpPr/>
          <p:nvPr/>
        </p:nvSpPr>
        <p:spPr>
          <a:xfrm>
            <a:off x="7585710" y="3269575"/>
            <a:ext cx="6258520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Was this solely criminal action, or did systemic quality failures create conditions that enabled harm to occur?</a:t>
            </a:r>
            <a:endParaRPr lang="en-US" sz="1650" dirty="0"/>
          </a:p>
        </p:txBody>
      </p:sp>
      <p:sp>
        <p:nvSpPr>
          <p:cNvPr id="14" name="Text 12"/>
          <p:cNvSpPr/>
          <p:nvPr/>
        </p:nvSpPr>
        <p:spPr>
          <a:xfrm>
            <a:off x="7585710" y="4174569"/>
            <a:ext cx="3694390" cy="4242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Presentation Objectives</a:t>
            </a:r>
            <a:endParaRPr lang="en-US" sz="2650" dirty="0"/>
          </a:p>
        </p:txBody>
      </p:sp>
      <p:sp>
        <p:nvSpPr>
          <p:cNvPr id="15" name="Text 13"/>
          <p:cNvSpPr/>
          <p:nvPr/>
        </p:nvSpPr>
        <p:spPr>
          <a:xfrm>
            <a:off x="7585710" y="4814173"/>
            <a:ext cx="6258520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Font typeface="+mj-lt"/>
              <a:buAutoNum type="arabicPeriod"/>
            </a:pP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Identify root causes using systems-based analytical models</a:t>
            </a:r>
            <a:endParaRPr lang="en-US" sz="1650" dirty="0"/>
          </a:p>
        </p:txBody>
      </p:sp>
      <p:sp>
        <p:nvSpPr>
          <p:cNvPr id="16" name="Text 14"/>
          <p:cNvSpPr/>
          <p:nvPr/>
        </p:nvSpPr>
        <p:spPr>
          <a:xfrm>
            <a:off x="7585710" y="5579150"/>
            <a:ext cx="6258520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Font typeface="+mj-lt"/>
              <a:buAutoNum type="arabicPeriod" startAt="2"/>
            </a:pP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Examine policy failures contributing to quality deficits</a:t>
            </a:r>
            <a:endParaRPr lang="en-US" sz="1650" dirty="0"/>
          </a:p>
        </p:txBody>
      </p:sp>
      <p:sp>
        <p:nvSpPr>
          <p:cNvPr id="17" name="Text 15"/>
          <p:cNvSpPr/>
          <p:nvPr/>
        </p:nvSpPr>
        <p:spPr>
          <a:xfrm>
            <a:off x="7585710" y="5999321"/>
            <a:ext cx="6258520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Font typeface="+mj-lt"/>
              <a:buAutoNum type="arabicPeriod" startAt="3"/>
            </a:pP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Demonstrate impact on quality, efficiency, and equity</a:t>
            </a:r>
            <a:endParaRPr lang="en-US" sz="1650" dirty="0"/>
          </a:p>
        </p:txBody>
      </p:sp>
      <p:sp>
        <p:nvSpPr>
          <p:cNvPr id="18" name="Text 16"/>
          <p:cNvSpPr/>
          <p:nvPr/>
        </p:nvSpPr>
        <p:spPr>
          <a:xfrm>
            <a:off x="7585710" y="6419493"/>
            <a:ext cx="6258520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Font typeface="+mj-lt"/>
              <a:buAutoNum type="arabicPeriod" startAt="4"/>
            </a:pP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Preview Component 2 improvement recommendations</a:t>
            </a:r>
            <a:endParaRPr lang="en-US" sz="1650" dirty="0"/>
          </a:p>
        </p:txBody>
      </p:sp>
      <p:sp>
        <p:nvSpPr>
          <p:cNvPr id="19" name="Text 17"/>
          <p:cNvSpPr/>
          <p:nvPr/>
        </p:nvSpPr>
        <p:spPr>
          <a:xfrm>
            <a:off x="7585710" y="6958132"/>
            <a:ext cx="6258520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(Lawrence and Conn, 2024; Vincent, 2010)</a:t>
            </a:r>
            <a:endParaRPr lang="en-US" sz="16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73668"/>
            <a:ext cx="4465558" cy="558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Hospital Context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793790" y="1399818"/>
            <a:ext cx="7854910" cy="4466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Countess of Chester: Operating Beyond Capacity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793790" y="2271593"/>
            <a:ext cx="2232779" cy="278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Hospital Profile</a:t>
            </a: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793790" y="2720578"/>
            <a:ext cx="6313884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District general hospital, Chester, North-West England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93790" y="3052286"/>
            <a:ext cx="6313884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Neonatal Unit: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Level 2 (Local Neonatal Unit)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93790" y="3383994"/>
            <a:ext cx="6313884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Designated for: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Babies ≥27 weeks gestation, special care plus some high dependency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93790" y="3987879"/>
            <a:ext cx="6313884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NOT equipped for: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Complex or critically ill babies requiring Level 3 care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7530346" y="2271593"/>
            <a:ext cx="3784402" cy="278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Unprecedented Demand (2015-2016)</a:t>
            </a: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7530346" y="2720578"/>
            <a:ext cx="6313884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North Wales neonatal ICU temporarily closed, increasing referrals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7530346" y="3052286"/>
            <a:ext cx="6313884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Alder Hey tertiary centre frequently at capacity with no ICU cots available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7530346" y="3383994"/>
            <a:ext cx="6313884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Specialist transport service often unavailable for hours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7530346" y="3715703"/>
            <a:ext cx="6313884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Multiple births requiring specialist care beyond unit capabilities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793790" y="4510921"/>
            <a:ext cx="13042821" cy="1171694"/>
          </a:xfrm>
          <a:prstGeom prst="roundRect">
            <a:avLst>
              <a:gd name="adj" fmla="val 6098"/>
            </a:avLst>
          </a:prstGeom>
          <a:solidFill>
            <a:srgbClr val="B3E5FF"/>
          </a:solidFill>
          <a:ln/>
        </p:spPr>
        <p:txBody>
          <a:bodyPr/>
          <a:lstStyle/>
          <a:p>
            <a:endParaRPr lang="en-GB" sz="2000"/>
          </a:p>
        </p:txBody>
      </p:sp>
      <p:pic>
        <p:nvPicPr>
          <p:cNvPr id="1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811" y="4726186"/>
            <a:ext cx="279083" cy="223242"/>
          </a:xfrm>
          <a:prstGeom prst="rect">
            <a:avLst/>
          </a:prstGeom>
        </p:spPr>
      </p:pic>
      <p:sp>
        <p:nvSpPr>
          <p:cNvPr id="16" name="Text 13"/>
          <p:cNvSpPr/>
          <p:nvPr/>
        </p:nvSpPr>
        <p:spPr>
          <a:xfrm>
            <a:off x="1412915" y="4723448"/>
            <a:ext cx="2232779" cy="278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Critical Consequence</a:t>
            </a:r>
            <a:endParaRPr lang="en-US" dirty="0"/>
          </a:p>
        </p:txBody>
      </p:sp>
      <p:sp>
        <p:nvSpPr>
          <p:cNvPr id="17" name="Text 14"/>
          <p:cNvSpPr/>
          <p:nvPr/>
        </p:nvSpPr>
        <p:spPr>
          <a:xfrm>
            <a:off x="1412915" y="5172432"/>
            <a:ext cx="12253674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Unit providing Level 3 care with Level 2 resources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1048941" y="6065282"/>
            <a:ext cx="12787670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"A neonatal unit that was </a:t>
            </a: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out of its depth, slow to recognise problems and inexperienced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in dealing with them."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1048941" y="6528792"/>
            <a:ext cx="12787670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— UK Consultant Neonatologist (Lawrence and Conn, 2024)</a:t>
            </a:r>
            <a:endParaRPr lang="en-US" sz="1400" dirty="0"/>
          </a:p>
        </p:txBody>
      </p:sp>
      <p:sp>
        <p:nvSpPr>
          <p:cNvPr id="20" name="Shape 17"/>
          <p:cNvSpPr/>
          <p:nvPr/>
        </p:nvSpPr>
        <p:spPr>
          <a:xfrm>
            <a:off x="793790" y="5873948"/>
            <a:ext cx="22860" cy="1118354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1" name="Text 18"/>
          <p:cNvSpPr/>
          <p:nvPr/>
        </p:nvSpPr>
        <p:spPr>
          <a:xfrm>
            <a:off x="793790" y="7183636"/>
            <a:ext cx="1304282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(NHS England, 2019; RCPCH, 2016; Howell, 2020)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89240" y="462915"/>
            <a:ext cx="3073479" cy="3590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Theoretical Framework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589240" y="865703"/>
            <a:ext cx="4480322" cy="2871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Reason's Swiss Cheese Model (1990, 2000)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589240" y="1426369"/>
            <a:ext cx="2351008" cy="2155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Why Systems-Based Analysis?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589240" y="1751290"/>
            <a:ext cx="6592491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Char char="•"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Healthcare harm rarely results from single failures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89240" y="1964531"/>
            <a:ext cx="6592491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Char char="•"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Multiple defensive layers must fail simultaneously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589240" y="2177772"/>
            <a:ext cx="6592491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350"/>
              </a:lnSpc>
              <a:buSzPct val="100000"/>
              <a:buChar char="•"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Focus on system deficits, not just individual blame</a:t>
            </a:r>
            <a:endParaRPr lang="en-US" sz="11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465" y="2805945"/>
            <a:ext cx="5292507" cy="3070861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7456289" y="1426369"/>
            <a:ext cx="1723549" cy="2155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Five Defensive Layers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7456289" y="1764983"/>
            <a:ext cx="109418" cy="136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Petrona Light" pitchFamily="34" charset="0"/>
                <a:ea typeface="Petrona Light" pitchFamily="34" charset="-122"/>
                <a:cs typeface="Petrona Light" pitchFamily="34" charset="-120"/>
              </a:rPr>
              <a:t>01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7456289" y="1935480"/>
            <a:ext cx="6592491" cy="15240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3200"/>
          </a:p>
        </p:txBody>
      </p:sp>
      <p:sp>
        <p:nvSpPr>
          <p:cNvPr id="12" name="Text 9"/>
          <p:cNvSpPr/>
          <p:nvPr/>
        </p:nvSpPr>
        <p:spPr>
          <a:xfrm>
            <a:off x="7456289" y="2020610"/>
            <a:ext cx="1717000" cy="179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Organisational Influences</a:t>
            </a:r>
            <a:endParaRPr lang="en-US" dirty="0"/>
          </a:p>
        </p:txBody>
      </p:sp>
      <p:sp>
        <p:nvSpPr>
          <p:cNvPr id="13" name="Text 10"/>
          <p:cNvSpPr/>
          <p:nvPr/>
        </p:nvSpPr>
        <p:spPr>
          <a:xfrm>
            <a:off x="7456289" y="2309455"/>
            <a:ext cx="6592491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Culture, resources, policies</a:t>
            </a:r>
            <a:endParaRPr lang="en-US" sz="1100" dirty="0"/>
          </a:p>
        </p:txBody>
      </p:sp>
      <p:sp>
        <p:nvSpPr>
          <p:cNvPr id="14" name="Text 11"/>
          <p:cNvSpPr/>
          <p:nvPr/>
        </p:nvSpPr>
        <p:spPr>
          <a:xfrm>
            <a:off x="7456289" y="2675930"/>
            <a:ext cx="109418" cy="136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Petrona Light" pitchFamily="34" charset="0"/>
                <a:ea typeface="Petrona Light" pitchFamily="34" charset="-122"/>
                <a:cs typeface="Petrona Light" pitchFamily="34" charset="-120"/>
              </a:rPr>
              <a:t>02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7456289" y="2846427"/>
            <a:ext cx="6592491" cy="15240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3200"/>
          </a:p>
        </p:txBody>
      </p:sp>
      <p:sp>
        <p:nvSpPr>
          <p:cNvPr id="16" name="Text 13"/>
          <p:cNvSpPr/>
          <p:nvPr/>
        </p:nvSpPr>
        <p:spPr>
          <a:xfrm>
            <a:off x="7456289" y="2931557"/>
            <a:ext cx="1436370" cy="179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Unsafe Supervision</a:t>
            </a:r>
            <a:endParaRPr lang="en-US" dirty="0"/>
          </a:p>
        </p:txBody>
      </p:sp>
      <p:sp>
        <p:nvSpPr>
          <p:cNvPr id="17" name="Text 14"/>
          <p:cNvSpPr/>
          <p:nvPr/>
        </p:nvSpPr>
        <p:spPr>
          <a:xfrm>
            <a:off x="7456289" y="3220403"/>
            <a:ext cx="6592491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Oversight, training, leadership</a:t>
            </a:r>
            <a:endParaRPr lang="en-US" sz="1100" dirty="0"/>
          </a:p>
        </p:txBody>
      </p:sp>
      <p:sp>
        <p:nvSpPr>
          <p:cNvPr id="18" name="Text 15"/>
          <p:cNvSpPr/>
          <p:nvPr/>
        </p:nvSpPr>
        <p:spPr>
          <a:xfrm>
            <a:off x="7456289" y="3586877"/>
            <a:ext cx="109418" cy="136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Petrona Light" pitchFamily="34" charset="0"/>
                <a:ea typeface="Petrona Light" pitchFamily="34" charset="-122"/>
                <a:cs typeface="Petrona Light" pitchFamily="34" charset="-120"/>
              </a:rPr>
              <a:t>03</a:t>
            </a:r>
            <a:endParaRPr lang="en-US" sz="1100" dirty="0"/>
          </a:p>
        </p:txBody>
      </p:sp>
      <p:sp>
        <p:nvSpPr>
          <p:cNvPr id="19" name="Shape 16"/>
          <p:cNvSpPr/>
          <p:nvPr/>
        </p:nvSpPr>
        <p:spPr>
          <a:xfrm>
            <a:off x="7456289" y="3757374"/>
            <a:ext cx="6592491" cy="15240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3200"/>
          </a:p>
        </p:txBody>
      </p:sp>
      <p:sp>
        <p:nvSpPr>
          <p:cNvPr id="20" name="Text 17"/>
          <p:cNvSpPr/>
          <p:nvPr/>
        </p:nvSpPr>
        <p:spPr>
          <a:xfrm>
            <a:off x="7456289" y="3842504"/>
            <a:ext cx="1436370" cy="179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Preconditions</a:t>
            </a:r>
            <a:endParaRPr lang="en-US" dirty="0"/>
          </a:p>
        </p:txBody>
      </p:sp>
      <p:sp>
        <p:nvSpPr>
          <p:cNvPr id="21" name="Text 18"/>
          <p:cNvSpPr/>
          <p:nvPr/>
        </p:nvSpPr>
        <p:spPr>
          <a:xfrm>
            <a:off x="7456289" y="4131350"/>
            <a:ext cx="6592491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Staffing, fatigue, morale, environment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7456289" y="4497824"/>
            <a:ext cx="109418" cy="136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Petrona Light" pitchFamily="34" charset="0"/>
                <a:ea typeface="Petrona Light" pitchFamily="34" charset="-122"/>
                <a:cs typeface="Petrona Light" pitchFamily="34" charset="-120"/>
              </a:rPr>
              <a:t>04</a:t>
            </a:r>
            <a:endParaRPr lang="en-US" sz="1100" dirty="0"/>
          </a:p>
        </p:txBody>
      </p:sp>
      <p:sp>
        <p:nvSpPr>
          <p:cNvPr id="23" name="Shape 20"/>
          <p:cNvSpPr/>
          <p:nvPr/>
        </p:nvSpPr>
        <p:spPr>
          <a:xfrm>
            <a:off x="7456289" y="4668322"/>
            <a:ext cx="6592491" cy="15240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3200"/>
          </a:p>
        </p:txBody>
      </p:sp>
      <p:sp>
        <p:nvSpPr>
          <p:cNvPr id="24" name="Text 21"/>
          <p:cNvSpPr/>
          <p:nvPr/>
        </p:nvSpPr>
        <p:spPr>
          <a:xfrm>
            <a:off x="7456289" y="4753451"/>
            <a:ext cx="1436370" cy="179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Unsafe Acts</a:t>
            </a:r>
            <a:endParaRPr lang="en-US" dirty="0"/>
          </a:p>
        </p:txBody>
      </p:sp>
      <p:sp>
        <p:nvSpPr>
          <p:cNvPr id="25" name="Text 22"/>
          <p:cNvSpPr/>
          <p:nvPr/>
        </p:nvSpPr>
        <p:spPr>
          <a:xfrm>
            <a:off x="7456289" y="5042297"/>
            <a:ext cx="6592491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Errors and violations at frontline</a:t>
            </a:r>
            <a:endParaRPr lang="en-US" sz="1100" dirty="0"/>
          </a:p>
        </p:txBody>
      </p:sp>
      <p:sp>
        <p:nvSpPr>
          <p:cNvPr id="26" name="Text 23"/>
          <p:cNvSpPr/>
          <p:nvPr/>
        </p:nvSpPr>
        <p:spPr>
          <a:xfrm>
            <a:off x="7456289" y="5408771"/>
            <a:ext cx="109418" cy="136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Petrona Light" pitchFamily="34" charset="0"/>
                <a:ea typeface="Petrona Light" pitchFamily="34" charset="-122"/>
                <a:cs typeface="Petrona Light" pitchFamily="34" charset="-120"/>
              </a:rPr>
              <a:t>05</a:t>
            </a:r>
            <a:endParaRPr lang="en-US" sz="1100" dirty="0"/>
          </a:p>
        </p:txBody>
      </p:sp>
      <p:sp>
        <p:nvSpPr>
          <p:cNvPr id="27" name="Shape 24"/>
          <p:cNvSpPr/>
          <p:nvPr/>
        </p:nvSpPr>
        <p:spPr>
          <a:xfrm>
            <a:off x="7456289" y="5579269"/>
            <a:ext cx="6592491" cy="15240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3200"/>
          </a:p>
        </p:txBody>
      </p:sp>
      <p:sp>
        <p:nvSpPr>
          <p:cNvPr id="28" name="Text 25"/>
          <p:cNvSpPr/>
          <p:nvPr/>
        </p:nvSpPr>
        <p:spPr>
          <a:xfrm>
            <a:off x="7456289" y="5664398"/>
            <a:ext cx="1436370" cy="179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Patient Harm</a:t>
            </a:r>
            <a:endParaRPr lang="en-US" dirty="0"/>
          </a:p>
        </p:txBody>
      </p:sp>
      <p:sp>
        <p:nvSpPr>
          <p:cNvPr id="29" name="Text 26"/>
          <p:cNvSpPr/>
          <p:nvPr/>
        </p:nvSpPr>
        <p:spPr>
          <a:xfrm>
            <a:off x="7456289" y="5953244"/>
            <a:ext cx="6592491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When all holes align</a:t>
            </a:r>
            <a:endParaRPr lang="en-US" sz="1100" dirty="0"/>
          </a:p>
        </p:txBody>
      </p:sp>
      <p:sp>
        <p:nvSpPr>
          <p:cNvPr id="30" name="Text 27"/>
          <p:cNvSpPr/>
          <p:nvPr/>
        </p:nvSpPr>
        <p:spPr>
          <a:xfrm>
            <a:off x="753308" y="6579632"/>
            <a:ext cx="13287851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"Harm occurs when holes in multiple layers </a:t>
            </a: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momentarily align</a:t>
            </a: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to permit a trajectory of accident opportunity."</a:t>
            </a:r>
            <a:endParaRPr lang="en-US" sz="1100" dirty="0"/>
          </a:p>
        </p:txBody>
      </p:sp>
      <p:sp>
        <p:nvSpPr>
          <p:cNvPr id="31" name="Text 28"/>
          <p:cNvSpPr/>
          <p:nvPr/>
        </p:nvSpPr>
        <p:spPr>
          <a:xfrm>
            <a:off x="753308" y="6877764"/>
            <a:ext cx="13287851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— Reason (2000, p.769)</a:t>
            </a:r>
            <a:endParaRPr lang="en-US" sz="1100" dirty="0"/>
          </a:p>
        </p:txBody>
      </p:sp>
      <p:sp>
        <p:nvSpPr>
          <p:cNvPr id="32" name="Shape 29"/>
          <p:cNvSpPr/>
          <p:nvPr/>
        </p:nvSpPr>
        <p:spPr>
          <a:xfrm>
            <a:off x="589240" y="6456521"/>
            <a:ext cx="15240" cy="719376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3200"/>
          </a:p>
        </p:txBody>
      </p:sp>
      <p:sp>
        <p:nvSpPr>
          <p:cNvPr id="33" name="Text 30"/>
          <p:cNvSpPr/>
          <p:nvPr/>
        </p:nvSpPr>
        <p:spPr>
          <a:xfrm>
            <a:off x="589240" y="7299008"/>
            <a:ext cx="13451919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Application:</a:t>
            </a: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Multiple systemic failures aligned at Chester during 2015-2016</a:t>
            </a:r>
            <a:endParaRPr lang="en-US" sz="1100" dirty="0"/>
          </a:p>
        </p:txBody>
      </p:sp>
      <p:sp>
        <p:nvSpPr>
          <p:cNvPr id="34" name="Text 31"/>
          <p:cNvSpPr/>
          <p:nvPr/>
        </p:nvSpPr>
        <p:spPr>
          <a:xfrm>
            <a:off x="589240" y="7597140"/>
            <a:ext cx="13451919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(Reason, 1990, 2000; Vincent, 2010; WHO, 2019; Francis, 2013)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508DC3B1-C2A7-9F9E-A0C9-2286431028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9753"/>
            <a:ext cx="14630400" cy="809009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15625"/>
            <a:ext cx="4244340" cy="521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Root Cause 1 - Staffing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793790" y="1410720"/>
            <a:ext cx="7054929" cy="416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5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Critical Staffing Deficits: Quantity and Quality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93790" y="2281118"/>
            <a:ext cx="2083951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Nursing Staff Crisis</a:t>
            </a: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793790" y="2700218"/>
            <a:ext cx="4088963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20% below national standards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(CQC, 2016)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93790" y="3009781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1:1 nurse-to-baby ratio in intensive care frequently breached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93790" y="3573423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Risk register (March 2015):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"Currently understaffed and underskilled"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277564" y="2281118"/>
            <a:ext cx="2428161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Medical Staff Inadequacy</a:t>
            </a: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5277564" y="2700218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7 consultant paediatricians (only 1 with neonatal interest)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5277564" y="3263860"/>
            <a:ext cx="4088963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 dedicated consultant neonatologist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5277564" y="3573423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October 2015 incident: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1 middle-grade + 1 junior doctor covering 5 clinical areas simultaneously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9761339" y="2281118"/>
            <a:ext cx="2083951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Loss of Expertise</a:t>
            </a: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9761339" y="2700218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2007: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Advanced Neonatal Nurse Practitioners (ANNPs) made redundant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9761339" y="3263860"/>
            <a:ext cx="4088963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Replaced with less experienced staff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9761339" y="3573423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Critical loss of clinical decision-making capacity at the bedside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1031915" y="4494252"/>
            <a:ext cx="12804696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"When you had ANNPs and senior sisters with </a:t>
            </a: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decades of experience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the consultants not being there didn't matter so much. But it became an </a:t>
            </a: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accident waiting to happen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."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031915" y="5181005"/>
            <a:ext cx="12804696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— Michele Worden, former ANNP (Lawrence and Conn, 2024)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793790" y="4315658"/>
            <a:ext cx="22860" cy="1298019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9" name="Text 17"/>
          <p:cNvSpPr/>
          <p:nvPr/>
        </p:nvSpPr>
        <p:spPr>
          <a:xfrm>
            <a:off x="793790" y="5851803"/>
            <a:ext cx="2083951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Research Evidence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793790" y="6350317"/>
            <a:ext cx="130428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Ball et al. (2014): Each additional patient per nurse = 7% increase in mortality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793790" y="6659880"/>
            <a:ext cx="130428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Aiken et al. (2014): Nurse education levels directly impact patient outcomes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793790" y="7092553"/>
            <a:ext cx="130428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(Ball et al., 2014; Aiken et al., 2014; BAPM, 2018; CQC, 2016)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23768"/>
            <a:ext cx="5130641" cy="4837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8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Root Cause 2 - Infrastructure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93790" y="1166455"/>
            <a:ext cx="4725591" cy="3869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Dangerous Physical Environment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93790" y="1921907"/>
            <a:ext cx="2015371" cy="2418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Building Deterioration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93790" y="2311122"/>
            <a:ext cx="6341626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2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Built: 1971</a:t>
            </a: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(44 years old at time of incidents)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793790" y="2598420"/>
            <a:ext cx="6341626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RCPCH (2016): "Tired, cramped, inadequately lit, underfunded facility"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793790" y="2885718"/>
            <a:ext cx="6341626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Ceiling tiles dropping, inadequate space for equipment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502604" y="1921907"/>
            <a:ext cx="2732961" cy="2418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Environmental Contamination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7502604" y="2311122"/>
            <a:ext cx="6341626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2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Pseudomonas aeruginosa Outbreak: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502604" y="2679502"/>
            <a:ext cx="6341626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2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Source:</a:t>
            </a: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Contaminated water taps in clinical areas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7502604" y="2966799"/>
            <a:ext cx="6341626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2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Duration:</a:t>
            </a: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May 2015 - Summer 2016 (12+ months unresolved)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7502604" y="3254097"/>
            <a:ext cx="6341626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2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Risk:</a:t>
            </a: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Antibiotic-resistant pathogen, lethal to vulnerable neonates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7502604" y="3541395"/>
            <a:ext cx="6341626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2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Status:</a:t>
            </a: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RED FLAG on risk register (highest priority)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502604" y="3924538"/>
            <a:ext cx="1935123" cy="2418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Sewage Incidents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502604" y="4313753"/>
            <a:ext cx="6341626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Repeated sewage backup into clinical areas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7502604" y="4601051"/>
            <a:ext cx="6341626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Multi-year ongoing problem never adequately resolved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1014889" y="5331906"/>
            <a:ext cx="1282172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"The unit was </a:t>
            </a:r>
            <a:r>
              <a:rPr lang="en-US" sz="12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falling to pieces</a:t>
            </a: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We regularly had </a:t>
            </a:r>
            <a:r>
              <a:rPr lang="en-US" sz="12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sewage coming up in sinks</a:t>
            </a: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Any source of infection on a neonatal unit should be the </a:t>
            </a:r>
            <a:r>
              <a:rPr lang="en-US" sz="12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highest priority because it can kill</a:t>
            </a: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."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014889" y="5621655"/>
            <a:ext cx="1282172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— Michele Worden (Lawrence and Conn, 2024)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793790" y="5054203"/>
            <a:ext cx="15240" cy="969050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20" name="Shape 18"/>
          <p:cNvSpPr/>
          <p:nvPr/>
        </p:nvSpPr>
        <p:spPr>
          <a:xfrm>
            <a:off x="793790" y="6189107"/>
            <a:ext cx="13042821" cy="1015484"/>
          </a:xfrm>
          <a:prstGeom prst="roundRect">
            <a:avLst>
              <a:gd name="adj" fmla="val 6098"/>
            </a:avLst>
          </a:prstGeom>
          <a:solidFill>
            <a:srgbClr val="B3E5FF"/>
          </a:solidFill>
          <a:ln/>
        </p:spPr>
        <p:txBody>
          <a:bodyPr/>
          <a:lstStyle/>
          <a:p>
            <a:endParaRPr lang="en-GB" sz="2000"/>
          </a:p>
        </p:txBody>
      </p:sp>
      <p:pic>
        <p:nvPicPr>
          <p:cNvPr id="2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189" y="6379250"/>
            <a:ext cx="241816" cy="193477"/>
          </a:xfrm>
          <a:prstGeom prst="rect">
            <a:avLst/>
          </a:prstGeom>
        </p:spPr>
      </p:pic>
      <p:sp>
        <p:nvSpPr>
          <p:cNvPr id="22" name="Text 19"/>
          <p:cNvSpPr/>
          <p:nvPr/>
        </p:nvSpPr>
        <p:spPr>
          <a:xfrm>
            <a:off x="1330404" y="6373297"/>
            <a:ext cx="1935123" cy="2418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Impact</a:t>
            </a:r>
            <a:endParaRPr lang="en-US" sz="1600" dirty="0"/>
          </a:p>
        </p:txBody>
      </p:sp>
      <p:sp>
        <p:nvSpPr>
          <p:cNvPr id="23" name="Text 20"/>
          <p:cNvSpPr/>
          <p:nvPr/>
        </p:nvSpPr>
        <p:spPr>
          <a:xfrm>
            <a:off x="1330404" y="6762512"/>
            <a:ext cx="12358807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Compromised infection control protocols, distracted staff attention, demoralised working environment</a:t>
            </a:r>
            <a:endParaRPr lang="en-US" sz="1200" dirty="0"/>
          </a:p>
        </p:txBody>
      </p:sp>
      <p:sp>
        <p:nvSpPr>
          <p:cNvPr id="24" name="Text 21"/>
          <p:cNvSpPr/>
          <p:nvPr/>
        </p:nvSpPr>
        <p:spPr>
          <a:xfrm>
            <a:off x="793790" y="7370445"/>
            <a:ext cx="13042821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(RCPCH, 2016; Sydnor and Perl, 2011; Griffiths et al., 2019; NHS Estates, 2013)</a:t>
            </a:r>
            <a:endParaRPr lang="en-US" sz="12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4C774E8-F533-C689-00BE-607954E7B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029" y="3333452"/>
            <a:ext cx="4809148" cy="190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0925" y="574238"/>
            <a:ext cx="3807143" cy="445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Root Cause 3 - Capacity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0925" y="1073944"/>
            <a:ext cx="6809542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Operating Beyond Capacity: Regional System Failure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730925" y="1769507"/>
            <a:ext cx="1979533" cy="2226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Unit Capacity Mismatch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30925" y="2127885"/>
            <a:ext cx="4168378" cy="434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Designated Level 2 facility but routinely providing Level 3 care. Staff lacked appropriate training for this complexity of cases.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237917" y="1769507"/>
            <a:ext cx="2363867" cy="2226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Tertiary Care Access Failures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237917" y="2127885"/>
            <a:ext cx="4168378" cy="651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Alder Hey Hospital frequently at capacity with no ICU cots available. Babies remained at Chester when transfer was clinically indicated.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9744908" y="1769507"/>
            <a:ext cx="2446020" cy="2226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Transport Service Inadequacy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9744908" y="2127885"/>
            <a:ext cx="4168378" cy="434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Specialist neonatal transport team often unavailable for hours. </a:t>
            </a: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Risk register (March 2016):</a:t>
            </a: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High risk to patients documented.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730925" y="3105150"/>
            <a:ext cx="2821781" cy="2672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Documented Mortality Links</a:t>
            </a: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34522" y="3728680"/>
            <a:ext cx="6215182" cy="434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"The transport service have been </a:t>
            </a: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involved in a few of these mortalities,</a:t>
            </a: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and they </a:t>
            </a: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may have survived if the service was running adequately</a:t>
            </a: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."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934522" y="4285178"/>
            <a:ext cx="6215182" cy="2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— Eirian Powell, Nurse Manager (Lawrence and Conn, 2024)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730925" y="3728680"/>
            <a:ext cx="15240" cy="773668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4" name="Text 12"/>
          <p:cNvSpPr/>
          <p:nvPr/>
        </p:nvSpPr>
        <p:spPr>
          <a:xfrm>
            <a:off x="7691914" y="3728680"/>
            <a:ext cx="6215182" cy="2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"If there had been </a:t>
            </a: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bed sooner</a:t>
            </a: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the infant </a:t>
            </a: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may not have died</a:t>
            </a: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."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7691914" y="4068008"/>
            <a:ext cx="6215182" cy="2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— Case review documentation (Lawrence and Conn, 2024)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7488317" y="3728680"/>
            <a:ext cx="15240" cy="556498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2000"/>
          </a:p>
        </p:txBody>
      </p:sp>
      <p:sp>
        <p:nvSpPr>
          <p:cNvPr id="17" name="Shape 15"/>
          <p:cNvSpPr/>
          <p:nvPr/>
        </p:nvSpPr>
        <p:spPr>
          <a:xfrm>
            <a:off x="730925" y="4807625"/>
            <a:ext cx="13168551" cy="2482572"/>
          </a:xfrm>
          <a:prstGeom prst="roundRect">
            <a:avLst>
              <a:gd name="adj" fmla="val 2297"/>
            </a:avLst>
          </a:prstGeom>
          <a:solidFill>
            <a:srgbClr val="B3E5FF"/>
          </a:solidFill>
          <a:ln/>
        </p:spPr>
        <p:txBody>
          <a:bodyPr/>
          <a:lstStyle/>
          <a:p>
            <a:endParaRPr lang="en-GB" sz="2000"/>
          </a:p>
        </p:txBody>
      </p:sp>
      <p:pic>
        <p:nvPicPr>
          <p:cNvPr id="1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656" y="4981456"/>
            <a:ext cx="222647" cy="178118"/>
          </a:xfrm>
          <a:prstGeom prst="rect">
            <a:avLst/>
          </a:prstGeom>
        </p:spPr>
      </p:pic>
      <p:sp>
        <p:nvSpPr>
          <p:cNvPr id="19" name="Text 16"/>
          <p:cNvSpPr/>
          <p:nvPr/>
        </p:nvSpPr>
        <p:spPr>
          <a:xfrm>
            <a:off x="1225034" y="4977289"/>
            <a:ext cx="4228028" cy="2226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Evidence: Post-Downgrade Improvement (July 2016)</a:t>
            </a:r>
            <a:endParaRPr lang="en-US" sz="1600" dirty="0"/>
          </a:p>
        </p:txBody>
      </p:sp>
      <p:sp>
        <p:nvSpPr>
          <p:cNvPr id="20" name="Text 17"/>
          <p:cNvSpPr/>
          <p:nvPr/>
        </p:nvSpPr>
        <p:spPr>
          <a:xfrm>
            <a:off x="1225034" y="5335667"/>
            <a:ext cx="12538710" cy="2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Unit downgraded to Level 1</a:t>
            </a:r>
            <a:r>
              <a:rPr lang="en-US" sz="11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(babies &gt;32 weeks gestation only)</a:t>
            </a:r>
            <a:endParaRPr lang="en-US" sz="1100" dirty="0"/>
          </a:p>
        </p:txBody>
      </p:sp>
      <p:sp>
        <p:nvSpPr>
          <p:cNvPr id="21" name="Text 18"/>
          <p:cNvSpPr/>
          <p:nvPr/>
        </p:nvSpPr>
        <p:spPr>
          <a:xfrm>
            <a:off x="1225034" y="5674995"/>
            <a:ext cx="12538710" cy="2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RCPCH findings following downgrade: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1225034" y="6014323"/>
            <a:ext cx="12538710" cy="2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1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Staff felt "calmer and more confident" in their clinical practice</a:t>
            </a:r>
            <a:endParaRPr lang="en-US" sz="1100" dirty="0"/>
          </a:p>
        </p:txBody>
      </p:sp>
      <p:sp>
        <p:nvSpPr>
          <p:cNvPr id="23" name="Text 20"/>
          <p:cNvSpPr/>
          <p:nvPr/>
        </p:nvSpPr>
        <p:spPr>
          <a:xfrm>
            <a:off x="1225034" y="6278999"/>
            <a:ext cx="12538710" cy="2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1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"Morale and sickness rates improved significantly"</a:t>
            </a:r>
            <a:endParaRPr lang="en-US" sz="1100" dirty="0"/>
          </a:p>
        </p:txBody>
      </p:sp>
      <p:sp>
        <p:nvSpPr>
          <p:cNvPr id="24" name="Text 21"/>
          <p:cNvSpPr/>
          <p:nvPr/>
        </p:nvSpPr>
        <p:spPr>
          <a:xfrm>
            <a:off x="1225034" y="6543675"/>
            <a:ext cx="12538710" cy="2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1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"Infants have been sick but recovered as expected"</a:t>
            </a:r>
            <a:endParaRPr lang="en-US" sz="1100" dirty="0"/>
          </a:p>
        </p:txBody>
      </p:sp>
      <p:sp>
        <p:nvSpPr>
          <p:cNvPr id="25" name="Text 22"/>
          <p:cNvSpPr/>
          <p:nvPr/>
        </p:nvSpPr>
        <p:spPr>
          <a:xfrm>
            <a:off x="1225034" y="6883003"/>
            <a:ext cx="12538710" cy="2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Implication:</a:t>
            </a:r>
            <a:r>
              <a:rPr lang="en-US" sz="11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High mortality rates were partially attributable to operating beyond safe capacity limits</a:t>
            </a:r>
            <a:endParaRPr lang="en-US" sz="1100" dirty="0"/>
          </a:p>
        </p:txBody>
      </p:sp>
      <p:sp>
        <p:nvSpPr>
          <p:cNvPr id="26" name="Text 23"/>
          <p:cNvSpPr/>
          <p:nvPr/>
        </p:nvSpPr>
        <p:spPr>
          <a:xfrm>
            <a:off x="730925" y="7442835"/>
            <a:ext cx="13168551" cy="2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(RCPCH, 2016; NHS England, 2019; Tucker and Edmondson, 2003)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4737" y="592931"/>
            <a:ext cx="3679388" cy="4598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Donabedian Model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754737" y="1108710"/>
            <a:ext cx="7001470" cy="367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Quality Assessment: Structure → Process → Outcome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54737" y="1686758"/>
            <a:ext cx="13120926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Donabedian (1988):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Three interdependent dimensions of healthcare quality</a:t>
            </a:r>
            <a:endParaRPr lang="en-US" sz="1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737" y="2226231"/>
            <a:ext cx="2694265" cy="32944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54737" y="2713315"/>
            <a:ext cx="2104073" cy="229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STRUCTURE (Resources)</a:t>
            </a:r>
            <a:endParaRPr lang="en-US" dirty="0"/>
          </a:p>
        </p:txBody>
      </p:sp>
      <p:sp>
        <p:nvSpPr>
          <p:cNvPr id="7" name="Text 4"/>
          <p:cNvSpPr/>
          <p:nvPr/>
        </p:nvSpPr>
        <p:spPr>
          <a:xfrm>
            <a:off x="754737" y="3083362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Staffing 20% below standard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754737" y="3356610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Infrastructure deteriorating (1971 building)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754737" y="3629858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 consultant neonatologist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754737" y="3903107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Lost ANNPs (cost-cutting measure)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754737" y="4176355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Environmental contamination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754737" y="4449604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Limited tertiary capacity regionally</a:t>
            </a:r>
            <a:endParaRPr lang="en-US" sz="1400" dirty="0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9466" y="2226231"/>
            <a:ext cx="2694265" cy="329446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5249466" y="2713315"/>
            <a:ext cx="2108597" cy="229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PROCESS (Care Delivery)</a:t>
            </a:r>
            <a:endParaRPr lang="en-US" dirty="0"/>
          </a:p>
        </p:txBody>
      </p:sp>
      <p:sp>
        <p:nvSpPr>
          <p:cNvPr id="15" name="Text 11"/>
          <p:cNvSpPr/>
          <p:nvPr/>
        </p:nvSpPr>
        <p:spPr>
          <a:xfrm>
            <a:off x="5249466" y="3083362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Delayed recognition of deterioration</a:t>
            </a:r>
            <a:endParaRPr lang="en-US" sz="1400" dirty="0"/>
          </a:p>
        </p:txBody>
      </p:sp>
      <p:sp>
        <p:nvSpPr>
          <p:cNvPr id="16" name="Text 12"/>
          <p:cNvSpPr/>
          <p:nvPr/>
        </p:nvSpPr>
        <p:spPr>
          <a:xfrm>
            <a:off x="5249466" y="3356610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Poor escalation procedures</a:t>
            </a:r>
            <a:endParaRPr lang="en-US" sz="1400" dirty="0"/>
          </a:p>
        </p:txBody>
      </p:sp>
      <p:sp>
        <p:nvSpPr>
          <p:cNvPr id="17" name="Text 13"/>
          <p:cNvSpPr/>
          <p:nvPr/>
        </p:nvSpPr>
        <p:spPr>
          <a:xfrm>
            <a:off x="5249466" y="3629858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Failed intubation attempts</a:t>
            </a:r>
            <a:endParaRPr lang="en-US" sz="1400" dirty="0"/>
          </a:p>
        </p:txBody>
      </p:sp>
      <p:sp>
        <p:nvSpPr>
          <p:cNvPr id="18" name="Text 14"/>
          <p:cNvSpPr/>
          <p:nvPr/>
        </p:nvSpPr>
        <p:spPr>
          <a:xfrm>
            <a:off x="5249466" y="3903107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Weak incident investigation</a:t>
            </a:r>
            <a:endParaRPr lang="en-US" sz="1400" dirty="0"/>
          </a:p>
        </p:txBody>
      </p:sp>
      <p:sp>
        <p:nvSpPr>
          <p:cNvPr id="19" name="Text 15"/>
          <p:cNvSpPr/>
          <p:nvPr/>
        </p:nvSpPr>
        <p:spPr>
          <a:xfrm>
            <a:off x="5249466" y="4176355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Management ignored warnings</a:t>
            </a:r>
            <a:endParaRPr lang="en-US" sz="1400" dirty="0"/>
          </a:p>
        </p:txBody>
      </p:sp>
      <p:sp>
        <p:nvSpPr>
          <p:cNvPr id="20" name="Text 16"/>
          <p:cNvSpPr/>
          <p:nvPr/>
        </p:nvSpPr>
        <p:spPr>
          <a:xfrm>
            <a:off x="5249466" y="4449604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Inadequate supervision</a:t>
            </a:r>
            <a:endParaRPr lang="en-US" sz="1400" dirty="0"/>
          </a:p>
        </p:txBody>
      </p:sp>
      <p:pic>
        <p:nvPicPr>
          <p:cNvPr id="2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44194" y="2226231"/>
            <a:ext cx="2694265" cy="329446"/>
          </a:xfrm>
          <a:prstGeom prst="rect">
            <a:avLst/>
          </a:prstGeom>
        </p:spPr>
      </p:pic>
      <p:sp>
        <p:nvSpPr>
          <p:cNvPr id="22" name="Text 17"/>
          <p:cNvSpPr/>
          <p:nvPr/>
        </p:nvSpPr>
        <p:spPr>
          <a:xfrm>
            <a:off x="9744194" y="2713315"/>
            <a:ext cx="1839635" cy="229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OUTCOME (Results)</a:t>
            </a:r>
            <a:endParaRPr lang="en-US" dirty="0"/>
          </a:p>
        </p:txBody>
      </p:sp>
      <p:sp>
        <p:nvSpPr>
          <p:cNvPr id="23" name="Text 18"/>
          <p:cNvSpPr/>
          <p:nvPr/>
        </p:nvSpPr>
        <p:spPr>
          <a:xfrm>
            <a:off x="9744194" y="3083362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325% mortality increase</a:t>
            </a:r>
            <a:endParaRPr lang="en-US" sz="1400" dirty="0"/>
          </a:p>
        </p:txBody>
      </p:sp>
      <p:sp>
        <p:nvSpPr>
          <p:cNvPr id="24" name="Text 19"/>
          <p:cNvSpPr/>
          <p:nvPr/>
        </p:nvSpPr>
        <p:spPr>
          <a:xfrm>
            <a:off x="9744194" y="3379004"/>
            <a:ext cx="4886206" cy="2613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Avoidable deaths (13/17 cases </a:t>
            </a:r>
            <a:r>
              <a:rPr lang="en-US" sz="13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potentially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preventable)</a:t>
            </a:r>
            <a:endParaRPr lang="en-US" sz="1400" dirty="0"/>
          </a:p>
        </p:txBody>
      </p:sp>
      <p:sp>
        <p:nvSpPr>
          <p:cNvPr id="25" name="Text 20"/>
          <p:cNvSpPr/>
          <p:nvPr/>
        </p:nvSpPr>
        <p:spPr>
          <a:xfrm>
            <a:off x="9744194" y="3629858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Staff burnout and trauma</a:t>
            </a:r>
            <a:endParaRPr lang="en-US" sz="1400" dirty="0"/>
          </a:p>
        </p:txBody>
      </p:sp>
      <p:sp>
        <p:nvSpPr>
          <p:cNvPr id="26" name="Text 21"/>
          <p:cNvSpPr/>
          <p:nvPr/>
        </p:nvSpPr>
        <p:spPr>
          <a:xfrm>
            <a:off x="9744194" y="3903107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Loss of public trust</a:t>
            </a:r>
            <a:endParaRPr lang="en-US" sz="1400" dirty="0"/>
          </a:p>
        </p:txBody>
      </p:sp>
      <p:sp>
        <p:nvSpPr>
          <p:cNvPr id="27" name="Text 22"/>
          <p:cNvSpPr/>
          <p:nvPr/>
        </p:nvSpPr>
        <p:spPr>
          <a:xfrm>
            <a:off x="9744194" y="4176355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Service disruption</a:t>
            </a:r>
            <a:endParaRPr lang="en-US" sz="1400" dirty="0"/>
          </a:p>
        </p:txBody>
      </p:sp>
      <p:sp>
        <p:nvSpPr>
          <p:cNvPr id="28" name="Text 23"/>
          <p:cNvSpPr/>
          <p:nvPr/>
        </p:nvSpPr>
        <p:spPr>
          <a:xfrm>
            <a:off x="9744194" y="4449604"/>
            <a:ext cx="4145161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Reputational damage</a:t>
            </a:r>
            <a:endParaRPr lang="en-US" sz="1400" dirty="0"/>
          </a:p>
        </p:txBody>
      </p:sp>
      <p:sp>
        <p:nvSpPr>
          <p:cNvPr id="29" name="Shape 24"/>
          <p:cNvSpPr/>
          <p:nvPr/>
        </p:nvSpPr>
        <p:spPr>
          <a:xfrm>
            <a:off x="754737" y="4880491"/>
            <a:ext cx="13120926" cy="1315760"/>
          </a:xfrm>
          <a:prstGeom prst="roundRect">
            <a:avLst>
              <a:gd name="adj" fmla="val 4474"/>
            </a:avLst>
          </a:prstGeom>
          <a:solidFill>
            <a:srgbClr val="B3E5FF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3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874" y="5062299"/>
            <a:ext cx="229910" cy="183952"/>
          </a:xfrm>
          <a:prstGeom prst="rect">
            <a:avLst/>
          </a:prstGeom>
        </p:spPr>
      </p:pic>
      <p:sp>
        <p:nvSpPr>
          <p:cNvPr id="31" name="Text 25"/>
          <p:cNvSpPr/>
          <p:nvPr/>
        </p:nvSpPr>
        <p:spPr>
          <a:xfrm>
            <a:off x="1264920" y="5055632"/>
            <a:ext cx="1839635" cy="229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Evidence of Linkage</a:t>
            </a:r>
            <a:endParaRPr lang="en-US" dirty="0"/>
          </a:p>
        </p:txBody>
      </p:sp>
      <p:sp>
        <p:nvSpPr>
          <p:cNvPr id="32" name="Text 26"/>
          <p:cNvSpPr/>
          <p:nvPr/>
        </p:nvSpPr>
        <p:spPr>
          <a:xfrm>
            <a:off x="1264920" y="5425678"/>
            <a:ext cx="12470606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After downgrade to Level 1:</a:t>
            </a:r>
            <a:endParaRPr lang="en-US" sz="1400" dirty="0"/>
          </a:p>
        </p:txBody>
      </p:sp>
      <p:sp>
        <p:nvSpPr>
          <p:cNvPr id="33" name="Text 27"/>
          <p:cNvSpPr/>
          <p:nvPr/>
        </p:nvSpPr>
        <p:spPr>
          <a:xfrm>
            <a:off x="1264920" y="5775960"/>
            <a:ext cx="12470606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Structure improved → Process improved → Outcomes improved</a:t>
            </a:r>
            <a:endParaRPr lang="en-US" sz="1400" dirty="0"/>
          </a:p>
        </p:txBody>
      </p:sp>
      <p:sp>
        <p:nvSpPr>
          <p:cNvPr id="34" name="Text 28"/>
          <p:cNvSpPr/>
          <p:nvPr/>
        </p:nvSpPr>
        <p:spPr>
          <a:xfrm>
            <a:off x="964883" y="6511528"/>
            <a:ext cx="12910780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"Cannot improve outcomes without addressing structure and process."</a:t>
            </a:r>
            <a:endParaRPr lang="en-US" sz="1400" dirty="0"/>
          </a:p>
        </p:txBody>
      </p:sp>
      <p:sp>
        <p:nvSpPr>
          <p:cNvPr id="35" name="Text 29"/>
          <p:cNvSpPr/>
          <p:nvPr/>
        </p:nvSpPr>
        <p:spPr>
          <a:xfrm>
            <a:off x="964883" y="6893362"/>
            <a:ext cx="12910780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— Donabedian (1988)</a:t>
            </a:r>
            <a:endParaRPr lang="en-US" sz="1400" dirty="0"/>
          </a:p>
        </p:txBody>
      </p:sp>
      <p:sp>
        <p:nvSpPr>
          <p:cNvPr id="36" name="Shape 30"/>
          <p:cNvSpPr/>
          <p:nvPr/>
        </p:nvSpPr>
        <p:spPr>
          <a:xfrm>
            <a:off x="754737" y="6353889"/>
            <a:ext cx="15240" cy="921306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7" name="Text 31"/>
          <p:cNvSpPr/>
          <p:nvPr/>
        </p:nvSpPr>
        <p:spPr>
          <a:xfrm>
            <a:off x="754737" y="7432834"/>
            <a:ext cx="13120926" cy="224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(Donabedian, 1966, 1988; RCPCH, 2016; Øvretveit, 2009; IOM, 2001)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20090"/>
            <a:ext cx="4167902" cy="521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Policy Failures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793790" y="1304568"/>
            <a:ext cx="6938605" cy="416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5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How National and Local Policies Created Risk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793790" y="1959531"/>
            <a:ext cx="4241721" cy="2179677"/>
          </a:xfrm>
          <a:prstGeom prst="roundRect">
            <a:avLst>
              <a:gd name="adj" fmla="val 3060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5" name="Text 3"/>
          <p:cNvSpPr/>
          <p:nvPr/>
        </p:nvSpPr>
        <p:spPr>
          <a:xfrm>
            <a:off x="975360" y="2141101"/>
            <a:ext cx="3599021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NHS Neonatal Service Reorganisation</a:t>
            </a: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975360" y="2496741"/>
            <a:ext cx="3878580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Policy: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Centralise specialist care in tertiary centres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975360" y="2846070"/>
            <a:ext cx="3878580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Gap: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Insufficient capacity investment created bottlenecks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975360" y="3449479"/>
            <a:ext cx="3878580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Result: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District hospitals overwhelmed with complex cases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5194221" y="1959531"/>
            <a:ext cx="4241840" cy="2179677"/>
          </a:xfrm>
          <a:prstGeom prst="roundRect">
            <a:avLst>
              <a:gd name="adj" fmla="val 3060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0" name="Text 8"/>
          <p:cNvSpPr/>
          <p:nvPr/>
        </p:nvSpPr>
        <p:spPr>
          <a:xfrm>
            <a:off x="5375791" y="2141101"/>
            <a:ext cx="2741890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Workforce Planning Failures</a:t>
            </a: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5375791" y="2496741"/>
            <a:ext cx="3878699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Chronic shortage: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Neonatal staff nationally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5375791" y="2846070"/>
            <a:ext cx="3878699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 strategy: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To retain advanced roles (ANNPs)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5375791" y="3195399"/>
            <a:ext cx="3878699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Health Education England (2016):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Workforce described as "in crisis"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9594771" y="1959531"/>
            <a:ext cx="4241721" cy="2179677"/>
          </a:xfrm>
          <a:prstGeom prst="roundRect">
            <a:avLst>
              <a:gd name="adj" fmla="val 3060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5" name="Text 13"/>
          <p:cNvSpPr/>
          <p:nvPr/>
        </p:nvSpPr>
        <p:spPr>
          <a:xfrm>
            <a:off x="9776341" y="2141101"/>
            <a:ext cx="2801898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Financial Austerity Measures</a:t>
            </a: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9776341" y="2496741"/>
            <a:ext cx="3878580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King's Fund (2017):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NHS capital investment lowest in G7 nations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9776341" y="3100149"/>
            <a:ext cx="3878580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Chester impact: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ANNP redundancies (2007), deferred infrastructure investment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793790" y="4297918"/>
            <a:ext cx="6441996" cy="1671518"/>
          </a:xfrm>
          <a:prstGeom prst="roundRect">
            <a:avLst>
              <a:gd name="adj" fmla="val 3990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9" name="Text 17"/>
          <p:cNvSpPr/>
          <p:nvPr/>
        </p:nvSpPr>
        <p:spPr>
          <a:xfrm>
            <a:off x="975360" y="4479488"/>
            <a:ext cx="2448520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Clinical Governance Gaps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975360" y="4835128"/>
            <a:ext cx="607885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Weak protections: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Whistleblowing safeguards pre-2015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975360" y="5184458"/>
            <a:ext cx="607885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Poor frameworks: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Incident investigation inadequate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975360" y="5533787"/>
            <a:ext cx="607885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Francis (2013):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"Fundamental culture change needed"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7394496" y="4297918"/>
            <a:ext cx="6441996" cy="1671518"/>
          </a:xfrm>
          <a:prstGeom prst="roundRect">
            <a:avLst>
              <a:gd name="adj" fmla="val 3990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4" name="Text 22"/>
          <p:cNvSpPr/>
          <p:nvPr/>
        </p:nvSpPr>
        <p:spPr>
          <a:xfrm>
            <a:off x="7576066" y="4479488"/>
            <a:ext cx="2206585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Regulatory Limitations</a:t>
            </a:r>
            <a:endParaRPr lang="en-US" dirty="0"/>
          </a:p>
        </p:txBody>
      </p:sp>
      <p:sp>
        <p:nvSpPr>
          <p:cNvPr id="25" name="Text 23"/>
          <p:cNvSpPr/>
          <p:nvPr/>
        </p:nvSpPr>
        <p:spPr>
          <a:xfrm>
            <a:off x="7576066" y="4835128"/>
            <a:ext cx="607885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CQC inspection: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Occurred after most deaths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7576066" y="5184458"/>
            <a:ext cx="607885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 real-time surveillance: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Mortality monitoring systems absent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7576066" y="5533787"/>
            <a:ext cx="607885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Reactive approach: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Rather than proactive oversight</a:t>
            </a:r>
            <a:endParaRPr lang="en-US" sz="1400" dirty="0"/>
          </a:p>
        </p:txBody>
      </p:sp>
      <p:sp>
        <p:nvSpPr>
          <p:cNvPr id="28" name="Shape 26"/>
          <p:cNvSpPr/>
          <p:nvPr/>
        </p:nvSpPr>
        <p:spPr>
          <a:xfrm>
            <a:off x="793790" y="6148030"/>
            <a:ext cx="13042821" cy="928687"/>
          </a:xfrm>
          <a:prstGeom prst="roundRect">
            <a:avLst>
              <a:gd name="adj" fmla="val 7181"/>
            </a:avLst>
          </a:prstGeom>
          <a:solidFill>
            <a:srgbClr val="B3E5FF"/>
          </a:solidFill>
          <a:ln/>
        </p:spPr>
        <p:txBody>
          <a:bodyPr/>
          <a:lstStyle/>
          <a:p>
            <a:endParaRPr lang="en-GB" sz="2000"/>
          </a:p>
        </p:txBody>
      </p:sp>
      <p:pic>
        <p:nvPicPr>
          <p:cNvPr id="2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00" y="6390323"/>
            <a:ext cx="198358" cy="158710"/>
          </a:xfrm>
          <a:prstGeom prst="rect">
            <a:avLst/>
          </a:prstGeom>
        </p:spPr>
      </p:pic>
      <p:sp>
        <p:nvSpPr>
          <p:cNvPr id="30" name="Text 27"/>
          <p:cNvSpPr/>
          <p:nvPr/>
        </p:nvSpPr>
        <p:spPr>
          <a:xfrm>
            <a:off x="1309568" y="6346388"/>
            <a:ext cx="12368332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Critical Insight:</a:t>
            </a:r>
            <a:r>
              <a:rPr lang="en-US" sz="14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Multiple policy failures converged to create systemic vulnerability. Well-intentioned policies were undermined by inadequate resources and implementation.</a:t>
            </a:r>
            <a:endParaRPr lang="en-US" sz="1400" dirty="0"/>
          </a:p>
        </p:txBody>
      </p:sp>
      <p:sp>
        <p:nvSpPr>
          <p:cNvPr id="31" name="Text 28"/>
          <p:cNvSpPr/>
          <p:nvPr/>
        </p:nvSpPr>
        <p:spPr>
          <a:xfrm>
            <a:off x="793790" y="7255312"/>
            <a:ext cx="130428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(Health Education England, 2016; King's Fund, 2017; Francis, 2013, 2015; Howell, 2020)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00207" y="550188"/>
            <a:ext cx="3708916" cy="4266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Recurring NHS Failures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00207" y="1028700"/>
            <a:ext cx="5651897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Chester in Context: Part of a Systemic Pattern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00207" y="1421963"/>
            <a:ext cx="2406968" cy="2559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Four Major NHS Scandals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00207" y="1872972"/>
            <a:ext cx="13229987" cy="1911310"/>
          </a:xfrm>
          <a:prstGeom prst="roundRect">
            <a:avLst>
              <a:gd name="adj" fmla="val 2858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6" name="Shape 4"/>
          <p:cNvSpPr/>
          <p:nvPr/>
        </p:nvSpPr>
        <p:spPr>
          <a:xfrm>
            <a:off x="707827" y="1880592"/>
            <a:ext cx="13214747" cy="379214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7" name="Text 5"/>
          <p:cNvSpPr/>
          <p:nvPr/>
        </p:nvSpPr>
        <p:spPr>
          <a:xfrm>
            <a:off x="838081" y="1966198"/>
            <a:ext cx="303978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Case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145518" y="1966198"/>
            <a:ext cx="30359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Period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449145" y="1966198"/>
            <a:ext cx="30359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Outcome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10752773" y="1966198"/>
            <a:ext cx="303978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Inquiry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707827" y="2259806"/>
            <a:ext cx="13214747" cy="379214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2" name="Text 10"/>
          <p:cNvSpPr/>
          <p:nvPr/>
        </p:nvSpPr>
        <p:spPr>
          <a:xfrm>
            <a:off x="838081" y="2345412"/>
            <a:ext cx="303978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Mid Staffordshire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4145518" y="2345412"/>
            <a:ext cx="30359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2005-09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7449145" y="2345412"/>
            <a:ext cx="30359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400-1,200+ deaths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10752773" y="2345412"/>
            <a:ext cx="303978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Francis (2013)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707827" y="2639020"/>
            <a:ext cx="13214747" cy="379214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7" name="Text 15"/>
          <p:cNvSpPr/>
          <p:nvPr/>
        </p:nvSpPr>
        <p:spPr>
          <a:xfrm>
            <a:off x="838081" y="2724626"/>
            <a:ext cx="303978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Morecambe Bay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4145518" y="2724626"/>
            <a:ext cx="30359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2004-13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7449145" y="2724626"/>
            <a:ext cx="30359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12 deaths (mothers and babies)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10752773" y="2724626"/>
            <a:ext cx="303978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Kirkup (2015)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707827" y="3018234"/>
            <a:ext cx="13214747" cy="379214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2" name="Text 20"/>
          <p:cNvSpPr/>
          <p:nvPr/>
        </p:nvSpPr>
        <p:spPr>
          <a:xfrm>
            <a:off x="838081" y="3103840"/>
            <a:ext cx="303978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Shrewsbury &amp; Telford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4145518" y="3103840"/>
            <a:ext cx="30359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1970s-2019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7449145" y="3103840"/>
            <a:ext cx="30359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200+ babies and mothers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10752773" y="3103840"/>
            <a:ext cx="303978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Ockenden (2022)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707827" y="3397448"/>
            <a:ext cx="13214747" cy="379214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7" name="Text 25"/>
          <p:cNvSpPr/>
          <p:nvPr/>
        </p:nvSpPr>
        <p:spPr>
          <a:xfrm>
            <a:off x="838081" y="3483054"/>
            <a:ext cx="303978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Chester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4145518" y="3483054"/>
            <a:ext cx="30359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2015-16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7449145" y="3483054"/>
            <a:ext cx="303597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14 babies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10752773" y="3483054"/>
            <a:ext cx="3039785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Thirlwall (ongoing)</a:t>
            </a:r>
            <a:endParaRPr lang="en-US" sz="1100" dirty="0"/>
          </a:p>
        </p:txBody>
      </p:sp>
      <p:sp>
        <p:nvSpPr>
          <p:cNvPr id="31" name="Text 29"/>
          <p:cNvSpPr/>
          <p:nvPr/>
        </p:nvSpPr>
        <p:spPr>
          <a:xfrm>
            <a:off x="700207" y="3979307"/>
            <a:ext cx="4110038" cy="2559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Identical Systemic Failures Across All Cases</a:t>
            </a:r>
            <a:endParaRPr lang="en-US" sz="2000" dirty="0"/>
          </a:p>
        </p:txBody>
      </p:sp>
      <p:sp>
        <p:nvSpPr>
          <p:cNvPr id="32" name="Shape 30"/>
          <p:cNvSpPr/>
          <p:nvPr/>
        </p:nvSpPr>
        <p:spPr>
          <a:xfrm>
            <a:off x="700207" y="4430316"/>
            <a:ext cx="4323278" cy="982623"/>
          </a:xfrm>
          <a:prstGeom prst="roundRect">
            <a:avLst>
              <a:gd name="adj" fmla="val 555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3" name="Text 31"/>
          <p:cNvSpPr/>
          <p:nvPr/>
        </p:nvSpPr>
        <p:spPr>
          <a:xfrm>
            <a:off x="837843" y="4567952"/>
            <a:ext cx="1706761" cy="213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✗ Staffing Deficits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837843" y="4859298"/>
            <a:ext cx="4048006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Chronic understaffing, lost clinical expertise, inadequate skill mix</a:t>
            </a:r>
            <a:endParaRPr lang="en-US" sz="1100" dirty="0"/>
          </a:p>
        </p:txBody>
      </p:sp>
      <p:sp>
        <p:nvSpPr>
          <p:cNvPr id="35" name="Shape 33"/>
          <p:cNvSpPr/>
          <p:nvPr/>
        </p:nvSpPr>
        <p:spPr>
          <a:xfrm>
            <a:off x="5153501" y="4430316"/>
            <a:ext cx="4323278" cy="982623"/>
          </a:xfrm>
          <a:prstGeom prst="roundRect">
            <a:avLst>
              <a:gd name="adj" fmla="val 555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6" name="Text 34"/>
          <p:cNvSpPr/>
          <p:nvPr/>
        </p:nvSpPr>
        <p:spPr>
          <a:xfrm>
            <a:off x="5291138" y="4567952"/>
            <a:ext cx="1706761" cy="213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✗ Weak Governance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5291138" y="4859298"/>
            <a:ext cx="4048006" cy="416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Poor incident investigation, ignored warnings, lack of accountability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9606796" y="4430316"/>
            <a:ext cx="4323278" cy="982623"/>
          </a:xfrm>
          <a:prstGeom prst="roundRect">
            <a:avLst>
              <a:gd name="adj" fmla="val 555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39" name="Text 37"/>
          <p:cNvSpPr/>
          <p:nvPr/>
        </p:nvSpPr>
        <p:spPr>
          <a:xfrm>
            <a:off x="9744432" y="4567952"/>
            <a:ext cx="1706761" cy="213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✗ Financial Pressures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9744432" y="4859298"/>
            <a:ext cx="4048006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Cost-cutting prioritised over patient safety, deferred investment</a:t>
            </a:r>
            <a:endParaRPr lang="en-US" sz="1100" dirty="0"/>
          </a:p>
        </p:txBody>
      </p:sp>
      <p:sp>
        <p:nvSpPr>
          <p:cNvPr id="41" name="Shape 39"/>
          <p:cNvSpPr/>
          <p:nvPr/>
        </p:nvSpPr>
        <p:spPr>
          <a:xfrm>
            <a:off x="700207" y="5542955"/>
            <a:ext cx="6549866" cy="774621"/>
          </a:xfrm>
          <a:prstGeom prst="roundRect">
            <a:avLst>
              <a:gd name="adj" fmla="val 7051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42" name="Text 40"/>
          <p:cNvSpPr/>
          <p:nvPr/>
        </p:nvSpPr>
        <p:spPr>
          <a:xfrm>
            <a:off x="837843" y="5680591"/>
            <a:ext cx="1706761" cy="213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✗ Silenced Staff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837843" y="5971937"/>
            <a:ext cx="6274594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Concerns dismissed, fear of speaking up, retaliation against whistleblowers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7380089" y="5542955"/>
            <a:ext cx="6549985" cy="774621"/>
          </a:xfrm>
          <a:prstGeom prst="roundRect">
            <a:avLst>
              <a:gd name="adj" fmla="val 7051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45" name="Text 43"/>
          <p:cNvSpPr/>
          <p:nvPr/>
        </p:nvSpPr>
        <p:spPr>
          <a:xfrm>
            <a:off x="7517725" y="5680591"/>
            <a:ext cx="1706761" cy="213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✗ Regulatory Gaps</a:t>
            </a:r>
            <a:endParaRPr lang="en-US" sz="1600" dirty="0"/>
          </a:p>
        </p:txBody>
      </p:sp>
      <p:sp>
        <p:nvSpPr>
          <p:cNvPr id="46" name="Text 44"/>
          <p:cNvSpPr/>
          <p:nvPr/>
        </p:nvSpPr>
        <p:spPr>
          <a:xfrm>
            <a:off x="7517725" y="5971937"/>
            <a:ext cx="6274713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Failed inspections, no real-time monitoring, reactive rather than proactive oversight</a:t>
            </a:r>
            <a:endParaRPr lang="en-US" sz="1100" dirty="0"/>
          </a:p>
        </p:txBody>
      </p:sp>
      <p:sp>
        <p:nvSpPr>
          <p:cNvPr id="47" name="Shape 45"/>
          <p:cNvSpPr/>
          <p:nvPr/>
        </p:nvSpPr>
        <p:spPr>
          <a:xfrm>
            <a:off x="700207" y="6463784"/>
            <a:ext cx="13229987" cy="1220986"/>
          </a:xfrm>
          <a:prstGeom prst="roundRect">
            <a:avLst>
              <a:gd name="adj" fmla="val 4473"/>
            </a:avLst>
          </a:prstGeom>
          <a:solidFill>
            <a:srgbClr val="B3E5FF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4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223" y="6629400"/>
            <a:ext cx="213241" cy="170617"/>
          </a:xfrm>
          <a:prstGeom prst="rect">
            <a:avLst/>
          </a:prstGeom>
        </p:spPr>
      </p:pic>
      <p:sp>
        <p:nvSpPr>
          <p:cNvPr id="49" name="Text 46"/>
          <p:cNvSpPr/>
          <p:nvPr/>
        </p:nvSpPr>
        <p:spPr>
          <a:xfrm>
            <a:off x="1173480" y="6626304"/>
            <a:ext cx="1706761" cy="213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Key Insight</a:t>
            </a:r>
            <a:endParaRPr lang="en-US" sz="1600" dirty="0"/>
          </a:p>
        </p:txBody>
      </p:sp>
      <p:sp>
        <p:nvSpPr>
          <p:cNvPr id="50" name="Text 47"/>
          <p:cNvSpPr/>
          <p:nvPr/>
        </p:nvSpPr>
        <p:spPr>
          <a:xfrm>
            <a:off x="1173480" y="6969681"/>
            <a:ext cx="12626697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Chester represents the fourth major scandal with identical root causes</a:t>
            </a:r>
            <a:endParaRPr lang="en-US" sz="1100" dirty="0"/>
          </a:p>
        </p:txBody>
      </p:sp>
      <p:sp>
        <p:nvSpPr>
          <p:cNvPr id="51" name="Text 48"/>
          <p:cNvSpPr/>
          <p:nvPr/>
        </p:nvSpPr>
        <p:spPr>
          <a:xfrm>
            <a:off x="1173480" y="7294721"/>
            <a:ext cx="12626697" cy="208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Implication:</a:t>
            </a:r>
            <a:r>
              <a:rPr lang="en-US" sz="11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The NHS has systemic quality deficits requiring fundamental reform beyond individual accountability measures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78443"/>
            <a:ext cx="4167902" cy="521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Impact Analysis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793790" y="1462921"/>
            <a:ext cx="7334607" cy="416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5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Consequences for Quality, Efficiency and Equity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93790" y="2276594"/>
            <a:ext cx="2500670" cy="3125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QUALITY IMPACT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793790" y="2747843"/>
            <a:ext cx="4088963" cy="762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Sub-optimal care delivery: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13/17 cases "may have been prevented with different care" (Hawdon review)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93790" y="3565565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Failed duty of candour: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Families not informed of concerns promptly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93790" y="4183499"/>
            <a:ext cx="4088963" cy="762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Safety culture deterioration: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Normalised deviation from clinical standards, "can-do" culture masking serious problems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277564" y="2276594"/>
            <a:ext cx="2500670" cy="3125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EFFICIENCY IMPACT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5277564" y="2747843"/>
            <a:ext cx="4088963" cy="762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Resource waste: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Preventable complications requiring additional treatment, 4-year investigation period (2016-2020)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5277564" y="3565565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Service disruption: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Unit downgrade, reduced capacity, reputational damage affecting referrals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5277564" y="4375664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Opportunity costs: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Management time and resources diverted from service improvement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9761339" y="2276594"/>
            <a:ext cx="2500670" cy="3125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EQUITY IMPACT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9761339" y="2747843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Unequal access: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Premature babies denied appropriate Level 3 specialist care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9761339" y="3311485"/>
            <a:ext cx="4088963" cy="508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Geographic inequity: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North Wales unit closure disproportionately affected regional access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9761339" y="4155757"/>
            <a:ext cx="4088963" cy="762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Disproportionate burden: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Most vulnerable patient population—premature and sick neonates—bore the consequences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793790" y="5185053"/>
            <a:ext cx="2757368" cy="3125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Broader Societal Impact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793790" y="5735717"/>
            <a:ext cx="130428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Profound loss of public trust in NHS neonatal services nationally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793790" y="6045279"/>
            <a:ext cx="130428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National policy rethinking regarding neonatal service configuration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793790" y="6354842"/>
            <a:ext cx="130428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Legal precedent for criminal accountability in healthcare settings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793790" y="6664404"/>
            <a:ext cx="130428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Long-term psychological trauma for families and surviving staff members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793790" y="7097078"/>
            <a:ext cx="130428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(Lawrence and Conn, 2024; Jacob and Raine, 2016; Berwick, 2013; Marmot et al., 2020)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52820"/>
            <a:ext cx="4174331" cy="521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Component 2 Preview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793790" y="1237298"/>
            <a:ext cx="8142089" cy="416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5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Service Improvement Report Structure (3,000 words)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793790" y="2050971"/>
            <a:ext cx="2083951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01 Introduction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793790" y="2470071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Comprehensive background and context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793790" y="2779633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Problem identification and scope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93790" y="3089196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Clear aims and objectives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793790" y="3398758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Analytical framework justification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793790" y="3811548"/>
            <a:ext cx="2100143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03 Recommendations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793790" y="4230648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Quality Improvement Methodologies: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793790" y="4627602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PDSA Cycles (Langley et al., 2009)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793790" y="4937165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Six Sigma - DMAIC approach (McLaughlin and Kaluzny, 2020)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793790" y="5246727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Lean Methodology (Toussaint and Berry, 2013)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793790" y="5643682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Implementation Strategy: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93790" y="6040636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Specific, actionable recommendations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793790" y="6350198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Timeline and resource allocation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793790" y="6659761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Evaluation metrics and monitoring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7516416" y="2050971"/>
            <a:ext cx="2083951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02 Main Body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7516416" y="2470071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Section 1: Root Cause Analysis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7516416" y="2867025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Fishbone (Ishikawa) Diagram with 6 categories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7516416" y="3176588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Donabedian Model detailed application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7516416" y="3573542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Section 2: Strategic Analysis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7516416" y="3970496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SWOT or PESTLE analysis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7516416" y="4280059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Environmental assessment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7516416" y="4677013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Section 3: Evidence Synthesis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7516416" y="5073968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Peer-reviewed literature integration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7516416" y="5383530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Best practice benchmarking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7516416" y="5796320"/>
            <a:ext cx="2083951" cy="2603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04 Conclusion</a:t>
            </a:r>
            <a:endParaRPr lang="en-US" sz="2000" dirty="0"/>
          </a:p>
        </p:txBody>
      </p:sp>
      <p:sp>
        <p:nvSpPr>
          <p:cNvPr id="29" name="Text 27"/>
          <p:cNvSpPr/>
          <p:nvPr/>
        </p:nvSpPr>
        <p:spPr>
          <a:xfrm>
            <a:off x="7516416" y="6215420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Key findings synthesis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7516416" y="6524982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Future implications for policy and practice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7516416" y="6834545"/>
            <a:ext cx="6327815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Call to action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793790" y="7322701"/>
            <a:ext cx="13042821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(Ishikawa, 1990; Langley et al., 2009; McLaughlin and Kaluzny, 2020)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9135" y="549593"/>
            <a:ext cx="3408283" cy="4260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99135" y="1027509"/>
            <a:ext cx="4738092" cy="3407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Key Takeaways: A Preventable Tragedy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699135" y="1662708"/>
            <a:ext cx="13232130" cy="937022"/>
          </a:xfrm>
          <a:prstGeom prst="roundRect">
            <a:avLst>
              <a:gd name="adj" fmla="val 5820"/>
            </a:avLst>
          </a:prstGeom>
          <a:solidFill>
            <a:srgbClr val="B3E5FF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913" y="1729026"/>
            <a:ext cx="255508" cy="20443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214199" y="1725097"/>
            <a:ext cx="2044898" cy="2556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Core Conclusion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1214199" y="2110502"/>
            <a:ext cx="12587288" cy="2077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Lucy Letby case represents </a:t>
            </a:r>
            <a:r>
              <a:rPr lang="en-US" sz="1100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systemic quality assurance failure</a:t>
            </a:r>
            <a:r>
              <a:rPr lang="en-US" sz="11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not solely individual criminal action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699135" y="2694623"/>
            <a:ext cx="2976562" cy="2556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Multiple Root Causes Identified</a:t>
            </a:r>
            <a:endParaRPr lang="en-US" sz="2000" dirty="0"/>
          </a:p>
        </p:txBody>
      </p:sp>
      <p:sp>
        <p:nvSpPr>
          <p:cNvPr id="9" name="Shape 6"/>
          <p:cNvSpPr/>
          <p:nvPr/>
        </p:nvSpPr>
        <p:spPr>
          <a:xfrm>
            <a:off x="699135" y="3144917"/>
            <a:ext cx="6551176" cy="773311"/>
          </a:xfrm>
          <a:prstGeom prst="roundRect">
            <a:avLst>
              <a:gd name="adj" fmla="val 705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0" name="Text 7"/>
          <p:cNvSpPr/>
          <p:nvPr/>
        </p:nvSpPr>
        <p:spPr>
          <a:xfrm>
            <a:off x="836533" y="3282315"/>
            <a:ext cx="1895237" cy="2128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Critical Staffing Deficits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836533" y="3573066"/>
            <a:ext cx="6276380" cy="2077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Quantity AND expertise compromised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7380089" y="3144917"/>
            <a:ext cx="6551176" cy="773311"/>
          </a:xfrm>
          <a:prstGeom prst="roundRect">
            <a:avLst>
              <a:gd name="adj" fmla="val 705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3" name="Text 10"/>
          <p:cNvSpPr/>
          <p:nvPr/>
        </p:nvSpPr>
        <p:spPr>
          <a:xfrm>
            <a:off x="7517487" y="3282315"/>
            <a:ext cx="2213491" cy="2128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Deteriorating Infrastructure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7517487" y="3573066"/>
            <a:ext cx="6276380" cy="2077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Environmental hazards and contamination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699135" y="4048006"/>
            <a:ext cx="6551176" cy="773311"/>
          </a:xfrm>
          <a:prstGeom prst="roundRect">
            <a:avLst>
              <a:gd name="adj" fmla="val 705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6" name="Text 13"/>
          <p:cNvSpPr/>
          <p:nvPr/>
        </p:nvSpPr>
        <p:spPr>
          <a:xfrm>
            <a:off x="836533" y="4185404"/>
            <a:ext cx="1704142" cy="2128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Capacity Failures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836533" y="4476155"/>
            <a:ext cx="6276380" cy="2077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Regional system breakdown</a:t>
            </a:r>
            <a:endParaRPr lang="en-US" sz="1100" dirty="0"/>
          </a:p>
        </p:txBody>
      </p:sp>
      <p:sp>
        <p:nvSpPr>
          <p:cNvPr id="18" name="Shape 15"/>
          <p:cNvSpPr/>
          <p:nvPr/>
        </p:nvSpPr>
        <p:spPr>
          <a:xfrm>
            <a:off x="7380089" y="4048006"/>
            <a:ext cx="6551176" cy="773311"/>
          </a:xfrm>
          <a:prstGeom prst="roundRect">
            <a:avLst>
              <a:gd name="adj" fmla="val 7052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9" name="Text 16"/>
          <p:cNvSpPr/>
          <p:nvPr/>
        </p:nvSpPr>
        <p:spPr>
          <a:xfrm>
            <a:off x="7517487" y="4185404"/>
            <a:ext cx="2044422" cy="2128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0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Weak Clinical Governance</a:t>
            </a:r>
            <a:endParaRPr lang="en-US" sz="1600" dirty="0"/>
          </a:p>
        </p:txBody>
      </p:sp>
      <p:sp>
        <p:nvSpPr>
          <p:cNvPr id="20" name="Text 17"/>
          <p:cNvSpPr/>
          <p:nvPr/>
        </p:nvSpPr>
        <p:spPr>
          <a:xfrm>
            <a:off x="7517487" y="4476155"/>
            <a:ext cx="6276380" cy="2077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Poor safety culture and oversight</a:t>
            </a:r>
            <a:endParaRPr lang="en-US" sz="1100" dirty="0"/>
          </a:p>
        </p:txBody>
      </p:sp>
      <p:sp>
        <p:nvSpPr>
          <p:cNvPr id="21" name="Text 18"/>
          <p:cNvSpPr/>
          <p:nvPr/>
        </p:nvSpPr>
        <p:spPr>
          <a:xfrm>
            <a:off x="699135" y="4967288"/>
            <a:ext cx="13232130" cy="2077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All defensive layers compromised simultaneously—classic Swiss Cheese alignment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699135" y="5369719"/>
            <a:ext cx="4044910" cy="2556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Profound Impact Across Three Dimensions</a:t>
            </a:r>
            <a:endParaRPr lang="en-US" sz="2000" dirty="0"/>
          </a:p>
        </p:txBody>
      </p:sp>
      <p:pic>
        <p:nvPicPr>
          <p:cNvPr id="2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4127" y="5820013"/>
            <a:ext cx="10058400" cy="215310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49987"/>
            <a:ext cx="8340566" cy="5954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Critical Lessons for Quality Assurance</a:t>
            </a:r>
            <a:endParaRPr lang="en-US" sz="3750" dirty="0"/>
          </a:p>
        </p:txBody>
      </p:sp>
      <p:sp>
        <p:nvSpPr>
          <p:cNvPr id="3" name="Shape 1"/>
          <p:cNvSpPr/>
          <p:nvPr/>
        </p:nvSpPr>
        <p:spPr>
          <a:xfrm>
            <a:off x="793790" y="1808321"/>
            <a:ext cx="408265" cy="408265"/>
          </a:xfrm>
          <a:prstGeom prst="roundRect">
            <a:avLst>
              <a:gd name="adj" fmla="val 1866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54988" y="1833801"/>
            <a:ext cx="285750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1</a:t>
            </a:r>
            <a:endParaRPr lang="en-US" sz="2250" dirty="0"/>
          </a:p>
        </p:txBody>
      </p:sp>
      <p:sp>
        <p:nvSpPr>
          <p:cNvPr id="5" name="Text 3"/>
          <p:cNvSpPr/>
          <p:nvPr/>
        </p:nvSpPr>
        <p:spPr>
          <a:xfrm>
            <a:off x="1383506" y="1870591"/>
            <a:ext cx="3250644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Systems Thinking is Essential</a:t>
            </a:r>
            <a:endParaRPr lang="en-US" sz="1850" dirty="0"/>
          </a:p>
        </p:txBody>
      </p:sp>
      <p:sp>
        <p:nvSpPr>
          <p:cNvPr id="6" name="Text 4"/>
          <p:cNvSpPr/>
          <p:nvPr/>
        </p:nvSpPr>
        <p:spPr>
          <a:xfrm>
            <a:off x="1383506" y="2277070"/>
            <a:ext cx="3606641" cy="870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Individual blame is insufficient (Reason, 2000). Must analyse organisational failures comprehensively.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5216962" y="1808321"/>
            <a:ext cx="408265" cy="408265"/>
          </a:xfrm>
          <a:prstGeom prst="roundRect">
            <a:avLst>
              <a:gd name="adj" fmla="val 1866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278160" y="1833801"/>
            <a:ext cx="285750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2</a:t>
            </a:r>
            <a:endParaRPr lang="en-US" sz="2250" dirty="0"/>
          </a:p>
        </p:txBody>
      </p:sp>
      <p:sp>
        <p:nvSpPr>
          <p:cNvPr id="9" name="Text 7"/>
          <p:cNvSpPr/>
          <p:nvPr/>
        </p:nvSpPr>
        <p:spPr>
          <a:xfrm>
            <a:off x="5806678" y="1870591"/>
            <a:ext cx="3519964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Structure Determines Outcomes</a:t>
            </a:r>
            <a:endParaRPr lang="en-US" sz="1850" dirty="0"/>
          </a:p>
        </p:txBody>
      </p:sp>
      <p:sp>
        <p:nvSpPr>
          <p:cNvPr id="10" name="Text 8"/>
          <p:cNvSpPr/>
          <p:nvPr/>
        </p:nvSpPr>
        <p:spPr>
          <a:xfrm>
            <a:off x="5806678" y="2277070"/>
            <a:ext cx="3606641" cy="1161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Adequate resources are prerequisites, not optional extras (Donabedian, 1988). Cannot deliver quality care without proper structure.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9640133" y="1808321"/>
            <a:ext cx="408265" cy="408265"/>
          </a:xfrm>
          <a:prstGeom prst="roundRect">
            <a:avLst>
              <a:gd name="adj" fmla="val 1866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9701332" y="1833801"/>
            <a:ext cx="285750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3</a:t>
            </a:r>
            <a:endParaRPr lang="en-US" sz="2250" dirty="0"/>
          </a:p>
        </p:txBody>
      </p:sp>
      <p:sp>
        <p:nvSpPr>
          <p:cNvPr id="13" name="Text 11"/>
          <p:cNvSpPr/>
          <p:nvPr/>
        </p:nvSpPr>
        <p:spPr>
          <a:xfrm>
            <a:off x="10229850" y="1870591"/>
            <a:ext cx="2599134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Listen to Frontline Staff</a:t>
            </a:r>
            <a:endParaRPr lang="en-US" sz="1850" dirty="0"/>
          </a:p>
        </p:txBody>
      </p:sp>
      <p:sp>
        <p:nvSpPr>
          <p:cNvPr id="14" name="Text 12"/>
          <p:cNvSpPr/>
          <p:nvPr/>
        </p:nvSpPr>
        <p:spPr>
          <a:xfrm>
            <a:off x="10229850" y="2277070"/>
            <a:ext cx="3606641" cy="870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Clinical staff recognise problems early (Francis, 2013). Ignored warnings enable preventable harm.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793790" y="3801070"/>
            <a:ext cx="408265" cy="408265"/>
          </a:xfrm>
          <a:prstGeom prst="roundRect">
            <a:avLst>
              <a:gd name="adj" fmla="val 1866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54988" y="3826550"/>
            <a:ext cx="285750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4</a:t>
            </a:r>
            <a:endParaRPr lang="en-US" sz="2250" dirty="0"/>
          </a:p>
        </p:txBody>
      </p:sp>
      <p:sp>
        <p:nvSpPr>
          <p:cNvPr id="17" name="Text 15"/>
          <p:cNvSpPr/>
          <p:nvPr/>
        </p:nvSpPr>
        <p:spPr>
          <a:xfrm>
            <a:off x="1383506" y="3863340"/>
            <a:ext cx="3794046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Robust Governance Prevents Harm</a:t>
            </a:r>
            <a:endParaRPr lang="en-US" sz="1850" dirty="0"/>
          </a:p>
        </p:txBody>
      </p:sp>
      <p:sp>
        <p:nvSpPr>
          <p:cNvPr id="18" name="Text 16"/>
          <p:cNvSpPr/>
          <p:nvPr/>
        </p:nvSpPr>
        <p:spPr>
          <a:xfrm>
            <a:off x="1383506" y="4269819"/>
            <a:ext cx="5818227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Effective incident investigation essential. Clear escalation pathways required. Accountability mechanisms must function properly.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7428548" y="3801070"/>
            <a:ext cx="408265" cy="408265"/>
          </a:xfrm>
          <a:prstGeom prst="roundRect">
            <a:avLst>
              <a:gd name="adj" fmla="val 18668"/>
            </a:avLst>
          </a:prstGeom>
          <a:solidFill>
            <a:srgbClr val="CCEEFF"/>
          </a:solidFill>
          <a:ln w="7620">
            <a:solidFill>
              <a:srgbClr val="B2D4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489746" y="3826550"/>
            <a:ext cx="285750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5</a:t>
            </a:r>
            <a:endParaRPr lang="en-US" sz="2250" dirty="0"/>
          </a:p>
        </p:txBody>
      </p:sp>
      <p:sp>
        <p:nvSpPr>
          <p:cNvPr id="21" name="Text 19"/>
          <p:cNvSpPr/>
          <p:nvPr/>
        </p:nvSpPr>
        <p:spPr>
          <a:xfrm>
            <a:off x="8018264" y="3863340"/>
            <a:ext cx="4667726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72525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Quality Cannot Be Sacrificed for Efficiency</a:t>
            </a:r>
            <a:endParaRPr lang="en-US" sz="1850" dirty="0"/>
          </a:p>
        </p:txBody>
      </p:sp>
      <p:sp>
        <p:nvSpPr>
          <p:cNvPr id="22" name="Text 20"/>
          <p:cNvSpPr/>
          <p:nvPr/>
        </p:nvSpPr>
        <p:spPr>
          <a:xfrm>
            <a:off x="8018264" y="4269819"/>
            <a:ext cx="5818227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Short-term savings create long-term catastrophe (Berwick, 2013). ANNP redundancies saved money but created critical clinical risk.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1065967" y="5326618"/>
            <a:ext cx="2381607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Final Reflection</a:t>
            </a:r>
            <a:endParaRPr lang="en-US" sz="1850" dirty="0"/>
          </a:p>
        </p:txBody>
      </p:sp>
      <p:sp>
        <p:nvSpPr>
          <p:cNvPr id="24" name="Text 22"/>
          <p:cNvSpPr/>
          <p:nvPr/>
        </p:nvSpPr>
        <p:spPr>
          <a:xfrm>
            <a:off x="1065967" y="5896451"/>
            <a:ext cx="12770644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Consultant's Warning to CEO (December 2015):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1065967" y="6390799"/>
            <a:ext cx="12770644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"When things snap, the casualties will either be </a:t>
            </a: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children's lives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or the </a:t>
            </a: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mental and physical health of our staff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."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1065967" y="6885146"/>
            <a:ext cx="12770644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— Both predictions tragically came true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793790" y="5054441"/>
            <a:ext cx="22860" cy="2325052"/>
          </a:xfrm>
          <a:prstGeom prst="rect">
            <a:avLst/>
          </a:prstGeom>
          <a:solidFill>
            <a:srgbClr val="007EBD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D1EE1E89-DA02-227F-DEE7-FF6333B1C7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198" y="412595"/>
            <a:ext cx="13516003" cy="713150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9B6DB1EE-BA30-6C53-0B48-506F5D2D83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11" y="144966"/>
            <a:ext cx="14396225" cy="7883911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27462DB-53D1-E07E-F2CE-069690328E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129" y="1494263"/>
            <a:ext cx="13272142" cy="482138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771</TotalTime>
  <Words>2207</Words>
  <Application>Microsoft Office PowerPoint</Application>
  <PresentationFormat>Custom</PresentationFormat>
  <Paragraphs>322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Inter</vt:lpstr>
      <vt:lpstr>Petrona Light</vt:lpstr>
      <vt:lpstr>Petrona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Jhanvi Chauhan</dc:creator>
  <cp:lastModifiedBy>Jhanvi Shivabhai Chauhan (2430269)</cp:lastModifiedBy>
  <cp:revision>7</cp:revision>
  <dcterms:created xsi:type="dcterms:W3CDTF">2025-11-16T12:56:40Z</dcterms:created>
  <dcterms:modified xsi:type="dcterms:W3CDTF">2025-11-17T12:59:00Z</dcterms:modified>
</cp:coreProperties>
</file>