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1" r:id="rId5"/>
    <p:sldId id="259" r:id="rId6"/>
    <p:sldId id="260" r:id="rId7"/>
    <p:sldId id="284" r:id="rId8"/>
    <p:sldId id="262" r:id="rId9"/>
    <p:sldId id="263" r:id="rId10"/>
    <p:sldId id="265" r:id="rId11"/>
    <p:sldId id="266" r:id="rId12"/>
    <p:sldId id="264" r:id="rId13"/>
    <p:sldId id="267" r:id="rId14"/>
    <p:sldId id="268" r:id="rId15"/>
    <p:sldId id="269" r:id="rId16"/>
    <p:sldId id="271" r:id="rId17"/>
    <p:sldId id="272" r:id="rId18"/>
    <p:sldId id="276" r:id="rId19"/>
    <p:sldId id="275" r:id="rId20"/>
    <p:sldId id="278" r:id="rId21"/>
    <p:sldId id="279" r:id="rId22"/>
    <p:sldId id="277" r:id="rId23"/>
    <p:sldId id="281" r:id="rId24"/>
    <p:sldId id="280" r:id="rId25"/>
    <p:sldId id="283" r:id="rId26"/>
    <p:sldId id="282" r:id="rId27"/>
    <p:sldId id="285" r:id="rId28"/>
    <p:sldId id="286" r:id="rId29"/>
    <p:sldId id="288" r:id="rId30"/>
    <p:sldId id="289" r:id="rId31"/>
    <p:sldId id="290" r:id="rId32"/>
    <p:sldId id="291" r:id="rId33"/>
    <p:sldId id="292" r:id="rId34"/>
    <p:sldId id="293" r:id="rId35"/>
    <p:sldId id="294" r:id="rId36"/>
    <p:sldId id="295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2" d="100"/>
          <a:sy n="72" d="100"/>
        </p:scale>
        <p:origin x="-186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slide" Target="slides/slide36.xml"/><Relationship Id="rId38" Type="http://schemas.openxmlformats.org/officeDocument/2006/relationships/printerSettings" Target="printerSettings/printerSettings1.bin"/><Relationship Id="rId39" Type="http://schemas.openxmlformats.org/officeDocument/2006/relationships/presProps" Target="presProps.xml"/><Relationship Id="rId40" Type="http://schemas.openxmlformats.org/officeDocument/2006/relationships/viewProps" Target="viewProps.xml"/><Relationship Id="rId41" Type="http://schemas.openxmlformats.org/officeDocument/2006/relationships/theme" Target="theme/theme1.xml"/><Relationship Id="rId4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x-none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dirty="0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x-none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x-none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C6B1FF6-39B9-40F5-8B67-33C6354A3D4F}" type="slidenum">
              <a:rPr kumimoji="0" lang="en-US" smtClean="0"/>
              <a:pPr eaLnBrk="1" latinLnBrk="0" hangingPunct="1"/>
              <a:t>‹#›</a:t>
            </a:fld>
            <a:endParaRPr kumimoji="0"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x-none" smtClean="0"/>
              <a:t>Click to edit Master text styles</a:t>
            </a:r>
          </a:p>
          <a:p>
            <a:pPr lvl="1" eaLnBrk="1" latinLnBrk="0" hangingPunct="1"/>
            <a:r>
              <a:rPr lang="x-none" smtClean="0"/>
              <a:t>Second level</a:t>
            </a:r>
          </a:p>
          <a:p>
            <a:pPr lvl="2" eaLnBrk="1" latinLnBrk="0" hangingPunct="1"/>
            <a:r>
              <a:rPr lang="x-none" smtClean="0"/>
              <a:t>Third level</a:t>
            </a:r>
          </a:p>
          <a:p>
            <a:pPr lvl="3" eaLnBrk="1" latinLnBrk="0" hangingPunct="1"/>
            <a:r>
              <a:rPr lang="x-none" smtClean="0"/>
              <a:t>Fourth level</a:t>
            </a:r>
          </a:p>
          <a:p>
            <a:pPr lvl="4" eaLnBrk="1" latinLnBrk="0" hangingPunct="1"/>
            <a:r>
              <a:rPr lang="x-none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eaLnBrk="1" latinLnBrk="0" hangingPunct="1"/>
            <a:fld id="{9D21D778-B565-4D7E-94D7-64010A445B68}" type="datetimeFigureOut">
              <a:rPr lang="en-US" smtClean="0"/>
              <a:pPr eaLnBrk="1" latinLnBrk="0" hangingPunct="1"/>
              <a:t>13/10/17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pPr algn="r" eaLnBrk="1" latinLnBrk="0" hangingPunct="1"/>
            <a:fld id="{9D21D778-B565-4D7E-94D7-64010A445B68}" type="datetimeFigureOut">
              <a:rPr lang="en-US" smtClean="0"/>
              <a:pPr algn="r" eaLnBrk="1" latinLnBrk="0" hangingPunct="1"/>
              <a:t>13/10/17</a:t>
            </a:fld>
            <a:endParaRPr lang="en-US" sz="1400" dirty="0">
              <a:solidFill>
                <a:srgbClr val="FFFFFF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pPr algn="l" eaLnBrk="1" latinLnBrk="0" hangingPunct="1"/>
            <a:endParaRPr kumimoji="0" lang="en-US" dirty="0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algn="ctr" eaLnBrk="1" latinLnBrk="0" hangingPunct="1"/>
            <a:fld id="{2C6B1FF6-39B9-40F5-8B67-33C6354A3D4F}" type="slidenum">
              <a:rPr kumimoji="0" lang="en-US" smtClean="0"/>
              <a:pPr algn="ctr" eaLnBrk="1" latinLnBrk="0" hangingPunct="1"/>
              <a:t>‹#›</a:t>
            </a:fld>
            <a:endParaRPr kumimoji="0" lang="en-US" sz="1600" dirty="0">
              <a:solidFill>
                <a:schemeClr val="accent3">
                  <a:shade val="75000"/>
                </a:schemeClr>
              </a:solidFill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x-none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x-none" smtClean="0"/>
              <a:t>Click to edit Master text styles</a:t>
            </a:r>
          </a:p>
          <a:p>
            <a:pPr lvl="1" eaLnBrk="1" latinLnBrk="0" hangingPunct="1"/>
            <a:r>
              <a:rPr kumimoji="0" lang="x-none" smtClean="0"/>
              <a:t>Second level</a:t>
            </a:r>
          </a:p>
          <a:p>
            <a:pPr lvl="2" eaLnBrk="1" latinLnBrk="0" hangingPunct="1"/>
            <a:r>
              <a:rPr kumimoji="0" lang="x-none" smtClean="0"/>
              <a:t>Third level</a:t>
            </a:r>
          </a:p>
          <a:p>
            <a:pPr lvl="3" eaLnBrk="1" latinLnBrk="0" hangingPunct="1"/>
            <a:r>
              <a:rPr kumimoji="0" lang="x-none" smtClean="0"/>
              <a:t>Fourth level</a:t>
            </a:r>
          </a:p>
          <a:p>
            <a:pPr lvl="4" eaLnBrk="1" latinLnBrk="0" hangingPunct="1"/>
            <a:r>
              <a:rPr kumimoji="0" lang="x-none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4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4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5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3.pn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4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4.pn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5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6.pn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8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29.png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0.png"/><Relationship Id="rId3" Type="http://schemas.openxmlformats.org/officeDocument/2006/relationships/image" Target="../media/image3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Myth &amp; Art:</a:t>
            </a:r>
            <a:br>
              <a:rPr lang="en-GB" dirty="0" smtClean="0"/>
            </a:br>
            <a:r>
              <a:rPr lang="en-GB" dirty="0" smtClean="0"/>
              <a:t>Art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352" y="2819400"/>
            <a:ext cx="8329586" cy="3178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8884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Free standing sculpture (wood, bronze, marble)</a:t>
            </a:r>
          </a:p>
          <a:p>
            <a:r>
              <a:rPr lang="en-GB" dirty="0" smtClean="0"/>
              <a:t>Vase paintings</a:t>
            </a:r>
          </a:p>
          <a:p>
            <a:r>
              <a:rPr lang="en-GB" dirty="0" smtClean="0"/>
              <a:t>Architecture </a:t>
            </a:r>
          </a:p>
          <a:p>
            <a:r>
              <a:rPr lang="en-GB" dirty="0" smtClean="0"/>
              <a:t>Wall paintings</a:t>
            </a:r>
          </a:p>
          <a:p>
            <a:r>
              <a:rPr lang="en-GB" dirty="0" smtClean="0"/>
              <a:t>Mosaics</a:t>
            </a:r>
          </a:p>
          <a:p>
            <a:r>
              <a:rPr lang="en-GB" dirty="0" smtClean="0"/>
              <a:t>Reliefs 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264" y="2172342"/>
            <a:ext cx="2206992" cy="3382143"/>
          </a:xfrm>
          <a:prstGeom prst="rect">
            <a:avLst/>
          </a:prstGeom>
          <a:effectLst>
            <a:glow rad="101600">
              <a:schemeClr val="accent5">
                <a:alpha val="75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248723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1272" y="228600"/>
            <a:ext cx="8534400" cy="758952"/>
          </a:xfrm>
        </p:spPr>
        <p:txBody>
          <a:bodyPr/>
          <a:lstStyle/>
          <a:p>
            <a:r>
              <a:rPr lang="en-GB" dirty="0" smtClean="0"/>
              <a:t>Pottery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Lots of different types</a:t>
            </a:r>
          </a:p>
          <a:p>
            <a:r>
              <a:rPr lang="en-GB" dirty="0" smtClean="0"/>
              <a:t>More affordable for people than sculpture</a:t>
            </a:r>
          </a:p>
          <a:p>
            <a:r>
              <a:rPr lang="en-GB" dirty="0" smtClean="0"/>
              <a:t>Key source for images about myth</a:t>
            </a:r>
          </a:p>
          <a:p>
            <a:r>
              <a:rPr lang="en-GB" dirty="0" smtClean="0"/>
              <a:t>But also show scenes of everyday life  (example)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09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800"/>
            <a:ext cx="9144000" cy="674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34689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1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42100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Pottery II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quarter" idx="1"/>
          </p:nvPr>
        </p:nvPicPr>
        <p:blipFill>
          <a:blip r:embed="rId2"/>
          <a:srcRect t="9517" b="9517"/>
          <a:stretch>
            <a:fillRect/>
          </a:stretch>
        </p:blipFill>
        <p:spPr>
          <a:xfrm>
            <a:off x="3011596" y="2967566"/>
            <a:ext cx="5824556" cy="3131482"/>
          </a:xfrm>
          <a:effectLst>
            <a:glow rad="101600">
              <a:schemeClr val="accent5">
                <a:alpha val="75000"/>
              </a:schemeClr>
            </a:glow>
          </a:effectLst>
        </p:spPr>
      </p:pic>
      <p:sp>
        <p:nvSpPr>
          <p:cNvPr id="5" name="TextBox 4"/>
          <p:cNvSpPr txBox="1"/>
          <p:nvPr/>
        </p:nvSpPr>
        <p:spPr>
          <a:xfrm>
            <a:off x="301752" y="1534781"/>
            <a:ext cx="8534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dirty="0" smtClean="0"/>
              <a:t>‘INTERIOR</a:t>
            </a:r>
            <a:r>
              <a:rPr lang="en-GB" dirty="0"/>
              <a:t>: love-making. A bearded, naked man kneels to the right, his back resting against a large folded cushion decorated with pairs of black bands with a line between, his fingertips reaching for the ground to help his </a:t>
            </a:r>
            <a:r>
              <a:rPr lang="en-GB" dirty="0" smtClean="0"/>
              <a:t>balance’. (British Museum)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1752" y="3157767"/>
            <a:ext cx="250296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 figure cup, circa 480 BC</a:t>
            </a:r>
          </a:p>
          <a:p>
            <a:r>
              <a:rPr lang="en-GB" dirty="0"/>
              <a:t>Attributed to the </a:t>
            </a:r>
            <a:r>
              <a:rPr lang="en-GB" dirty="0" err="1"/>
              <a:t>Dokimasia</a:t>
            </a:r>
            <a:r>
              <a:rPr lang="en-GB" dirty="0"/>
              <a:t> painter</a:t>
            </a:r>
          </a:p>
        </p:txBody>
      </p:sp>
    </p:spTree>
    <p:extLst>
      <p:ext uri="{BB962C8B-B14F-4D97-AF65-F5344CB8AC3E}">
        <p14:creationId xmlns:p14="http://schemas.microsoft.com/office/powerpoint/2010/main" val="141759872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6807" y="264616"/>
            <a:ext cx="4832486" cy="611707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11552" y="829134"/>
            <a:ext cx="3542106" cy="175432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Censorship:</a:t>
            </a:r>
          </a:p>
          <a:p>
            <a:r>
              <a:rPr lang="en-GB" dirty="0" smtClean="0"/>
              <a:t>In the past the penis of the </a:t>
            </a:r>
            <a:r>
              <a:rPr lang="en-GB" dirty="0" err="1" smtClean="0"/>
              <a:t>satry</a:t>
            </a:r>
            <a:endParaRPr lang="en-GB" dirty="0" smtClean="0"/>
          </a:p>
          <a:p>
            <a:r>
              <a:rPr lang="en-GB" dirty="0" smtClean="0"/>
              <a:t>was blacked-out, giving the</a:t>
            </a:r>
          </a:p>
          <a:p>
            <a:r>
              <a:rPr lang="en-GB" dirty="0"/>
              <a:t>i</a:t>
            </a:r>
            <a:r>
              <a:rPr lang="en-GB" dirty="0" smtClean="0"/>
              <a:t>mpression that the drinking cup </a:t>
            </a:r>
          </a:p>
          <a:p>
            <a:r>
              <a:rPr lang="en-GB" dirty="0"/>
              <a:t>w</a:t>
            </a:r>
            <a:r>
              <a:rPr lang="en-GB" dirty="0" smtClean="0"/>
              <a:t>as mysteriously hovering above</a:t>
            </a:r>
          </a:p>
          <a:p>
            <a:r>
              <a:rPr lang="en-GB" dirty="0" smtClean="0"/>
              <a:t>him.</a:t>
            </a:r>
          </a:p>
        </p:txBody>
      </p:sp>
    </p:spTree>
    <p:extLst>
      <p:ext uri="{BB962C8B-B14F-4D97-AF65-F5344CB8AC3E}">
        <p14:creationId xmlns:p14="http://schemas.microsoft.com/office/powerpoint/2010/main" val="5666904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Some Different Vase types</a:t>
            </a:r>
            <a:r>
              <a:rPr lang="is-IS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995" y="2074881"/>
            <a:ext cx="8842248" cy="3983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38923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Geometric Period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Approx. 800-650 BCE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Vases decorated in tightly packed geometric patterns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Figures represented in repetitive, </a:t>
            </a:r>
            <a:r>
              <a:rPr lang="en-GB" sz="2200" dirty="0" smtClean="0"/>
              <a:t>formulaic  </a:t>
            </a:r>
            <a:r>
              <a:rPr lang="en-GB" sz="2200" dirty="0"/>
              <a:t>style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200" dirty="0"/>
              <a:t>Some vases were very large, used as </a:t>
            </a:r>
            <a:r>
              <a:rPr lang="en-GB" sz="2200" dirty="0" smtClean="0"/>
              <a:t>monuments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 smtClean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endParaRPr lang="en-GB" sz="2400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Geometric amphora by the </a:t>
            </a:r>
            <a:r>
              <a:rPr lang="en-GB" sz="2400" dirty="0" err="1"/>
              <a:t>Dipylon</a:t>
            </a:r>
            <a:r>
              <a:rPr lang="en-GB" sz="2400" dirty="0"/>
              <a:t> Painter</a:t>
            </a:r>
            <a:r>
              <a:rPr lang="en-GB" sz="2400" dirty="0" smtClean="0"/>
              <a:t>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 smtClean="0"/>
              <a:t> </a:t>
            </a:r>
            <a:r>
              <a:rPr lang="en-GB" sz="2400" dirty="0"/>
              <a:t>760-750 BCE (National </a:t>
            </a:r>
            <a:r>
              <a:rPr lang="en-GB" sz="2400" dirty="0" smtClean="0"/>
              <a:t>Archaeological</a:t>
            </a:r>
          </a:p>
          <a:p>
            <a:pPr marL="0" indent="0">
              <a:buNone/>
            </a:pPr>
            <a:r>
              <a:rPr lang="en-GB" sz="2400" dirty="0" smtClean="0"/>
              <a:t> </a:t>
            </a:r>
            <a:r>
              <a:rPr lang="en-GB" sz="2400" dirty="0"/>
              <a:t>Museum of Athens)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Over 1.5m tall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/>
              <a:t>Graver marker in Athens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24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1511" y="2354968"/>
            <a:ext cx="2444161" cy="3744080"/>
          </a:xfrm>
          <a:prstGeom prst="rect">
            <a:avLst/>
          </a:prstGeom>
          <a:effectLst>
            <a:glow rad="101600">
              <a:schemeClr val="accent5">
                <a:alpha val="75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4533275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Geometric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Made as 3 separate pieces then joined together</a:t>
            </a:r>
          </a:p>
          <a:p>
            <a:r>
              <a:rPr lang="en-GB" dirty="0" smtClean="0"/>
              <a:t>Found in the </a:t>
            </a:r>
            <a:r>
              <a:rPr lang="en-GB" dirty="0" err="1"/>
              <a:t>D</a:t>
            </a:r>
            <a:r>
              <a:rPr lang="en-GB" dirty="0" err="1" smtClean="0"/>
              <a:t>ipylon</a:t>
            </a:r>
            <a:r>
              <a:rPr lang="en-GB" dirty="0" smtClean="0"/>
              <a:t> cemetery 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592" y="1527048"/>
            <a:ext cx="8295273" cy="316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6099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04967" y="175736"/>
            <a:ext cx="4929512" cy="65764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2551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Archaic Period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Archaic period: approx. 650-490 BCE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Initially black figure decoration; later red figure.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More focus on narrative.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Less use of geometric patterns.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Less formulaic figures; they become more realistic.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Frequent use of fantastical creatures</a:t>
            </a:r>
            <a:r>
              <a:rPr lang="en-GB" sz="2400" dirty="0" smtClean="0"/>
              <a:t>.</a:t>
            </a:r>
            <a:endParaRPr lang="en-GB" dirty="0" smtClean="0"/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4400184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Archaic 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Odysseus and Cyclops on the neck</a:t>
            </a:r>
          </a:p>
          <a:p>
            <a:r>
              <a:rPr lang="en-GB" dirty="0" smtClean="0"/>
              <a:t>Perseus and the gorgon on the</a:t>
            </a:r>
          </a:p>
          <a:p>
            <a:pPr marL="0" indent="0">
              <a:buNone/>
            </a:pPr>
            <a:r>
              <a:rPr lang="en-GB" dirty="0" smtClean="0"/>
              <a:t>Body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Elusis</a:t>
            </a:r>
            <a:r>
              <a:rPr lang="en-GB" dirty="0"/>
              <a:t> </a:t>
            </a:r>
            <a:r>
              <a:rPr lang="en-GB" dirty="0" smtClean="0"/>
              <a:t>Museum </a:t>
            </a:r>
          </a:p>
          <a:p>
            <a:pPr marL="0" indent="0">
              <a:buNone/>
            </a:pPr>
            <a:r>
              <a:rPr lang="en-GB" dirty="0" smtClean="0"/>
              <a:t>Mid 7</a:t>
            </a:r>
            <a:r>
              <a:rPr lang="en-GB" baseline="30000" dirty="0" smtClean="0"/>
              <a:t>th</a:t>
            </a:r>
            <a:r>
              <a:rPr lang="en-GB" dirty="0" smtClean="0"/>
              <a:t> C. BC</a:t>
            </a:r>
            <a:endParaRPr lang="en-GB" dirty="0"/>
          </a:p>
        </p:txBody>
      </p:sp>
      <p:pic>
        <p:nvPicPr>
          <p:cNvPr id="4" name="Picture 3" descr="http://4.bp.blogspot.com/-UOM-ay7UstY/UO2TiVP2RnI/AAAAAAAAAOI/vOF5MiJw_Xc/s1600/Vase+whole.jpg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67631" y="1629722"/>
            <a:ext cx="2505266" cy="4469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09042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Black Figure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Foreground painted in black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Some parts picked out in other colours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Details incised into the </a:t>
            </a:r>
            <a:r>
              <a:rPr lang="en-GB" sz="2400" dirty="0" smtClean="0"/>
              <a:t>paint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Started in Corinth, but eventually Athens became far superior in quality</a:t>
            </a:r>
            <a:endParaRPr lang="en-GB" sz="2400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37125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7536" b="4045"/>
          <a:stretch/>
        </p:blipFill>
        <p:spPr>
          <a:xfrm>
            <a:off x="3567704" y="338164"/>
            <a:ext cx="5353528" cy="602731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88073" y="670364"/>
            <a:ext cx="3633787" cy="35394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Black-figure </a:t>
            </a:r>
            <a:r>
              <a:rPr lang="en-GB" sz="2800" dirty="0" smtClean="0"/>
              <a:t>amphora</a:t>
            </a:r>
          </a:p>
          <a:p>
            <a:endParaRPr lang="en-GB" sz="2800" dirty="0"/>
          </a:p>
          <a:p>
            <a:r>
              <a:rPr lang="en-GB" sz="2800" dirty="0" err="1" smtClean="0"/>
              <a:t>Exekias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/>
              <a:t>Achilles and </a:t>
            </a:r>
            <a:r>
              <a:rPr lang="en-GB" sz="2800" dirty="0" err="1" smtClean="0"/>
              <a:t>Penthesilea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/>
              <a:t>Attica, 540-530 BC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5684869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Red Figure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Background painted black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Figures left colour of the vase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Details added in black paint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9094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3969" t="5208"/>
          <a:stretch/>
        </p:blipFill>
        <p:spPr>
          <a:xfrm>
            <a:off x="1839047" y="190869"/>
            <a:ext cx="5353452" cy="515758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69564" y="5436661"/>
            <a:ext cx="43570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Red-figure </a:t>
            </a:r>
            <a:r>
              <a:rPr lang="en-GB" dirty="0" err="1"/>
              <a:t>stamnos</a:t>
            </a:r>
            <a:r>
              <a:rPr lang="en-GB" dirty="0"/>
              <a:t> by the Siren Painter</a:t>
            </a:r>
          </a:p>
          <a:p>
            <a:r>
              <a:rPr lang="en-GB" dirty="0"/>
              <a:t>Odysseus and the Sirens</a:t>
            </a:r>
          </a:p>
          <a:p>
            <a:r>
              <a:rPr lang="en-GB" dirty="0"/>
              <a:t>Attica, 480-470 BC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6401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White-Ground Technique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Developed at the end of the 6</a:t>
            </a:r>
            <a:r>
              <a:rPr lang="en-GB" baseline="30000" dirty="0" smtClean="0"/>
              <a:t>th</a:t>
            </a:r>
            <a:r>
              <a:rPr lang="en-GB" dirty="0" smtClean="0"/>
              <a:t>C. BC</a:t>
            </a:r>
          </a:p>
          <a:p>
            <a:r>
              <a:rPr lang="en-GB" dirty="0" smtClean="0"/>
              <a:t>More popular in 5</a:t>
            </a:r>
            <a:r>
              <a:rPr lang="en-GB" baseline="30000" dirty="0" smtClean="0"/>
              <a:t>th</a:t>
            </a:r>
            <a:r>
              <a:rPr lang="en-GB" dirty="0" smtClean="0"/>
              <a:t> and 4</a:t>
            </a:r>
            <a:r>
              <a:rPr lang="en-GB" baseline="30000" dirty="0" smtClean="0"/>
              <a:t>th</a:t>
            </a:r>
            <a:r>
              <a:rPr lang="en-GB" dirty="0" smtClean="0"/>
              <a:t> 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5576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reece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07623" y="294543"/>
            <a:ext cx="2865746" cy="4491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http://www.sandrashaw.com/images/AH1L19vase2.jpg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20950" y="294543"/>
            <a:ext cx="2916601" cy="44915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73369" y="298778"/>
            <a:ext cx="2961640" cy="448733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58509" y="5309988"/>
            <a:ext cx="497440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Lekythoi</a:t>
            </a:r>
            <a:r>
              <a:rPr lang="en-GB" dirty="0" smtClean="0"/>
              <a:t>. Funerary urns.  Frequently depict mourning or departing scenes.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97358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Free standing: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Representations of the gods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Or of important people, e.g. victors in games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Architectural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Often found on temples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Would have been made from wood, stone and bronze; those that survive are marble or bronze.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870884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Archaic Statue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Early Greek statues were influence by Egyptian statues, </a:t>
            </a:r>
            <a:r>
              <a:rPr lang="en-GB" dirty="0" smtClean="0"/>
              <a:t>due </a:t>
            </a:r>
            <a:r>
              <a:rPr lang="en-GB" dirty="0"/>
              <a:t>to increased contact during the 7</a:t>
            </a:r>
            <a:r>
              <a:rPr lang="en-GB" baseline="30000" dirty="0"/>
              <a:t>th</a:t>
            </a:r>
            <a:r>
              <a:rPr lang="en-GB" dirty="0"/>
              <a:t> century.</a:t>
            </a:r>
          </a:p>
          <a:p>
            <a:r>
              <a:rPr lang="en-GB" dirty="0" smtClean="0"/>
              <a:t>Fixed/rigid pose, haven’t yet figured out how to make free-standing statues in more dynamic poses.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53052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29405"/>
          <a:stretch/>
        </p:blipFill>
        <p:spPr>
          <a:xfrm>
            <a:off x="539155" y="454889"/>
            <a:ext cx="2050873" cy="427672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4377" y="458861"/>
            <a:ext cx="2087516" cy="430971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1886" y="458861"/>
            <a:ext cx="1930009" cy="43057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940370" y="5309988"/>
            <a:ext cx="585639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Left</a:t>
            </a:r>
            <a:r>
              <a:rPr lang="en-GB" dirty="0"/>
              <a:t>: </a:t>
            </a:r>
            <a:r>
              <a:rPr lang="en-GB" dirty="0" err="1"/>
              <a:t>Ramases</a:t>
            </a:r>
            <a:r>
              <a:rPr lang="en-GB" dirty="0"/>
              <a:t> II, Temple of </a:t>
            </a:r>
            <a:r>
              <a:rPr lang="en-GB" dirty="0" err="1"/>
              <a:t>Karnak</a:t>
            </a:r>
            <a:r>
              <a:rPr lang="en-GB" dirty="0"/>
              <a:t>, Luxor</a:t>
            </a:r>
            <a:r>
              <a:rPr lang="en-GB" dirty="0" smtClean="0"/>
              <a:t>;</a:t>
            </a:r>
          </a:p>
          <a:p>
            <a:r>
              <a:rPr lang="en-GB" dirty="0" smtClean="0"/>
              <a:t> </a:t>
            </a:r>
            <a:r>
              <a:rPr lang="en-GB" b="1" dirty="0"/>
              <a:t>Middle</a:t>
            </a:r>
            <a:r>
              <a:rPr lang="en-GB" dirty="0"/>
              <a:t>: </a:t>
            </a:r>
            <a:r>
              <a:rPr lang="en-GB" dirty="0" err="1"/>
              <a:t>Kouros</a:t>
            </a:r>
            <a:r>
              <a:rPr lang="en-GB" dirty="0"/>
              <a:t>, Metropolitan Museum; </a:t>
            </a:r>
            <a:endParaRPr lang="en-GB" dirty="0" smtClean="0"/>
          </a:p>
          <a:p>
            <a:r>
              <a:rPr lang="en-GB" b="1" dirty="0" smtClean="0"/>
              <a:t>Right</a:t>
            </a:r>
            <a:r>
              <a:rPr lang="en-GB" dirty="0"/>
              <a:t>: </a:t>
            </a:r>
            <a:r>
              <a:rPr lang="en-GB" dirty="0" err="1"/>
              <a:t>Peplos</a:t>
            </a:r>
            <a:r>
              <a:rPr lang="en-GB" dirty="0"/>
              <a:t> </a:t>
            </a:r>
            <a:r>
              <a:rPr lang="en-GB" dirty="0" err="1"/>
              <a:t>Kore</a:t>
            </a:r>
            <a:r>
              <a:rPr lang="en-GB" dirty="0"/>
              <a:t>, Acropolis Museum Athens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90737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Classical Statues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Classical period ~500 – 330 BC</a:t>
            </a: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More naturalistic style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smtClean="0"/>
              <a:t>Progression of anatomy</a:t>
            </a:r>
            <a:endParaRPr lang="en-GB" sz="28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Use of natural proportions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 err="1"/>
              <a:t>Contrapposto</a:t>
            </a:r>
            <a:r>
              <a:rPr lang="en-GB" sz="2800" dirty="0"/>
              <a:t> </a:t>
            </a:r>
            <a:r>
              <a:rPr lang="en-GB" sz="2800" dirty="0" smtClean="0"/>
              <a:t>(a more natural human pose, with the weight mostly on one leg)</a:t>
            </a:r>
            <a:endParaRPr lang="en-GB" sz="2800" dirty="0"/>
          </a:p>
          <a:p>
            <a:pPr lvl="1"/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00387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http://www.italymagazine.com/sites/default/files/point-of-interest/riace-bronzes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560" y="296496"/>
            <a:ext cx="5895268" cy="5193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093664" y="5856864"/>
            <a:ext cx="70735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Riace</a:t>
            </a:r>
            <a:r>
              <a:rPr lang="en-GB" dirty="0"/>
              <a:t> </a:t>
            </a:r>
            <a:r>
              <a:rPr lang="en-GB" dirty="0" smtClean="0"/>
              <a:t>Warriors	Bronze</a:t>
            </a:r>
            <a:r>
              <a:rPr lang="en-GB" dirty="0"/>
              <a:t>, 460-450 </a:t>
            </a:r>
            <a:r>
              <a:rPr lang="en-GB" dirty="0" smtClean="0"/>
              <a:t>BC 	Probably </a:t>
            </a:r>
            <a:r>
              <a:rPr lang="en-GB" dirty="0"/>
              <a:t>Attic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20" y="296496"/>
            <a:ext cx="2503722" cy="5193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47714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Classical Temple Sculpture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More complex use of space to fill the pediment.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More naturalistic figures and movement</a:t>
            </a:r>
            <a:r>
              <a:rPr lang="en-GB" sz="2400" dirty="0" smtClean="0"/>
              <a:t>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Phidias</a:t>
            </a:r>
            <a:endParaRPr lang="en-GB" sz="2400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b="43901"/>
          <a:stretch/>
        </p:blipFill>
        <p:spPr>
          <a:xfrm>
            <a:off x="301752" y="3628305"/>
            <a:ext cx="8330675" cy="268723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01752" y="2981974"/>
            <a:ext cx="62621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Pediment of the Parthenon</a:t>
            </a:r>
          </a:p>
          <a:p>
            <a:r>
              <a:rPr lang="en-GB" dirty="0"/>
              <a:t>Athens, 438-432 BC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36807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8000" y="546100"/>
            <a:ext cx="5588000" cy="5753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33220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Elgin Marbles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811" y="1527048"/>
            <a:ext cx="4490722" cy="46234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22423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Hellenistic Sculpture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01752" y="1427988"/>
            <a:ext cx="5190067" cy="467106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62356" y="1799398"/>
            <a:ext cx="31433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Lacoon</a:t>
            </a:r>
            <a:r>
              <a:rPr lang="en-GB" dirty="0" smtClean="0"/>
              <a:t> and his sons,</a:t>
            </a:r>
          </a:p>
          <a:p>
            <a:r>
              <a:rPr lang="en-GB" dirty="0" smtClean="0"/>
              <a:t>Late 1</a:t>
            </a:r>
            <a:r>
              <a:rPr lang="en-GB" baseline="30000" dirty="0" smtClean="0"/>
              <a:t>st</a:t>
            </a:r>
            <a:r>
              <a:rPr lang="en-GB" dirty="0" smtClean="0"/>
              <a:t> BC-early 1</a:t>
            </a:r>
            <a:r>
              <a:rPr lang="en-GB" baseline="30000" dirty="0" smtClean="0"/>
              <a:t>st</a:t>
            </a:r>
            <a:r>
              <a:rPr lang="en-GB" dirty="0" smtClean="0"/>
              <a:t> AD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866878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9272" b="4239"/>
          <a:stretch/>
        </p:blipFill>
        <p:spPr>
          <a:xfrm>
            <a:off x="4868664" y="578570"/>
            <a:ext cx="3951110" cy="53348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23354" y="758570"/>
            <a:ext cx="412769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 smtClean="0"/>
              <a:t>Winged Nike of Samothrace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Very realistic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Very mobile poses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Good anatomy</a:t>
            </a:r>
          </a:p>
          <a:p>
            <a:pPr marL="285750" indent="-285750">
              <a:buFont typeface="Arial"/>
              <a:buChar char="•"/>
            </a:pPr>
            <a:r>
              <a:rPr lang="en-GB" dirty="0" smtClean="0"/>
              <a:t>Lots of detail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494976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Roman Sculpture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Lots of copies of Greek originals</a:t>
            </a:r>
          </a:p>
          <a:p>
            <a:r>
              <a:rPr lang="en-GB" dirty="0" smtClean="0"/>
              <a:t>Statues of Emperors</a:t>
            </a:r>
          </a:p>
          <a:p>
            <a:r>
              <a:rPr lang="en-GB" dirty="0" smtClean="0"/>
              <a:t>Deification</a:t>
            </a:r>
          </a:p>
          <a:p>
            <a:r>
              <a:rPr lang="en-GB" dirty="0" smtClean="0"/>
              <a:t>Rich people commissioning work</a:t>
            </a:r>
          </a:p>
          <a:p>
            <a:r>
              <a:rPr lang="en-GB" dirty="0" smtClean="0"/>
              <a:t>Presenting themselves as gods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56174" y="1527048"/>
            <a:ext cx="3149498" cy="4724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129985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Paintings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Painted tombs from Greece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Roman murals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We don’t have many Greek murals because the buildings haven’t survived.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/>
              <a:t>Well-preserved at </a:t>
            </a:r>
            <a:r>
              <a:rPr lang="en-GB" sz="2400" dirty="0" smtClean="0"/>
              <a:t>Pompeii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400" dirty="0" smtClean="0"/>
              <a:t>Also mosaics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800" dirty="0"/>
              <a:t>Portraits from mummies in Roman Egypt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08394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Pompeii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A large amount of murals come from </a:t>
            </a:r>
            <a:r>
              <a:rPr lang="en-GB" sz="2400" dirty="0" smtClean="0"/>
              <a:t>Pompeii, preserved by the eruption.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 smtClean="0"/>
              <a:t>Conservation: 2010 the House of Gladiators collapsed</a:t>
            </a:r>
            <a:endParaRPr lang="en-GB" sz="24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Variety of styles: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Some mimicking building materials and architectural details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Images include landscapes, portraits and mythical </a:t>
            </a:r>
            <a:r>
              <a:rPr lang="en-GB" sz="2000" dirty="0" smtClean="0"/>
              <a:t>scenes</a:t>
            </a:r>
          </a:p>
          <a:p>
            <a:pPr marL="274320" lvl="1" indent="0">
              <a:buNone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457750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80864" y="633652"/>
            <a:ext cx="5999261" cy="5189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83733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Mosaics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Mostly Roman, but influenced by Hellenistic precedents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Constructed out of small, square pieces of stone </a:t>
            </a:r>
            <a:r>
              <a:rPr lang="en-GB" dirty="0" smtClean="0"/>
              <a:t>tiles called </a:t>
            </a:r>
            <a:r>
              <a:rPr lang="en-GB" i="1" dirty="0" smtClean="0"/>
              <a:t>tesserae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There are examples of these in Britain too.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 smtClean="0"/>
              <a:t>Sometimes just decorative, sometimes depicting scenes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89378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2613" y="1164316"/>
            <a:ext cx="7332706" cy="4164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290011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Coinage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sz="2400" dirty="0"/>
              <a:t>Very small space, so when picking a mythological topic, the image had to be recognisable and evocative of particular associations</a:t>
            </a:r>
            <a:r>
              <a:rPr lang="en-GB" sz="2400" dirty="0" smtClean="0"/>
              <a:t>.</a:t>
            </a:r>
          </a:p>
          <a:p>
            <a:r>
              <a:rPr lang="en-GB" sz="2400" dirty="0" smtClean="0"/>
              <a:t>Marks of identity – roman coins with the heads of Emperors</a:t>
            </a:r>
          </a:p>
          <a:p>
            <a:endParaRPr lang="en-GB" sz="2400" dirty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50635"/>
          <a:stretch/>
        </p:blipFill>
        <p:spPr>
          <a:xfrm>
            <a:off x="464041" y="3513887"/>
            <a:ext cx="2574092" cy="25851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51803"/>
          <a:stretch/>
        </p:blipFill>
        <p:spPr>
          <a:xfrm>
            <a:off x="6171617" y="3513887"/>
            <a:ext cx="2433544" cy="25851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447340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华文新魏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华文新魏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Civic.thmx</Template>
  <TotalTime>336</TotalTime>
  <Words>775</Words>
  <Application>Microsoft Macintosh PowerPoint</Application>
  <PresentationFormat>On-screen Show (4:3)</PresentationFormat>
  <Paragraphs>153</Paragraphs>
  <Slides>36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37" baseType="lpstr">
      <vt:lpstr>Civic</vt:lpstr>
      <vt:lpstr>Myth &amp; Art: Art</vt:lpstr>
      <vt:lpstr>Sources</vt:lpstr>
      <vt:lpstr>Pottery </vt:lpstr>
      <vt:lpstr>PowerPoint Presentation</vt:lpstr>
      <vt:lpstr>PowerPoint Presentation</vt:lpstr>
      <vt:lpstr>Pottery II</vt:lpstr>
      <vt:lpstr>PowerPoint Presentation</vt:lpstr>
      <vt:lpstr>Some Different Vase types…</vt:lpstr>
      <vt:lpstr>Geometric Period</vt:lpstr>
      <vt:lpstr>Geometric II</vt:lpstr>
      <vt:lpstr>PowerPoint Presentation</vt:lpstr>
      <vt:lpstr>Archaic Period</vt:lpstr>
      <vt:lpstr>Archaic II</vt:lpstr>
      <vt:lpstr>Black Figure </vt:lpstr>
      <vt:lpstr>PowerPoint Presentation</vt:lpstr>
      <vt:lpstr>Red Figure</vt:lpstr>
      <vt:lpstr>PowerPoint Presentation</vt:lpstr>
      <vt:lpstr>White-Ground Technique</vt:lpstr>
      <vt:lpstr>PowerPoint Presentation</vt:lpstr>
      <vt:lpstr>Statues</vt:lpstr>
      <vt:lpstr>Archaic Statue Style</vt:lpstr>
      <vt:lpstr>PowerPoint Presentation</vt:lpstr>
      <vt:lpstr>Classical Statues</vt:lpstr>
      <vt:lpstr>PowerPoint Presentation</vt:lpstr>
      <vt:lpstr>Classical Temple Sculpture</vt:lpstr>
      <vt:lpstr>PowerPoint Presentation</vt:lpstr>
      <vt:lpstr>The Elgin Marbles</vt:lpstr>
      <vt:lpstr>Hellenistic Sculpture</vt:lpstr>
      <vt:lpstr>PowerPoint Presentation</vt:lpstr>
      <vt:lpstr>Roman Sculpture</vt:lpstr>
      <vt:lpstr>Paintings</vt:lpstr>
      <vt:lpstr>Pompeii</vt:lpstr>
      <vt:lpstr>PowerPoint Presentation</vt:lpstr>
      <vt:lpstr>Mosaics</vt:lpstr>
      <vt:lpstr>PowerPoint Presentation</vt:lpstr>
      <vt:lpstr>Coinage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Myth &amp; Art: Art</dc:title>
  <dc:creator>Silvie</dc:creator>
  <cp:lastModifiedBy>Silvie</cp:lastModifiedBy>
  <cp:revision>11</cp:revision>
  <dcterms:created xsi:type="dcterms:W3CDTF">2017-10-13T06:19:48Z</dcterms:created>
  <dcterms:modified xsi:type="dcterms:W3CDTF">2017-10-13T11:56:39Z</dcterms:modified>
</cp:coreProperties>
</file>