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314" r:id="rId5"/>
    <p:sldId id="262" r:id="rId6"/>
    <p:sldId id="266" r:id="rId7"/>
    <p:sldId id="263" r:id="rId8"/>
    <p:sldId id="264" r:id="rId9"/>
    <p:sldId id="265" r:id="rId10"/>
    <p:sldId id="269" r:id="rId11"/>
    <p:sldId id="268" r:id="rId12"/>
    <p:sldId id="270" r:id="rId13"/>
    <p:sldId id="271" r:id="rId14"/>
    <p:sldId id="272" r:id="rId15"/>
    <p:sldId id="273" r:id="rId16"/>
    <p:sldId id="274" r:id="rId17"/>
    <p:sldId id="275" r:id="rId18"/>
    <p:sldId id="289" r:id="rId19"/>
    <p:sldId id="276" r:id="rId20"/>
    <p:sldId id="277" r:id="rId21"/>
    <p:sldId id="286" r:id="rId22"/>
    <p:sldId id="279" r:id="rId23"/>
    <p:sldId id="280" r:id="rId24"/>
    <p:sldId id="281" r:id="rId25"/>
    <p:sldId id="283" r:id="rId26"/>
    <p:sldId id="288" r:id="rId27"/>
    <p:sldId id="284" r:id="rId28"/>
    <p:sldId id="285" r:id="rId29"/>
    <p:sldId id="287" r:id="rId30"/>
    <p:sldId id="290" r:id="rId3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FC25DB-D738-0402-1B75-183A51C6D78B}" v="1" dt="2022-02-01T12:35:08.2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e MacDonald" userId="S::natalie.macdonald@uwtsd.ac.uk::b149e53e-c5ba-4f14-9dc8-64d738eb5ef6" providerId="AD" clId="Web-{07FC25DB-D738-0402-1B75-183A51C6D78B}"/>
    <pc:docChg chg="modSld">
      <pc:chgData name="Natalie MacDonald" userId="S::natalie.macdonald@uwtsd.ac.uk::b149e53e-c5ba-4f14-9dc8-64d738eb5ef6" providerId="AD" clId="Web-{07FC25DB-D738-0402-1B75-183A51C6D78B}" dt="2022-02-01T12:35:08.212" v="0" actId="20577"/>
      <pc:docMkLst>
        <pc:docMk/>
      </pc:docMkLst>
      <pc:sldChg chg="modSp">
        <pc:chgData name="Natalie MacDonald" userId="S::natalie.macdonald@uwtsd.ac.uk::b149e53e-c5ba-4f14-9dc8-64d738eb5ef6" providerId="AD" clId="Web-{07FC25DB-D738-0402-1B75-183A51C6D78B}" dt="2022-02-01T12:35:08.212" v="0" actId="20577"/>
        <pc:sldMkLst>
          <pc:docMk/>
          <pc:sldMk cId="3916259843" sldId="314"/>
        </pc:sldMkLst>
        <pc:spChg chg="mod">
          <ac:chgData name="Natalie MacDonald" userId="S::natalie.macdonald@uwtsd.ac.uk::b149e53e-c5ba-4f14-9dc8-64d738eb5ef6" providerId="AD" clId="Web-{07FC25DB-D738-0402-1B75-183A51C6D78B}" dt="2022-02-01T12:35:08.212" v="0" actId="20577"/>
          <ac:spMkLst>
            <pc:docMk/>
            <pc:sldMk cId="3916259843" sldId="314"/>
            <ac:spMk id="3" creationId="{00000000-0000-0000-0000-000000000000}"/>
          </ac:spMkLst>
        </pc:spChg>
      </pc:sldChg>
    </pc:docChg>
  </pc:docChgLst>
</pc:chgInfo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6C2C9412-41A6-4553-B59C-789CBF87DFAB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41E304AC-9FB3-44B6-B40A-869B48AC1C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02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8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SLA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4735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3736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0585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KEY AREA FOR FLYING START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9908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RESEARCH RE: WORKFORCE</a:t>
            </a:r>
          </a:p>
          <a:p>
            <a:endParaRPr lang="en-GB"/>
          </a:p>
          <a:p>
            <a:r>
              <a:rPr lang="en-GB"/>
              <a:t>OPPORTUNITE SFOR TRAINING</a:t>
            </a:r>
          </a:p>
          <a:p>
            <a:r>
              <a:rPr lang="en-GB"/>
              <a:t>APPRAISAL SUPERVISON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8501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HIGH QULAITY MEANS TO CHIDLREN: </a:t>
            </a:r>
          </a:p>
          <a:p>
            <a:endParaRPr lang="en-GB"/>
          </a:p>
          <a:p>
            <a:r>
              <a:rPr lang="en-GB"/>
              <a:t>STAFFING</a:t>
            </a:r>
          </a:p>
          <a:p>
            <a:r>
              <a:rPr lang="en-GB"/>
              <a:t>ENVIRONEMTN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7987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5631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PROCEDURES/BALANCE/DEVEPLANS/ETC TAKE COPIES.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9066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8846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0150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Do not need to translate acronyms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7924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7945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7463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837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5970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4661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5469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34646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13630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5269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68452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0670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84862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16968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733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829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4.emf"/><Relationship Id="rId4" Type="http://schemas.openxmlformats.org/officeDocument/2006/relationships/package" Target="../embeddings/Microsoft_Word_Document_1B6D536D.docx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5.emf"/><Relationship Id="rId4" Type="http://schemas.openxmlformats.org/officeDocument/2006/relationships/package" Target="../embeddings/Microsoft_Word_Document_9D60F6B9.docx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>
                <a:solidFill>
                  <a:schemeClr val="bg1"/>
                </a:solidFill>
              </a:rPr>
              <a:t>EAEE6008/C</a:t>
            </a:r>
            <a:br>
              <a:rPr lang="en-US" altLang="en-US">
                <a:solidFill>
                  <a:schemeClr val="bg1"/>
                </a:solidFill>
              </a:rPr>
            </a:br>
            <a:r>
              <a:rPr lang="cy-GB" altLang="en-US">
                <a:solidFill>
                  <a:schemeClr val="bg1"/>
                </a:solidFill>
              </a:rPr>
              <a:t>Arweinyddiaeth ar gyfer systemau o ansawdd</a:t>
            </a:r>
            <a:br>
              <a:rPr lang="cy-GB" altLang="en-US">
                <a:solidFill>
                  <a:schemeClr val="bg1"/>
                </a:solidFill>
              </a:rPr>
            </a:br>
            <a:r>
              <a:rPr lang="en-GB" altLang="en-US">
                <a:solidFill>
                  <a:schemeClr val="bg1"/>
                </a:solidFill>
              </a:rPr>
              <a:t>Leadership for systems of quality 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Darlith/Lecture </a:t>
            </a:r>
          </a:p>
        </p:txBody>
      </p:sp>
    </p:spTree>
    <p:extLst>
      <p:ext uri="{BB962C8B-B14F-4D97-AF65-F5344CB8AC3E}">
        <p14:creationId xmlns:p14="http://schemas.microsoft.com/office/powerpoint/2010/main" val="3916259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T</a:t>
            </a: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</a:rPr>
              <a:t>îm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</a:rPr>
              <a:t>Lleol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</a:rPr>
              <a:t>Dechrau’n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</a:rPr>
              <a:t>Deg</a:t>
            </a:r>
            <a:b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/>
              <a:t>Flying Start Local team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0" y="1458409"/>
            <a:ext cx="4038600" cy="3989040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Abide by terms of Service Level Agreement.</a:t>
            </a:r>
          </a:p>
          <a:p>
            <a:r>
              <a:rPr lang="en-GB"/>
              <a:t>Follow Local guidance, policy and procedure</a:t>
            </a:r>
          </a:p>
          <a:p>
            <a:r>
              <a:rPr lang="en-GB"/>
              <a:t>Attend meetings as required</a:t>
            </a:r>
          </a:p>
          <a:p>
            <a:r>
              <a:rPr lang="en-GB"/>
              <a:t>Complete reports on impact, data collection and budget monitoring throughout the year.</a:t>
            </a:r>
          </a:p>
          <a:p>
            <a:r>
              <a:rPr lang="en-GB"/>
              <a:t>Link with Advisory teacher to review setting development plan. </a:t>
            </a:r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793FA-E1A8-431A-8753-7EE3A52ABD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3528" y="1450296"/>
            <a:ext cx="4038600" cy="3989040"/>
          </a:xfrm>
        </p:spPr>
        <p:txBody>
          <a:bodyPr>
            <a:normAutofit fontScale="77500" lnSpcReduction="20000"/>
          </a:bodyPr>
          <a:lstStyle/>
          <a:p>
            <a:r>
              <a:rPr lang="cy-GB">
                <a:latin typeface="+mj-lt"/>
              </a:rPr>
              <a:t>Cadw at delerau Cytundeb Lefel Gwasanaeth</a:t>
            </a:r>
          </a:p>
          <a:p>
            <a:r>
              <a:rPr lang="cy-GB">
                <a:latin typeface="+mj-lt"/>
              </a:rPr>
              <a:t>Dilyn canllawiau, polisi a gweithdrefn Lleol</a:t>
            </a:r>
          </a:p>
          <a:p>
            <a:r>
              <a:rPr lang="cy-GB">
                <a:latin typeface="+mj-lt"/>
              </a:rPr>
              <a:t>Mynychu cyfarfodydd yn </a:t>
            </a:r>
            <a:r>
              <a:rPr lang="cy-GB">
                <a:latin typeface="+mj-lt"/>
                <a:cs typeface="Calibri" panose="020F0502020204030204" pitchFamily="34" charset="0"/>
              </a:rPr>
              <a:t>ôl yr angen</a:t>
            </a:r>
          </a:p>
          <a:p>
            <a:r>
              <a:rPr lang="cy-GB">
                <a:latin typeface="+mj-lt"/>
                <a:cs typeface="Calibri" panose="020F0502020204030204" pitchFamily="34" charset="0"/>
              </a:rPr>
              <a:t>Cwblhau adroddiad ar effaith, casglu data a monitro cyllideb trwy gydol y flwyddyn.</a:t>
            </a:r>
          </a:p>
          <a:p>
            <a:r>
              <a:rPr lang="cy-GB">
                <a:latin typeface="+mj-lt"/>
                <a:cs typeface="Calibri" panose="020F0502020204030204" pitchFamily="34" charset="0"/>
              </a:rPr>
              <a:t>Cyswllt gydag athro Ymgynghorol i adolygu gosod cynllun datblygu.</a:t>
            </a:r>
            <a:endParaRPr lang="cy-GB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92729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Sicrhau</a:t>
            </a:r>
            <a:r>
              <a:rPr lang="en-GB"/>
              <a:t> </a:t>
            </a:r>
            <a:r>
              <a:rPr lang="en-GB" err="1"/>
              <a:t>Ansawdd</a:t>
            </a:r>
            <a:r>
              <a:rPr lang="en-GB"/>
              <a:t>: WPPA</a:t>
            </a:r>
            <a:br>
              <a:rPr lang="en-GB"/>
            </a:br>
            <a:r>
              <a:rPr lang="en-GB"/>
              <a:t>Quality Assurance: WPPA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60032" y="1556792"/>
            <a:ext cx="4038600" cy="3989040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Renew Membership each year</a:t>
            </a:r>
          </a:p>
          <a:p>
            <a:r>
              <a:rPr lang="en-GB"/>
              <a:t>Complete relevant paperwork required for annual reaccreditation with </a:t>
            </a:r>
            <a:r>
              <a:rPr lang="en-GB" err="1"/>
              <a:t>QforA</a:t>
            </a:r>
            <a:r>
              <a:rPr lang="en-GB"/>
              <a:t> scheme.</a:t>
            </a:r>
          </a:p>
          <a:p>
            <a:r>
              <a:rPr lang="en-GB"/>
              <a:t>Link with development worker and engage with events, forums etc.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D0A030-3A33-4F4B-B71D-EF79B03A19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504" y="1578699"/>
            <a:ext cx="4248472" cy="3989040"/>
          </a:xfrm>
        </p:spPr>
        <p:txBody>
          <a:bodyPr>
            <a:normAutofit fontScale="92500" lnSpcReduction="20000"/>
          </a:bodyPr>
          <a:lstStyle/>
          <a:p>
            <a:r>
              <a:rPr lang="cy-GB"/>
              <a:t>Adnewyddu Aelodaeth bob blwyddyn</a:t>
            </a:r>
          </a:p>
          <a:p>
            <a:r>
              <a:rPr lang="cy-GB"/>
              <a:t>Cwblhau’r gwaith papur perthnasol sydd ei angen ar gyfer </a:t>
            </a:r>
            <a:r>
              <a:rPr lang="cy-GB" err="1"/>
              <a:t>ailachrediad</a:t>
            </a:r>
            <a:r>
              <a:rPr lang="cy-GB"/>
              <a:t> blynyddol gyda’r cynllun </a:t>
            </a:r>
            <a:r>
              <a:rPr lang="cy-GB" err="1"/>
              <a:t>AiB</a:t>
            </a:r>
            <a:endParaRPr lang="cy-GB"/>
          </a:p>
          <a:p>
            <a:r>
              <a:rPr lang="cy-GB"/>
              <a:t>Cyswllt gyda gweithiwr datblygu ac ymgysylltu </a:t>
            </a:r>
            <a:r>
              <a:rPr lang="cy-GB">
                <a:latin typeface="Calibri" panose="020F0502020204030204" pitchFamily="34" charset="0"/>
                <a:cs typeface="Calibri" panose="020F0502020204030204" pitchFamily="34" charset="0"/>
              </a:rPr>
              <a:t>â digwyddiadau, fforymau ayb</a:t>
            </a: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44086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Ysgol </a:t>
            </a:r>
            <a:r>
              <a:rPr lang="en-GB" err="1"/>
              <a:t>Gynradd</a:t>
            </a:r>
            <a:br>
              <a:rPr lang="en-GB"/>
            </a:br>
            <a:r>
              <a:rPr lang="en-GB"/>
              <a:t>Primary School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47254" y="1556792"/>
            <a:ext cx="4038600" cy="3989040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‘The youngest class in the school’</a:t>
            </a:r>
          </a:p>
          <a:p>
            <a:r>
              <a:rPr lang="en-GB"/>
              <a:t>Support positive Transition experiences for children</a:t>
            </a:r>
          </a:p>
          <a:p>
            <a:r>
              <a:rPr lang="en-GB"/>
              <a:t>Be positive ambassadors for the school and build relationships with parents and the local community.</a:t>
            </a:r>
          </a:p>
          <a:p>
            <a:r>
              <a:rPr lang="en-GB"/>
              <a:t>Take an active role in the life of the school.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0DBE02-6CE6-4278-85B0-C7FE22C63D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9512" y="1556792"/>
            <a:ext cx="4038600" cy="3989040"/>
          </a:xfrm>
        </p:spPr>
        <p:txBody>
          <a:bodyPr>
            <a:normAutofit fontScale="85000" lnSpcReduction="20000"/>
          </a:bodyPr>
          <a:lstStyle/>
          <a:p>
            <a:r>
              <a:rPr lang="cy-GB"/>
              <a:t>‘Y dosbarth ieuangaf yn yr ysgol’</a:t>
            </a:r>
          </a:p>
          <a:p>
            <a:r>
              <a:rPr lang="cy-GB"/>
              <a:t>Cefnogi profiadau Trawsnewid positif ar gyfer plant</a:t>
            </a:r>
          </a:p>
          <a:p>
            <a:r>
              <a:rPr lang="cy-GB"/>
              <a:t>Bod yn llysgenhadon positif ar gyfer yr ysgol a meithrin perthnasoedd gyda rhieni a’r gymuned leol.</a:t>
            </a:r>
          </a:p>
          <a:p>
            <a:r>
              <a:rPr lang="cy-GB"/>
              <a:t>Cymryd r</a:t>
            </a:r>
            <a:r>
              <a:rPr lang="cy-GB">
                <a:latin typeface="Calibri" panose="020F0502020204030204" pitchFamily="34" charset="0"/>
                <a:cs typeface="Calibri" panose="020F0502020204030204" pitchFamily="34" charset="0"/>
              </a:rPr>
              <a:t>ôl weithredol ym mywyd yr ysgol.</a:t>
            </a: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69397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Rhieni</a:t>
            </a:r>
            <a:br>
              <a:rPr lang="en-GB"/>
            </a:br>
            <a:r>
              <a:rPr lang="en-GB"/>
              <a:t>Parents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8200" y="1556792"/>
            <a:ext cx="4038600" cy="3989040"/>
          </a:xfrm>
        </p:spPr>
        <p:txBody>
          <a:bodyPr>
            <a:normAutofit fontScale="62500" lnSpcReduction="20000"/>
          </a:bodyPr>
          <a:lstStyle/>
          <a:p>
            <a:r>
              <a:rPr lang="en-GB"/>
              <a:t>Want Children to be safe.</a:t>
            </a:r>
          </a:p>
          <a:p>
            <a:r>
              <a:rPr lang="en-GB"/>
              <a:t>Want children to be happy.</a:t>
            </a:r>
          </a:p>
          <a:p>
            <a:r>
              <a:rPr lang="en-GB"/>
              <a:t>Want children to be cared for by qualified Staff that are cheerful, helpful and welcoming.</a:t>
            </a:r>
          </a:p>
          <a:p>
            <a:r>
              <a:rPr lang="en-GB"/>
              <a:t>Want the setting to be clean and well maintained.</a:t>
            </a:r>
          </a:p>
          <a:p>
            <a:r>
              <a:rPr lang="en-GB"/>
              <a:t>Want opportunities to discuss their child with staff if they have any concerns or complaints.</a:t>
            </a:r>
          </a:p>
          <a:p>
            <a:r>
              <a:rPr lang="en-GB"/>
              <a:t>Want to have a say in development of the setting. </a:t>
            </a:r>
          </a:p>
          <a:p>
            <a:r>
              <a:rPr lang="en-GB"/>
              <a:t>Want clear communication around events, INSET days etc. 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257539-82BE-4D22-9ABB-2F5D3EC9C1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520" y="1556792"/>
            <a:ext cx="4038600" cy="3989040"/>
          </a:xfrm>
        </p:spPr>
        <p:txBody>
          <a:bodyPr>
            <a:normAutofit fontScale="62500" lnSpcReduction="20000"/>
          </a:bodyPr>
          <a:lstStyle/>
          <a:p>
            <a:r>
              <a:rPr lang="cy-GB"/>
              <a:t>Eisiau i blant fod yn saff.</a:t>
            </a:r>
          </a:p>
          <a:p>
            <a:r>
              <a:rPr lang="cy-GB"/>
              <a:t>Eisiau i blant fod yn hapus.</a:t>
            </a:r>
          </a:p>
          <a:p>
            <a:r>
              <a:rPr lang="cy-GB"/>
              <a:t>Eisiau i blant gael gofal gan Staff cymwys sy’n siriol, yn barod i helpu ac yn groesawgar.</a:t>
            </a:r>
          </a:p>
          <a:p>
            <a:r>
              <a:rPr lang="cy-GB"/>
              <a:t>Eisiau i’r </a:t>
            </a:r>
            <a:r>
              <a:rPr lang="cy-GB">
                <a:latin typeface="+mj-lt"/>
              </a:rPr>
              <a:t>lleoliad fod yn l</a:t>
            </a:r>
            <a:r>
              <a:rPr lang="cy-GB">
                <a:latin typeface="+mj-lt"/>
                <a:cs typeface="Calibri" panose="020F0502020204030204" pitchFamily="34" charset="0"/>
              </a:rPr>
              <a:t>ân ac wedi’i gynnal yn dda.</a:t>
            </a:r>
          </a:p>
          <a:p>
            <a:r>
              <a:rPr lang="cy-GB">
                <a:latin typeface="+mj-lt"/>
                <a:cs typeface="Calibri" panose="020F0502020204030204" pitchFamily="34" charset="0"/>
              </a:rPr>
              <a:t>Eisiau cyfleoedd i drafod eu plentyn gyda staff os oes ganddynt unrhyw bryderon neu gwynion.</a:t>
            </a:r>
          </a:p>
          <a:p>
            <a:r>
              <a:rPr lang="cy-GB">
                <a:latin typeface="+mj-lt"/>
                <a:cs typeface="Calibri" panose="020F0502020204030204" pitchFamily="34" charset="0"/>
              </a:rPr>
              <a:t>Eisiau cael lleisio’u barn yn natblygiad y lleoliad.</a:t>
            </a:r>
          </a:p>
          <a:p>
            <a:r>
              <a:rPr lang="cy-GB">
                <a:latin typeface="+mj-lt"/>
                <a:cs typeface="Calibri" panose="020F0502020204030204" pitchFamily="34" charset="0"/>
              </a:rPr>
              <a:t>Eisiau cyfathrebu clir ynghylch digwyddiadau, diwrnodau HMS ayb.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89700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Staff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58139" y="1434480"/>
            <a:ext cx="4038600" cy="3989040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A nice work environment</a:t>
            </a:r>
          </a:p>
          <a:p>
            <a:r>
              <a:rPr lang="en-GB"/>
              <a:t>Good relationships with colleagues and managers</a:t>
            </a:r>
          </a:p>
          <a:p>
            <a:r>
              <a:rPr lang="en-GB"/>
              <a:t>Fair pay </a:t>
            </a:r>
          </a:p>
          <a:p>
            <a:r>
              <a:rPr lang="en-GB"/>
              <a:t>Opportunities to learn and develop</a:t>
            </a:r>
          </a:p>
          <a:p>
            <a:r>
              <a:rPr lang="en-GB"/>
              <a:t>Access to additional training</a:t>
            </a:r>
          </a:p>
          <a:p>
            <a:r>
              <a:rPr lang="en-GB"/>
              <a:t>Good communication particularly when changes made. 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30D7EB-B5D0-4486-84A0-2699A1AF6E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3528" y="1417638"/>
            <a:ext cx="4162334" cy="3989040"/>
          </a:xfrm>
        </p:spPr>
        <p:txBody>
          <a:bodyPr>
            <a:noAutofit/>
          </a:bodyPr>
          <a:lstStyle/>
          <a:p>
            <a:r>
              <a:rPr lang="cy-GB" sz="2400"/>
              <a:t>Amgylchedd gwaith neis</a:t>
            </a:r>
          </a:p>
          <a:p>
            <a:r>
              <a:rPr lang="cy-GB" sz="2400"/>
              <a:t>Perthnasoedd da gyda chydweithwyr a rheolwyr</a:t>
            </a:r>
          </a:p>
          <a:p>
            <a:r>
              <a:rPr lang="cy-GB" sz="2400"/>
              <a:t>Cyflog teg</a:t>
            </a:r>
          </a:p>
          <a:p>
            <a:r>
              <a:rPr lang="cy-GB" sz="2400"/>
              <a:t>Cyfleoedd i ddysgu a datblygu</a:t>
            </a:r>
          </a:p>
          <a:p>
            <a:r>
              <a:rPr lang="cy-GB" sz="2400"/>
              <a:t>Mynediad i hyfforddiant ychwanegol</a:t>
            </a:r>
          </a:p>
          <a:p>
            <a:r>
              <a:rPr lang="cy-GB" sz="2400"/>
              <a:t>Cyfathrebu da yn arbennig pan gwneir newidiadau. </a:t>
            </a:r>
          </a:p>
        </p:txBody>
      </p:sp>
    </p:spTree>
    <p:extLst>
      <p:ext uri="{BB962C8B-B14F-4D97-AF65-F5344CB8AC3E}">
        <p14:creationId xmlns:p14="http://schemas.microsoft.com/office/powerpoint/2010/main" val="1499067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Plant</a:t>
            </a:r>
            <a:br>
              <a:rPr lang="en-GB"/>
            </a:br>
            <a:r>
              <a:rPr lang="en-GB"/>
              <a:t>  Children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58748" y="1628800"/>
            <a:ext cx="4038600" cy="3989040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Familiar adults</a:t>
            </a:r>
          </a:p>
          <a:p>
            <a:r>
              <a:rPr lang="en-GB"/>
              <a:t>Familiar routines</a:t>
            </a:r>
          </a:p>
          <a:p>
            <a:r>
              <a:rPr lang="en-GB"/>
              <a:t>Consistent boundaries</a:t>
            </a:r>
          </a:p>
          <a:p>
            <a:r>
              <a:rPr lang="en-GB"/>
              <a:t>Praise and encouragement</a:t>
            </a:r>
          </a:p>
          <a:p>
            <a:r>
              <a:rPr lang="en-GB"/>
              <a:t>The right balance of risk and safety</a:t>
            </a:r>
          </a:p>
          <a:p>
            <a:r>
              <a:rPr lang="en-GB"/>
              <a:t>To have a say in the life of the setting</a:t>
            </a:r>
          </a:p>
          <a:p>
            <a:r>
              <a:rPr lang="en-GB"/>
              <a:t>Access to experiences and materials they may not have at home.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D91D25-6B4C-4116-988E-9C2D48042C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520" y="1628800"/>
            <a:ext cx="4038600" cy="3989040"/>
          </a:xfrm>
        </p:spPr>
        <p:txBody>
          <a:bodyPr>
            <a:normAutofit fontScale="77500" lnSpcReduction="20000"/>
          </a:bodyPr>
          <a:lstStyle/>
          <a:p>
            <a:r>
              <a:rPr lang="cy-GB"/>
              <a:t>Oedolion cyfarwydd</a:t>
            </a:r>
          </a:p>
          <a:p>
            <a:r>
              <a:rPr lang="cy-GB"/>
              <a:t>Arferion cyfarwydd</a:t>
            </a:r>
          </a:p>
          <a:p>
            <a:r>
              <a:rPr lang="cy-GB"/>
              <a:t>Ffiniau cyson</a:t>
            </a:r>
          </a:p>
          <a:p>
            <a:r>
              <a:rPr lang="cy-GB"/>
              <a:t>Canmoliaeth ac anogaeth</a:t>
            </a:r>
          </a:p>
          <a:p>
            <a:r>
              <a:rPr lang="cy-GB"/>
              <a:t>Y cydbwysedd iawn o risg a diogelwch</a:t>
            </a:r>
          </a:p>
          <a:p>
            <a:r>
              <a:rPr lang="cy-GB"/>
              <a:t>Cael lleisio barn ym mywyd y lleoliad</a:t>
            </a:r>
          </a:p>
          <a:p>
            <a:r>
              <a:rPr lang="cy-GB"/>
              <a:t>Mynediad i brofiadau a deunyddiau nad oes ganddynt adref o bosibl.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381572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Sut?    How? </a:t>
            </a:r>
          </a:p>
        </p:txBody>
      </p:sp>
      <p:pic>
        <p:nvPicPr>
          <p:cNvPr id="5128" name="Picture 8" descr="C:\Users\emma.battenbough\AppData\Local\Microsoft\Windows\Temporary Internet Files\Content.IE5\47HR9MYG\characters-2[1].p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318" y="1934682"/>
            <a:ext cx="2674852" cy="3756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9776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Tasgau</a:t>
            </a:r>
            <a:r>
              <a:rPr lang="en-GB"/>
              <a:t> </a:t>
            </a:r>
            <a:r>
              <a:rPr lang="en-GB" err="1"/>
              <a:t>parhaus</a:t>
            </a:r>
            <a:br>
              <a:rPr lang="en-GB"/>
            </a:br>
            <a:r>
              <a:rPr lang="en-GB"/>
              <a:t>On-going tasks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78" y="1527175"/>
            <a:ext cx="8190531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19884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Iechyd a </a:t>
            </a:r>
            <a:r>
              <a:rPr lang="en-GB" err="1"/>
              <a:t>diogelwch</a:t>
            </a:r>
            <a:br>
              <a:rPr lang="en-GB"/>
            </a:br>
            <a:r>
              <a:rPr lang="en-GB"/>
              <a:t>Health and safety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04048" y="1556792"/>
            <a:ext cx="4038600" cy="3989040"/>
          </a:xfrm>
        </p:spPr>
        <p:txBody>
          <a:bodyPr/>
          <a:lstStyle/>
          <a:p>
            <a:r>
              <a:rPr lang="en-GB"/>
              <a:t>Daily checks</a:t>
            </a:r>
          </a:p>
          <a:p>
            <a:r>
              <a:rPr lang="en-GB"/>
              <a:t>Risk assessments</a:t>
            </a:r>
          </a:p>
          <a:p>
            <a:r>
              <a:rPr lang="en-GB"/>
              <a:t>Policies</a:t>
            </a:r>
          </a:p>
          <a:p>
            <a:r>
              <a:rPr lang="en-GB"/>
              <a:t>Food hygiene</a:t>
            </a:r>
          </a:p>
          <a:p>
            <a:r>
              <a:rPr lang="en-GB"/>
              <a:t>Cleaning routines</a:t>
            </a:r>
          </a:p>
          <a:p>
            <a:r>
              <a:rPr lang="en-GB"/>
              <a:t>Exclusion policies </a:t>
            </a:r>
          </a:p>
          <a:p>
            <a:r>
              <a:rPr lang="en-GB"/>
              <a:t>Monthly meetings </a:t>
            </a:r>
          </a:p>
          <a:p>
            <a:endParaRPr lang="en-GB"/>
          </a:p>
        </p:txBody>
      </p:sp>
      <p:pic>
        <p:nvPicPr>
          <p:cNvPr id="1026" name="Picture 2" descr="C:\Users\emma.battenbough\AppData\Local\Microsoft\Windows\Temporary Internet Files\Content.IE5\47HR9MYG\logo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72322" y="5157192"/>
            <a:ext cx="1599356" cy="1599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ACF40C-C959-466A-BF1D-B014F658711E}"/>
              </a:ext>
            </a:extLst>
          </p:cNvPr>
          <p:cNvSpPr txBox="1">
            <a:spLocks/>
          </p:cNvSpPr>
          <p:nvPr/>
        </p:nvSpPr>
        <p:spPr>
          <a:xfrm>
            <a:off x="611560" y="1556792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/>
              <a:t>Gwiriadau dyddiol</a:t>
            </a:r>
          </a:p>
          <a:p>
            <a:r>
              <a:rPr lang="cy-GB"/>
              <a:t>Asesiadau risg</a:t>
            </a:r>
          </a:p>
          <a:p>
            <a:r>
              <a:rPr lang="cy-GB"/>
              <a:t>Polisïau </a:t>
            </a:r>
          </a:p>
          <a:p>
            <a:r>
              <a:rPr lang="cy-GB"/>
              <a:t>Hylendid bwyd</a:t>
            </a:r>
          </a:p>
          <a:p>
            <a:r>
              <a:rPr lang="cy-GB"/>
              <a:t>Arferion glanhau</a:t>
            </a:r>
          </a:p>
          <a:p>
            <a:r>
              <a:rPr lang="cy-GB"/>
              <a:t>Polisïau eithrio</a:t>
            </a:r>
          </a:p>
          <a:p>
            <a:r>
              <a:rPr lang="cy-GB"/>
              <a:t>Cyfarfodydd misol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023947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164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err="1"/>
              <a:t>Cyllideb</a:t>
            </a:r>
            <a:br>
              <a:rPr lang="en-GB"/>
            </a:br>
            <a:r>
              <a:rPr lang="en-GB"/>
              <a:t>Budget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51920" y="1651874"/>
            <a:ext cx="3034680" cy="3989040"/>
          </a:xfrm>
        </p:spPr>
        <p:txBody>
          <a:bodyPr/>
          <a:lstStyle/>
          <a:p>
            <a:r>
              <a:rPr lang="en-GB"/>
              <a:t>Monthly returns</a:t>
            </a:r>
          </a:p>
          <a:p>
            <a:r>
              <a:rPr lang="en-GB"/>
              <a:t>Petty cash</a:t>
            </a:r>
          </a:p>
          <a:p>
            <a:r>
              <a:rPr lang="en-GB"/>
              <a:t>Mileage </a:t>
            </a:r>
          </a:p>
          <a:p>
            <a:r>
              <a:rPr lang="en-GB"/>
              <a:t>Wish lists 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2050" name="Picture 2" descr="C:\Users\emma.battenbough\AppData\Local\Microsoft\Windows\Temporary Internet Files\Content.IE5\47HR9MYG\bag_of_money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132856"/>
            <a:ext cx="2592288" cy="3318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4488078-8E42-426D-84D5-9C9E06E4B86C}"/>
              </a:ext>
            </a:extLst>
          </p:cNvPr>
          <p:cNvSpPr txBox="1">
            <a:spLocks/>
          </p:cNvSpPr>
          <p:nvPr/>
        </p:nvSpPr>
        <p:spPr>
          <a:xfrm>
            <a:off x="-36512" y="1682342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err="1"/>
              <a:t>Dychweliadau</a:t>
            </a:r>
            <a:r>
              <a:rPr lang="en-GB"/>
              <a:t> </a:t>
            </a:r>
            <a:r>
              <a:rPr lang="en-GB" err="1"/>
              <a:t>misol</a:t>
            </a:r>
            <a:endParaRPr lang="en-GB"/>
          </a:p>
          <a:p>
            <a:r>
              <a:rPr lang="en-GB"/>
              <a:t>Arian </a:t>
            </a:r>
            <a:r>
              <a:rPr lang="en-GB" err="1">
                <a:latin typeface="+mj-lt"/>
              </a:rPr>
              <a:t>m</a:t>
            </a:r>
            <a:r>
              <a:rPr lang="en-GB" err="1">
                <a:latin typeface="+mj-lt"/>
                <a:cs typeface="Calibri" panose="020F0502020204030204" pitchFamily="34" charset="0"/>
              </a:rPr>
              <a:t>ân</a:t>
            </a:r>
            <a:endParaRPr lang="en-GB">
              <a:latin typeface="+mj-lt"/>
            </a:endParaRPr>
          </a:p>
          <a:p>
            <a:r>
              <a:rPr lang="en-GB" err="1"/>
              <a:t>Milltiredd</a:t>
            </a:r>
            <a:r>
              <a:rPr lang="en-GB"/>
              <a:t> </a:t>
            </a:r>
          </a:p>
          <a:p>
            <a:r>
              <a:rPr lang="en-GB" err="1"/>
              <a:t>Rhestrau</a:t>
            </a:r>
            <a:r>
              <a:rPr lang="en-GB"/>
              <a:t> </a:t>
            </a:r>
            <a:r>
              <a:rPr lang="en-GB" err="1"/>
              <a:t>dymuniadau</a:t>
            </a:r>
            <a:r>
              <a:rPr lang="en-GB"/>
              <a:t> </a:t>
            </a:r>
          </a:p>
          <a:p>
            <a:pPr marL="0" indent="0">
              <a:buFont typeface="Arial" pitchFamily="34" charset="0"/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1810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Ansawdd</a:t>
            </a:r>
            <a:r>
              <a:rPr lang="en-GB"/>
              <a:t> </a:t>
            </a:r>
            <a:r>
              <a:rPr lang="en-GB" err="1"/>
              <a:t>gofal</a:t>
            </a:r>
            <a:br>
              <a:rPr lang="en-GB"/>
            </a:br>
            <a:r>
              <a:rPr lang="en-GB"/>
              <a:t>Quality of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0094" y="1556792"/>
            <a:ext cx="4038600" cy="3989040"/>
          </a:xfrm>
        </p:spPr>
        <p:txBody>
          <a:bodyPr>
            <a:normAutofit fontScale="92500"/>
          </a:bodyPr>
          <a:lstStyle/>
          <a:p>
            <a:r>
              <a:rPr lang="en-GB"/>
              <a:t>CIW: SASS </a:t>
            </a:r>
          </a:p>
          <a:p>
            <a:r>
              <a:rPr lang="en-GB"/>
              <a:t>WPPA: Reaccreditation annually </a:t>
            </a:r>
          </a:p>
          <a:p>
            <a:r>
              <a:rPr lang="en-GB"/>
              <a:t>Own setting evaluations – ITERS, SDQ’s</a:t>
            </a:r>
          </a:p>
          <a:p>
            <a:r>
              <a:rPr lang="en-GB"/>
              <a:t>Result based Accountability (RBA)</a:t>
            </a:r>
          </a:p>
          <a:p>
            <a:r>
              <a:rPr lang="en-GB"/>
              <a:t>SSTEW, FPP data 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60062D-5BAA-44C6-819A-AEA6EFF857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1576" y="1556792"/>
            <a:ext cx="4038600" cy="3989040"/>
          </a:xfrm>
        </p:spPr>
        <p:txBody>
          <a:bodyPr>
            <a:normAutofit fontScale="92500"/>
          </a:bodyPr>
          <a:lstStyle/>
          <a:p>
            <a:r>
              <a:rPr lang="cy-GB"/>
              <a:t>CIW: SASS</a:t>
            </a:r>
          </a:p>
          <a:p>
            <a:r>
              <a:rPr lang="cy-GB"/>
              <a:t>WIPPA: </a:t>
            </a:r>
            <a:r>
              <a:rPr lang="cy-GB" err="1"/>
              <a:t>Ailachredu</a:t>
            </a:r>
            <a:r>
              <a:rPr lang="cy-GB"/>
              <a:t> bob blwyddyn</a:t>
            </a:r>
          </a:p>
          <a:p>
            <a:r>
              <a:rPr lang="cy-GB"/>
              <a:t>Gwerthusiadau eich lleoliad eich hun – ITERS, </a:t>
            </a:r>
            <a:r>
              <a:rPr lang="cy-GB" err="1"/>
              <a:t>SDQs</a:t>
            </a:r>
            <a:endParaRPr lang="cy-GB"/>
          </a:p>
          <a:p>
            <a:r>
              <a:rPr lang="cy-GB"/>
              <a:t>Atebolrwydd seiliedig ar ganlyniadau (RBA)</a:t>
            </a:r>
          </a:p>
          <a:p>
            <a:r>
              <a:rPr lang="cy-GB"/>
              <a:t>TEW, DATA FPP </a:t>
            </a:r>
          </a:p>
        </p:txBody>
      </p:sp>
    </p:spTree>
    <p:extLst>
      <p:ext uri="{BB962C8B-B14F-4D97-AF65-F5344CB8AC3E}">
        <p14:creationId xmlns:p14="http://schemas.microsoft.com/office/powerpoint/2010/main" val="18778112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/>
              <a:t>Cyfarfodydd</a:t>
            </a:r>
            <a:br>
              <a:rPr lang="cy-GB"/>
            </a:br>
            <a:r>
              <a:rPr lang="cy-GB" err="1"/>
              <a:t>Meetings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23928" y="2377384"/>
            <a:ext cx="3466728" cy="3989040"/>
          </a:xfrm>
        </p:spPr>
        <p:txBody>
          <a:bodyPr/>
          <a:lstStyle/>
          <a:p>
            <a:r>
              <a:rPr lang="cy-GB" err="1"/>
              <a:t>Multi</a:t>
            </a:r>
            <a:r>
              <a:rPr lang="cy-GB"/>
              <a:t> </a:t>
            </a:r>
            <a:r>
              <a:rPr lang="cy-GB" err="1"/>
              <a:t>agency</a:t>
            </a:r>
            <a:endParaRPr lang="cy-GB"/>
          </a:p>
          <a:p>
            <a:r>
              <a:rPr lang="cy-GB" err="1"/>
              <a:t>Managers</a:t>
            </a:r>
            <a:endParaRPr lang="cy-GB"/>
          </a:p>
          <a:p>
            <a:r>
              <a:rPr lang="cy-GB"/>
              <a:t>Staff</a:t>
            </a:r>
          </a:p>
          <a:p>
            <a:r>
              <a:rPr lang="cy-GB" err="1"/>
              <a:t>Early</a:t>
            </a:r>
            <a:r>
              <a:rPr lang="cy-GB"/>
              <a:t> </a:t>
            </a:r>
            <a:r>
              <a:rPr lang="cy-GB" err="1"/>
              <a:t>years</a:t>
            </a:r>
            <a:endParaRPr lang="cy-GB"/>
          </a:p>
          <a:p>
            <a:r>
              <a:rPr lang="cy-GB"/>
              <a:t>Quality </a:t>
            </a:r>
            <a:r>
              <a:rPr lang="cy-GB" err="1"/>
              <a:t>Assurance</a:t>
            </a:r>
            <a:r>
              <a:rPr lang="cy-GB"/>
              <a:t> </a:t>
            </a:r>
          </a:p>
          <a:p>
            <a:endParaRPr lang="cy-GB"/>
          </a:p>
          <a:p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E5AE35-F85A-44C3-8AA1-D9EB9A4A7D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504" y="2420888"/>
            <a:ext cx="4038600" cy="3989040"/>
          </a:xfrm>
        </p:spPr>
        <p:txBody>
          <a:bodyPr/>
          <a:lstStyle/>
          <a:p>
            <a:r>
              <a:rPr lang="cy-GB"/>
              <a:t>Aml-asiantaeth</a:t>
            </a:r>
          </a:p>
          <a:p>
            <a:r>
              <a:rPr lang="cy-GB"/>
              <a:t>Rheolwyr</a:t>
            </a:r>
          </a:p>
          <a:p>
            <a:r>
              <a:rPr lang="cy-GB"/>
              <a:t>Staff</a:t>
            </a:r>
          </a:p>
          <a:p>
            <a:r>
              <a:rPr lang="cy-GB"/>
              <a:t>Blynyddoedd cynnar</a:t>
            </a:r>
          </a:p>
          <a:p>
            <a:r>
              <a:rPr lang="cy-GB"/>
              <a:t>Sicrhau Ansawdd</a:t>
            </a:r>
          </a:p>
        </p:txBody>
      </p:sp>
      <p:pic>
        <p:nvPicPr>
          <p:cNvPr id="4099" name="Picture 3" descr="C:\Users\emma.battenbough\AppData\Local\Microsoft\Windows\Temporary Internet Files\Content.IE5\KCJ157QY\sbGroup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93585"/>
            <a:ext cx="2281945" cy="225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25837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Rheoli</a:t>
            </a:r>
            <a:r>
              <a:rPr lang="en-GB"/>
              <a:t> </a:t>
            </a:r>
            <a:r>
              <a:rPr lang="en-GB" err="1"/>
              <a:t>Perfformiad</a:t>
            </a:r>
            <a:r>
              <a:rPr lang="en-GB"/>
              <a:t> Staff</a:t>
            </a:r>
            <a:br>
              <a:rPr lang="en-GB"/>
            </a:br>
            <a:r>
              <a:rPr lang="en-GB" err="1"/>
              <a:t>Staff</a:t>
            </a:r>
            <a:r>
              <a:rPr lang="en-GB"/>
              <a:t> Performance Management 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2748" y="1424862"/>
            <a:ext cx="5229532" cy="4319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72149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Hyfforddiant</a:t>
            </a:r>
            <a:r>
              <a:rPr lang="en-GB"/>
              <a:t> Staff</a:t>
            </a:r>
            <a:br>
              <a:rPr lang="en-GB"/>
            </a:br>
            <a:r>
              <a:rPr lang="en-GB" err="1"/>
              <a:t>Staff</a:t>
            </a:r>
            <a:r>
              <a:rPr lang="en-GB"/>
              <a:t> Training </a:t>
            </a:r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25" y="1844824"/>
            <a:ext cx="8504238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76116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Presenoldeb</a:t>
            </a:r>
            <a:br>
              <a:rPr lang="en-GB"/>
            </a:br>
            <a:r>
              <a:rPr lang="en-GB"/>
              <a:t>Attendance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3015" y="1634276"/>
            <a:ext cx="4038600" cy="3989040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Sims</a:t>
            </a:r>
          </a:p>
          <a:p>
            <a:r>
              <a:rPr lang="en-GB"/>
              <a:t>Monitoring (above 80%)</a:t>
            </a:r>
          </a:p>
          <a:p>
            <a:r>
              <a:rPr lang="en-GB"/>
              <a:t>Discussion with parents</a:t>
            </a:r>
          </a:p>
          <a:p>
            <a:r>
              <a:rPr lang="en-GB"/>
              <a:t>Discussion with agencies</a:t>
            </a:r>
          </a:p>
          <a:p>
            <a:r>
              <a:rPr lang="en-GB"/>
              <a:t>Procedures for consistent</a:t>
            </a:r>
          </a:p>
          <a:p>
            <a:pPr marL="0" indent="0">
              <a:buNone/>
            </a:pPr>
            <a:r>
              <a:rPr lang="en-GB"/>
              <a:t>    poor attendance.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AFD114-A8DC-413B-9C0C-8F6967B970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3528" y="1628800"/>
            <a:ext cx="4038600" cy="3989040"/>
          </a:xfrm>
        </p:spPr>
        <p:txBody>
          <a:bodyPr>
            <a:normAutofit fontScale="92500" lnSpcReduction="10000"/>
          </a:bodyPr>
          <a:lstStyle/>
          <a:p>
            <a:r>
              <a:rPr lang="cy-GB" err="1"/>
              <a:t>Sims</a:t>
            </a:r>
            <a:endParaRPr lang="cy-GB"/>
          </a:p>
          <a:p>
            <a:r>
              <a:rPr lang="cy-GB"/>
              <a:t>Monitro (dros 80%)</a:t>
            </a:r>
          </a:p>
          <a:p>
            <a:r>
              <a:rPr lang="cy-GB"/>
              <a:t>Trafodaeth gyda rhieni</a:t>
            </a:r>
          </a:p>
          <a:p>
            <a:r>
              <a:rPr lang="cy-GB"/>
              <a:t>Trafodaeth gydag asiantaethau</a:t>
            </a:r>
          </a:p>
          <a:p>
            <a:r>
              <a:rPr lang="cy-GB"/>
              <a:t>Gweithdrefnau ar gyfer presenoldeb gwael cyson.</a:t>
            </a:r>
          </a:p>
        </p:txBody>
      </p:sp>
    </p:spTree>
    <p:extLst>
      <p:ext uri="{BB962C8B-B14F-4D97-AF65-F5344CB8AC3E}">
        <p14:creationId xmlns:p14="http://schemas.microsoft.com/office/powerpoint/2010/main" val="32183837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err="1"/>
              <a:t>Adolygu</a:t>
            </a:r>
            <a:r>
              <a:rPr lang="en-GB" sz="3200"/>
              <a:t> </a:t>
            </a:r>
            <a:r>
              <a:rPr lang="en-GB" sz="3200" err="1"/>
              <a:t>rhestr</a:t>
            </a:r>
            <a:r>
              <a:rPr lang="en-GB" sz="3200"/>
              <a:t> </a:t>
            </a:r>
            <a:r>
              <a:rPr lang="en-GB" sz="3200" err="1"/>
              <a:t>aros</a:t>
            </a:r>
            <a:r>
              <a:rPr lang="en-GB" sz="3200"/>
              <a:t> a </a:t>
            </a:r>
            <a:r>
              <a:rPr lang="en-GB" sz="3200" err="1"/>
              <a:t>dyrannu</a:t>
            </a:r>
            <a:r>
              <a:rPr lang="en-GB" sz="3200"/>
              <a:t> </a:t>
            </a:r>
            <a:r>
              <a:rPr lang="en-GB" sz="3200" err="1"/>
              <a:t>lle</a:t>
            </a:r>
            <a:br>
              <a:rPr lang="en-GB" sz="3200"/>
            </a:br>
            <a:r>
              <a:rPr lang="en-GB" sz="3200"/>
              <a:t>Waiting list review and place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8200" y="1628800"/>
            <a:ext cx="4038600" cy="3989040"/>
          </a:xfrm>
        </p:spPr>
        <p:txBody>
          <a:bodyPr/>
          <a:lstStyle/>
          <a:p>
            <a:r>
              <a:rPr lang="en-GB"/>
              <a:t>Childcare list</a:t>
            </a:r>
          </a:p>
          <a:p>
            <a:r>
              <a:rPr lang="en-GB"/>
              <a:t>Allocate places and key workers</a:t>
            </a:r>
          </a:p>
          <a:p>
            <a:r>
              <a:rPr lang="en-GB"/>
              <a:t>Registration meeting</a:t>
            </a:r>
          </a:p>
          <a:p>
            <a:r>
              <a:rPr lang="en-GB"/>
              <a:t>Home visits</a:t>
            </a:r>
          </a:p>
          <a:p>
            <a:r>
              <a:rPr lang="en-GB"/>
              <a:t>Settling in procedures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96F51-FC85-484C-A2A1-1BB5B487F3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504" y="1628800"/>
            <a:ext cx="4248472" cy="3989040"/>
          </a:xfrm>
        </p:spPr>
        <p:txBody>
          <a:bodyPr/>
          <a:lstStyle/>
          <a:p>
            <a:r>
              <a:rPr lang="cy-GB">
                <a:latin typeface="+mj-lt"/>
              </a:rPr>
              <a:t>Rhestr gofal plant</a:t>
            </a:r>
          </a:p>
          <a:p>
            <a:r>
              <a:rPr lang="cy-GB">
                <a:latin typeface="+mj-lt"/>
              </a:rPr>
              <a:t>Clustnodi lleoedd a gweithwyr allweddol</a:t>
            </a:r>
          </a:p>
          <a:p>
            <a:r>
              <a:rPr lang="cy-GB">
                <a:latin typeface="+mj-lt"/>
              </a:rPr>
              <a:t>Cyfarfod cofrestru</a:t>
            </a:r>
          </a:p>
          <a:p>
            <a:r>
              <a:rPr lang="cy-GB">
                <a:latin typeface="+mj-lt"/>
              </a:rPr>
              <a:t>Ymweliadau </a:t>
            </a:r>
            <a:r>
              <a:rPr lang="cy-GB">
                <a:latin typeface="+mj-lt"/>
                <a:cs typeface="Calibri" panose="020F0502020204030204" pitchFamily="34" charset="0"/>
              </a:rPr>
              <a:t>â’r cartref</a:t>
            </a:r>
          </a:p>
          <a:p>
            <a:r>
              <a:rPr lang="cy-GB">
                <a:latin typeface="+mj-lt"/>
                <a:cs typeface="Calibri" panose="020F0502020204030204" pitchFamily="34" charset="0"/>
              </a:rPr>
              <a:t>Gweithdrefnau ymgartrefu</a:t>
            </a:r>
            <a:endParaRPr lang="cy-GB">
              <a:latin typeface="+mj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085184"/>
            <a:ext cx="2821422" cy="1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5199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Trawsnewid</a:t>
            </a:r>
            <a:br>
              <a:rPr lang="en-GB"/>
            </a:br>
            <a:r>
              <a:rPr lang="en-GB"/>
              <a:t>Transition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084168" y="1556792"/>
            <a:ext cx="3024336" cy="4032449"/>
          </a:xfrm>
        </p:spPr>
        <p:txBody>
          <a:bodyPr/>
          <a:lstStyle/>
          <a:p>
            <a:r>
              <a:rPr lang="en-GB" sz="2400"/>
              <a:t>On site v’s off site nursery</a:t>
            </a:r>
          </a:p>
          <a:p>
            <a:r>
              <a:rPr lang="en-GB" sz="2400"/>
              <a:t>Weekly visits</a:t>
            </a:r>
          </a:p>
          <a:p>
            <a:r>
              <a:rPr lang="en-GB" sz="2400"/>
              <a:t>Parent transition meetings</a:t>
            </a:r>
          </a:p>
          <a:p>
            <a:r>
              <a:rPr lang="en-GB" sz="2400"/>
              <a:t>Transition Pack handover meeting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7171" name="Picture 3" descr="C:\Users\emma.battenbough\AppData\Local\Microsoft\Windows\Temporary Internet Files\Content.IE5\Q67LK25S\SLAM-Bunny-Goes-to-School_Featured-Image-2j01yhv-1000x675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24944"/>
            <a:ext cx="3024336" cy="2149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17D0DCAA-D73E-4422-91F4-60D464CDE5A3}"/>
              </a:ext>
            </a:extLst>
          </p:cNvPr>
          <p:cNvSpPr txBox="1">
            <a:spLocks/>
          </p:cNvSpPr>
          <p:nvPr/>
        </p:nvSpPr>
        <p:spPr>
          <a:xfrm>
            <a:off x="3275856" y="1556792"/>
            <a:ext cx="3024336" cy="40324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400"/>
              <a:t>Meithrinfa ar y safle / oddi ar y safle</a:t>
            </a:r>
          </a:p>
          <a:p>
            <a:r>
              <a:rPr lang="cy-GB" sz="2400"/>
              <a:t>Ymweliadau wythnosol</a:t>
            </a:r>
          </a:p>
          <a:p>
            <a:r>
              <a:rPr lang="cy-GB" sz="2400"/>
              <a:t>Cyfarfodydd trawsnewid rheini</a:t>
            </a:r>
          </a:p>
          <a:p>
            <a:r>
              <a:rPr lang="cy-GB" sz="2400"/>
              <a:t>Cyfarfod trosglwyddo Pecyn Trawsnewid</a:t>
            </a: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775046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Wellcom</a:t>
            </a:r>
            <a:r>
              <a:rPr lang="en-GB"/>
              <a:t> ac SLT</a:t>
            </a:r>
            <a:br>
              <a:rPr lang="en-GB"/>
            </a:br>
            <a:r>
              <a:rPr lang="en-GB" err="1"/>
              <a:t>Wellcom</a:t>
            </a:r>
            <a:r>
              <a:rPr lang="en-GB"/>
              <a:t> and SLT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Huge amount of work but worth it!</a:t>
            </a:r>
          </a:p>
          <a:p>
            <a:r>
              <a:rPr lang="en-GB" err="1"/>
              <a:t>Wellcom</a:t>
            </a:r>
            <a:r>
              <a:rPr lang="en-GB"/>
              <a:t> screen on entry</a:t>
            </a:r>
          </a:p>
          <a:p>
            <a:r>
              <a:rPr lang="en-GB"/>
              <a:t>IPP, ELG or referral to SLT</a:t>
            </a:r>
          </a:p>
          <a:p>
            <a:r>
              <a:rPr lang="en-GB"/>
              <a:t>Progress monitored each term.</a:t>
            </a:r>
          </a:p>
          <a:p>
            <a:r>
              <a:rPr lang="en-GB" err="1"/>
              <a:t>Wellcom</a:t>
            </a:r>
            <a:r>
              <a:rPr lang="en-GB"/>
              <a:t> screen on exit</a:t>
            </a:r>
          </a:p>
          <a:p>
            <a:r>
              <a:rPr lang="en-GB"/>
              <a:t>Handover to school </a:t>
            </a:r>
            <a:r>
              <a:rPr lang="en-GB" err="1"/>
              <a:t>Wellcom</a:t>
            </a:r>
            <a:r>
              <a:rPr lang="en-GB"/>
              <a:t> lead.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F30B7-6B08-4E19-BD4C-F91ED47ED3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191000" cy="3989040"/>
          </a:xfrm>
        </p:spPr>
        <p:txBody>
          <a:bodyPr>
            <a:normAutofit fontScale="92500" lnSpcReduction="20000"/>
          </a:bodyPr>
          <a:lstStyle/>
          <a:p>
            <a:r>
              <a:rPr lang="cy-GB" sz="2600"/>
              <a:t>Llwyth o waith ond werth bob munud!</a:t>
            </a:r>
          </a:p>
          <a:p>
            <a:r>
              <a:rPr lang="cy-GB" sz="2600">
                <a:latin typeface="+mj-lt"/>
              </a:rPr>
              <a:t>Sgr</a:t>
            </a:r>
            <a:r>
              <a:rPr lang="cy-GB" sz="2600">
                <a:latin typeface="+mj-lt"/>
                <a:cs typeface="Calibri" panose="020F0502020204030204" pitchFamily="34" charset="0"/>
              </a:rPr>
              <a:t>în </a:t>
            </a:r>
            <a:r>
              <a:rPr lang="cy-GB" sz="2600" err="1">
                <a:latin typeface="+mj-lt"/>
                <a:cs typeface="Calibri" panose="020F0502020204030204" pitchFamily="34" charset="0"/>
              </a:rPr>
              <a:t>Wellcom</a:t>
            </a:r>
            <a:r>
              <a:rPr lang="cy-GB" sz="2600">
                <a:latin typeface="+mj-lt"/>
                <a:cs typeface="Calibri" panose="020F0502020204030204" pitchFamily="34" charset="0"/>
              </a:rPr>
              <a:t> yn y mynediad</a:t>
            </a:r>
          </a:p>
          <a:p>
            <a:r>
              <a:rPr lang="cy-GB" sz="2600">
                <a:latin typeface="+mj-lt"/>
                <a:cs typeface="Calibri" panose="020F0502020204030204" pitchFamily="34" charset="0"/>
              </a:rPr>
              <a:t>Cynllun Rhyngbroffesiynol, ELG neu </a:t>
            </a:r>
            <a:r>
              <a:rPr lang="cy-GB" sz="2600" err="1">
                <a:latin typeface="+mj-lt"/>
                <a:cs typeface="Calibri" panose="020F0502020204030204" pitchFamily="34" charset="0"/>
              </a:rPr>
              <a:t>atgyfeirio</a:t>
            </a:r>
            <a:r>
              <a:rPr lang="cy-GB" sz="2600">
                <a:latin typeface="+mj-lt"/>
                <a:cs typeface="Calibri" panose="020F0502020204030204" pitchFamily="34" charset="0"/>
              </a:rPr>
              <a:t> i UDA</a:t>
            </a:r>
          </a:p>
          <a:p>
            <a:r>
              <a:rPr lang="cy-GB" sz="2600">
                <a:latin typeface="+mj-lt"/>
                <a:cs typeface="Calibri" panose="020F0502020204030204" pitchFamily="34" charset="0"/>
              </a:rPr>
              <a:t>Cynnydd yn cael ei fonitro bob tymor.</a:t>
            </a:r>
          </a:p>
          <a:p>
            <a:r>
              <a:rPr lang="cy-GB" sz="2600">
                <a:latin typeface="+mj-lt"/>
                <a:cs typeface="Calibri" panose="020F0502020204030204" pitchFamily="34" charset="0"/>
              </a:rPr>
              <a:t>Sgrîn </a:t>
            </a:r>
            <a:r>
              <a:rPr lang="cy-GB" sz="2600" err="1">
                <a:latin typeface="+mj-lt"/>
                <a:cs typeface="Calibri" panose="020F0502020204030204" pitchFamily="34" charset="0"/>
              </a:rPr>
              <a:t>Wellcom</a:t>
            </a:r>
            <a:r>
              <a:rPr lang="cy-GB" sz="2600">
                <a:latin typeface="+mj-lt"/>
                <a:cs typeface="Calibri" panose="020F0502020204030204" pitchFamily="34" charset="0"/>
              </a:rPr>
              <a:t> wrth adael</a:t>
            </a:r>
          </a:p>
          <a:p>
            <a:r>
              <a:rPr lang="cy-GB" sz="2600">
                <a:latin typeface="+mj-lt"/>
                <a:cs typeface="Calibri" panose="020F0502020204030204" pitchFamily="34" charset="0"/>
              </a:rPr>
              <a:t>Trosglwyddo i’r arweinydd </a:t>
            </a:r>
            <a:r>
              <a:rPr lang="cy-GB" sz="2600" err="1">
                <a:latin typeface="+mj-lt"/>
                <a:cs typeface="Calibri" panose="020F0502020204030204" pitchFamily="34" charset="0"/>
              </a:rPr>
              <a:t>Wellcom</a:t>
            </a:r>
            <a:r>
              <a:rPr lang="cy-GB" sz="2600">
                <a:latin typeface="+mj-lt"/>
                <a:cs typeface="Calibri" panose="020F0502020204030204" pitchFamily="34" charset="0"/>
              </a:rPr>
              <a:t> ysgol.</a:t>
            </a:r>
          </a:p>
          <a:p>
            <a:endParaRPr lang="en-GB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342822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Monitro</a:t>
            </a:r>
            <a:r>
              <a:rPr lang="en-GB"/>
              <a:t> FPP</a:t>
            </a:r>
            <a:br>
              <a:rPr lang="en-GB"/>
            </a:br>
            <a:r>
              <a:rPr lang="en-GB" err="1"/>
              <a:t>FPP</a:t>
            </a:r>
            <a:r>
              <a:rPr lang="en-GB"/>
              <a:t> monitoring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24" y="1916832"/>
            <a:ext cx="8662863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5198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Cynnwys</a:t>
            </a:r>
            <a:r>
              <a:rPr lang="en-GB"/>
              <a:t> </a:t>
            </a:r>
            <a:r>
              <a:rPr lang="en-GB" err="1"/>
              <a:t>Rhieni</a:t>
            </a:r>
            <a:br>
              <a:rPr lang="en-GB"/>
            </a:br>
            <a:r>
              <a:rPr lang="en-GB"/>
              <a:t>Parents Involvement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0" y="1499023"/>
            <a:ext cx="4038600" cy="3989040"/>
          </a:xfrm>
        </p:spPr>
        <p:txBody>
          <a:bodyPr/>
          <a:lstStyle/>
          <a:p>
            <a:r>
              <a:rPr lang="en-GB"/>
              <a:t>Evaluation forms</a:t>
            </a:r>
          </a:p>
          <a:p>
            <a:r>
              <a:rPr lang="en-GB"/>
              <a:t>Class dojo</a:t>
            </a:r>
          </a:p>
          <a:p>
            <a:r>
              <a:rPr lang="en-GB"/>
              <a:t>Parent evenings</a:t>
            </a:r>
          </a:p>
          <a:p>
            <a:r>
              <a:rPr lang="en-GB"/>
              <a:t>Events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EE147B-3601-4F06-93F5-1799949E6E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0815" y="1499023"/>
            <a:ext cx="4038600" cy="3989040"/>
          </a:xfrm>
        </p:spPr>
        <p:txBody>
          <a:bodyPr/>
          <a:lstStyle/>
          <a:p>
            <a:r>
              <a:rPr lang="cy-GB"/>
              <a:t>Ffurflenni gwerthuso</a:t>
            </a:r>
          </a:p>
          <a:p>
            <a:r>
              <a:rPr lang="cy-GB"/>
              <a:t>‘</a:t>
            </a:r>
            <a:r>
              <a:rPr lang="cy-GB" err="1"/>
              <a:t>Class</a:t>
            </a:r>
            <a:r>
              <a:rPr lang="cy-GB"/>
              <a:t> </a:t>
            </a:r>
            <a:r>
              <a:rPr lang="cy-GB" err="1"/>
              <a:t>dojo</a:t>
            </a:r>
            <a:r>
              <a:rPr lang="cy-GB"/>
              <a:t>’</a:t>
            </a:r>
          </a:p>
          <a:p>
            <a:r>
              <a:rPr lang="cy-GB"/>
              <a:t>Nosweithiau rhieni</a:t>
            </a:r>
          </a:p>
          <a:p>
            <a:r>
              <a:rPr lang="cy-GB"/>
              <a:t>Digwyddiadau</a:t>
            </a:r>
          </a:p>
        </p:txBody>
      </p:sp>
      <p:pic>
        <p:nvPicPr>
          <p:cNvPr id="12292" name="Picture 4" descr="C:\Users\emma.battenbough\AppData\Local\Microsoft\Windows\Temporary Internet Files\Content.IE5\KCJ157QY\parent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665" y="3861048"/>
            <a:ext cx="3619500" cy="2314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86994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ADY</a:t>
            </a:r>
            <a:br>
              <a:rPr lang="en-GB"/>
            </a:br>
            <a:r>
              <a:rPr lang="en-GB"/>
              <a:t>ALN</a:t>
            </a:r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2123728" y="1484784"/>
          <a:ext cx="4968552" cy="48245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69" name="Document" r:id="rId4" imgW="6618246" imgH="8051382" progId="Word.Document.12">
                  <p:embed/>
                </p:oleObj>
              </mc:Choice>
              <mc:Fallback>
                <p:oleObj name="Document" r:id="rId4" imgW="6618246" imgH="8051382" progId="Word.Document.12">
                  <p:embed/>
                  <p:pic>
                    <p:nvPicPr>
                      <p:cNvPr id="4" name="Object 3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23728" y="1484784"/>
                        <a:ext cx="4968552" cy="48245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218099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Diogelu</a:t>
            </a:r>
            <a:br>
              <a:rPr lang="en-GB"/>
            </a:br>
            <a:r>
              <a:rPr lang="en-GB"/>
              <a:t>Safeguarding </a:t>
            </a:r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/>
        </p:nvGraphicFramePr>
        <p:xfrm>
          <a:off x="2267745" y="1628800"/>
          <a:ext cx="4752528" cy="46805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17" name="Document" r:id="rId4" imgW="7004695" imgH="8051382" progId="Word.Document.12">
                  <p:embed/>
                </p:oleObj>
              </mc:Choice>
              <mc:Fallback>
                <p:oleObj name="Document" r:id="rId4" imgW="7004695" imgH="8051382" progId="Word.Document.12">
                  <p:embed/>
                  <p:pic>
                    <p:nvPicPr>
                      <p:cNvPr id="3" name="Object 2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267745" y="1628800"/>
                        <a:ext cx="4752528" cy="46805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579342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Gosod</a:t>
            </a:r>
            <a:r>
              <a:rPr lang="en-GB"/>
              <a:t> </a:t>
            </a:r>
            <a:r>
              <a:rPr lang="en-GB" err="1"/>
              <a:t>Cynllun</a:t>
            </a:r>
            <a:r>
              <a:rPr lang="en-GB"/>
              <a:t> </a:t>
            </a:r>
            <a:r>
              <a:rPr lang="en-GB" err="1"/>
              <a:t>Datblygu</a:t>
            </a:r>
            <a:br>
              <a:rPr lang="en-GB"/>
            </a:br>
            <a:r>
              <a:rPr lang="en-GB"/>
              <a:t>Setting Development Plan </a:t>
            </a: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791" y="1527175"/>
            <a:ext cx="7271906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00224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Gosod</a:t>
            </a:r>
            <a:r>
              <a:rPr lang="en-GB"/>
              <a:t> </a:t>
            </a:r>
            <a:r>
              <a:rPr lang="en-GB" err="1"/>
              <a:t>Cynllun</a:t>
            </a:r>
            <a:r>
              <a:rPr lang="en-GB"/>
              <a:t> </a:t>
            </a:r>
            <a:r>
              <a:rPr lang="en-GB" err="1"/>
              <a:t>Datblygu</a:t>
            </a:r>
            <a:br>
              <a:rPr lang="en-GB"/>
            </a:br>
            <a:r>
              <a:rPr lang="en-GB"/>
              <a:t>Setting Development Plan 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228" y="1527175"/>
            <a:ext cx="7371031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27580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Plant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gyntaf</a:t>
            </a:r>
            <a:r>
              <a:rPr lang="en-GB"/>
              <a:t>!</a:t>
            </a:r>
            <a:br>
              <a:rPr lang="en-GB"/>
            </a:br>
            <a:r>
              <a:rPr lang="en-GB"/>
              <a:t>Children first!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67673" y="1446650"/>
            <a:ext cx="4038600" cy="39890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All processes lead to high quality environment for children in addition:</a:t>
            </a:r>
          </a:p>
          <a:p>
            <a:r>
              <a:rPr lang="en-GB"/>
              <a:t>Observation and planning</a:t>
            </a:r>
          </a:p>
          <a:p>
            <a:r>
              <a:rPr lang="en-GB"/>
              <a:t>Learning journals</a:t>
            </a:r>
          </a:p>
          <a:p>
            <a:r>
              <a:rPr lang="en-GB"/>
              <a:t>Flexible routines </a:t>
            </a:r>
          </a:p>
          <a:p>
            <a:r>
              <a:rPr lang="en-GB"/>
              <a:t>Contemporaneous notes </a:t>
            </a:r>
          </a:p>
          <a:p>
            <a:r>
              <a:rPr lang="en-GB"/>
              <a:t>Multi agency planning around family needs</a:t>
            </a:r>
          </a:p>
          <a:p>
            <a:r>
              <a:rPr lang="en-GB"/>
              <a:t>Supportive, meaningful and caring relationships with adults.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0C8B4F-D822-4306-A8E3-6AE52C30F7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0" y="1434480"/>
            <a:ext cx="4218112" cy="3989040"/>
          </a:xfrm>
        </p:spPr>
        <p:txBody>
          <a:bodyPr>
            <a:normAutofit fontScale="77500" lnSpcReduction="20000"/>
          </a:bodyPr>
          <a:lstStyle/>
          <a:p>
            <a:r>
              <a:rPr lang="cy-GB"/>
              <a:t>Mae pob proses yn arwain at amgylchedd ansawdd uchel ar gyfer plant yn ogystal:</a:t>
            </a:r>
          </a:p>
          <a:p>
            <a:r>
              <a:rPr lang="cy-GB"/>
              <a:t>Arsylwi a chynllunio</a:t>
            </a:r>
          </a:p>
          <a:p>
            <a:r>
              <a:rPr lang="cy-GB"/>
              <a:t>Cyfnodolion dysgu</a:t>
            </a:r>
          </a:p>
          <a:p>
            <a:r>
              <a:rPr lang="cy-GB"/>
              <a:t>Arferion hyblyg</a:t>
            </a:r>
          </a:p>
          <a:p>
            <a:r>
              <a:rPr lang="cy-GB"/>
              <a:t>Nodiadau cyfoes</a:t>
            </a:r>
          </a:p>
          <a:p>
            <a:r>
              <a:rPr lang="cy-GB"/>
              <a:t>Cynllunio </a:t>
            </a:r>
            <a:r>
              <a:rPr lang="cy-GB" err="1"/>
              <a:t>amlasiantaeth</a:t>
            </a:r>
            <a:r>
              <a:rPr lang="cy-GB"/>
              <a:t> wedi’i seilio ar anghenion teuluoedd</a:t>
            </a:r>
          </a:p>
          <a:p>
            <a:r>
              <a:rPr lang="cy-GB"/>
              <a:t>Perthnasoedd cefnogol, ystyrlon a gofalgar gydag oedolion.</a:t>
            </a:r>
          </a:p>
        </p:txBody>
      </p:sp>
    </p:spTree>
    <p:extLst>
      <p:ext uri="{BB962C8B-B14F-4D97-AF65-F5344CB8AC3E}">
        <p14:creationId xmlns:p14="http://schemas.microsoft.com/office/powerpoint/2010/main" val="36685592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Unrhyw</a:t>
            </a:r>
            <a:r>
              <a:rPr lang="en-GB"/>
              <a:t> </a:t>
            </a:r>
            <a:r>
              <a:rPr lang="en-GB" err="1"/>
              <a:t>gwestiynau</a:t>
            </a:r>
            <a:r>
              <a:rPr lang="en-GB"/>
              <a:t>?</a:t>
            </a:r>
            <a:br>
              <a:rPr lang="en-GB"/>
            </a:br>
            <a:r>
              <a:rPr lang="en-GB"/>
              <a:t>Any Questions?</a:t>
            </a:r>
          </a:p>
        </p:txBody>
      </p:sp>
      <p:pic>
        <p:nvPicPr>
          <p:cNvPr id="12292" name="Picture 4" descr="C:\Users\emma.battenbough\AppData\Local\Microsoft\Windows\Temporary Internet Files\Content.IE5\47HR9MYG\handcuff_question_mark_by_rmdraco84-d4z0182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190" y="3425190"/>
            <a:ext cx="7620" cy="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emma.battenbough\AppData\Local\Microsoft\Windows\Temporary Internet Files\Content.IE5\Q67LK25S\handcuff_question_mark_by_rmdraco84-d4z0182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190" y="3425190"/>
            <a:ext cx="7620" cy="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emma.battenbough\AppData\Local\Microsoft\Windows\Temporary Internet Files\Content.IE5\5UZ7UND3\Question_Mark_Icon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44824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95145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Application>Microsoft Office PowerPoint</Application>
  <PresentationFormat>On-screen Show (4:3)</PresentationFormat>
  <Slides>27</Slides>
  <Notes>27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20140311PresentationUWTSDTemplate</vt:lpstr>
      <vt:lpstr>EAEE6008/C Arweinyddiaeth ar gyfer systemau o ansawdd Leadership for systems of quality </vt:lpstr>
      <vt:lpstr>Tîm Lleol Dechrau’n Deg Flying Start Local team </vt:lpstr>
      <vt:lpstr>Sicrhau Ansawdd: WPPA Quality Assurance: WPPA </vt:lpstr>
      <vt:lpstr>Ysgol Gynradd Primary School </vt:lpstr>
      <vt:lpstr>Rhieni Parents </vt:lpstr>
      <vt:lpstr>Staff </vt:lpstr>
      <vt:lpstr>Plant   Children </vt:lpstr>
      <vt:lpstr>Sut?    How? </vt:lpstr>
      <vt:lpstr>Tasgau parhaus On-going tasks</vt:lpstr>
      <vt:lpstr>Iechyd a diogelwch Health and safety</vt:lpstr>
      <vt:lpstr>Cyllideb Budget</vt:lpstr>
      <vt:lpstr>Ansawdd gofal Quality of care</vt:lpstr>
      <vt:lpstr>Cyfarfodydd Meetings</vt:lpstr>
      <vt:lpstr>Rheoli Perfformiad Staff Staff Performance Management </vt:lpstr>
      <vt:lpstr>Hyfforddiant Staff Staff Training </vt:lpstr>
      <vt:lpstr>Presenoldeb Attendance</vt:lpstr>
      <vt:lpstr>Adolygu rhestr aros a dyrannu lle Waiting list review and place allocation</vt:lpstr>
      <vt:lpstr>Trawsnewid Transition</vt:lpstr>
      <vt:lpstr>Wellcom ac SLT Wellcom and SLT</vt:lpstr>
      <vt:lpstr>Monitro FPP FPP monitoring</vt:lpstr>
      <vt:lpstr>Cynnwys Rhieni Parents Involvement</vt:lpstr>
      <vt:lpstr>ADY ALN</vt:lpstr>
      <vt:lpstr>Diogelu Safeguarding </vt:lpstr>
      <vt:lpstr>Gosod Cynllun Datblygu Setting Development Plan </vt:lpstr>
      <vt:lpstr>Gosod Cynllun Datblygu Setting Development Plan </vt:lpstr>
      <vt:lpstr>Plant yn gyntaf! Children first! </vt:lpstr>
      <vt:lpstr>Unrhyw gwestiynau?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revision>1</cp:revision>
  <cp:lastPrinted>2019-02-26T08:29:18Z</cp:lastPrinted>
  <dcterms:created xsi:type="dcterms:W3CDTF">2015-04-14T15:21:28Z</dcterms:created>
  <dcterms:modified xsi:type="dcterms:W3CDTF">2022-02-01T12:35:09Z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