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70" r:id="rId4"/>
    <p:sldId id="259" r:id="rId5"/>
    <p:sldId id="260" r:id="rId6"/>
    <p:sldId id="261" r:id="rId7"/>
    <p:sldId id="262" r:id="rId8"/>
    <p:sldId id="264" r:id="rId9"/>
    <p:sldId id="265" r:id="rId10"/>
    <p:sldId id="267" r:id="rId11"/>
    <p:sldId id="257"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5" d="100"/>
          <a:sy n="65" d="100"/>
        </p:scale>
        <p:origin x="63" y="9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64043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03207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18210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256503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74FF23-EF8B-4FB9-B94F-84430BEE3922}"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183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74FF23-EF8B-4FB9-B94F-84430BEE3922}"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80119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74FF23-EF8B-4FB9-B94F-84430BEE3922}"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87691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2038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69209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59123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741705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74FF23-EF8B-4FB9-B94F-84430BEE3922}" type="datetimeFigureOut">
              <a:rPr lang="en-GB" smtClean="0"/>
              <a:t>04/12/2018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267CCA-5B05-4865-9A56-300BA166F687}" type="slidenum">
              <a:rPr lang="en-GB" smtClean="0"/>
              <a:t>‹#›</a:t>
            </a:fld>
            <a:endParaRPr lang="en-GB"/>
          </a:p>
        </p:txBody>
      </p:sp>
    </p:spTree>
    <p:extLst>
      <p:ext uri="{BB962C8B-B14F-4D97-AF65-F5344CB8AC3E}">
        <p14:creationId xmlns:p14="http://schemas.microsoft.com/office/powerpoint/2010/main" val="1501185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iomedcentral.com/1471-244X/9/11/#ins2" TargetMode="External"/><Relationship Id="rId2" Type="http://schemas.openxmlformats.org/officeDocument/2006/relationships/hyperlink" Target="http://www.biomedcentral.com/1471-244X/9/11/#in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pinktherapy.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2201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for consideration</a:t>
            </a:r>
            <a:endParaRPr lang="en-GB" dirty="0"/>
          </a:p>
        </p:txBody>
      </p:sp>
      <p:sp>
        <p:nvSpPr>
          <p:cNvPr id="3" name="Content Placeholder 2"/>
          <p:cNvSpPr>
            <a:spLocks noGrp="1"/>
          </p:cNvSpPr>
          <p:nvPr>
            <p:ph idx="1"/>
          </p:nvPr>
        </p:nvSpPr>
        <p:spPr/>
        <p:txBody>
          <a:bodyPr/>
          <a:lstStyle/>
          <a:p>
            <a:r>
              <a:rPr lang="en-GB" dirty="0" smtClean="0"/>
              <a:t>Research/facts and figures</a:t>
            </a:r>
          </a:p>
          <a:p>
            <a:endParaRPr lang="en-GB" dirty="0"/>
          </a:p>
          <a:p>
            <a:r>
              <a:rPr lang="en-GB" dirty="0" smtClean="0"/>
              <a:t>Ethics</a:t>
            </a:r>
          </a:p>
          <a:p>
            <a:endParaRPr lang="en-GB" dirty="0"/>
          </a:p>
          <a:p>
            <a:r>
              <a:rPr lang="en-GB" dirty="0" smtClean="0"/>
              <a:t>Training</a:t>
            </a:r>
          </a:p>
          <a:p>
            <a:endParaRPr lang="en-GB" dirty="0"/>
          </a:p>
          <a:p>
            <a:r>
              <a:rPr lang="en-GB" dirty="0" smtClean="0"/>
              <a:t>Models of intervention</a:t>
            </a:r>
            <a:endParaRPr lang="en-GB" dirty="0"/>
          </a:p>
        </p:txBody>
      </p:sp>
    </p:spTree>
    <p:extLst>
      <p:ext uri="{BB962C8B-B14F-4D97-AF65-F5344CB8AC3E}">
        <p14:creationId xmlns:p14="http://schemas.microsoft.com/office/powerpoint/2010/main" val="2195905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LGBT young people not accepted by parents and caregivers</a:t>
            </a:r>
            <a:r>
              <a:rPr lang="en-GB" sz="800" dirty="0" smtClean="0"/>
              <a:t/>
            </a:r>
            <a:br>
              <a:rPr lang="en-GB" sz="800" dirty="0" smtClean="0"/>
            </a:br>
            <a:r>
              <a:rPr lang="en-GB" sz="800" dirty="0" smtClean="0"/>
              <a:t>http://www.hrc.org/resources/entry/the-lies-and-dangers-of-reparative-therapy</a:t>
            </a:r>
            <a:endParaRPr lang="en-GB" sz="800" dirty="0"/>
          </a:p>
        </p:txBody>
      </p:sp>
      <p:pic>
        <p:nvPicPr>
          <p:cNvPr id="2050" name="Picture 2" descr="More than 8 times as likely to have attempted suicide. Nearly 6 times as likely to report high levels of depression. More than 3 times as likely to use illegal drugs. More than 3 times as likely to be at high risk for HIV and ST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1136" y="1856792"/>
            <a:ext cx="10672664" cy="3937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065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Significant research</a:t>
            </a:r>
            <a:endParaRPr lang="en-GB" dirty="0"/>
          </a:p>
        </p:txBody>
      </p:sp>
      <p:sp>
        <p:nvSpPr>
          <p:cNvPr id="3" name="Content Placeholder 2"/>
          <p:cNvSpPr>
            <a:spLocks noGrp="1"/>
          </p:cNvSpPr>
          <p:nvPr>
            <p:ph idx="1"/>
          </p:nvPr>
        </p:nvSpPr>
        <p:spPr/>
        <p:txBody>
          <a:bodyPr/>
          <a:lstStyle/>
          <a:p>
            <a:r>
              <a:rPr lang="en-GB" b="1" dirty="0" smtClean="0"/>
              <a:t>The response of mental health professionals to clients seeking help to change or redirect same-sex sexual orientation</a:t>
            </a:r>
          </a:p>
          <a:p>
            <a:r>
              <a:rPr lang="en-GB" b="1" dirty="0" smtClean="0"/>
              <a:t>Annie Bartlett</a:t>
            </a:r>
            <a:r>
              <a:rPr lang="en-GB" baseline="30000" dirty="0" smtClean="0">
                <a:hlinkClick r:id="rId2"/>
              </a:rPr>
              <a:t>1</a:t>
            </a:r>
            <a:r>
              <a:rPr lang="en-GB" dirty="0" smtClean="0"/>
              <a:t>, </a:t>
            </a:r>
            <a:r>
              <a:rPr lang="en-GB" b="1" dirty="0" smtClean="0"/>
              <a:t>Glenn Smith</a:t>
            </a:r>
            <a:r>
              <a:rPr lang="en-GB" baseline="30000" dirty="0" smtClean="0">
                <a:hlinkClick r:id="rId3"/>
              </a:rPr>
              <a:t>2</a:t>
            </a:r>
            <a:r>
              <a:rPr lang="en-GB" dirty="0" smtClean="0"/>
              <a:t> and </a:t>
            </a:r>
            <a:r>
              <a:rPr lang="en-GB" b="1" dirty="0" smtClean="0"/>
              <a:t>Michael King</a:t>
            </a:r>
            <a:r>
              <a:rPr lang="en-GB" baseline="30000" dirty="0" smtClean="0">
                <a:hlinkClick r:id="rId3"/>
              </a:rPr>
              <a:t>2</a:t>
            </a:r>
            <a:r>
              <a:rPr lang="en-GB" baseline="30000" dirty="0" smtClean="0"/>
              <a:t>*</a:t>
            </a:r>
            <a:r>
              <a:rPr lang="en-GB" dirty="0" smtClean="0"/>
              <a:t> </a:t>
            </a:r>
          </a:p>
          <a:p>
            <a:endParaRPr lang="en-GB" dirty="0"/>
          </a:p>
          <a:p>
            <a:r>
              <a:rPr lang="en-GB" i="1" dirty="0" smtClean="0"/>
              <a:t>BMC Psychiatry</a:t>
            </a:r>
            <a:r>
              <a:rPr lang="en-GB" dirty="0" smtClean="0"/>
              <a:t> 2009, </a:t>
            </a:r>
            <a:r>
              <a:rPr lang="en-GB" b="1" dirty="0" smtClean="0"/>
              <a:t>9</a:t>
            </a:r>
            <a:r>
              <a:rPr lang="en-GB" dirty="0" smtClean="0"/>
              <a:t>:11  doi:10.1186/1471-244X-9-11</a:t>
            </a:r>
          </a:p>
          <a:p>
            <a:r>
              <a:rPr lang="en-GB" dirty="0" smtClean="0"/>
              <a:t>Published: 26 March 2009 </a:t>
            </a:r>
            <a:endParaRPr lang="en-GB" dirty="0"/>
          </a:p>
        </p:txBody>
      </p:sp>
    </p:spTree>
    <p:extLst>
      <p:ext uri="{BB962C8B-B14F-4D97-AF65-F5344CB8AC3E}">
        <p14:creationId xmlns:p14="http://schemas.microsoft.com/office/powerpoint/2010/main" val="221302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Background</a:t>
            </a:r>
          </a:p>
          <a:p>
            <a:r>
              <a:rPr lang="en-GB" dirty="0" smtClean="0">
                <a:effectLst/>
              </a:rPr>
              <a:t>we know very little about mental health practitioners' views on treatments to change sexual orientation. Our aim was to survey a representative sample of professional members of the main United Kingdom psychotherapy and psychiatric organisations about their views and practices concerning such treatments. </a:t>
            </a:r>
            <a:endParaRPr lang="en-GB" dirty="0">
              <a:effectLst/>
            </a:endParaRPr>
          </a:p>
        </p:txBody>
      </p:sp>
    </p:spTree>
    <p:extLst>
      <p:ext uri="{BB962C8B-B14F-4D97-AF65-F5344CB8AC3E}">
        <p14:creationId xmlns:p14="http://schemas.microsoft.com/office/powerpoint/2010/main" val="1390126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a:t>
            </a:r>
            <a:br>
              <a:rPr lang="en-GB" b="1" dirty="0" smtClean="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effectLst/>
              </a:rPr>
              <a:t>Of 1848 practitioners contacted, 1406 questionnaires were returned and 1328 could be analysed. </a:t>
            </a:r>
          </a:p>
          <a:p>
            <a:r>
              <a:rPr lang="en-GB" dirty="0" smtClean="0">
                <a:effectLst/>
              </a:rPr>
              <a:t>Although only 55 (4%) of therapists reported that they would attempt to change a client's sexual orientation if one consulted asking for such therapy, </a:t>
            </a:r>
          </a:p>
          <a:p>
            <a:r>
              <a:rPr lang="en-GB" dirty="0" smtClean="0">
                <a:effectLst/>
              </a:rPr>
              <a:t>222 (17%) reported having assisted at least one client/patient to reduce or change his or her homosexual or lesbian feelings. </a:t>
            </a:r>
          </a:p>
          <a:p>
            <a:r>
              <a:rPr lang="en-GB" dirty="0" smtClean="0">
                <a:effectLst/>
              </a:rPr>
              <a:t>413 patients were described by these 222 therapists: </a:t>
            </a:r>
          </a:p>
          <a:p>
            <a:r>
              <a:rPr lang="en-GB" dirty="0" smtClean="0">
                <a:effectLst/>
              </a:rPr>
              <a:t>213 (52%) were seen in private practice and 117 (28%) were not followed up beyond the period of treatment. </a:t>
            </a:r>
          </a:p>
          <a:p>
            <a:r>
              <a:rPr lang="en-GB" dirty="0" smtClean="0">
                <a:effectLst/>
              </a:rPr>
              <a:t>Counselling was the commonest (66%) treatment offered and there was no sign of a decline in treatments in recent years. 159 (72%) of the 222 therapists who had provided such treatment considered that a service should be available for people who want to change their sexual orientation. </a:t>
            </a:r>
          </a:p>
          <a:p>
            <a:r>
              <a:rPr lang="en-GB" dirty="0" smtClean="0">
                <a:effectLst/>
              </a:rPr>
              <a:t>Client/patient distress and client/patient autonomy were seen as reasons for intervention; therapists paid attention to religious, cultural and moral values causing internal conflict. </a:t>
            </a:r>
          </a:p>
          <a:p>
            <a:endParaRPr lang="en-GB" dirty="0"/>
          </a:p>
        </p:txBody>
      </p:sp>
    </p:spTree>
    <p:extLst>
      <p:ext uri="{BB962C8B-B14F-4D97-AF65-F5344CB8AC3E}">
        <p14:creationId xmlns:p14="http://schemas.microsoft.com/office/powerpoint/2010/main" val="3842379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Conclusion</a:t>
            </a:r>
          </a:p>
          <a:p>
            <a:r>
              <a:rPr lang="en-GB" dirty="0" smtClean="0">
                <a:effectLst/>
              </a:rPr>
              <a:t>A significant minority of mental health professionals are attempting to help lesbian, gay and bisexual clients to become heterosexual. Given lack of evidence for the efficacy of such treatments, this is likely to be unwise or even harmful. </a:t>
            </a:r>
          </a:p>
          <a:p>
            <a:pPr marL="0" indent="0">
              <a:buNone/>
            </a:pPr>
            <a:r>
              <a:rPr lang="en-GB" dirty="0" smtClean="0"/>
              <a:t/>
            </a:r>
            <a:br>
              <a:rPr lang="en-GB" dirty="0" smtClean="0"/>
            </a:br>
            <a:endParaRPr lang="en-GB" dirty="0"/>
          </a:p>
        </p:txBody>
      </p:sp>
    </p:spTree>
    <p:extLst>
      <p:ext uri="{BB962C8B-B14F-4D97-AF65-F5344CB8AC3E}">
        <p14:creationId xmlns:p14="http://schemas.microsoft.com/office/powerpoint/2010/main" val="1535066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Statement of ethical practice  Sept 2012</a:t>
            </a:r>
            <a:endParaRPr lang="en-GB" dirty="0"/>
          </a:p>
        </p:txBody>
      </p:sp>
      <p:sp>
        <p:nvSpPr>
          <p:cNvPr id="3" name="Content Placeholder 2"/>
          <p:cNvSpPr>
            <a:spLocks noGrp="1"/>
          </p:cNvSpPr>
          <p:nvPr>
            <p:ph idx="1"/>
          </p:nvPr>
        </p:nvSpPr>
        <p:spPr/>
        <p:txBody>
          <a:bodyPr/>
          <a:lstStyle/>
          <a:p>
            <a:r>
              <a:rPr lang="en-GB" sz="3200" dirty="0"/>
              <a:t>The British Association for Counselling &amp; Psychotherapy (BACP) is dedicated to </a:t>
            </a:r>
            <a:r>
              <a:rPr lang="en-GB" sz="3200" dirty="0" smtClean="0"/>
              <a:t>social </a:t>
            </a:r>
            <a:r>
              <a:rPr lang="en-GB" sz="3200" dirty="0"/>
              <a:t>diversity, equality and inclusivity of treatment without discrimination of any kind. </a:t>
            </a:r>
          </a:p>
          <a:p>
            <a:r>
              <a:rPr lang="en-GB" sz="3200" dirty="0"/>
              <a:t>BACP opposes any psychological treatment such as ‘reparative’ or ‘conversion’ therapy </a:t>
            </a:r>
            <a:r>
              <a:rPr lang="en-GB" sz="3200" dirty="0" smtClean="0"/>
              <a:t> which </a:t>
            </a:r>
            <a:r>
              <a:rPr lang="en-GB" sz="3200" dirty="0"/>
              <a:t>is based upon the assumption that homosexuality is a mental disorder, or based on the </a:t>
            </a:r>
            <a:r>
              <a:rPr lang="en-GB" sz="3200" dirty="0" smtClean="0"/>
              <a:t>premise </a:t>
            </a:r>
            <a:r>
              <a:rPr lang="en-GB" sz="3200" dirty="0"/>
              <a:t>that the client/patient should change his/her sexuality.</a:t>
            </a:r>
          </a:p>
          <a:p>
            <a:endParaRPr lang="en-GB" dirty="0"/>
          </a:p>
        </p:txBody>
      </p:sp>
    </p:spTree>
    <p:extLst>
      <p:ext uri="{BB962C8B-B14F-4D97-AF65-F5344CB8AC3E}">
        <p14:creationId xmlns:p14="http://schemas.microsoft.com/office/powerpoint/2010/main" val="801083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a:bodyPr>
          <a:lstStyle/>
          <a:p>
            <a:r>
              <a:rPr lang="en-GB" dirty="0"/>
              <a:t>A recent research review (King, </a:t>
            </a:r>
            <a:r>
              <a:rPr lang="en-GB" dirty="0" smtClean="0"/>
              <a:t>et </a:t>
            </a:r>
            <a:r>
              <a:rPr lang="en-GB" dirty="0"/>
              <a:t>al 2007) showed that those who do not identify as heterosexual may be misunderstood by </a:t>
            </a:r>
            <a:r>
              <a:rPr lang="en-GB" dirty="0" smtClean="0"/>
              <a:t>some </a:t>
            </a:r>
            <a:r>
              <a:rPr lang="en-GB" dirty="0"/>
              <a:t>therapists, who see the client/patient’s sexuality as the root cause of their presenting </a:t>
            </a:r>
            <a:r>
              <a:rPr lang="en-GB" dirty="0" smtClean="0"/>
              <a:t>issue.</a:t>
            </a:r>
          </a:p>
          <a:p>
            <a:r>
              <a:rPr lang="en-GB" dirty="0"/>
              <a:t>The ability to appreciate differences between people, to commit to equality of </a:t>
            </a:r>
            <a:r>
              <a:rPr lang="en-GB" dirty="0" smtClean="0"/>
              <a:t>opportunity</a:t>
            </a:r>
            <a:r>
              <a:rPr lang="en-GB" dirty="0"/>
              <a:t>, and to avoid discrimination against people or groups contrary to their legitimate </a:t>
            </a:r>
            <a:r>
              <a:rPr lang="en-GB" dirty="0" smtClean="0"/>
              <a:t>personal </a:t>
            </a:r>
            <a:r>
              <a:rPr lang="en-GB" dirty="0"/>
              <a:t>or social circumstances, is central to ethical and professional practice (BACP 2010, </a:t>
            </a:r>
            <a:r>
              <a:rPr lang="en-GB" dirty="0" smtClean="0"/>
              <a:t>Ethical </a:t>
            </a:r>
            <a:r>
              <a:rPr lang="en-GB" dirty="0"/>
              <a:t>Framework).  </a:t>
            </a:r>
          </a:p>
          <a:p>
            <a:endParaRPr lang="en-GB" dirty="0"/>
          </a:p>
          <a:p>
            <a:endParaRPr lang="en-GB" dirty="0"/>
          </a:p>
        </p:txBody>
      </p:sp>
    </p:spTree>
    <p:extLst>
      <p:ext uri="{BB962C8B-B14F-4D97-AF65-F5344CB8AC3E}">
        <p14:creationId xmlns:p14="http://schemas.microsoft.com/office/powerpoint/2010/main" val="1148212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sz="3600" dirty="0"/>
              <a:t>BACP believes that socially inclusive, non-judgemental attitudes to people who identify across </a:t>
            </a:r>
            <a:r>
              <a:rPr lang="en-GB" sz="3600" dirty="0" smtClean="0"/>
              <a:t>the </a:t>
            </a:r>
            <a:r>
              <a:rPr lang="en-GB" sz="3600" dirty="0"/>
              <a:t>diverse range of human sexualities will have positive consequences for those individuals, </a:t>
            </a:r>
            <a:r>
              <a:rPr lang="en-GB" sz="3600" dirty="0" smtClean="0"/>
              <a:t>as </a:t>
            </a:r>
            <a:r>
              <a:rPr lang="en-GB" sz="3600" dirty="0"/>
              <a:t>well as for the wider society in which they live. There is no scientific, rational or ethical </a:t>
            </a:r>
            <a:r>
              <a:rPr lang="en-GB" sz="3600" dirty="0" smtClean="0"/>
              <a:t>reason </a:t>
            </a:r>
            <a:r>
              <a:rPr lang="en-GB" sz="3600" dirty="0"/>
              <a:t>to treat people who identify within a range of human sexualities </a:t>
            </a:r>
            <a:r>
              <a:rPr lang="en-GB" sz="3600" dirty="0" smtClean="0"/>
              <a:t>any </a:t>
            </a:r>
            <a:r>
              <a:rPr lang="en-GB" sz="3600" dirty="0"/>
              <a:t>differently from those who identify solely as </a:t>
            </a:r>
            <a:r>
              <a:rPr lang="en-GB" sz="3600" dirty="0" smtClean="0"/>
              <a:t>heterosexual.</a:t>
            </a:r>
            <a:endParaRPr lang="en-GB" sz="3600" dirty="0"/>
          </a:p>
          <a:p>
            <a:endParaRPr lang="en-GB" dirty="0"/>
          </a:p>
        </p:txBody>
      </p:sp>
    </p:spTree>
    <p:extLst>
      <p:ext uri="{BB962C8B-B14F-4D97-AF65-F5344CB8AC3E}">
        <p14:creationId xmlns:p14="http://schemas.microsoft.com/office/powerpoint/2010/main" val="2777591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UKPC</a:t>
            </a:r>
            <a:endParaRPr lang="en-GB" dirty="0"/>
          </a:p>
        </p:txBody>
      </p:sp>
      <p:sp>
        <p:nvSpPr>
          <p:cNvPr id="3" name="Content Placeholder 2"/>
          <p:cNvSpPr>
            <a:spLocks noGrp="1"/>
          </p:cNvSpPr>
          <p:nvPr>
            <p:ph idx="1"/>
          </p:nvPr>
        </p:nvSpPr>
        <p:spPr/>
        <p:txBody>
          <a:bodyPr>
            <a:normAutofit lnSpcReduction="10000"/>
          </a:bodyPr>
          <a:lstStyle/>
          <a:p>
            <a:r>
              <a:rPr lang="en-GB" b="1" dirty="0" smtClean="0"/>
              <a:t>26 May 2009</a:t>
            </a:r>
            <a:endParaRPr lang="en-GB" dirty="0" smtClean="0"/>
          </a:p>
          <a:p>
            <a:r>
              <a:rPr lang="en-GB" dirty="0" smtClean="0"/>
              <a:t>The United Kingdom Council for Psychotherapy (UKCP) and </a:t>
            </a:r>
            <a:r>
              <a:rPr lang="en-GB" dirty="0" smtClean="0">
                <a:hlinkClick r:id="rId2"/>
              </a:rPr>
              <a:t>Pink Therapy</a:t>
            </a:r>
            <a:r>
              <a:rPr lang="en-GB" dirty="0" smtClean="0"/>
              <a:t> are deeply concerned about the research by Professor Michael King of University College Hospital which demonstrates that 17% of psychotherapists and counsellors have been willing to help gay and lesbian clients eliminate their homosexuality.</a:t>
            </a:r>
            <a:br>
              <a:rPr lang="en-GB" dirty="0" smtClean="0"/>
            </a:br>
            <a:endParaRPr lang="en-GB" dirty="0" smtClean="0"/>
          </a:p>
          <a:p>
            <a:r>
              <a:rPr lang="en-GB" dirty="0" smtClean="0"/>
              <a:t>"These alarming figures confirm our view that more training opportunities are needed to ensure that psychotherapists and counsellors can respond appropriately to people who are distressed about some aspect of their sexuality.</a:t>
            </a:r>
            <a:endParaRPr lang="en-GB" dirty="0"/>
          </a:p>
        </p:txBody>
      </p:sp>
    </p:spTree>
    <p:extLst>
      <p:ext uri="{BB962C8B-B14F-4D97-AF65-F5344CB8AC3E}">
        <p14:creationId xmlns:p14="http://schemas.microsoft.com/office/powerpoint/2010/main" val="2962074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Davies added: "The data presented by Professor King clearly demonstrates a training need for therapists to update their knowledge in this area. Most therapy training programmes pay scant attention to sexual diversity if it's covered at all: this is perhaps how we've got into this situation with therapists thinking they can cure homosexual feelings."</a:t>
            </a:r>
            <a:br>
              <a:rPr lang="en-GB" dirty="0" smtClean="0"/>
            </a:br>
            <a:endParaRPr lang="en-GB" dirty="0"/>
          </a:p>
        </p:txBody>
      </p:sp>
    </p:spTree>
    <p:extLst>
      <p:ext uri="{BB962C8B-B14F-4D97-AF65-F5344CB8AC3E}">
        <p14:creationId xmlns:p14="http://schemas.microsoft.com/office/powerpoint/2010/main" val="2056050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463</TotalTime>
  <Words>628</Words>
  <Application>Microsoft Office PowerPoint</Application>
  <PresentationFormat>Widescreen</PresentationFormat>
  <Paragraphs>42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Counselling</vt:lpstr>
      <vt:lpstr>Areas for consideration</vt:lpstr>
      <vt:lpstr>LGBT young people not accepted by parents and caregivers http://www.hrc.org/resources/entry/the-lies-and-dangers-of-reparative-therapy</vt:lpstr>
      <vt:lpstr>Significant research</vt:lpstr>
      <vt:lpstr>PowerPoint Presentation</vt:lpstr>
      <vt:lpstr>Results </vt:lpstr>
      <vt:lpstr>PowerPoint Presentation</vt:lpstr>
      <vt:lpstr>BACP Statement of ethical practice  Sept 2012</vt:lpstr>
      <vt:lpstr>Cont.</vt:lpstr>
      <vt:lpstr>Cont.</vt:lpstr>
      <vt:lpstr>UKPC</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dc:title>
  <dc:creator>Carol U Hughes</dc:creator>
  <cp:lastModifiedBy>Carol U Hughes</cp:lastModifiedBy>
  <cp:revision>11</cp:revision>
  <dcterms:created xsi:type="dcterms:W3CDTF">2015-11-10T10:15:24Z</dcterms:created>
  <dcterms:modified xsi:type="dcterms:W3CDTF">2018-12-04T11:37:45Z</dcterms:modified>
</cp:coreProperties>
</file>