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25.xml" ContentType="application/vnd.openxmlformats-officedocument.presentationml.slide+xml"/>
  <Override PartName="/ppt/slides/slide18.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9.xml" ContentType="application/vnd.openxmlformats-officedocument.presentationml.slide+xml"/>
  <Override PartName="/ppt/slides/slide4.xml" ContentType="application/vnd.openxmlformats-officedocument.presentationml.slide+xml"/>
  <Override PartName="/ppt/slides/slide11.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0.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notesSlides/notesSlide1.xml" ContentType="application/vnd.openxmlformats-officedocument.presentationml.notes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4.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58" r:id="rId4"/>
    <p:sldId id="259" r:id="rId5"/>
    <p:sldId id="286"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84" r:id="rId22"/>
    <p:sldId id="275" r:id="rId23"/>
    <p:sldId id="287" r:id="rId24"/>
    <p:sldId id="288" r:id="rId25"/>
    <p:sldId id="289" r:id="rId26"/>
    <p:sldId id="290" r:id="rId27"/>
    <p:sldId id="276" r:id="rId28"/>
    <p:sldId id="277" r:id="rId29"/>
    <p:sldId id="281" r:id="rId30"/>
    <p:sldId id="278" r:id="rId31"/>
    <p:sldId id="280" r:id="rId32"/>
    <p:sldId id="282" r:id="rId33"/>
    <p:sldId id="279" r:id="rId34"/>
    <p:sldId id="283" r:id="rId35"/>
    <p:sldId id="292" r:id="rId36"/>
    <p:sldId id="293" r:id="rId37"/>
    <p:sldId id="285" r:id="rId38"/>
    <p:sldId id="291"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0" d="100"/>
          <a:sy n="60" d="100"/>
        </p:scale>
        <p:origin x="-1656" y="-18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47"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ustomXml" Target="../customXml/item2.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A438E4-FB95-422E-9B2C-89844B4EF751}" type="datetimeFigureOut">
              <a:rPr lang="en-US" smtClean="0"/>
              <a:pPr/>
              <a:t>23-Nov-23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FA1E9D-2720-4BEC-AC75-38A8B7A838C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1FA1E9D-2720-4BEC-AC75-38A8B7A838C4}" type="slidenum">
              <a:rPr lang="en-US" smtClean="0"/>
              <a:pPr/>
              <a:t>35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2325C10-4B83-468E-8BA6-D0FC7945448A}" type="datetimeFigureOut">
              <a:rPr lang="en-US" smtClean="0"/>
              <a:pPr/>
              <a:t>23-Nov-23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325C10-4B83-468E-8BA6-D0FC7945448A}" type="datetimeFigureOut">
              <a:rPr lang="en-US" smtClean="0"/>
              <a:pPr/>
              <a:t>23-Nov-23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325C10-4B83-468E-8BA6-D0FC7945448A}" type="datetimeFigureOut">
              <a:rPr lang="en-US" smtClean="0"/>
              <a:pPr/>
              <a:t>23-Nov-23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2325C10-4B83-468E-8BA6-D0FC7945448A}" type="datetimeFigureOut">
              <a:rPr lang="en-US" smtClean="0"/>
              <a:pPr/>
              <a:t>23-Nov-23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2325C10-4B83-468E-8BA6-D0FC7945448A}" type="datetimeFigureOut">
              <a:rPr lang="en-US" smtClean="0"/>
              <a:pPr/>
              <a:t>23-Nov-23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325C10-4B83-468E-8BA6-D0FC7945448A}" type="datetimeFigureOut">
              <a:rPr lang="en-US" smtClean="0"/>
              <a:pPr/>
              <a:t>23-Nov-23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325C10-4B83-468E-8BA6-D0FC7945448A}" type="datetimeFigureOut">
              <a:rPr lang="en-US" smtClean="0"/>
              <a:pPr/>
              <a:t>23-Nov-23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325C10-4B83-468E-8BA6-D0FC7945448A}" type="datetimeFigureOut">
              <a:rPr lang="en-US" smtClean="0"/>
              <a:pPr/>
              <a:t>23-Nov-23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325C10-4B83-468E-8BA6-D0FC7945448A}" type="datetimeFigureOut">
              <a:rPr lang="en-US" smtClean="0"/>
              <a:pPr/>
              <a:t>23-Nov-23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325C10-4B83-468E-8BA6-D0FC7945448A}" type="datetimeFigureOut">
              <a:rPr lang="en-US" smtClean="0"/>
              <a:pPr/>
              <a:t>23-Nov-23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325C10-4B83-468E-8BA6-D0FC7945448A}" type="datetimeFigureOut">
              <a:rPr lang="en-US" smtClean="0"/>
              <a:pPr/>
              <a:t>23-Nov-23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F658E-7AA2-41A4-B347-9E315EE7BCF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325C10-4B83-468E-8BA6-D0FC7945448A}" type="datetimeFigureOut">
              <a:rPr lang="en-US" smtClean="0"/>
              <a:pPr/>
              <a:t>23-Nov-23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8F658E-7AA2-41A4-B347-9E315EE7BCF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0b4g4ZZNC1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udiobinder.com/blog/soviet-montage-theory/"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7200" dirty="0" smtClean="0"/>
              <a:t>3: Seeing the Past</a:t>
            </a:r>
            <a:endParaRPr lang="en-US" sz="7200" dirty="0"/>
          </a:p>
        </p:txBody>
      </p:sp>
      <p:sp>
        <p:nvSpPr>
          <p:cNvPr id="4" name="Title 1"/>
          <p:cNvSpPr txBox="1">
            <a:spLocks/>
          </p:cNvSpPr>
          <p:nvPr/>
        </p:nvSpPr>
        <p:spPr>
          <a:xfrm>
            <a:off x="838200" y="4800600"/>
            <a:ext cx="7772400" cy="1470025"/>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HPHI5903: Cinema and War</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Rosenstone</a:t>
            </a:r>
            <a:r>
              <a:rPr lang="en-US" dirty="0" smtClean="0"/>
              <a:t>. Pg.14</a:t>
            </a:r>
            <a:endParaRPr lang="en-US" dirty="0"/>
          </a:p>
        </p:txBody>
      </p:sp>
      <p:sp>
        <p:nvSpPr>
          <p:cNvPr id="3" name="Content Placeholder 2"/>
          <p:cNvSpPr>
            <a:spLocks noGrp="1"/>
          </p:cNvSpPr>
          <p:nvPr>
            <p:ph idx="1"/>
          </p:nvPr>
        </p:nvSpPr>
        <p:spPr/>
        <p:txBody>
          <a:bodyPr/>
          <a:lstStyle/>
          <a:p>
            <a:r>
              <a:rPr lang="en-US" dirty="0" smtClean="0"/>
              <a:t>Is film history actually ‘history’?</a:t>
            </a:r>
          </a:p>
          <a:p>
            <a:r>
              <a:rPr lang="en-US" dirty="0" smtClean="0"/>
              <a:t>Does film add or subtract from our knowledge of the past?</a:t>
            </a:r>
          </a:p>
          <a:p>
            <a:r>
              <a:rPr lang="en-US" dirty="0" smtClean="0"/>
              <a:t>Can any depiction of the past be taken seriously?</a:t>
            </a:r>
          </a:p>
          <a:p>
            <a:r>
              <a:rPr lang="en-US" dirty="0" smtClean="0"/>
              <a:t>Does any film count as ‘historical thinking’ or contribute to ‘historical understanding’?</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ChangeAspect="1" noChangeArrowheads="1"/>
          </p:cNvPicPr>
          <p:nvPr/>
        </p:nvPicPr>
        <p:blipFill>
          <a:blip r:embed="rId2" cstate="print">
            <a:lum/>
          </a:blip>
          <a:srcRect l="12884" t="14583" r="39092" b="15625"/>
          <a:stretch>
            <a:fillRect/>
          </a:stretch>
        </p:blipFill>
        <p:spPr bwMode="auto">
          <a:xfrm>
            <a:off x="0" y="0"/>
            <a:ext cx="5315803" cy="4343400"/>
          </a:xfrm>
          <a:prstGeom prst="rect">
            <a:avLst/>
          </a:prstGeom>
          <a:ln>
            <a:noFill/>
          </a:ln>
          <a:effectLst>
            <a:outerShdw blurRad="292100" dist="139700" dir="2700000" algn="tl" rotWithShape="0">
              <a:srgbClr val="333333">
                <a:alpha val="65000"/>
              </a:srgbClr>
            </a:outerShdw>
          </a:effectLst>
        </p:spPr>
      </p:pic>
      <p:pic>
        <p:nvPicPr>
          <p:cNvPr id="1027" name="Picture 3"/>
          <p:cNvPicPr>
            <a:picLocks noChangeAspect="1" noChangeArrowheads="1"/>
          </p:cNvPicPr>
          <p:nvPr/>
        </p:nvPicPr>
        <p:blipFill>
          <a:blip r:embed="rId3" cstate="print"/>
          <a:srcRect l="14861" t="39583" r="39458" b="6250"/>
          <a:stretch>
            <a:fillRect/>
          </a:stretch>
        </p:blipFill>
        <p:spPr bwMode="auto">
          <a:xfrm>
            <a:off x="4038600" y="3454400"/>
            <a:ext cx="5105400" cy="3403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t>“Each day it becomes clearer to even the most academic of historians that the visual media are the chief conveyor of public history in our culture” 						(Ibid)</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l="11127" t="14583" r="44363" b="56250"/>
          <a:stretch>
            <a:fillRect/>
          </a:stretch>
        </p:blipFill>
        <p:spPr bwMode="auto">
          <a:xfrm>
            <a:off x="-1" y="838200"/>
            <a:ext cx="8893629" cy="32766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0" y="914400"/>
            <a:ext cx="1981200" cy="1219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p:cNvPicPr>
            <a:picLocks noChangeAspect="1" noChangeArrowheads="1"/>
          </p:cNvPicPr>
          <p:nvPr/>
        </p:nvPicPr>
        <p:blipFill>
          <a:blip r:embed="rId3" cstate="print"/>
          <a:srcRect l="1977" t="21875" r="38287" b="53125"/>
          <a:stretch>
            <a:fillRect/>
          </a:stretch>
        </p:blipFill>
        <p:spPr bwMode="auto">
          <a:xfrm>
            <a:off x="1371600" y="5029200"/>
            <a:ext cx="7772400" cy="18288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0" y="274638"/>
            <a:ext cx="3886200" cy="1143000"/>
          </a:xfrm>
        </p:spPr>
        <p:txBody>
          <a:bodyPr>
            <a:normAutofit fontScale="90000"/>
          </a:bodyPr>
          <a:lstStyle/>
          <a:p>
            <a:r>
              <a:rPr lang="en-US" b="1" i="1" dirty="0" smtClean="0"/>
              <a:t>U571</a:t>
            </a:r>
            <a:r>
              <a:rPr lang="en-US" dirty="0" smtClean="0"/>
              <a:t> </a:t>
            </a:r>
            <a:br>
              <a:rPr lang="en-US" dirty="0" smtClean="0"/>
            </a:br>
            <a:r>
              <a:rPr lang="en-US" dirty="0" smtClean="0"/>
              <a:t>(Morrow. 2001)</a:t>
            </a:r>
            <a:endParaRPr lang="en-US" dirty="0"/>
          </a:p>
        </p:txBody>
      </p:sp>
      <p:pic>
        <p:nvPicPr>
          <p:cNvPr id="4" name="Content Placeholder 3" descr="MV5BMDE0YzUwMzMtY2NhZS00OGYxLWFhOWItN2ZlZThjOTA0NDQ4L2ltYWdlL2ltYWdlXkEyXkFqcGdeQXVyMTQxNzMzNDI@._V1_.jpg"/>
          <p:cNvPicPr>
            <a:picLocks noGrp="1" noChangeAspect="1"/>
          </p:cNvPicPr>
          <p:nvPr>
            <p:ph idx="1"/>
          </p:nvPr>
        </p:nvPicPr>
        <p:blipFill>
          <a:blip r:embed="rId2" cstate="print">
            <a:lum bright="10000" contrast="20000"/>
          </a:blip>
          <a:stretch>
            <a:fillRect/>
          </a:stretch>
        </p:blipFill>
        <p:spPr>
          <a:xfrm>
            <a:off x="228600" y="304800"/>
            <a:ext cx="4267200" cy="6362623"/>
          </a:xfrm>
        </p:spPr>
      </p:pic>
      <p:sp>
        <p:nvSpPr>
          <p:cNvPr id="5" name="Rectangle 4"/>
          <p:cNvSpPr/>
          <p:nvPr/>
        </p:nvSpPr>
        <p:spPr>
          <a:xfrm>
            <a:off x="4724400" y="1905000"/>
            <a:ext cx="4114800" cy="4524315"/>
          </a:xfrm>
          <a:prstGeom prst="rect">
            <a:avLst/>
          </a:prstGeom>
        </p:spPr>
        <p:txBody>
          <a:bodyPr wrap="square">
            <a:spAutoFit/>
          </a:bodyPr>
          <a:lstStyle/>
          <a:p>
            <a:r>
              <a:rPr lang="en-US" dirty="0" smtClean="0"/>
              <a:t> </a:t>
            </a:r>
            <a:r>
              <a:rPr lang="en-US" sz="3600" dirty="0" smtClean="0"/>
              <a:t>The film follows a World War II German submarine boarded by American submariners to capture her Enigma cipher machine.</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t="16667" r="61598" b="9375"/>
          <a:stretch>
            <a:fillRect/>
          </a:stretch>
        </p:blipFill>
        <p:spPr bwMode="auto">
          <a:xfrm>
            <a:off x="0" y="0"/>
            <a:ext cx="6172200" cy="6683188"/>
          </a:xfrm>
          <a:prstGeom prst="rect">
            <a:avLst/>
          </a:prstGeom>
          <a:noFill/>
          <a:ln w="9525">
            <a:noFill/>
            <a:miter lim="800000"/>
            <a:headEnd/>
            <a:tailEnd/>
          </a:ln>
        </p:spPr>
      </p:pic>
      <p:sp>
        <p:nvSpPr>
          <p:cNvPr id="5" name="Rectangle 4"/>
          <p:cNvSpPr/>
          <p:nvPr/>
        </p:nvSpPr>
        <p:spPr>
          <a:xfrm>
            <a:off x="0" y="762000"/>
            <a:ext cx="1524000" cy="6096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p:cNvPicPr>
            <a:picLocks noChangeAspect="1" noChangeArrowheads="1"/>
          </p:cNvPicPr>
          <p:nvPr/>
        </p:nvPicPr>
        <p:blipFill>
          <a:blip r:embed="rId2" cstate="print"/>
          <a:srcRect l="9004" t="69792" r="61128" b="9375"/>
          <a:stretch>
            <a:fillRect/>
          </a:stretch>
        </p:blipFill>
        <p:spPr bwMode="auto">
          <a:xfrm>
            <a:off x="1371600" y="4796118"/>
            <a:ext cx="5257800" cy="206188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inking Face Images - Free Download on Freepik"/>
          <p:cNvPicPr>
            <a:picLocks noChangeAspect="1" noChangeArrowheads="1"/>
          </p:cNvPicPr>
          <p:nvPr/>
        </p:nvPicPr>
        <p:blipFill>
          <a:blip r:embed="rId2" cstate="print"/>
          <a:srcRect l="53674"/>
          <a:stretch>
            <a:fillRect/>
          </a:stretch>
        </p:blipFill>
        <p:spPr bwMode="auto">
          <a:xfrm>
            <a:off x="0" y="1708195"/>
            <a:ext cx="3581400" cy="5149806"/>
          </a:xfrm>
          <a:prstGeom prst="rect">
            <a:avLst/>
          </a:prstGeom>
          <a:noFill/>
        </p:spPr>
      </p:pic>
      <p:sp>
        <p:nvSpPr>
          <p:cNvPr id="2" name="Title 1"/>
          <p:cNvSpPr>
            <a:spLocks noGrp="1"/>
          </p:cNvSpPr>
          <p:nvPr>
            <p:ph type="title"/>
          </p:nvPr>
        </p:nvSpPr>
        <p:spPr/>
        <p:txBody>
          <a:bodyPr/>
          <a:lstStyle/>
          <a:p>
            <a:r>
              <a:rPr lang="en-US" dirty="0" smtClean="0"/>
              <a:t>Three types of serious History Film:</a:t>
            </a:r>
            <a:endParaRPr lang="en-US" dirty="0"/>
          </a:p>
        </p:txBody>
      </p:sp>
      <p:sp>
        <p:nvSpPr>
          <p:cNvPr id="3" name="Content Placeholder 2"/>
          <p:cNvSpPr>
            <a:spLocks noGrp="1"/>
          </p:cNvSpPr>
          <p:nvPr>
            <p:ph idx="1"/>
          </p:nvPr>
        </p:nvSpPr>
        <p:spPr>
          <a:xfrm>
            <a:off x="1828800" y="2133601"/>
            <a:ext cx="7315200" cy="2895600"/>
          </a:xfrm>
        </p:spPr>
        <p:txBody>
          <a:bodyPr>
            <a:normAutofit/>
          </a:bodyPr>
          <a:lstStyle/>
          <a:p>
            <a:r>
              <a:rPr lang="en-US" sz="4000" dirty="0" smtClean="0"/>
              <a:t>The mainstream drama </a:t>
            </a:r>
          </a:p>
          <a:p>
            <a:r>
              <a:rPr lang="en-US" sz="4000" dirty="0" smtClean="0"/>
              <a:t>Opposition or innovative history</a:t>
            </a:r>
          </a:p>
          <a:p>
            <a:r>
              <a:rPr lang="en-US" sz="4000" dirty="0" smtClean="0"/>
              <a:t>Compilation documentary</a:t>
            </a:r>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The Dramatic Feature film</a:t>
            </a:r>
            <a:endParaRPr lang="en-US" dirty="0"/>
          </a:p>
        </p:txBody>
      </p:sp>
      <p:sp>
        <p:nvSpPr>
          <p:cNvPr id="3" name="Content Placeholder 2"/>
          <p:cNvSpPr>
            <a:spLocks noGrp="1"/>
          </p:cNvSpPr>
          <p:nvPr>
            <p:ph idx="1"/>
          </p:nvPr>
        </p:nvSpPr>
        <p:spPr/>
        <p:txBody>
          <a:bodyPr/>
          <a:lstStyle/>
          <a:p>
            <a:r>
              <a:rPr lang="en-US" dirty="0" smtClean="0"/>
              <a:t>Most important, most influential, largest audience, most ‘global’ history genre</a:t>
            </a:r>
          </a:p>
          <a:p>
            <a:r>
              <a:rPr lang="en-US" dirty="0" smtClean="0"/>
              <a:t>Film </a:t>
            </a:r>
            <a:r>
              <a:rPr lang="en-US" dirty="0" err="1" smtClean="0"/>
              <a:t>narratizes</a:t>
            </a:r>
            <a:r>
              <a:rPr lang="en-US" dirty="0" smtClean="0"/>
              <a:t> history, engaging audiences through characters and events</a:t>
            </a:r>
          </a:p>
          <a:p>
            <a:r>
              <a:rPr lang="en-US" dirty="0" smtClean="0"/>
              <a:t>Filmmakers want audiences to </a:t>
            </a:r>
            <a:r>
              <a:rPr lang="en-US" b="1" i="1" dirty="0" smtClean="0"/>
              <a:t>feel</a:t>
            </a:r>
            <a:r>
              <a:rPr lang="en-US" dirty="0" smtClean="0"/>
              <a:t> history by creating a </a:t>
            </a:r>
            <a:r>
              <a:rPr lang="en-US" dirty="0" err="1" smtClean="0"/>
              <a:t>diegesis</a:t>
            </a:r>
            <a:r>
              <a:rPr lang="en-US" dirty="0" smtClean="0"/>
              <a:t> (internal world) that engages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4" name="Picture 4" descr="https://upload.wikimedia.org/wikipedia/en/thumb/1/1c/I%2C_Claudius_%281934%29_1st_edition_book_cover.jpg/220px-I%2C_Claudius_%281934%29_1st_edition_book_cover.jpg"/>
          <p:cNvPicPr>
            <a:picLocks noChangeAspect="1" noChangeArrowheads="1"/>
          </p:cNvPicPr>
          <p:nvPr/>
        </p:nvPicPr>
        <p:blipFill>
          <a:blip r:embed="rId2" cstate="print"/>
          <a:srcRect/>
          <a:stretch>
            <a:fillRect/>
          </a:stretch>
        </p:blipFill>
        <p:spPr bwMode="auto">
          <a:xfrm>
            <a:off x="228600" y="228600"/>
            <a:ext cx="4114800" cy="6172200"/>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4572000" y="304800"/>
            <a:ext cx="4191000" cy="4524315"/>
          </a:xfrm>
          <a:prstGeom prst="rect">
            <a:avLst/>
          </a:prstGeom>
        </p:spPr>
        <p:txBody>
          <a:bodyPr wrap="square">
            <a:spAutoFit/>
          </a:bodyPr>
          <a:lstStyle/>
          <a:p>
            <a:r>
              <a:rPr lang="en-US" sz="2400" b="1" i="1" dirty="0" smtClean="0"/>
              <a:t>I, Claudius</a:t>
            </a:r>
            <a:r>
              <a:rPr lang="en-US" sz="2400" dirty="0" smtClean="0"/>
              <a:t> is a historical novel by English writer Robert Graves, published in 1934. Written in the form of an autobiography of the Roman Emperor Claudius, it tells the history of the Julio-</a:t>
            </a:r>
            <a:r>
              <a:rPr lang="en-US" sz="2400" dirty="0" err="1" smtClean="0"/>
              <a:t>Claudian</a:t>
            </a:r>
            <a:r>
              <a:rPr lang="en-US" sz="2400" dirty="0" smtClean="0"/>
              <a:t> dynasty and the early years of the Roman Empire, from Julius Caesar‘s assassination in 44 BC to Caligula’s assassination in AD 41.</a:t>
            </a:r>
            <a:endParaRPr lang="en-US"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Gladiator - Rotten Tomatoes"/>
          <p:cNvPicPr>
            <a:picLocks noChangeAspect="1" noChangeArrowheads="1"/>
          </p:cNvPicPr>
          <p:nvPr/>
        </p:nvPicPr>
        <p:blipFill>
          <a:blip r:embed="rId2" cstate="print"/>
          <a:srcRect/>
          <a:stretch>
            <a:fillRect/>
          </a:stretch>
        </p:blipFill>
        <p:spPr bwMode="auto">
          <a:xfrm>
            <a:off x="4572000" y="304800"/>
            <a:ext cx="4241800" cy="6362701"/>
          </a:xfrm>
          <a:prstGeom prst="rect">
            <a:avLst/>
          </a:prstGeom>
          <a:ln>
            <a:noFill/>
          </a:ln>
          <a:effectLst>
            <a:outerShdw blurRad="292100" dist="139700" dir="2700000" algn="tl" rotWithShape="0">
              <a:srgbClr val="333333">
                <a:alpha val="65000"/>
              </a:srgbClr>
            </a:outerShdw>
          </a:effectLst>
        </p:spPr>
      </p:pic>
      <p:sp>
        <p:nvSpPr>
          <p:cNvPr id="5" name="Title 1"/>
          <p:cNvSpPr>
            <a:spLocks noGrp="1"/>
          </p:cNvSpPr>
          <p:nvPr>
            <p:ph type="title"/>
          </p:nvPr>
        </p:nvSpPr>
        <p:spPr>
          <a:xfrm>
            <a:off x="381000" y="457200"/>
            <a:ext cx="3886200" cy="1143000"/>
          </a:xfrm>
        </p:spPr>
        <p:txBody>
          <a:bodyPr>
            <a:normAutofit fontScale="90000"/>
          </a:bodyPr>
          <a:lstStyle/>
          <a:p>
            <a:r>
              <a:rPr lang="en-US" b="1" i="1" dirty="0" smtClean="0"/>
              <a:t>Gladiator</a:t>
            </a:r>
            <a:r>
              <a:rPr lang="en-US" dirty="0" smtClean="0"/>
              <a:t/>
            </a:r>
            <a:br>
              <a:rPr lang="en-US" dirty="0" smtClean="0"/>
            </a:br>
            <a:r>
              <a:rPr lang="en-US" dirty="0" smtClean="0"/>
              <a:t>(Scott. 2000)</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297362"/>
          </a:xfrm>
        </p:spPr>
        <p:txBody>
          <a:bodyPr>
            <a:normAutofit/>
          </a:bodyPr>
          <a:lstStyle/>
          <a:p>
            <a:pPr algn="l"/>
            <a:r>
              <a:rPr lang="en-US" dirty="0" smtClean="0"/>
              <a:t>“Film does more than want to teach the lesson that history hurts; it wants you, the viewer, to experience the hurt (and pleasures) of the past” </a:t>
            </a:r>
            <a:br>
              <a:rPr lang="en-US" dirty="0" smtClean="0"/>
            </a:br>
            <a:r>
              <a:rPr lang="en-US" dirty="0" smtClean="0"/>
              <a:t>(Ibid.18)</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4" descr="https://upload.wikimedia.org/wikipedia/en/thumb/1/1c/I%2C_Claudius_%281934%29_1st_edition_book_cover.jpg/220px-I%2C_Claudius_%281934%29_1st_edition_book_cover.jpg"/>
          <p:cNvPicPr>
            <a:picLocks noChangeAspect="1" noChangeArrowheads="1"/>
          </p:cNvPicPr>
          <p:nvPr/>
        </p:nvPicPr>
        <p:blipFill>
          <a:blip r:embed="rId2" cstate="print"/>
          <a:srcRect/>
          <a:stretch>
            <a:fillRect/>
          </a:stretch>
        </p:blipFill>
        <p:spPr bwMode="auto">
          <a:xfrm>
            <a:off x="228600" y="228600"/>
            <a:ext cx="4114800" cy="6172200"/>
          </a:xfrm>
          <a:prstGeom prst="rect">
            <a:avLst/>
          </a:prstGeom>
          <a:ln>
            <a:noFill/>
          </a:ln>
          <a:effectLst>
            <a:outerShdw blurRad="292100" dist="139700" dir="2700000" algn="tl" rotWithShape="0">
              <a:srgbClr val="333333">
                <a:alpha val="65000"/>
              </a:srgbClr>
            </a:outerShdw>
          </a:effectLst>
        </p:spPr>
      </p:pic>
      <p:pic>
        <p:nvPicPr>
          <p:cNvPr id="5" name="Picture 2" descr="Gladiator - Rotten Tomatoes"/>
          <p:cNvPicPr>
            <a:picLocks noChangeAspect="1" noChangeArrowheads="1"/>
          </p:cNvPicPr>
          <p:nvPr/>
        </p:nvPicPr>
        <p:blipFill>
          <a:blip r:embed="rId3" cstate="print"/>
          <a:srcRect/>
          <a:stretch>
            <a:fillRect/>
          </a:stretch>
        </p:blipFill>
        <p:spPr bwMode="auto">
          <a:xfrm>
            <a:off x="4572000" y="304800"/>
            <a:ext cx="4241800" cy="6362701"/>
          </a:xfrm>
          <a:prstGeom prst="rect">
            <a:avLst/>
          </a:prstGeom>
          <a:ln>
            <a:noFill/>
          </a:ln>
          <a:effectLst>
            <a:outerShdw blurRad="292100" dist="139700" dir="2700000" algn="tl" rotWithShape="0">
              <a:srgbClr val="333333">
                <a:alpha val="65000"/>
              </a:srgbClr>
            </a:outerShdw>
          </a:effectLst>
        </p:spPr>
      </p:pic>
      <p:sp>
        <p:nvSpPr>
          <p:cNvPr id="6" name="Title 1"/>
          <p:cNvSpPr txBox="1">
            <a:spLocks/>
          </p:cNvSpPr>
          <p:nvPr/>
        </p:nvSpPr>
        <p:spPr>
          <a:xfrm>
            <a:off x="304800" y="304800"/>
            <a:ext cx="4038600" cy="5973762"/>
          </a:xfrm>
          <a:prstGeom prst="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3500000" scaled="1"/>
            <a:tileRect/>
          </a:gradFill>
          <a:ln w="57150">
            <a:solidFill>
              <a:schemeClr val="tx1"/>
            </a:solidFill>
          </a:ln>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“we</a:t>
            </a:r>
            <a:r>
              <a:rPr kumimoji="0" lang="en-US" sz="3200" b="0" i="0" u="none" strike="noStrike" kern="1200" cap="none" spc="0" normalizeH="0" noProof="0" dirty="0" smtClean="0">
                <a:ln>
                  <a:noFill/>
                </a:ln>
                <a:solidFill>
                  <a:schemeClr val="tx1"/>
                </a:solidFill>
                <a:effectLst/>
                <a:uLnTx/>
                <a:uFillTx/>
                <a:latin typeface="+mj-lt"/>
                <a:ea typeface="+mj-ea"/>
                <a:cs typeface="+mj-cs"/>
              </a:rPr>
              <a:t> see bodies, faces, landscapes, buildings, animals, tools, implements, weapons, clothing, furniture … which the camera demands in order to make a scene look ‘real’, and which written history usually ignores.”</a:t>
            </a:r>
            <a:endParaRPr kumimoji="0" lang="en-US" sz="32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The Documentary Film</a:t>
            </a:r>
            <a:endParaRPr lang="en-US" dirty="0"/>
          </a:p>
        </p:txBody>
      </p:sp>
      <p:sp>
        <p:nvSpPr>
          <p:cNvPr id="3" name="Content Placeholder 2"/>
          <p:cNvSpPr>
            <a:spLocks noGrp="1"/>
          </p:cNvSpPr>
          <p:nvPr>
            <p:ph idx="1"/>
          </p:nvPr>
        </p:nvSpPr>
        <p:spPr>
          <a:xfrm>
            <a:off x="457200" y="1600200"/>
            <a:ext cx="8077200" cy="4525963"/>
          </a:xfrm>
        </p:spPr>
        <p:txBody>
          <a:bodyPr/>
          <a:lstStyle/>
          <a:p>
            <a:r>
              <a:rPr lang="en-US" dirty="0" smtClean="0"/>
              <a:t>Similar to the feature film</a:t>
            </a:r>
          </a:p>
          <a:p>
            <a:r>
              <a:rPr lang="en-US" dirty="0" smtClean="0"/>
              <a:t>Often linear narrative</a:t>
            </a:r>
          </a:p>
          <a:p>
            <a:r>
              <a:rPr lang="en-US" dirty="0" smtClean="0"/>
              <a:t>Juxtaposes real footage, photographs, interviews with real participants &amp; historians, </a:t>
            </a:r>
          </a:p>
          <a:p>
            <a:r>
              <a:rPr lang="en-US" dirty="0" smtClean="0"/>
              <a:t>Uses soundtrack and/or narration with above elements</a:t>
            </a:r>
          </a:p>
          <a:p>
            <a:r>
              <a:rPr lang="en-US" dirty="0" smtClean="0"/>
              <a:t>Post-production editing creates ‘feel’ and shape to the text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457200"/>
            <a:ext cx="5105400" cy="6096000"/>
          </a:xfrm>
        </p:spPr>
        <p:txBody>
          <a:bodyPr>
            <a:normAutofit/>
          </a:bodyPr>
          <a:lstStyle/>
          <a:p>
            <a:pPr>
              <a:buNone/>
            </a:pPr>
            <a:r>
              <a:rPr lang="en-US" b="1" i="1" dirty="0" smtClean="0"/>
              <a:t>	The World at War</a:t>
            </a:r>
            <a:r>
              <a:rPr lang="en-US" dirty="0" smtClean="0"/>
              <a:t> is a 26-episode British documentary </a:t>
            </a:r>
            <a:r>
              <a:rPr lang="en-US" u="sng" dirty="0" err="1" smtClean="0"/>
              <a:t>tv</a:t>
            </a:r>
            <a:r>
              <a:rPr lang="en-US" u="sng" dirty="0" smtClean="0"/>
              <a:t> series</a:t>
            </a:r>
            <a:r>
              <a:rPr lang="en-US" dirty="0" smtClean="0"/>
              <a:t> that chronicles the events of the Second World War. It was produced in 1973, at a cost of £900,000 (equivalent to £11,600,000 in 2021), the most expensive factual series ever produced.</a:t>
            </a:r>
            <a:endParaRPr lang="en-US" dirty="0"/>
          </a:p>
        </p:txBody>
      </p:sp>
      <p:pic>
        <p:nvPicPr>
          <p:cNvPr id="23554" name="Picture 2" descr="undefined"/>
          <p:cNvPicPr>
            <a:picLocks noChangeAspect="1" noChangeArrowheads="1"/>
          </p:cNvPicPr>
          <p:nvPr/>
        </p:nvPicPr>
        <p:blipFill>
          <a:blip r:embed="rId2" cstate="print"/>
          <a:srcRect/>
          <a:stretch>
            <a:fillRect/>
          </a:stretch>
        </p:blipFill>
        <p:spPr bwMode="auto">
          <a:xfrm>
            <a:off x="5257800" y="1295400"/>
            <a:ext cx="3634913" cy="41910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229600" cy="1143000"/>
          </a:xfrm>
        </p:spPr>
        <p:txBody>
          <a:bodyPr>
            <a:normAutofit fontScale="90000"/>
          </a:bodyPr>
          <a:lstStyle/>
          <a:p>
            <a:r>
              <a:rPr lang="en-US" sz="3100" dirty="0" smtClean="0">
                <a:hlinkClick r:id="rId2"/>
              </a:rPr>
              <a:t>https://www.youtube.com/watch?v=0b4g4ZZNC1E</a:t>
            </a:r>
            <a:r>
              <a:rPr lang="en-US" dirty="0" smtClean="0"/>
              <a:t/>
            </a:r>
            <a:br>
              <a:rPr lang="en-US" dirty="0" smtClean="0"/>
            </a:br>
            <a:endParaRPr lang="en-US" dirty="0"/>
          </a:p>
        </p:txBody>
      </p:sp>
      <p:pic>
        <p:nvPicPr>
          <p:cNvPr id="27650" name="Picture 2"/>
          <p:cNvPicPr>
            <a:picLocks noChangeAspect="1" noChangeArrowheads="1"/>
          </p:cNvPicPr>
          <p:nvPr/>
        </p:nvPicPr>
        <p:blipFill>
          <a:blip r:embed="rId3" cstate="print"/>
          <a:srcRect/>
          <a:stretch>
            <a:fillRect/>
          </a:stretch>
        </p:blipFill>
        <p:spPr bwMode="auto">
          <a:xfrm>
            <a:off x="63303" y="1600200"/>
            <a:ext cx="9080697" cy="5105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28600"/>
            <a:ext cx="8229600" cy="1295400"/>
          </a:xfrm>
        </p:spPr>
        <p:txBody>
          <a:bodyPr>
            <a:noAutofit/>
          </a:bodyPr>
          <a:lstStyle/>
          <a:p>
            <a:pPr>
              <a:buNone/>
            </a:pPr>
            <a:r>
              <a:rPr lang="en-US" sz="2800" dirty="0" smtClean="0"/>
              <a:t>   “The implicit claim of the documentary is that it gives us direct access to history. That its historical images, through their indexical relationship to actual people, landscapes, and objects, can provide a virtually unmediated experience of the past – certainly more than the created past of the feature film…” </a:t>
            </a:r>
          </a:p>
          <a:p>
            <a:pPr>
              <a:buNone/>
            </a:pPr>
            <a:r>
              <a:rPr lang="en-US" sz="2800" dirty="0" smtClean="0"/>
              <a:t>(ibid. Pg.20)</a:t>
            </a:r>
            <a:endParaRPr lang="en-US" sz="2800" dirty="0"/>
          </a:p>
        </p:txBody>
      </p:sp>
      <p:pic>
        <p:nvPicPr>
          <p:cNvPr id="28674" name="Picture 2" descr="Shoah (1985) - IMDb"/>
          <p:cNvPicPr>
            <a:picLocks noChangeAspect="1" noChangeArrowheads="1"/>
          </p:cNvPicPr>
          <p:nvPr/>
        </p:nvPicPr>
        <p:blipFill>
          <a:blip r:embed="rId2" cstate="print">
            <a:lum bright="20000" contrast="20000"/>
          </a:blip>
          <a:srcRect/>
          <a:stretch>
            <a:fillRect/>
          </a:stretch>
        </p:blipFill>
        <p:spPr bwMode="auto">
          <a:xfrm>
            <a:off x="6400800" y="2859557"/>
            <a:ext cx="2611027" cy="3846043"/>
          </a:xfrm>
          <a:prstGeom prst="rect">
            <a:avLst/>
          </a:prstGeom>
          <a:noFill/>
        </p:spPr>
      </p:pic>
      <p:pic>
        <p:nvPicPr>
          <p:cNvPr id="28676" name="Picture 4" descr="Schindler's List | Tacoma Public Library | BiblioCommons"/>
          <p:cNvPicPr>
            <a:picLocks noChangeAspect="1" noChangeArrowheads="1"/>
          </p:cNvPicPr>
          <p:nvPr/>
        </p:nvPicPr>
        <p:blipFill>
          <a:blip r:embed="rId3" cstate="print"/>
          <a:srcRect/>
          <a:stretch>
            <a:fillRect/>
          </a:stretch>
        </p:blipFill>
        <p:spPr bwMode="auto">
          <a:xfrm>
            <a:off x="2438400" y="2895600"/>
            <a:ext cx="2724807" cy="3886200"/>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676"/>
                                        </p:tgtEl>
                                        <p:attrNameLst>
                                          <p:attrName>style.visibility</p:attrName>
                                        </p:attrNameLst>
                                      </p:cBhvr>
                                      <p:to>
                                        <p:strVal val="visible"/>
                                      </p:to>
                                    </p:set>
                                    <p:animEffect transition="in" filter="fade">
                                      <p:cBhvr>
                                        <p:cTn id="7" dur="2000"/>
                                        <p:tgtEl>
                                          <p:spTgt spid="286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8674"/>
                                        </p:tgtEl>
                                        <p:attrNameLst>
                                          <p:attrName>style.visibility</p:attrName>
                                        </p:attrNameLst>
                                      </p:cBhvr>
                                      <p:to>
                                        <p:strVal val="visible"/>
                                      </p:to>
                                    </p:set>
                                    <p:animEffect transition="in" filter="fade">
                                      <p:cBhvr>
                                        <p:cTn id="12" dur="2000"/>
                                        <p:tgtEl>
                                          <p:spTgt spid="286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Indexical relationship?</a:t>
            </a:r>
            <a:endParaRPr lang="en-US" dirty="0"/>
          </a:p>
        </p:txBody>
      </p:sp>
      <p:sp>
        <p:nvSpPr>
          <p:cNvPr id="4" name="Title 1"/>
          <p:cNvSpPr txBox="1">
            <a:spLocks/>
          </p:cNvSpPr>
          <p:nvPr/>
        </p:nvSpPr>
        <p:spPr>
          <a:xfrm>
            <a:off x="381000" y="1143000"/>
            <a:ext cx="8305800" cy="1676400"/>
          </a:xfrm>
          <a:prstGeom prst="rect">
            <a:avLst/>
          </a:prstGeom>
        </p:spPr>
        <p:txBody>
          <a:bodyPr vert="horz" lIns="91440" tIns="45720" rIns="91440" bIns="45720" rtlCol="0" anchor="ctr">
            <a:normAutofit fontScale="5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400" b="0" i="0" u="none" strike="noStrike" kern="1200" cap="none" spc="0" normalizeH="0" baseline="0" noProof="0" dirty="0" smtClean="0">
                <a:ln>
                  <a:noFill/>
                </a:ln>
                <a:solidFill>
                  <a:schemeClr val="tx1"/>
                </a:solidFill>
                <a:effectLst/>
                <a:uLnTx/>
                <a:uFillTx/>
                <a:latin typeface="+mj-lt"/>
                <a:ea typeface="+mj-ea"/>
                <a:cs typeface="+mj-cs"/>
              </a:rPr>
              <a:t>Indexical signs</a:t>
            </a:r>
            <a:r>
              <a:rPr kumimoji="0" lang="en-US" sz="4400" b="0" i="0" u="none" strike="noStrike" kern="1200" cap="none" spc="0" normalizeH="0" noProof="0" dirty="0" smtClean="0">
                <a:ln>
                  <a:noFill/>
                </a:ln>
                <a:solidFill>
                  <a:schemeClr val="tx1"/>
                </a:solidFill>
                <a:effectLst/>
                <a:uLnTx/>
                <a:uFillTx/>
                <a:latin typeface="+mj-lt"/>
                <a:ea typeface="+mj-ea"/>
                <a:cs typeface="+mj-cs"/>
              </a:rPr>
              <a:t> are those which refer to something which may not be present. </a:t>
            </a:r>
            <a:r>
              <a:rPr lang="en-US" sz="4400" dirty="0" smtClean="0">
                <a:latin typeface="+mj-lt"/>
                <a:ea typeface="+mj-ea"/>
                <a:cs typeface="+mj-cs"/>
              </a:rPr>
              <a:t>Footsteps in the sand are an index of human life; smoke is an index of fire that we can’t see. Filmed histories are indexical to the past that we can never ‘see’ or ‘experience’ </a:t>
            </a:r>
            <a:r>
              <a:rPr kumimoji="0" lang="en-US" sz="4400" b="0" i="0" u="none" strike="noStrike" kern="1200" cap="none" spc="0" normalizeH="0" noProof="0" dirty="0" smtClean="0">
                <a:ln>
                  <a:noFill/>
                </a:ln>
                <a:solidFill>
                  <a:schemeClr val="tx1"/>
                </a:solidFill>
                <a:effectLst/>
                <a:uLnTx/>
                <a:uFillTx/>
                <a:latin typeface="+mj-lt"/>
                <a:ea typeface="+mj-ea"/>
                <a:cs typeface="+mj-cs"/>
              </a:rPr>
              <a:t> </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29698" name="AutoShape 2" descr="Footsteps In The Sand Pictures | Download Free Images on Unsplas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700" name="Picture 4" descr="Footsteps on the beach at summer. stock photo"/>
          <p:cNvPicPr>
            <a:picLocks noChangeAspect="1" noChangeArrowheads="1"/>
          </p:cNvPicPr>
          <p:nvPr/>
        </p:nvPicPr>
        <p:blipFill>
          <a:blip r:embed="rId2" cstate="print"/>
          <a:srcRect l="28826" t="2160"/>
          <a:stretch>
            <a:fillRect/>
          </a:stretch>
        </p:blipFill>
        <p:spPr bwMode="auto">
          <a:xfrm>
            <a:off x="228600" y="3200400"/>
            <a:ext cx="3762846" cy="3451225"/>
          </a:xfrm>
          <a:prstGeom prst="rect">
            <a:avLst/>
          </a:prstGeom>
          <a:noFill/>
        </p:spPr>
      </p:pic>
      <p:pic>
        <p:nvPicPr>
          <p:cNvPr id="29702" name="Picture 6" descr="Fighting the Haze: Effects of Wildfire Smoke and Particulate Matter on  Brain Function | US EPA"/>
          <p:cNvPicPr>
            <a:picLocks noChangeAspect="1" noChangeArrowheads="1"/>
          </p:cNvPicPr>
          <p:nvPr/>
        </p:nvPicPr>
        <p:blipFill>
          <a:blip r:embed="rId3" cstate="print"/>
          <a:srcRect/>
          <a:stretch>
            <a:fillRect/>
          </a:stretch>
        </p:blipFill>
        <p:spPr bwMode="auto">
          <a:xfrm>
            <a:off x="4800600" y="3200400"/>
            <a:ext cx="4101980" cy="274320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9/11 (2002 film) - Wikipedia"/>
          <p:cNvPicPr>
            <a:picLocks noChangeAspect="1" noChangeArrowheads="1"/>
          </p:cNvPicPr>
          <p:nvPr/>
        </p:nvPicPr>
        <p:blipFill>
          <a:blip r:embed="rId2" cstate="print"/>
          <a:srcRect/>
          <a:stretch>
            <a:fillRect/>
          </a:stretch>
        </p:blipFill>
        <p:spPr bwMode="auto">
          <a:xfrm>
            <a:off x="228600" y="457200"/>
            <a:ext cx="3886200" cy="5917625"/>
          </a:xfrm>
          <a:prstGeom prst="rect">
            <a:avLst/>
          </a:prstGeom>
          <a:noFill/>
        </p:spPr>
      </p:pic>
      <p:sp>
        <p:nvSpPr>
          <p:cNvPr id="5" name="Title 1"/>
          <p:cNvSpPr>
            <a:spLocks noGrp="1"/>
          </p:cNvSpPr>
          <p:nvPr>
            <p:ph type="title"/>
          </p:nvPr>
        </p:nvSpPr>
        <p:spPr>
          <a:xfrm>
            <a:off x="4572000" y="457200"/>
            <a:ext cx="4038600" cy="1143000"/>
          </a:xfrm>
        </p:spPr>
        <p:txBody>
          <a:bodyPr>
            <a:normAutofit fontScale="90000"/>
          </a:bodyPr>
          <a:lstStyle/>
          <a:p>
            <a:r>
              <a:rPr lang="en-US" dirty="0" smtClean="0"/>
              <a:t>Indexical relationship?</a:t>
            </a:r>
            <a:endParaRPr lang="en-US" dirty="0"/>
          </a:p>
        </p:txBody>
      </p:sp>
      <p:sp>
        <p:nvSpPr>
          <p:cNvPr id="6" name="Title 1"/>
          <p:cNvSpPr txBox="1">
            <a:spLocks/>
          </p:cNvSpPr>
          <p:nvPr/>
        </p:nvSpPr>
        <p:spPr>
          <a:xfrm>
            <a:off x="4419600" y="1752600"/>
            <a:ext cx="4419600" cy="4648200"/>
          </a:xfrm>
          <a:prstGeom prst="rect">
            <a:avLst/>
          </a:prstGeom>
        </p:spPr>
        <p:txBody>
          <a:bodyPr vert="horz" lIns="91440" tIns="45720" rIns="91440" bIns="45720" rtlCol="0" anchor="ctr">
            <a:normAutofit fontScale="77500" lnSpcReduction="20000"/>
          </a:bodyPr>
          <a:lstStyle/>
          <a:p>
            <a:pPr marL="0" marR="0" lvl="0" indent="0" defTabSz="914400" rtl="0" eaLnBrk="1" fontAlgn="auto" latinLnBrk="0" hangingPunct="1">
              <a:lnSpc>
                <a:spcPct val="100000"/>
              </a:lnSpc>
              <a:spcBef>
                <a:spcPct val="0"/>
              </a:spcBef>
              <a:spcAft>
                <a:spcPts val="0"/>
              </a:spcAft>
              <a:buClrTx/>
              <a:buSzTx/>
              <a:buFontTx/>
              <a:buNone/>
              <a:tabLst/>
              <a:defRPr/>
            </a:pPr>
            <a:r>
              <a:rPr lang="en-US" sz="4400" dirty="0" smtClean="0">
                <a:latin typeface="+mj-lt"/>
                <a:ea typeface="+mj-ea"/>
                <a:cs typeface="+mj-cs"/>
              </a:rPr>
              <a:t>Even though the documentary </a:t>
            </a:r>
            <a:r>
              <a:rPr lang="en-US" sz="4400" b="1" i="1" dirty="0" smtClean="0">
                <a:latin typeface="+mj-lt"/>
                <a:ea typeface="+mj-ea"/>
                <a:cs typeface="+mj-cs"/>
              </a:rPr>
              <a:t>9/11</a:t>
            </a:r>
            <a:r>
              <a:rPr lang="en-US" sz="4400" dirty="0" smtClean="0">
                <a:latin typeface="+mj-lt"/>
                <a:ea typeface="+mj-ea"/>
                <a:cs typeface="+mj-cs"/>
              </a:rPr>
              <a:t> contains VHS camera footage of real events, our relationship to it is always indexical as it </a:t>
            </a:r>
            <a:r>
              <a:rPr lang="en-US" sz="4400" b="1" i="1" dirty="0" smtClean="0">
                <a:latin typeface="+mj-lt"/>
                <a:ea typeface="+mj-ea"/>
                <a:cs typeface="+mj-cs"/>
              </a:rPr>
              <a:t>refers to</a:t>
            </a:r>
            <a:r>
              <a:rPr lang="en-US" sz="4400" i="1" dirty="0" smtClean="0">
                <a:latin typeface="+mj-lt"/>
                <a:ea typeface="+mj-ea"/>
                <a:cs typeface="+mj-cs"/>
              </a:rPr>
              <a:t>, </a:t>
            </a:r>
            <a:r>
              <a:rPr lang="en-US" sz="4400" dirty="0" smtClean="0">
                <a:latin typeface="+mj-lt"/>
                <a:ea typeface="+mj-ea"/>
                <a:cs typeface="+mj-cs"/>
              </a:rPr>
              <a:t>or is</a:t>
            </a:r>
            <a:r>
              <a:rPr lang="en-US" sz="4400" i="1" dirty="0" smtClean="0">
                <a:latin typeface="+mj-lt"/>
                <a:ea typeface="+mj-ea"/>
                <a:cs typeface="+mj-cs"/>
              </a:rPr>
              <a:t> </a:t>
            </a:r>
            <a:r>
              <a:rPr lang="en-US" sz="4400" b="1" i="1" dirty="0" smtClean="0">
                <a:latin typeface="+mj-lt"/>
                <a:ea typeface="+mj-ea"/>
                <a:cs typeface="+mj-cs"/>
              </a:rPr>
              <a:t>a sign of</a:t>
            </a:r>
            <a:r>
              <a:rPr lang="en-US" sz="4400" i="1" dirty="0" smtClean="0">
                <a:latin typeface="+mj-lt"/>
                <a:ea typeface="+mj-ea"/>
                <a:cs typeface="+mj-cs"/>
              </a:rPr>
              <a:t> </a:t>
            </a:r>
            <a:r>
              <a:rPr lang="en-US" sz="4400" dirty="0" smtClean="0">
                <a:latin typeface="+mj-lt"/>
                <a:ea typeface="+mj-ea"/>
                <a:cs typeface="+mj-cs"/>
              </a:rPr>
              <a:t>or,</a:t>
            </a:r>
            <a:r>
              <a:rPr lang="en-US" sz="4400" i="1" dirty="0" smtClean="0">
                <a:latin typeface="+mj-lt"/>
                <a:ea typeface="+mj-ea"/>
                <a:cs typeface="+mj-cs"/>
              </a:rPr>
              <a:t> </a:t>
            </a:r>
            <a:r>
              <a:rPr lang="en-US" sz="4400" b="1" i="1" dirty="0" smtClean="0">
                <a:latin typeface="+mj-lt"/>
                <a:ea typeface="+mj-ea"/>
                <a:cs typeface="+mj-cs"/>
              </a:rPr>
              <a:t>index of </a:t>
            </a:r>
            <a:r>
              <a:rPr lang="en-US" sz="4400" dirty="0" smtClean="0">
                <a:latin typeface="+mj-lt"/>
                <a:ea typeface="+mj-ea"/>
                <a:cs typeface="+mj-cs"/>
              </a:rPr>
              <a:t>events we can never experience.</a:t>
            </a:r>
            <a:endParaRPr kumimoji="0" lang="en-US" sz="4400" b="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3. The opposition or innovative historical film</a:t>
            </a:r>
            <a:endParaRPr lang="en-US" dirty="0"/>
          </a:p>
        </p:txBody>
      </p:sp>
      <p:sp>
        <p:nvSpPr>
          <p:cNvPr id="3" name="Content Placeholder 2"/>
          <p:cNvSpPr>
            <a:spLocks noGrp="1"/>
          </p:cNvSpPr>
          <p:nvPr>
            <p:ph idx="1"/>
          </p:nvPr>
        </p:nvSpPr>
        <p:spPr>
          <a:xfrm>
            <a:off x="457200" y="1828800"/>
            <a:ext cx="8229600" cy="4297363"/>
          </a:xfrm>
        </p:spPr>
        <p:txBody>
          <a:bodyPr/>
          <a:lstStyle/>
          <a:p>
            <a:r>
              <a:rPr lang="en-US" dirty="0" smtClean="0"/>
              <a:t>Often set against traditional ‘thought’</a:t>
            </a:r>
          </a:p>
          <a:p>
            <a:r>
              <a:rPr lang="en-US" dirty="0" smtClean="0"/>
              <a:t>Radical in content and form</a:t>
            </a:r>
          </a:p>
          <a:p>
            <a:r>
              <a:rPr lang="en-US" dirty="0" smtClean="0"/>
              <a:t>Potentially impactful on history</a:t>
            </a:r>
          </a:p>
          <a:p>
            <a:r>
              <a:rPr lang="en-US" dirty="0" smtClean="0"/>
              <a:t>Challenge notions of heroism and linearity</a:t>
            </a:r>
          </a:p>
          <a:p>
            <a:r>
              <a:rPr lang="en-US" dirty="0" smtClean="0"/>
              <a:t>Challenge simple notions of morality</a:t>
            </a:r>
          </a:p>
          <a:p>
            <a:r>
              <a:rPr lang="en-US" dirty="0" smtClean="0"/>
              <a:t>May challenge imperialist notions of history (third cinema / revolutionary cinema)**</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**Also includes third cinema</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What is meant by Third Cinema?</a:t>
            </a:r>
          </a:p>
          <a:p>
            <a:pPr>
              <a:buNone/>
            </a:pPr>
            <a:r>
              <a:rPr lang="en-US" dirty="0" smtClean="0"/>
              <a:t>	</a:t>
            </a:r>
            <a:r>
              <a:rPr lang="en-US" b="1" dirty="0" smtClean="0"/>
              <a:t>Third Cinema</a:t>
            </a:r>
            <a:r>
              <a:rPr lang="en-US" dirty="0" smtClean="0"/>
              <a:t>, also called </a:t>
            </a:r>
            <a:r>
              <a:rPr lang="en-US" i="1" dirty="0" smtClean="0"/>
              <a:t>Third World Cinema</a:t>
            </a:r>
            <a:r>
              <a:rPr lang="en-US" dirty="0" smtClean="0"/>
              <a:t>, aesthetic and political cinematic movement in Third World countries (mainly in Latin America and African countries) meant as an alternative to Hollywood (First Cinema) and aesthetically oriented European films (Second Cinema).</a:t>
            </a:r>
          </a:p>
          <a:p>
            <a:pPr>
              <a:buNone/>
            </a:pPr>
            <a:endParaRPr lang="en-US" dirty="0" smtClean="0"/>
          </a:p>
          <a:p>
            <a:pPr>
              <a:buNone/>
            </a:pPr>
            <a:r>
              <a:rPr lang="en-US" dirty="0" smtClean="0"/>
              <a:t>    An anti-colonialist cinema (e.g. Senegal cinema against French colonial rule,)</a:t>
            </a:r>
          </a:p>
          <a:p>
            <a:pPr>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smtClean="0"/>
              <a:t>Battleship Potemkin </a:t>
            </a:r>
            <a:r>
              <a:rPr lang="en-US" dirty="0" smtClean="0"/>
              <a:t>(Eisenstein.1925)</a:t>
            </a:r>
            <a:endParaRPr lang="en-US" dirty="0"/>
          </a:p>
        </p:txBody>
      </p:sp>
      <p:sp>
        <p:nvSpPr>
          <p:cNvPr id="3" name="Content Placeholder 2"/>
          <p:cNvSpPr>
            <a:spLocks noGrp="1"/>
          </p:cNvSpPr>
          <p:nvPr>
            <p:ph idx="1"/>
          </p:nvPr>
        </p:nvSpPr>
        <p:spPr>
          <a:xfrm>
            <a:off x="457200" y="1600200"/>
            <a:ext cx="5486400" cy="5257800"/>
          </a:xfrm>
        </p:spPr>
        <p:txBody>
          <a:bodyPr>
            <a:normAutofit fontScale="92500" lnSpcReduction="20000"/>
          </a:bodyPr>
          <a:lstStyle/>
          <a:p>
            <a:r>
              <a:rPr lang="en-US" dirty="0" smtClean="0"/>
              <a:t>No protagonist – ‘the people’ were the heroes</a:t>
            </a:r>
          </a:p>
          <a:p>
            <a:r>
              <a:rPr lang="en-US" dirty="0" smtClean="0"/>
              <a:t>All the actors were non-actors</a:t>
            </a:r>
          </a:p>
          <a:p>
            <a:r>
              <a:rPr lang="en-US" dirty="0" smtClean="0"/>
              <a:t>Revolutionary ‘form’ created for the film – montage via the </a:t>
            </a:r>
            <a:r>
              <a:rPr lang="en-US" dirty="0" err="1" smtClean="0"/>
              <a:t>Kuleshov</a:t>
            </a:r>
            <a:r>
              <a:rPr lang="en-US" dirty="0" smtClean="0"/>
              <a:t> school </a:t>
            </a:r>
          </a:p>
          <a:p>
            <a:r>
              <a:rPr lang="en-US" dirty="0" smtClean="0"/>
              <a:t>The film was artistic – Eisenstein was influenced by post WWI modernist / </a:t>
            </a:r>
            <a:r>
              <a:rPr lang="en-US" dirty="0" err="1" smtClean="0"/>
              <a:t>avant</a:t>
            </a:r>
            <a:r>
              <a:rPr lang="en-US" dirty="0" smtClean="0"/>
              <a:t> </a:t>
            </a:r>
            <a:r>
              <a:rPr lang="en-US" dirty="0" err="1" smtClean="0"/>
              <a:t>garde</a:t>
            </a:r>
            <a:r>
              <a:rPr lang="en-US" dirty="0" smtClean="0"/>
              <a:t> movements</a:t>
            </a:r>
          </a:p>
          <a:p>
            <a:r>
              <a:rPr lang="en-US" dirty="0" smtClean="0">
                <a:solidFill>
                  <a:srgbClr val="FF0000"/>
                </a:solidFill>
                <a:effectLst>
                  <a:outerShdw blurRad="38100" dist="38100" dir="2700000" algn="tl">
                    <a:srgbClr val="000000">
                      <a:alpha val="43137"/>
                    </a:srgbClr>
                  </a:outerShdw>
                </a:effectLst>
              </a:rPr>
              <a:t>A revolutionary film for a revolution</a:t>
            </a:r>
          </a:p>
        </p:txBody>
      </p:sp>
      <p:pic>
        <p:nvPicPr>
          <p:cNvPr id="4" name="Picture 3" descr="a9015b096ae8304c36945cc98c475824fc4bb224d1b6eb379223b1c05021ce7e.jpg"/>
          <p:cNvPicPr>
            <a:picLocks noChangeAspect="1"/>
          </p:cNvPicPr>
          <p:nvPr/>
        </p:nvPicPr>
        <p:blipFill>
          <a:blip r:embed="rId2" cstate="print"/>
          <a:stretch>
            <a:fillRect/>
          </a:stretch>
        </p:blipFill>
        <p:spPr>
          <a:xfrm>
            <a:off x="5943600" y="1600200"/>
            <a:ext cx="2946833" cy="40797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i="1" dirty="0" smtClean="0"/>
              <a:t>Battleship Potemkin </a:t>
            </a:r>
            <a:r>
              <a:rPr lang="en-US" dirty="0" smtClean="0"/>
              <a:t>(Eisenstein, 1925)</a:t>
            </a:r>
            <a:endParaRPr lang="en-US" dirty="0"/>
          </a:p>
        </p:txBody>
      </p:sp>
      <p:sp>
        <p:nvSpPr>
          <p:cNvPr id="3" name="Content Placeholder 2"/>
          <p:cNvSpPr>
            <a:spLocks noGrp="1"/>
          </p:cNvSpPr>
          <p:nvPr>
            <p:ph idx="1"/>
          </p:nvPr>
        </p:nvSpPr>
        <p:spPr/>
        <p:txBody>
          <a:bodyPr/>
          <a:lstStyle/>
          <a:p>
            <a:endParaRPr lang="en-US"/>
          </a:p>
        </p:txBody>
      </p:sp>
      <p:pic>
        <p:nvPicPr>
          <p:cNvPr id="1026" name="Picture 2"/>
          <p:cNvPicPr>
            <a:picLocks noChangeAspect="1" noChangeArrowheads="1"/>
          </p:cNvPicPr>
          <p:nvPr/>
        </p:nvPicPr>
        <p:blipFill>
          <a:blip r:embed="rId2" cstate="print"/>
          <a:srcRect/>
          <a:stretch>
            <a:fillRect/>
          </a:stretch>
        </p:blipFill>
        <p:spPr bwMode="auto">
          <a:xfrm>
            <a:off x="0" y="1684880"/>
            <a:ext cx="9201149" cy="51731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Watch</a:t>
            </a:r>
            <a:r>
              <a:rPr lang="en-US" dirty="0" smtClean="0"/>
              <a:t>: First 20 minutes (Mutiny)</a:t>
            </a:r>
            <a:br>
              <a:rPr lang="en-US" dirty="0" smtClean="0"/>
            </a:br>
            <a:r>
              <a:rPr lang="en-US" dirty="0" smtClean="0"/>
              <a:t>then... From 45 minutes (revolution)</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0" y="1717010"/>
            <a:ext cx="9144000" cy="514099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Next week: discussion</a:t>
            </a:r>
            <a:endParaRPr lang="en-US" dirty="0"/>
          </a:p>
        </p:txBody>
      </p:sp>
      <p:sp>
        <p:nvSpPr>
          <p:cNvPr id="3" name="Content Placeholder 2"/>
          <p:cNvSpPr>
            <a:spLocks noGrp="1"/>
          </p:cNvSpPr>
          <p:nvPr>
            <p:ph idx="1"/>
          </p:nvPr>
        </p:nvSpPr>
        <p:spPr>
          <a:xfrm>
            <a:off x="457200" y="1600200"/>
            <a:ext cx="8382000" cy="4525963"/>
          </a:xfrm>
        </p:spPr>
        <p:txBody>
          <a:bodyPr/>
          <a:lstStyle/>
          <a:p>
            <a:r>
              <a:rPr lang="en-US" dirty="0" smtClean="0"/>
              <a:t>Why is Battleship Potemkin </a:t>
            </a:r>
            <a:r>
              <a:rPr lang="en-US" b="1" i="1" dirty="0" smtClean="0"/>
              <a:t>so</a:t>
            </a:r>
            <a:r>
              <a:rPr lang="en-US" dirty="0" smtClean="0"/>
              <a:t> revolutionary?</a:t>
            </a: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074" name="Picture 2"/>
          <p:cNvPicPr>
            <a:picLocks noChangeAspect="1" noChangeArrowheads="1"/>
          </p:cNvPicPr>
          <p:nvPr/>
        </p:nvPicPr>
        <p:blipFill>
          <a:blip r:embed="rId2" cstate="print">
            <a:lum bright="-10000" contrast="10000"/>
          </a:blip>
          <a:srcRect t="14490" b="13060"/>
          <a:stretch>
            <a:fillRect/>
          </a:stretch>
        </p:blipFill>
        <p:spPr bwMode="auto">
          <a:xfrm>
            <a:off x="0" y="0"/>
            <a:ext cx="9144000" cy="3724644"/>
          </a:xfrm>
          <a:prstGeom prst="rect">
            <a:avLst/>
          </a:prstGeom>
          <a:noFill/>
          <a:ln w="9525">
            <a:noFill/>
            <a:miter lim="800000"/>
            <a:headEnd/>
            <a:tailEnd/>
          </a:ln>
        </p:spPr>
      </p:pic>
      <p:sp>
        <p:nvSpPr>
          <p:cNvPr id="5" name="Rectangle 4"/>
          <p:cNvSpPr/>
          <p:nvPr/>
        </p:nvSpPr>
        <p:spPr>
          <a:xfrm>
            <a:off x="228600" y="4343400"/>
            <a:ext cx="5638800" cy="923330"/>
          </a:xfrm>
          <a:prstGeom prst="rect">
            <a:avLst/>
          </a:prstGeom>
        </p:spPr>
        <p:txBody>
          <a:bodyPr wrap="square">
            <a:spAutoFit/>
          </a:bodyPr>
          <a:lstStyle/>
          <a:p>
            <a:r>
              <a:rPr lang="en-US" dirty="0" smtClean="0">
                <a:hlinkClick r:id="rId3"/>
              </a:rPr>
              <a:t>https://www.studiobinder.com/blog/soviet-montage-theory/</a:t>
            </a:r>
            <a:endParaRPr lang="en-US" dirty="0" smtClean="0"/>
          </a:p>
          <a:p>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600" y="609600"/>
            <a:ext cx="3886200" cy="1143000"/>
          </a:xfrm>
        </p:spPr>
        <p:txBody>
          <a:bodyPr>
            <a:normAutofit fontScale="90000"/>
          </a:bodyPr>
          <a:lstStyle/>
          <a:p>
            <a:r>
              <a:rPr lang="en-US" b="1" i="1" dirty="0" err="1" smtClean="0"/>
              <a:t>Shoah</a:t>
            </a:r>
            <a:r>
              <a:rPr lang="en-US" dirty="0" smtClean="0"/>
              <a:t>. (</a:t>
            </a:r>
            <a:r>
              <a:rPr lang="en-US" dirty="0" err="1" smtClean="0"/>
              <a:t>Lanzmann</a:t>
            </a:r>
            <a:r>
              <a:rPr lang="en-US" dirty="0" smtClean="0"/>
              <a:t>. 1985)</a:t>
            </a:r>
            <a:endParaRPr lang="en-US" dirty="0"/>
          </a:p>
        </p:txBody>
      </p:sp>
      <p:sp>
        <p:nvSpPr>
          <p:cNvPr id="3" name="Content Placeholder 2"/>
          <p:cNvSpPr>
            <a:spLocks noGrp="1"/>
          </p:cNvSpPr>
          <p:nvPr>
            <p:ph idx="1"/>
          </p:nvPr>
        </p:nvSpPr>
        <p:spPr>
          <a:xfrm>
            <a:off x="4953000" y="2667000"/>
            <a:ext cx="3733800" cy="3459163"/>
          </a:xfrm>
        </p:spPr>
        <p:txBody>
          <a:bodyPr/>
          <a:lstStyle/>
          <a:p>
            <a:pPr>
              <a:buNone/>
            </a:pPr>
            <a:r>
              <a:rPr lang="en-US" dirty="0" smtClean="0"/>
              <a:t>	A documentary about the Holocaust, </a:t>
            </a:r>
            <a:r>
              <a:rPr lang="en-US" b="1" i="1" dirty="0" err="1" smtClean="0"/>
              <a:t>Shoah</a:t>
            </a:r>
            <a:r>
              <a:rPr lang="en-US" dirty="0" smtClean="0"/>
              <a:t> contains NO historical footage, or photos.</a:t>
            </a:r>
            <a:endParaRPr lang="en-US" dirty="0"/>
          </a:p>
        </p:txBody>
      </p:sp>
      <p:pic>
        <p:nvPicPr>
          <p:cNvPr id="4" name="Picture 2" descr="Shoah (1985) - IMDb"/>
          <p:cNvPicPr>
            <a:picLocks noChangeAspect="1" noChangeArrowheads="1"/>
          </p:cNvPicPr>
          <p:nvPr/>
        </p:nvPicPr>
        <p:blipFill>
          <a:blip r:embed="rId2" cstate="print">
            <a:lum bright="20000" contrast="20000"/>
          </a:blip>
          <a:srcRect/>
          <a:stretch>
            <a:fillRect/>
          </a:stretch>
        </p:blipFill>
        <p:spPr bwMode="auto">
          <a:xfrm>
            <a:off x="152400" y="381000"/>
            <a:ext cx="4241955" cy="6248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History, film, and academia</a:t>
            </a:r>
            <a:endParaRPr lang="en-US" dirty="0"/>
          </a:p>
        </p:txBody>
      </p:sp>
      <p:sp>
        <p:nvSpPr>
          <p:cNvPr id="3" name="Content Placeholder 2"/>
          <p:cNvSpPr>
            <a:spLocks noGrp="1"/>
          </p:cNvSpPr>
          <p:nvPr>
            <p:ph idx="1"/>
          </p:nvPr>
        </p:nvSpPr>
        <p:spPr/>
        <p:txBody>
          <a:bodyPr/>
          <a:lstStyle/>
          <a:p>
            <a:r>
              <a:rPr lang="en-US" dirty="0" smtClean="0"/>
              <a:t>Filmmakers make films</a:t>
            </a:r>
          </a:p>
          <a:p>
            <a:r>
              <a:rPr lang="en-US" dirty="0" smtClean="0"/>
              <a:t>Filmmakers are often not interested in history or historical truth</a:t>
            </a:r>
          </a:p>
          <a:p>
            <a:r>
              <a:rPr lang="en-US" dirty="0" smtClean="0"/>
              <a:t>Film producers (the money men) &amp; companies are interested in financial returns</a:t>
            </a:r>
          </a:p>
          <a:p>
            <a:pPr>
              <a:buNone/>
            </a:pPr>
            <a:endParaRPr lang="en-US" dirty="0" smtClean="0"/>
          </a:p>
          <a:p>
            <a:r>
              <a:rPr lang="en-US" dirty="0" smtClean="0"/>
              <a:t>Late 1960’s sees the academic study of film and history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s://static.cambridge.org/covers/AHS_0_0_0/annales-histoire-sciences-sociales.jpg"/>
          <p:cNvPicPr>
            <a:picLocks noChangeAspect="1" noChangeArrowheads="1"/>
          </p:cNvPicPr>
          <p:nvPr/>
        </p:nvPicPr>
        <p:blipFill>
          <a:blip r:embed="rId2" cstate="print">
            <a:lum bright="-40000" contrast="40000"/>
          </a:blip>
          <a:srcRect/>
          <a:stretch>
            <a:fillRect/>
          </a:stretch>
        </p:blipFill>
        <p:spPr bwMode="auto">
          <a:xfrm>
            <a:off x="304800" y="685800"/>
            <a:ext cx="3872753" cy="5486400"/>
          </a:xfrm>
          <a:prstGeom prst="rect">
            <a:avLst/>
          </a:prstGeom>
          <a:noFill/>
        </p:spPr>
      </p:pic>
      <p:sp>
        <p:nvSpPr>
          <p:cNvPr id="3" name="Title 1"/>
          <p:cNvSpPr txBox="1">
            <a:spLocks/>
          </p:cNvSpPr>
          <p:nvPr/>
        </p:nvSpPr>
        <p:spPr>
          <a:xfrm>
            <a:off x="4800600" y="1219200"/>
            <a:ext cx="3733800" cy="44196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dirty="0" smtClean="0">
                <a:latin typeface="+mj-lt"/>
                <a:ea typeface="+mj-ea"/>
                <a:cs typeface="+mj-cs"/>
              </a:rPr>
              <a:t>Marc Ferro. 1970’s</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400" b="0" i="0" u="none" strike="noStrike" kern="1200" cap="none" spc="0" normalizeH="0" baseline="0" noProof="0" dirty="0" smtClean="0">
              <a:ln>
                <a:noFill/>
              </a:ln>
              <a:solidFill>
                <a:schemeClr val="tx1"/>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400" b="0" i="0" u="none" strike="noStrike" kern="1200" cap="none" spc="0" normalizeH="0" baseline="0" noProof="0" dirty="0" smtClean="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0" y="274638"/>
            <a:ext cx="3733800" cy="1143000"/>
          </a:xfrm>
        </p:spPr>
        <p:txBody>
          <a:bodyPr/>
          <a:lstStyle/>
          <a:p>
            <a:r>
              <a:rPr lang="en-US" dirty="0" smtClean="0"/>
              <a:t>1976</a:t>
            </a:r>
            <a:endParaRPr lang="en-US" dirty="0"/>
          </a:p>
        </p:txBody>
      </p:sp>
      <p:pic>
        <p:nvPicPr>
          <p:cNvPr id="1026" name="Picture 2" descr="The Historian and Film: Amazon.co.uk: Smith, Paul: 9780521089395: Books"/>
          <p:cNvPicPr>
            <a:picLocks noChangeAspect="1" noChangeArrowheads="1"/>
          </p:cNvPicPr>
          <p:nvPr/>
        </p:nvPicPr>
        <p:blipFill>
          <a:blip r:embed="rId2" cstate="print"/>
          <a:srcRect/>
          <a:stretch>
            <a:fillRect/>
          </a:stretch>
        </p:blipFill>
        <p:spPr bwMode="auto">
          <a:xfrm>
            <a:off x="228600" y="762000"/>
            <a:ext cx="4066032" cy="6096000"/>
          </a:xfrm>
          <a:prstGeom prst="rect">
            <a:avLst/>
          </a:prstGeom>
          <a:noFill/>
        </p:spPr>
      </p:pic>
      <p:pic>
        <p:nvPicPr>
          <p:cNvPr id="1027" name="Picture 3"/>
          <p:cNvPicPr>
            <a:picLocks noChangeAspect="1" noChangeArrowheads="1"/>
          </p:cNvPicPr>
          <p:nvPr/>
        </p:nvPicPr>
        <p:blipFill>
          <a:blip r:embed="rId3" cstate="print">
            <a:lum bright="-10000" contrast="20000"/>
          </a:blip>
          <a:srcRect l="31625" t="23529" r="37288" b="11765"/>
          <a:stretch>
            <a:fillRect/>
          </a:stretch>
        </p:blipFill>
        <p:spPr bwMode="auto">
          <a:xfrm>
            <a:off x="4419599" y="1295400"/>
            <a:ext cx="4753495" cy="5562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History and the audio-visual media: The proceedings of the VI.  International Conference on History and the Audiovisual Media (Studies in  history, film, and society): 9788787879019: Amazon.com: Books"/>
          <p:cNvPicPr>
            <a:picLocks noChangeAspect="1" noChangeArrowheads="1"/>
          </p:cNvPicPr>
          <p:nvPr/>
        </p:nvPicPr>
        <p:blipFill>
          <a:blip r:embed="rId2" cstate="print"/>
          <a:srcRect/>
          <a:stretch>
            <a:fillRect/>
          </a:stretch>
        </p:blipFill>
        <p:spPr bwMode="auto">
          <a:xfrm>
            <a:off x="228600" y="457200"/>
            <a:ext cx="4249674" cy="5943600"/>
          </a:xfrm>
          <a:prstGeom prst="rect">
            <a:avLst/>
          </a:prstGeom>
          <a:noFill/>
        </p:spPr>
      </p:pic>
      <p:sp>
        <p:nvSpPr>
          <p:cNvPr id="5" name="Title 1"/>
          <p:cNvSpPr>
            <a:spLocks noGrp="1"/>
          </p:cNvSpPr>
          <p:nvPr>
            <p:ph type="title"/>
          </p:nvPr>
        </p:nvSpPr>
        <p:spPr>
          <a:xfrm>
            <a:off x="4953000" y="274638"/>
            <a:ext cx="3733800" cy="1143000"/>
          </a:xfrm>
        </p:spPr>
        <p:txBody>
          <a:bodyPr/>
          <a:lstStyle/>
          <a:p>
            <a:r>
              <a:rPr lang="en-US" dirty="0" smtClean="0"/>
              <a:t>1979</a:t>
            </a:r>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spect="1" noChangeArrowheads="1"/>
          </p:cNvPicPr>
          <p:nvPr/>
        </p:nvPicPr>
        <p:blipFill>
          <a:blip r:embed="rId2" cstate="print"/>
          <a:srcRect l="49046" t="19386" r="26976" b="10825"/>
          <a:stretch>
            <a:fillRect/>
          </a:stretch>
        </p:blipFill>
        <p:spPr bwMode="auto">
          <a:xfrm>
            <a:off x="304800" y="304800"/>
            <a:ext cx="3581400" cy="5860473"/>
          </a:xfrm>
          <a:prstGeom prst="rect">
            <a:avLst/>
          </a:prstGeom>
          <a:noFill/>
          <a:ln w="9525">
            <a:noFill/>
            <a:miter lim="800000"/>
            <a:headEnd/>
            <a:tailEnd/>
          </a:ln>
        </p:spPr>
      </p:pic>
      <p:pic>
        <p:nvPicPr>
          <p:cNvPr id="39939" name="Picture 3"/>
          <p:cNvPicPr>
            <a:picLocks noChangeAspect="1" noChangeArrowheads="1"/>
          </p:cNvPicPr>
          <p:nvPr/>
        </p:nvPicPr>
        <p:blipFill>
          <a:blip r:embed="rId3" cstate="print">
            <a:lum bright="-30000" contrast="40000"/>
          </a:blip>
          <a:srcRect l="50586" t="27083" r="23646" b="10417"/>
          <a:stretch>
            <a:fillRect/>
          </a:stretch>
        </p:blipFill>
        <p:spPr bwMode="auto">
          <a:xfrm>
            <a:off x="4038600" y="0"/>
            <a:ext cx="4861560" cy="66294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That Noble Dream: The 'Objectivity Question' and the American Historical  Profession (Ideas in Context) by Peter Novick - Paperback - 1988-09-30 -  from Lake Country Books and More (SKU: CC32009110006)"/>
          <p:cNvPicPr>
            <a:picLocks noChangeAspect="1" noChangeArrowheads="1"/>
          </p:cNvPicPr>
          <p:nvPr/>
        </p:nvPicPr>
        <p:blipFill>
          <a:blip r:embed="rId2" cstate="print"/>
          <a:srcRect/>
          <a:stretch>
            <a:fillRect/>
          </a:stretch>
        </p:blipFill>
        <p:spPr bwMode="auto">
          <a:xfrm>
            <a:off x="304800" y="762000"/>
            <a:ext cx="3862089" cy="5715000"/>
          </a:xfrm>
          <a:prstGeom prst="rect">
            <a:avLst/>
          </a:prstGeom>
          <a:noFill/>
        </p:spPr>
      </p:pic>
      <p:pic>
        <p:nvPicPr>
          <p:cNvPr id="36868" name="Picture 4" descr="The Film in History: Restaging the Past : Sorlin, Pierre: Amazon.co.uk:  Books"/>
          <p:cNvPicPr>
            <a:picLocks noChangeAspect="1" noChangeArrowheads="1"/>
          </p:cNvPicPr>
          <p:nvPr/>
        </p:nvPicPr>
        <p:blipFill>
          <a:blip r:embed="rId3" cstate="print"/>
          <a:srcRect/>
          <a:stretch>
            <a:fillRect/>
          </a:stretch>
        </p:blipFill>
        <p:spPr bwMode="auto">
          <a:xfrm>
            <a:off x="4724400" y="685800"/>
            <a:ext cx="4019169" cy="5867400"/>
          </a:xfrm>
          <a:prstGeom prst="rect">
            <a:avLst/>
          </a:prstGeom>
          <a:noFill/>
        </p:spPr>
      </p:pic>
      <p:sp>
        <p:nvSpPr>
          <p:cNvPr id="6" name="Title 1"/>
          <p:cNvSpPr>
            <a:spLocks noGrp="1"/>
          </p:cNvSpPr>
          <p:nvPr>
            <p:ph type="title"/>
          </p:nvPr>
        </p:nvSpPr>
        <p:spPr>
          <a:xfrm>
            <a:off x="2057400" y="0"/>
            <a:ext cx="3733800" cy="1143000"/>
          </a:xfrm>
        </p:spPr>
        <p:txBody>
          <a:bodyPr/>
          <a:lstStyle/>
          <a:p>
            <a:r>
              <a:rPr lang="en-US" dirty="0" smtClean="0"/>
              <a:t>1980’s</a:t>
            </a:r>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Evaluation</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The strategy for historical analysis;</a:t>
            </a:r>
          </a:p>
          <a:p>
            <a:pPr>
              <a:buNone/>
            </a:pPr>
            <a:endParaRPr lang="en-US" dirty="0" smtClean="0"/>
          </a:p>
          <a:p>
            <a:pPr marL="514350" indent="-514350">
              <a:buFont typeface="+mj-lt"/>
              <a:buAutoNum type="arabicPeriod"/>
            </a:pPr>
            <a:r>
              <a:rPr lang="en-US" dirty="0" smtClean="0"/>
              <a:t>The idea for the film and the sources used</a:t>
            </a:r>
          </a:p>
          <a:p>
            <a:pPr marL="514350" indent="-514350">
              <a:buFont typeface="+mj-lt"/>
              <a:buAutoNum type="arabicPeriod"/>
            </a:pPr>
            <a:r>
              <a:rPr lang="en-US" dirty="0" smtClean="0"/>
              <a:t>The synopsis and relation to historical record</a:t>
            </a:r>
          </a:p>
          <a:p>
            <a:pPr marL="514350" indent="-514350">
              <a:buFont typeface="+mj-lt"/>
              <a:buAutoNum type="arabicPeriod"/>
            </a:pPr>
            <a:r>
              <a:rPr lang="en-US" dirty="0" smtClean="0"/>
              <a:t>The </a:t>
            </a:r>
            <a:r>
              <a:rPr lang="en-US" dirty="0" err="1" smtClean="0"/>
              <a:t>judgements</a:t>
            </a:r>
            <a:r>
              <a:rPr lang="en-US" dirty="0" smtClean="0"/>
              <a:t> made in the film about the past</a:t>
            </a:r>
          </a:p>
          <a:p>
            <a:pPr marL="514350" indent="-514350">
              <a:buFont typeface="+mj-lt"/>
              <a:buAutoNum type="arabicPeriod"/>
            </a:pPr>
            <a:endParaRPr lang="en-US" dirty="0" smtClean="0"/>
          </a:p>
          <a:p>
            <a:pPr marL="514350" indent="-514350">
              <a:buNone/>
            </a:pPr>
            <a:r>
              <a:rPr lang="en-US" dirty="0" smtClean="0"/>
              <a:t>	The stylistic choices of the filmmaker*</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smtClean="0"/>
              <a:t>*CGI and the past 30 years</a:t>
            </a:r>
            <a:endParaRPr lang="en-US" dirty="0"/>
          </a:p>
        </p:txBody>
      </p:sp>
      <p:sp>
        <p:nvSpPr>
          <p:cNvPr id="3" name="Content Placeholder 2"/>
          <p:cNvSpPr>
            <a:spLocks noGrp="1"/>
          </p:cNvSpPr>
          <p:nvPr>
            <p:ph idx="1"/>
          </p:nvPr>
        </p:nvSpPr>
        <p:spPr>
          <a:xfrm>
            <a:off x="381000" y="1524000"/>
            <a:ext cx="7924800" cy="4572000"/>
          </a:xfrm>
        </p:spPr>
        <p:txBody>
          <a:bodyPr>
            <a:normAutofit fontScale="92500" lnSpcReduction="20000"/>
          </a:bodyPr>
          <a:lstStyle/>
          <a:p>
            <a:r>
              <a:rPr lang="en-US" i="1" dirty="0" smtClean="0"/>
              <a:t>Jurassic Park </a:t>
            </a:r>
            <a:r>
              <a:rPr lang="en-US" dirty="0" smtClean="0"/>
              <a:t>(1993) and </a:t>
            </a:r>
            <a:r>
              <a:rPr lang="en-US" i="1" dirty="0" smtClean="0"/>
              <a:t>Terminator 2</a:t>
            </a:r>
            <a:r>
              <a:rPr lang="en-US" dirty="0" smtClean="0"/>
              <a:t> (1991)</a:t>
            </a:r>
          </a:p>
          <a:p>
            <a:r>
              <a:rPr lang="en-US" dirty="0" smtClean="0"/>
              <a:t>Computer Generated Imagery</a:t>
            </a:r>
          </a:p>
          <a:p>
            <a:r>
              <a:rPr lang="en-US" dirty="0" smtClean="0"/>
              <a:t>Effects on what is achievable in film portrayal</a:t>
            </a:r>
          </a:p>
          <a:p>
            <a:r>
              <a:rPr lang="en-US" b="1" i="1" dirty="0" smtClean="0"/>
              <a:t>Affect</a:t>
            </a:r>
            <a:r>
              <a:rPr lang="en-US" dirty="0" smtClean="0"/>
              <a:t> on audience e.g. opening of</a:t>
            </a:r>
            <a:r>
              <a:rPr lang="en-US" i="1" dirty="0" smtClean="0"/>
              <a:t> Saving Private Ryan, </a:t>
            </a:r>
            <a:r>
              <a:rPr lang="en-US" dirty="0" smtClean="0"/>
              <a:t>or the lions in the arena scene of </a:t>
            </a:r>
            <a:r>
              <a:rPr lang="en-US" i="1" dirty="0" smtClean="0"/>
              <a:t>Gladiator</a:t>
            </a:r>
          </a:p>
          <a:p>
            <a:r>
              <a:rPr lang="en-US" b="1" dirty="0" smtClean="0">
                <a:solidFill>
                  <a:srgbClr val="FF0000"/>
                </a:solidFill>
              </a:rPr>
              <a:t>Verisimilitude</a:t>
            </a:r>
            <a:r>
              <a:rPr lang="en-US" i="1" dirty="0" smtClean="0"/>
              <a:t> – ‘the appearance of being true or real’</a:t>
            </a:r>
          </a:p>
          <a:p>
            <a:r>
              <a:rPr lang="en-US" dirty="0" smtClean="0"/>
              <a:t>The </a:t>
            </a:r>
            <a:r>
              <a:rPr lang="en-US" b="1" dirty="0" smtClean="0">
                <a:solidFill>
                  <a:srgbClr val="FF0000"/>
                </a:solidFill>
              </a:rPr>
              <a:t>SIMULACRA </a:t>
            </a:r>
            <a:r>
              <a:rPr lang="en-US" i="1" dirty="0" smtClean="0"/>
              <a:t>– </a:t>
            </a:r>
            <a:r>
              <a:rPr lang="en-US" dirty="0" smtClean="0"/>
              <a:t>Jean </a:t>
            </a:r>
            <a:r>
              <a:rPr lang="en-US" dirty="0" err="1" smtClean="0"/>
              <a:t>Baudrillard</a:t>
            </a:r>
            <a:r>
              <a:rPr lang="en-US" dirty="0" smtClean="0"/>
              <a:t>   “a copy of a copy, a simulation of a simulation”</a:t>
            </a:r>
            <a:endParaRPr lang="en-US" dirty="0"/>
          </a:p>
        </p:txBody>
      </p:sp>
      <p:sp>
        <p:nvSpPr>
          <p:cNvPr id="4098" name="AutoShape 2" descr="All Jurassic Park Movies In Order | The Mary Su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0" name="AutoShape 4" descr="All Jurassic Park Movies In Order | The Mary Su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2" name="AutoShape 6" descr="All Jurassic Park Movies In Order | The Mary Su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Self-reflexive cinema: her astounded ‘look’ mirrors the audiences faces</a:t>
            </a:r>
            <a:endParaRPr lang="en-US" dirty="0"/>
          </a:p>
        </p:txBody>
      </p:sp>
      <p:pic>
        <p:nvPicPr>
          <p:cNvPr id="4" name="Picture 7"/>
          <p:cNvPicPr>
            <a:picLocks noChangeAspect="1" noChangeArrowheads="1"/>
          </p:cNvPicPr>
          <p:nvPr/>
        </p:nvPicPr>
        <p:blipFill>
          <a:blip r:embed="rId2" cstate="print"/>
          <a:srcRect l="50952" t="29167" r="3367" b="27083"/>
          <a:stretch>
            <a:fillRect/>
          </a:stretch>
        </p:blipFill>
        <p:spPr bwMode="auto">
          <a:xfrm>
            <a:off x="0" y="1905000"/>
            <a:ext cx="9198428" cy="4953000"/>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smtClean="0"/>
              <a:t>Natalie Davis (2000) </a:t>
            </a:r>
            <a:r>
              <a:rPr lang="en-US" sz="3100" i="1" dirty="0" smtClean="0"/>
              <a:t>The Return of Martin Guerre</a:t>
            </a:r>
            <a:r>
              <a:rPr lang="en-US" dirty="0" smtClean="0"/>
              <a:t/>
            </a:r>
            <a:br>
              <a:rPr lang="en-US" dirty="0" smtClean="0"/>
            </a:br>
            <a:r>
              <a:rPr lang="en-US" dirty="0" smtClean="0"/>
              <a:t> ‘telling the truth’?</a:t>
            </a:r>
            <a:endParaRPr lang="en-US" dirty="0"/>
          </a:p>
        </p:txBody>
      </p:sp>
      <p:sp>
        <p:nvSpPr>
          <p:cNvPr id="3" name="Content Placeholder 2"/>
          <p:cNvSpPr>
            <a:spLocks noGrp="1"/>
          </p:cNvSpPr>
          <p:nvPr>
            <p:ph idx="1"/>
          </p:nvPr>
        </p:nvSpPr>
        <p:spPr>
          <a:xfrm>
            <a:off x="457200" y="1600200"/>
            <a:ext cx="5486400" cy="4953000"/>
          </a:xfrm>
        </p:spPr>
        <p:txBody>
          <a:bodyPr>
            <a:normAutofit/>
          </a:bodyPr>
          <a:lstStyle/>
          <a:p>
            <a:pPr>
              <a:buNone/>
            </a:pPr>
            <a:r>
              <a:rPr lang="en-US" dirty="0" smtClean="0"/>
              <a:t>But what of truth?</a:t>
            </a:r>
          </a:p>
          <a:p>
            <a:r>
              <a:rPr lang="en-US" dirty="0" smtClean="0"/>
              <a:t>Factual truth?</a:t>
            </a:r>
          </a:p>
          <a:p>
            <a:r>
              <a:rPr lang="en-US" dirty="0" smtClean="0"/>
              <a:t>Narrative truth?</a:t>
            </a:r>
          </a:p>
          <a:p>
            <a:r>
              <a:rPr lang="en-US" dirty="0" smtClean="0"/>
              <a:t>Emotional truth?</a:t>
            </a:r>
          </a:p>
          <a:p>
            <a:r>
              <a:rPr lang="en-US" dirty="0" smtClean="0"/>
              <a:t>Psychological truth?</a:t>
            </a:r>
          </a:p>
          <a:p>
            <a:pPr>
              <a:buNone/>
            </a:pPr>
            <a:endParaRPr lang="en-US" dirty="0" smtClean="0"/>
          </a:p>
          <a:p>
            <a:pPr>
              <a:buNone/>
            </a:pPr>
            <a:r>
              <a:rPr lang="en-US" dirty="0" smtClean="0"/>
              <a:t>There is NOT a single historical truth!!</a:t>
            </a:r>
            <a:endParaRPr lang="en-US" dirty="0"/>
          </a:p>
        </p:txBody>
      </p:sp>
      <p:pic>
        <p:nvPicPr>
          <p:cNvPr id="1026" name="Picture 2" descr="https://pictures.abebooks.com/inventory/md/md30567102881.jpg"/>
          <p:cNvPicPr>
            <a:picLocks noChangeAspect="1" noChangeArrowheads="1"/>
          </p:cNvPicPr>
          <p:nvPr/>
        </p:nvPicPr>
        <p:blipFill>
          <a:blip r:embed="rId2" cstate="print"/>
          <a:srcRect/>
          <a:stretch>
            <a:fillRect/>
          </a:stretch>
        </p:blipFill>
        <p:spPr bwMode="auto">
          <a:xfrm>
            <a:off x="6019800" y="1905000"/>
            <a:ext cx="2857500" cy="42862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lum bright="-20000" contrast="30000"/>
          </a:blip>
          <a:srcRect l="31040" t="16667" r="15666" b="61458"/>
          <a:stretch>
            <a:fillRect/>
          </a:stretch>
        </p:blipFill>
        <p:spPr bwMode="auto">
          <a:xfrm>
            <a:off x="0" y="457200"/>
            <a:ext cx="8915400" cy="28194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4648200" y="2667000"/>
            <a:ext cx="4038600" cy="381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bg1"/>
                </a:solidFill>
              </a:ln>
            </a:endParaRPr>
          </a:p>
        </p:txBody>
      </p:sp>
      <p:pic>
        <p:nvPicPr>
          <p:cNvPr id="6" name="Picture 2" descr="Shoah (1985) - IMDb"/>
          <p:cNvPicPr>
            <a:picLocks noChangeAspect="1" noChangeArrowheads="1"/>
          </p:cNvPicPr>
          <p:nvPr/>
        </p:nvPicPr>
        <p:blipFill>
          <a:blip r:embed="rId3" cstate="print">
            <a:lum bright="20000" contrast="20000"/>
          </a:blip>
          <a:srcRect/>
          <a:stretch>
            <a:fillRect/>
          </a:stretch>
        </p:blipFill>
        <p:spPr bwMode="auto">
          <a:xfrm>
            <a:off x="6248400" y="2813152"/>
            <a:ext cx="2590800" cy="3816248"/>
          </a:xfrm>
          <a:prstGeom prst="rect">
            <a:avLst/>
          </a:prstGeom>
          <a:ln>
            <a:noFill/>
          </a:ln>
          <a:effectLst>
            <a:outerShdw blurRad="292100" dist="139700" dir="2700000" algn="tl" rotWithShape="0">
              <a:srgbClr val="333333">
                <a:alpha val="65000"/>
              </a:srgbClr>
            </a:outerShdw>
          </a:effectLst>
        </p:spPr>
      </p:pic>
      <p:pic>
        <p:nvPicPr>
          <p:cNvPr id="7" name="Picture 4" descr="Schindler's List | Tacoma Public Library | BiblioCommons"/>
          <p:cNvPicPr>
            <a:picLocks noChangeAspect="1" noChangeArrowheads="1"/>
          </p:cNvPicPr>
          <p:nvPr/>
        </p:nvPicPr>
        <p:blipFill>
          <a:blip r:embed="rId4" cstate="print"/>
          <a:srcRect/>
          <a:stretch>
            <a:fillRect/>
          </a:stretch>
        </p:blipFill>
        <p:spPr bwMode="auto">
          <a:xfrm>
            <a:off x="609600" y="3429000"/>
            <a:ext cx="2190531" cy="3124200"/>
          </a:xfrm>
          <a:prstGeom prst="rect">
            <a:avLst/>
          </a:prstGeom>
          <a:ln>
            <a:noFill/>
          </a:ln>
          <a:effectLst>
            <a:outerShdw blurRad="292100" dist="139700" dir="2700000" algn="tl" rotWithShape="0">
              <a:srgbClr val="333333">
                <a:alpha val="65000"/>
              </a:srgbClr>
            </a:outerShdw>
          </a:effectLst>
        </p:spPr>
      </p:pic>
      <p:sp>
        <p:nvSpPr>
          <p:cNvPr id="8" name="Title 1"/>
          <p:cNvSpPr>
            <a:spLocks noGrp="1"/>
          </p:cNvSpPr>
          <p:nvPr>
            <p:ph type="title"/>
          </p:nvPr>
        </p:nvSpPr>
        <p:spPr>
          <a:xfrm>
            <a:off x="457200" y="5943600"/>
            <a:ext cx="8229600" cy="1143000"/>
          </a:xfrm>
        </p:spPr>
        <p:txBody>
          <a:bodyPr>
            <a:normAutofit/>
          </a:bodyPr>
          <a:lstStyle/>
          <a:p>
            <a:r>
              <a:rPr lang="en-US" sz="2400" dirty="0" smtClean="0"/>
              <a:t>Tim O’Brien. </a:t>
            </a:r>
            <a:r>
              <a:rPr lang="en-US" sz="2400" b="1" i="1" dirty="0" smtClean="0"/>
              <a:t>The Things They Carried. </a:t>
            </a:r>
            <a:r>
              <a:rPr lang="en-US" sz="2400" dirty="0" smtClean="0"/>
              <a:t>Houghton, 1990</a:t>
            </a:r>
            <a:endParaRPr lang="en-US"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8F85083B777F458A54213D5C8FDE06" ma:contentTypeVersion="14" ma:contentTypeDescription="Create a new document." ma:contentTypeScope="" ma:versionID="b179be97448a599665a68e07616293c5">
  <xsd:schema xmlns:xsd="http://www.w3.org/2001/XMLSchema" xmlns:xs="http://www.w3.org/2001/XMLSchema" xmlns:p="http://schemas.microsoft.com/office/2006/metadata/properties" xmlns:ns2="b7074b49-8b0d-4127-989a-a0eda5d3108e" xmlns:ns3="bf532ac1-74fd-4be7-90b3-209c7df2d5f8" targetNamespace="http://schemas.microsoft.com/office/2006/metadata/properties" ma:root="true" ma:fieldsID="30ad09f2f03b68e4d46c198df2e55c92" ns2:_="" ns3:_="">
    <xsd:import namespace="b7074b49-8b0d-4127-989a-a0eda5d3108e"/>
    <xsd:import namespace="bf532ac1-74fd-4be7-90b3-209c7df2d5f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074b49-8b0d-4127-989a-a0eda5d310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f532ac1-74fd-4be7-90b3-209c7df2d5f8"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ae6a6413-f847-4fc9-af44-a78fa62c5261}" ma:internalName="TaxCatchAll" ma:showField="CatchAllData" ma:web="bf532ac1-74fd-4be7-90b3-209c7df2d5f8">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7074b49-8b0d-4127-989a-a0eda5d3108e">
      <Terms xmlns="http://schemas.microsoft.com/office/infopath/2007/PartnerControls"/>
    </lcf76f155ced4ddcb4097134ff3c332f>
    <TaxCatchAll xmlns="bf532ac1-74fd-4be7-90b3-209c7df2d5f8" xsi:nil="true"/>
  </documentManagement>
</p:properties>
</file>

<file path=customXml/itemProps1.xml><?xml version="1.0" encoding="utf-8"?>
<ds:datastoreItem xmlns:ds="http://schemas.openxmlformats.org/officeDocument/2006/customXml" ds:itemID="{69EE3F1D-D5CA-4C79-BA9D-93163BB6FD62}"/>
</file>

<file path=customXml/itemProps2.xml><?xml version="1.0" encoding="utf-8"?>
<ds:datastoreItem xmlns:ds="http://schemas.openxmlformats.org/officeDocument/2006/customXml" ds:itemID="{D3B0A9AF-106B-4335-AAAF-4AB5A6032726}"/>
</file>

<file path=customXml/itemProps3.xml><?xml version="1.0" encoding="utf-8"?>
<ds:datastoreItem xmlns:ds="http://schemas.openxmlformats.org/officeDocument/2006/customXml" ds:itemID="{EE8E2BEF-0612-4416-9221-70B39843BE4B}"/>
</file>

<file path=docProps/app.xml><?xml version="1.0" encoding="utf-8"?>
<Properties xmlns="http://schemas.openxmlformats.org/officeDocument/2006/extended-properties" xmlns:vt="http://schemas.openxmlformats.org/officeDocument/2006/docPropsVTypes">
  <TotalTime>558</TotalTime>
  <Words>799</Words>
  <Application>Microsoft Office PowerPoint</Application>
  <PresentationFormat>On-screen Show (4:3)</PresentationFormat>
  <Paragraphs>97</Paragraphs>
  <Slides>38</Slides>
  <Notes>1</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3: Seeing the Past</vt:lpstr>
      <vt:lpstr>Rosenstone. Pg.14</vt:lpstr>
      <vt:lpstr>Slide 3</vt:lpstr>
      <vt:lpstr>Slide 4</vt:lpstr>
      <vt:lpstr>Slide 5</vt:lpstr>
      <vt:lpstr>U571  (Morrow. 2001)</vt:lpstr>
      <vt:lpstr>Slide 7</vt:lpstr>
      <vt:lpstr>Three types of serious History Film:</vt:lpstr>
      <vt:lpstr>1. The Dramatic Feature film</vt:lpstr>
      <vt:lpstr>Slide 10</vt:lpstr>
      <vt:lpstr>Gladiator (Scott. 2000)</vt:lpstr>
      <vt:lpstr>“Film does more than want to teach the lesson that history hurts; it wants you, the viewer, to experience the hurt (and pleasures) of the past”  (Ibid.18)</vt:lpstr>
      <vt:lpstr>Slide 13</vt:lpstr>
      <vt:lpstr>2. The Documentary Film</vt:lpstr>
      <vt:lpstr>Slide 15</vt:lpstr>
      <vt:lpstr>https://www.youtube.com/watch?v=0b4g4ZZNC1E </vt:lpstr>
      <vt:lpstr>Slide 17</vt:lpstr>
      <vt:lpstr>Indexical relationship?</vt:lpstr>
      <vt:lpstr>Indexical relationship?</vt:lpstr>
      <vt:lpstr>3. The opposition or innovative historical film</vt:lpstr>
      <vt:lpstr>**Also includes third cinema</vt:lpstr>
      <vt:lpstr>Battleship Potemkin (Eisenstein.1925)</vt:lpstr>
      <vt:lpstr>Battleship Potemkin (Eisenstein, 1925)</vt:lpstr>
      <vt:lpstr>Watch: First 20 minutes (Mutiny) then... From 45 minutes (revolution)</vt:lpstr>
      <vt:lpstr>Next week: discussion</vt:lpstr>
      <vt:lpstr>Slide 26</vt:lpstr>
      <vt:lpstr>Shoah. (Lanzmann. 1985)</vt:lpstr>
      <vt:lpstr>History, film, and academia</vt:lpstr>
      <vt:lpstr>Slide 29</vt:lpstr>
      <vt:lpstr>1976</vt:lpstr>
      <vt:lpstr>1979</vt:lpstr>
      <vt:lpstr>Slide 32</vt:lpstr>
      <vt:lpstr>1980’s</vt:lpstr>
      <vt:lpstr>Evaluation</vt:lpstr>
      <vt:lpstr>*CGI and the past 30 years</vt:lpstr>
      <vt:lpstr>Self-reflexive cinema: her astounded ‘look’ mirrors the audiences faces</vt:lpstr>
      <vt:lpstr>Natalie Davis (2000) The Return of Martin Guerre  ‘telling the truth’?</vt:lpstr>
      <vt:lpstr>Tim O’Brien. The Things They Carried. Houghton, 1990</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Seeing the Past</dc:title>
  <dc:creator>Robert George Long</dc:creator>
  <cp:lastModifiedBy>Robert George Long</cp:lastModifiedBy>
  <cp:revision>24</cp:revision>
  <dcterms:created xsi:type="dcterms:W3CDTF">2023-11-03T12:51:34Z</dcterms:created>
  <dcterms:modified xsi:type="dcterms:W3CDTF">2023-11-23T06:34:26Z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0x010100918F85083B777F458A54213D5C8FDE06</vt:lpwstr>
  </property>
</Properties>
</file>