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xml" ContentType="application/vnd.openxmlformats-officedocument.presentationml.tags+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3.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7.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38.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9.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0.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709" r:id="rId3"/>
    <p:sldId id="437" r:id="rId4"/>
    <p:sldId id="442" r:id="rId5"/>
    <p:sldId id="438" r:id="rId6"/>
    <p:sldId id="443" r:id="rId7"/>
    <p:sldId id="377" r:id="rId8"/>
    <p:sldId id="379" r:id="rId9"/>
    <p:sldId id="378" r:id="rId10"/>
    <p:sldId id="380" r:id="rId11"/>
    <p:sldId id="382" r:id="rId12"/>
    <p:sldId id="384" r:id="rId13"/>
    <p:sldId id="445" r:id="rId14"/>
    <p:sldId id="711" r:id="rId15"/>
    <p:sldId id="387" r:id="rId16"/>
    <p:sldId id="446" r:id="rId17"/>
    <p:sldId id="389" r:id="rId18"/>
    <p:sldId id="391" r:id="rId19"/>
    <p:sldId id="392" r:id="rId20"/>
    <p:sldId id="394" r:id="rId21"/>
    <p:sldId id="449" r:id="rId22"/>
    <p:sldId id="395" r:id="rId23"/>
    <p:sldId id="450" r:id="rId24"/>
    <p:sldId id="396" r:id="rId25"/>
    <p:sldId id="398" r:id="rId26"/>
    <p:sldId id="397" r:id="rId27"/>
    <p:sldId id="399" r:id="rId28"/>
    <p:sldId id="400" r:id="rId29"/>
    <p:sldId id="402" r:id="rId30"/>
    <p:sldId id="403" r:id="rId31"/>
    <p:sldId id="405" r:id="rId32"/>
    <p:sldId id="406" r:id="rId33"/>
    <p:sldId id="713" r:id="rId34"/>
    <p:sldId id="410" r:id="rId35"/>
    <p:sldId id="414" r:id="rId36"/>
    <p:sldId id="416" r:id="rId37"/>
    <p:sldId id="420" r:id="rId38"/>
    <p:sldId id="712" r:id="rId39"/>
    <p:sldId id="421" r:id="rId40"/>
    <p:sldId id="423" r:id="rId41"/>
    <p:sldId id="422" r:id="rId42"/>
    <p:sldId id="425" r:id="rId43"/>
    <p:sldId id="427" r:id="rId44"/>
    <p:sldId id="426" r:id="rId45"/>
    <p:sldId id="429" r:id="rId46"/>
    <p:sldId id="428" r:id="rId47"/>
    <p:sldId id="430" r:id="rId48"/>
    <p:sldId id="43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2X+ruhvri+d2+oTCJIpA==" hashData="Lxt2KscYz5Y6JDMkPHuLraIxkHCtzoA656x9xhDXNDt7eIQiofjN9mq/t5tJqI90YLIwcL0sSTsvuZ2GlMSkN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16"/>
    <p:restoredTop sz="89935" autoAdjust="0"/>
  </p:normalViewPr>
  <p:slideViewPr>
    <p:cSldViewPr snapToGrid="0">
      <p:cViewPr varScale="1">
        <p:scale>
          <a:sx n="100" d="100"/>
          <a:sy n="100" d="100"/>
        </p:scale>
        <p:origin x="5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a:t>List the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a:t>Explain how NIM applies to a policing context</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Demonstrate an understanding of MOPI and how this applies to a policing context</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a:t>Demonstrate an understanding of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35734D59-E64A-42E3-9E74-64C0481C0AC5}" srcId="{36052E4F-FE0A-423B-A54A-E8FACC26D249}" destId="{BA174BD8-C7FD-46E4-BE67-41190967B56B}" srcOrd="1" destOrd="0" parTransId="{A74CD401-B420-4FBE-85D1-3144EFDDD7B6}" sibTransId="{4B41700A-491B-41AA-A458-0D8A09458905}"/>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A2B8D-83AF-4862-9CD3-E1DC942602B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r>
            <a:rPr lang="en-GB" b="0" i="0" baseline="0" dirty="0"/>
            <a:t>Policing - need to identify information from a variety of such sources, both human and technical - potential to become intelligence. </a:t>
          </a:r>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a:t>You will be gathering information, evaluating and conducting an initial assessment of it, grading it, and reporting it in the proper way. </a:t>
          </a:r>
          <a:endParaRPr lang="en-US"/>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r>
            <a:rPr lang="en-GB" b="0" i="0" baseline="0"/>
            <a:t>The processes for its review, retention and disposal are unlikely to be something with which you will become intimately involved but they are aspects you need to be aware of. </a:t>
          </a:r>
          <a:endParaRPr lang="en-US"/>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5D71CF59-8754-F94B-BEB6-4C7BCEA3892C}" type="pres">
      <dgm:prSet presAssocID="{A33A2B8D-83AF-4862-9CD3-E1DC942602B6}" presName="vert0" presStyleCnt="0">
        <dgm:presLayoutVars>
          <dgm:dir/>
          <dgm:animOne val="branch"/>
          <dgm:animLvl val="lvl"/>
        </dgm:presLayoutVars>
      </dgm:prSet>
      <dgm:spPr/>
    </dgm:pt>
    <dgm:pt modelId="{F8AF79A3-051A-A04E-A266-B1E4844EF5E5}" type="pres">
      <dgm:prSet presAssocID="{42236B3D-DAF8-4A40-A26B-D9C62E8D3FBB}" presName="thickLine" presStyleLbl="alignNode1" presStyleIdx="0" presStyleCnt="4"/>
      <dgm:spPr/>
    </dgm:pt>
    <dgm:pt modelId="{6D24E3FD-5F1F-B04B-9834-C7786DB34E9C}" type="pres">
      <dgm:prSet presAssocID="{42236B3D-DAF8-4A40-A26B-D9C62E8D3FBB}" presName="horz1" presStyleCnt="0"/>
      <dgm:spPr/>
    </dgm:pt>
    <dgm:pt modelId="{D91A94EB-7EDA-414E-BDA3-D61B01F75B25}" type="pres">
      <dgm:prSet presAssocID="{42236B3D-DAF8-4A40-A26B-D9C62E8D3FBB}" presName="tx1" presStyleLbl="revTx" presStyleIdx="0" presStyleCnt="4"/>
      <dgm:spPr/>
    </dgm:pt>
    <dgm:pt modelId="{3248DA9C-60C6-4C42-850A-1B8AF6CE7117}" type="pres">
      <dgm:prSet presAssocID="{42236B3D-DAF8-4A40-A26B-D9C62E8D3FBB}" presName="vert1" presStyleCnt="0"/>
      <dgm:spPr/>
    </dgm:pt>
    <dgm:pt modelId="{092BD7F8-8E2F-2A47-BF09-B9A2FD629C91}" type="pres">
      <dgm:prSet presAssocID="{C19243E8-511C-47C0-90CB-2A285B5C4673}" presName="thickLine" presStyleLbl="alignNode1" presStyleIdx="1" presStyleCnt="4"/>
      <dgm:spPr/>
    </dgm:pt>
    <dgm:pt modelId="{41C5E10B-85BE-1F46-B6BA-75E4B8B7E576}" type="pres">
      <dgm:prSet presAssocID="{C19243E8-511C-47C0-90CB-2A285B5C4673}" presName="horz1" presStyleCnt="0"/>
      <dgm:spPr/>
    </dgm:pt>
    <dgm:pt modelId="{866441E7-63DE-8C43-B379-B941E53E835A}" type="pres">
      <dgm:prSet presAssocID="{C19243E8-511C-47C0-90CB-2A285B5C4673}" presName="tx1" presStyleLbl="revTx" presStyleIdx="1" presStyleCnt="4"/>
      <dgm:spPr/>
    </dgm:pt>
    <dgm:pt modelId="{F10AA9E3-998E-7946-A7E6-80C66073DBB3}" type="pres">
      <dgm:prSet presAssocID="{C19243E8-511C-47C0-90CB-2A285B5C4673}" presName="vert1" presStyleCnt="0"/>
      <dgm:spPr/>
    </dgm:pt>
    <dgm:pt modelId="{23EC5BF7-009D-FD4A-BDA0-E4669C74C5FD}" type="pres">
      <dgm:prSet presAssocID="{37DDFF08-9DF6-4790-AA82-51105BE747E1}" presName="thickLine" presStyleLbl="alignNode1" presStyleIdx="2" presStyleCnt="4"/>
      <dgm:spPr/>
    </dgm:pt>
    <dgm:pt modelId="{2924A886-4488-B247-9677-E8CAD881EB6F}" type="pres">
      <dgm:prSet presAssocID="{37DDFF08-9DF6-4790-AA82-51105BE747E1}" presName="horz1" presStyleCnt="0"/>
      <dgm:spPr/>
    </dgm:pt>
    <dgm:pt modelId="{0620118E-DDDD-CE40-8585-BCF92BBC6649}" type="pres">
      <dgm:prSet presAssocID="{37DDFF08-9DF6-4790-AA82-51105BE747E1}" presName="tx1" presStyleLbl="revTx" presStyleIdx="2" presStyleCnt="4"/>
      <dgm:spPr/>
    </dgm:pt>
    <dgm:pt modelId="{0DD09A4A-E779-384C-8EF8-C7F2550A3F3A}" type="pres">
      <dgm:prSet presAssocID="{37DDFF08-9DF6-4790-AA82-51105BE747E1}" presName="vert1" presStyleCnt="0"/>
      <dgm:spPr/>
    </dgm:pt>
    <dgm:pt modelId="{0EAD9267-E917-7840-8FCE-D711047BAC85}" type="pres">
      <dgm:prSet presAssocID="{BAD268D2-086C-4C92-8C21-523B14AD7C39}" presName="thickLine" presStyleLbl="alignNode1" presStyleIdx="3" presStyleCnt="4"/>
      <dgm:spPr/>
    </dgm:pt>
    <dgm:pt modelId="{B7B8E6D9-C61F-D549-B5A2-6A8BA3FDFB49}" type="pres">
      <dgm:prSet presAssocID="{BAD268D2-086C-4C92-8C21-523B14AD7C39}" presName="horz1" presStyleCnt="0"/>
      <dgm:spPr/>
    </dgm:pt>
    <dgm:pt modelId="{D764DE79-D437-F846-8462-483468979FB4}" type="pres">
      <dgm:prSet presAssocID="{BAD268D2-086C-4C92-8C21-523B14AD7C39}" presName="tx1" presStyleLbl="revTx" presStyleIdx="3" presStyleCnt="4"/>
      <dgm:spPr/>
    </dgm:pt>
    <dgm:pt modelId="{A6CBC8C3-C0BA-074E-B5B9-C5DAB458894B}" type="pres">
      <dgm:prSet presAssocID="{BAD268D2-086C-4C92-8C21-523B14AD7C39}" presName="vert1" presStyleCnt="0"/>
      <dgm:spPr/>
    </dgm:pt>
  </dgm:ptLst>
  <dgm:cxnLst>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9487169A-66B8-5B48-92AA-8104025D5C18}" type="presOf" srcId="{C19243E8-511C-47C0-90CB-2A285B5C4673}" destId="{866441E7-63DE-8C43-B379-B941E53E835A}" srcOrd="0" destOrd="0" presId="urn:microsoft.com/office/officeart/2008/layout/LinedList"/>
    <dgm:cxn modelId="{833A75B5-F263-9745-89EF-46E7669044FA}" type="presOf" srcId="{A33A2B8D-83AF-4862-9CD3-E1DC942602B6}" destId="{5D71CF59-8754-F94B-BEB6-4C7BCEA3892C}" srcOrd="0" destOrd="0" presId="urn:microsoft.com/office/officeart/2008/layout/LinedList"/>
    <dgm:cxn modelId="{A3B039BE-E948-40C0-933E-BB628E29801E}" srcId="{A33A2B8D-83AF-4862-9CD3-E1DC942602B6}" destId="{42236B3D-DAF8-4A40-A26B-D9C62E8D3FBB}" srcOrd="0" destOrd="0" parTransId="{45429896-3F3C-4340-9DBD-44A0A29980DE}" sibTransId="{26C25BED-9DDD-42B5-88C7-973590CA5755}"/>
    <dgm:cxn modelId="{982E4BC7-4E70-654B-970D-2A6F0E41CE39}" type="presOf" srcId="{37DDFF08-9DF6-4790-AA82-51105BE747E1}" destId="{0620118E-DDDD-CE40-8585-BCF92BBC6649}" srcOrd="0" destOrd="0" presId="urn:microsoft.com/office/officeart/2008/layout/LinedList"/>
    <dgm:cxn modelId="{F63465DA-9A59-D14E-BB6D-E35A8F89CCEC}" type="presOf" srcId="{42236B3D-DAF8-4A40-A26B-D9C62E8D3FBB}" destId="{D91A94EB-7EDA-414E-BDA3-D61B01F75B25}" srcOrd="0" destOrd="0" presId="urn:microsoft.com/office/officeart/2008/layout/LinedList"/>
    <dgm:cxn modelId="{3B785EE2-235B-474A-85D0-C4F8E933AE34}" srcId="{A33A2B8D-83AF-4862-9CD3-E1DC942602B6}" destId="{37DDFF08-9DF6-4790-AA82-51105BE747E1}" srcOrd="2" destOrd="0" parTransId="{8188C12A-07A2-4F49-AC46-9407520F9413}" sibTransId="{B1D7078D-1698-4931-91CD-B67CD6482959}"/>
    <dgm:cxn modelId="{77E135F5-498C-6148-83A0-788B5F5D92ED}" type="presOf" srcId="{BAD268D2-086C-4C92-8C21-523B14AD7C39}" destId="{D764DE79-D437-F846-8462-483468979FB4}" srcOrd="0" destOrd="0" presId="urn:microsoft.com/office/officeart/2008/layout/LinedList"/>
    <dgm:cxn modelId="{8C9A4FC9-D6E7-404C-B369-B5C28A63CCC8}" type="presParOf" srcId="{5D71CF59-8754-F94B-BEB6-4C7BCEA3892C}" destId="{F8AF79A3-051A-A04E-A266-B1E4844EF5E5}" srcOrd="0" destOrd="0" presId="urn:microsoft.com/office/officeart/2008/layout/LinedList"/>
    <dgm:cxn modelId="{DF65C6B0-AF75-8C4D-ACB3-81BA8DB3F864}" type="presParOf" srcId="{5D71CF59-8754-F94B-BEB6-4C7BCEA3892C}" destId="{6D24E3FD-5F1F-B04B-9834-C7786DB34E9C}" srcOrd="1" destOrd="0" presId="urn:microsoft.com/office/officeart/2008/layout/LinedList"/>
    <dgm:cxn modelId="{BE7F0AC7-F01E-4A4E-8F57-E640B4F9DC23}" type="presParOf" srcId="{6D24E3FD-5F1F-B04B-9834-C7786DB34E9C}" destId="{D91A94EB-7EDA-414E-BDA3-D61B01F75B25}" srcOrd="0" destOrd="0" presId="urn:microsoft.com/office/officeart/2008/layout/LinedList"/>
    <dgm:cxn modelId="{928288DB-F273-B94F-BE86-C87954F18239}" type="presParOf" srcId="{6D24E3FD-5F1F-B04B-9834-C7786DB34E9C}" destId="{3248DA9C-60C6-4C42-850A-1B8AF6CE7117}" srcOrd="1" destOrd="0" presId="urn:microsoft.com/office/officeart/2008/layout/LinedList"/>
    <dgm:cxn modelId="{0378CAD1-04AF-6D40-A561-0402283C6BE3}" type="presParOf" srcId="{5D71CF59-8754-F94B-BEB6-4C7BCEA3892C}" destId="{092BD7F8-8E2F-2A47-BF09-B9A2FD629C91}" srcOrd="2" destOrd="0" presId="urn:microsoft.com/office/officeart/2008/layout/LinedList"/>
    <dgm:cxn modelId="{DBA01296-29F3-3B43-936B-AD7F136492E7}" type="presParOf" srcId="{5D71CF59-8754-F94B-BEB6-4C7BCEA3892C}" destId="{41C5E10B-85BE-1F46-B6BA-75E4B8B7E576}" srcOrd="3" destOrd="0" presId="urn:microsoft.com/office/officeart/2008/layout/LinedList"/>
    <dgm:cxn modelId="{16CB2908-43F5-EE43-B498-FE3015BB6C48}" type="presParOf" srcId="{41C5E10B-85BE-1F46-B6BA-75E4B8B7E576}" destId="{866441E7-63DE-8C43-B379-B941E53E835A}" srcOrd="0" destOrd="0" presId="urn:microsoft.com/office/officeart/2008/layout/LinedList"/>
    <dgm:cxn modelId="{D21A9AA6-9F8D-2D44-B6DE-AF1260CC5462}" type="presParOf" srcId="{41C5E10B-85BE-1F46-B6BA-75E4B8B7E576}" destId="{F10AA9E3-998E-7946-A7E6-80C66073DBB3}" srcOrd="1" destOrd="0" presId="urn:microsoft.com/office/officeart/2008/layout/LinedList"/>
    <dgm:cxn modelId="{BE77B4D2-C119-484D-A225-C4A7F8C2BCA2}" type="presParOf" srcId="{5D71CF59-8754-F94B-BEB6-4C7BCEA3892C}" destId="{23EC5BF7-009D-FD4A-BDA0-E4669C74C5FD}" srcOrd="4" destOrd="0" presId="urn:microsoft.com/office/officeart/2008/layout/LinedList"/>
    <dgm:cxn modelId="{8086F881-1A73-224B-8474-AC0EF290615F}" type="presParOf" srcId="{5D71CF59-8754-F94B-BEB6-4C7BCEA3892C}" destId="{2924A886-4488-B247-9677-E8CAD881EB6F}" srcOrd="5" destOrd="0" presId="urn:microsoft.com/office/officeart/2008/layout/LinedList"/>
    <dgm:cxn modelId="{5048AC57-119E-AE4A-ACCC-4FD17690972D}" type="presParOf" srcId="{2924A886-4488-B247-9677-E8CAD881EB6F}" destId="{0620118E-DDDD-CE40-8585-BCF92BBC6649}" srcOrd="0" destOrd="0" presId="urn:microsoft.com/office/officeart/2008/layout/LinedList"/>
    <dgm:cxn modelId="{54076212-A7BB-5F40-B11A-1E40538E5B68}" type="presParOf" srcId="{2924A886-4488-B247-9677-E8CAD881EB6F}" destId="{0DD09A4A-E779-384C-8EF8-C7F2550A3F3A}" srcOrd="1" destOrd="0" presId="urn:microsoft.com/office/officeart/2008/layout/LinedList"/>
    <dgm:cxn modelId="{FE720880-472B-6B43-88F2-132DBEB22995}" type="presParOf" srcId="{5D71CF59-8754-F94B-BEB6-4C7BCEA3892C}" destId="{0EAD9267-E917-7840-8FCE-D711047BAC85}" srcOrd="6" destOrd="0" presId="urn:microsoft.com/office/officeart/2008/layout/LinedList"/>
    <dgm:cxn modelId="{529A5BDC-465E-6E4E-8C80-2C119E748C13}" type="presParOf" srcId="{5D71CF59-8754-F94B-BEB6-4C7BCEA3892C}" destId="{B7B8E6D9-C61F-D549-B5A2-6A8BA3FDFB49}" srcOrd="7" destOrd="0" presId="urn:microsoft.com/office/officeart/2008/layout/LinedList"/>
    <dgm:cxn modelId="{237EED8B-AF9C-F04A-AAA8-B8591151D02E}" type="presParOf" srcId="{B7B8E6D9-C61F-D549-B5A2-6A8BA3FDFB49}" destId="{D764DE79-D437-F846-8462-483468979FB4}" srcOrd="0" destOrd="0" presId="urn:microsoft.com/office/officeart/2008/layout/LinedList"/>
    <dgm:cxn modelId="{3EAEC4AE-60AF-FD4A-8BD7-088DD7348E31}" type="presParOf" srcId="{B7B8E6D9-C61F-D549-B5A2-6A8BA3FDFB49}" destId="{A6CBC8C3-C0BA-074E-B5B9-C5DAB45889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dgm:t>
        <a:bodyPr/>
        <a:lstStyle/>
        <a:p>
          <a:r>
            <a:rPr lang="en-GB" sz="2400"/>
            <a:t>At or near the scene</a:t>
          </a:r>
          <a:endParaRPr lang="en-GB" sz="2400" dirty="0"/>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dgm:t>
        <a:bodyPr/>
        <a:lstStyle/>
        <a:p>
          <a:endParaRPr lang="en-GB"/>
        </a:p>
      </dgm:t>
    </dgm:pt>
    <dgm:pt modelId="{E89CA785-C79B-4938-AD83-2A644B263373}">
      <dgm:prSet phldrT="[Text]" custT="1"/>
      <dgm:spPr/>
      <dgm:t>
        <a:bodyPr/>
        <a:lstStyle/>
        <a:p>
          <a:r>
            <a:rPr lang="en-GB" sz="2400"/>
            <a:t>Returning to the scene</a:t>
          </a:r>
          <a:endParaRPr lang="en-GB" sz="2400" dirty="0"/>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dgm:t>
        <a:bodyPr/>
        <a:lstStyle/>
        <a:p>
          <a:endParaRPr lang="en-GB"/>
        </a:p>
      </dgm:t>
    </dgm:pt>
    <dgm:pt modelId="{0107D3E2-4BDB-4343-8A94-8C4A9187E898}">
      <dgm:prSet phldrT="[Text]" custT="1"/>
      <dgm:spPr/>
      <dgm:t>
        <a:bodyPr/>
        <a:lstStyle/>
        <a:p>
          <a:r>
            <a:rPr lang="en-GB" sz="2400"/>
            <a:t>Watch schemes</a:t>
          </a:r>
          <a:endParaRPr lang="en-GB" sz="2400" dirty="0"/>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dgm:t>
        <a:bodyPr/>
        <a:lstStyle/>
        <a:p>
          <a:endParaRPr lang="en-GB"/>
        </a:p>
      </dgm:t>
    </dgm:pt>
    <dgm:pt modelId="{45BB0F55-16EF-4116-B135-2D67FDF6A5E4}">
      <dgm:prSet phldrT="[Text]" custT="1"/>
      <dgm:spPr/>
      <dgm:t>
        <a:bodyPr/>
        <a:lstStyle/>
        <a:p>
          <a:r>
            <a:rPr lang="en-GB" sz="2400" dirty="0"/>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dgm:t>
        <a:bodyPr/>
        <a:lstStyle/>
        <a:p>
          <a:endParaRPr lang="en-GB"/>
        </a:p>
      </dgm:t>
    </dgm:pt>
    <dgm:pt modelId="{D6B54323-42FE-4F2F-9FD6-BF02CED96733}">
      <dgm:prSet phldrT="[Text]" custT="1"/>
      <dgm:spPr/>
      <dgm:t>
        <a:bodyPr/>
        <a:lstStyle/>
        <a:p>
          <a:r>
            <a:rPr lang="en-GB" sz="2400"/>
            <a:t>Crimestoppers</a:t>
          </a:r>
          <a:endParaRPr lang="en-GB" sz="2400" dirty="0"/>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dgm:t>
        <a:bodyPr/>
        <a:lstStyle/>
        <a:p>
          <a:endParaRPr lang="en-GB"/>
        </a:p>
      </dgm:t>
    </dgm:pt>
    <dgm:pt modelId="{9EB8E585-1C70-4DB7-BE5E-DCE002AB60CC}">
      <dgm:prSet phldrT="[Text]" custT="1"/>
      <dgm:spPr/>
      <dgm:t>
        <a:bodyPr/>
        <a:lstStyle/>
        <a:p>
          <a:r>
            <a:rPr lang="en-GB" sz="2400"/>
            <a:t>Road checks</a:t>
          </a:r>
          <a:endParaRPr lang="en-GB" sz="2400" dirty="0"/>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dgm:t>
        <a:bodyPr/>
        <a:lstStyle/>
        <a:p>
          <a:endParaRPr lang="en-GB"/>
        </a:p>
      </dgm:t>
    </dgm:pt>
    <dgm:pt modelId="{A4DD8F92-1E7B-4417-BD3F-7AC72AA50613}">
      <dgm:prSet phldrT="[Text]" custT="1"/>
      <dgm:spPr/>
      <dgm:t>
        <a:bodyPr/>
        <a:lstStyle/>
        <a:p>
          <a:r>
            <a:rPr lang="en-GB" sz="2400"/>
            <a:t>Witness boards</a:t>
          </a:r>
          <a:endParaRPr lang="en-GB" sz="2400" dirty="0"/>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dgm:t>
        <a:bodyPr/>
        <a:lstStyle/>
        <a:p>
          <a:endParaRPr lang="en-GB"/>
        </a:p>
      </dgm:t>
    </dgm:pt>
    <dgm:pt modelId="{3CCDA834-2ED1-418E-9663-B623B096EE52}">
      <dgm:prSet phldrT="[Text]" custT="1"/>
      <dgm:spPr/>
      <dgm:t>
        <a:bodyPr/>
        <a:lstStyle/>
        <a:p>
          <a:r>
            <a:rPr lang="en-GB" sz="2400"/>
            <a:t>Noticeboards outside Police Stations</a:t>
          </a:r>
          <a:endParaRPr lang="en-GB" sz="2400" dirty="0"/>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dgm:t>
        <a:bodyPr/>
        <a:lstStyle/>
        <a:p>
          <a:endParaRPr lang="en-GB"/>
        </a:p>
      </dgm:t>
    </dgm:pt>
    <dgm:pt modelId="{05F24865-2550-4808-8879-AC7BFC6E4CBC}">
      <dgm:prSet phldrT="[Text]" custT="1"/>
      <dgm:spPr/>
      <dgm:t>
        <a:bodyPr/>
        <a:lstStyle/>
        <a:p>
          <a:r>
            <a:rPr lang="en-GB" sz="2400"/>
            <a:t>Local newspapers &amp; social media</a:t>
          </a:r>
          <a:endParaRPr lang="en-GB" sz="2400" dirty="0"/>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329F766C-B275-42D9-A831-B27494605931}" type="presOf" srcId="{E89CA785-C79B-4938-AD83-2A644B263373}" destId="{071CA870-5A14-44FB-82F0-5532513B0FA4}" srcOrd="0" destOrd="0" presId="urn:microsoft.com/office/officeart/2005/8/layout/bProcess4"/>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a:t>Enquiries at adjoining stations</a:t>
          </a:r>
          <a:endParaRPr lang="en-GB" sz="2200" dirty="0"/>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DF33FB5B-C0E7-4159-B8CE-4B857CC250C0}" type="presOf" srcId="{09BEAF04-5EC1-4797-9454-FD50A1073106}" destId="{8BC08E08-2C11-4B9A-A453-B21163967556}" srcOrd="0" destOrd="0" presId="urn:microsoft.com/office/officeart/2005/8/layout/default"/>
    <dgm:cxn modelId="{4AA4EF44-2407-4746-886A-9C95C9993F5C}" srcId="{3B27A243-E8B0-457D-8177-34052A650204}" destId="{60F6783A-11C0-4285-BEA8-7A72FD653F9A}" srcOrd="4" destOrd="0" parTransId="{42C030E3-4209-4532-86E0-3617FA40F0FF}" sibTransId="{699B8050-A245-430A-9B9C-90BDC0C769B1}"/>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CC6973-E7FA-42D2-874F-F64A052BCB8A}" type="doc">
      <dgm:prSet loTypeId="urn:microsoft.com/office/officeart/2005/8/layout/process2" loCatId="process" qsTypeId="urn:microsoft.com/office/officeart/2005/8/quickstyle/simple4" qsCatId="simple" csTypeId="urn:microsoft.com/office/officeart/2005/8/colors/accent0_3" csCatId="mainScheme" phldr="1"/>
      <dgm:spPr/>
      <dgm:t>
        <a:bodyPr/>
        <a:lstStyle/>
        <a:p>
          <a:endParaRPr lang="en-US"/>
        </a:p>
      </dgm:t>
    </dgm:pt>
    <dgm:pt modelId="{C8B6A880-7FA5-4BC0-AB71-6642A1A10EF9}">
      <dgm:prSet/>
      <dgm:spPr/>
      <dgm:t>
        <a:bodyPr/>
        <a:lstStyle/>
        <a:p>
          <a:endParaRPr lang="en-US" dirty="0"/>
        </a:p>
      </dgm:t>
    </dgm:pt>
    <dgm:pt modelId="{FE545377-964B-40F9-A45E-8E7594BC15F7}" type="parTrans" cxnId="{76013AFD-1585-49FB-B824-DE481BC460A2}">
      <dgm:prSet/>
      <dgm:spPr/>
      <dgm:t>
        <a:bodyPr/>
        <a:lstStyle/>
        <a:p>
          <a:endParaRPr lang="en-US"/>
        </a:p>
      </dgm:t>
    </dgm:pt>
    <dgm:pt modelId="{698EEB41-C391-4F9B-B43D-6CA7F87BE6FF}" type="sibTrans" cxnId="{76013AFD-1585-49FB-B824-DE481BC460A2}">
      <dgm:prSet/>
      <dgm:spPr/>
      <dgm:t>
        <a:bodyPr/>
        <a:lstStyle/>
        <a:p>
          <a:endParaRPr lang="en-US"/>
        </a:p>
      </dgm:t>
    </dgm:pt>
    <dgm:pt modelId="{45272050-D197-41A3-8DC8-53D30DA8DF82}">
      <dgm:prSet/>
      <dgm:spPr/>
      <dgm:t>
        <a:bodyPr/>
        <a:lstStyle/>
        <a:p>
          <a:r>
            <a:rPr lang="en-GB" baseline="0"/>
            <a:t>a</a:t>
          </a:r>
          <a:r>
            <a:rPr lang="en-GB"/>
            <a:t>llows operational strategies to focus on key priorities</a:t>
          </a:r>
          <a:endParaRPr lang="en-US"/>
        </a:p>
      </dgm:t>
    </dgm:pt>
    <dgm:pt modelId="{70C4524D-064D-4A21-9205-F563C820ECE4}" type="parTrans" cxnId="{764B0503-5C0C-44A0-8496-78F570D45657}">
      <dgm:prSet/>
      <dgm:spPr/>
      <dgm:t>
        <a:bodyPr/>
        <a:lstStyle/>
        <a:p>
          <a:endParaRPr lang="en-US"/>
        </a:p>
      </dgm:t>
    </dgm:pt>
    <dgm:pt modelId="{61348CCA-8808-47D5-893C-A78FF41A5E83}" type="sibTrans" cxnId="{764B0503-5C0C-44A0-8496-78F570D45657}">
      <dgm:prSet/>
      <dgm:spPr/>
      <dgm:t>
        <a:bodyPr/>
        <a:lstStyle/>
        <a:p>
          <a:endParaRPr lang="en-US"/>
        </a:p>
      </dgm:t>
    </dgm:pt>
    <dgm:pt modelId="{D38261CF-6772-43C8-9374-1F093231383E}">
      <dgm:prSet/>
      <dgm:spPr/>
      <dgm:t>
        <a:bodyPr/>
        <a:lstStyle/>
        <a:p>
          <a:r>
            <a:rPr lang="en-GB"/>
            <a:t>allows more officers to focus on solving priority problems and targeting the most prolific and active offenders  </a:t>
          </a:r>
          <a:endParaRPr lang="en-US"/>
        </a:p>
      </dgm:t>
    </dgm:pt>
    <dgm:pt modelId="{F4243B39-EE9E-43DB-936F-29E3FDD0332B}" type="parTrans" cxnId="{1151CB2F-6EF2-4D84-89CA-981DD7265E92}">
      <dgm:prSet/>
      <dgm:spPr/>
      <dgm:t>
        <a:bodyPr/>
        <a:lstStyle/>
        <a:p>
          <a:endParaRPr lang="en-US"/>
        </a:p>
      </dgm:t>
    </dgm:pt>
    <dgm:pt modelId="{616522DF-E7C7-4BD8-B737-ADF25B92484B}" type="sibTrans" cxnId="{1151CB2F-6EF2-4D84-89CA-981DD7265E92}">
      <dgm:prSet/>
      <dgm:spPr/>
      <dgm:t>
        <a:bodyPr/>
        <a:lstStyle/>
        <a:p>
          <a:endParaRPr lang="en-US"/>
        </a:p>
      </dgm:t>
    </dgm:pt>
    <dgm:pt modelId="{F9EE0E6A-CE9C-4491-B5B7-50C9ED445295}">
      <dgm:prSet/>
      <dgm:spPr/>
      <dgm:t>
        <a:bodyPr/>
        <a:lstStyle/>
        <a:p>
          <a:r>
            <a:rPr lang="en-GB"/>
            <a:t>informs the management of risk    </a:t>
          </a:r>
          <a:endParaRPr lang="en-US"/>
        </a:p>
      </dgm:t>
    </dgm:pt>
    <dgm:pt modelId="{C2117A1B-CB08-4680-93F3-5041B6DDF738}" type="parTrans" cxnId="{19300E45-F357-480C-B930-6D1A36C0D271}">
      <dgm:prSet/>
      <dgm:spPr/>
      <dgm:t>
        <a:bodyPr/>
        <a:lstStyle/>
        <a:p>
          <a:endParaRPr lang="en-US"/>
        </a:p>
      </dgm:t>
    </dgm:pt>
    <dgm:pt modelId="{55885446-F83C-4C2B-9298-24BF217BDE39}" type="sibTrans" cxnId="{19300E45-F357-480C-B930-6D1A36C0D271}">
      <dgm:prSet/>
      <dgm:spPr/>
      <dgm:t>
        <a:bodyPr/>
        <a:lstStyle/>
        <a:p>
          <a:endParaRPr lang="en-US"/>
        </a:p>
      </dgm:t>
    </dgm:pt>
    <dgm:pt modelId="{6FB9C3F5-5F24-40DF-9A77-1CBAA6D2EFD0}">
      <dgm:prSet/>
      <dgm:spPr/>
      <dgm:t>
        <a:bodyPr/>
        <a:lstStyle/>
        <a:p>
          <a:r>
            <a:rPr lang="en-GB"/>
            <a:t>provides more informed business planning and a greater link to operational policing issues </a:t>
          </a:r>
          <a:endParaRPr lang="en-US"/>
        </a:p>
      </dgm:t>
    </dgm:pt>
    <dgm:pt modelId="{8C733AC9-32C2-41A5-A66D-F7CBA03E832D}" type="parTrans" cxnId="{A185581B-8E09-4F21-8D0D-30BFDBF4AADF}">
      <dgm:prSet/>
      <dgm:spPr/>
      <dgm:t>
        <a:bodyPr/>
        <a:lstStyle/>
        <a:p>
          <a:endParaRPr lang="en-US"/>
        </a:p>
      </dgm:t>
    </dgm:pt>
    <dgm:pt modelId="{0CB339DE-BC6B-4290-ADFA-FB2C78C7ACFD}" type="sibTrans" cxnId="{A185581B-8E09-4F21-8D0D-30BFDBF4AADF}">
      <dgm:prSet/>
      <dgm:spPr/>
      <dgm:t>
        <a:bodyPr/>
        <a:lstStyle/>
        <a:p>
          <a:endParaRPr lang="en-US"/>
        </a:p>
      </dgm:t>
    </dgm:pt>
    <dgm:pt modelId="{00F72B36-8472-49D9-A1EE-7967EAC5CB57}">
      <dgm:prSet/>
      <dgm:spPr/>
      <dgm:t>
        <a:bodyPr/>
        <a:lstStyle/>
        <a:p>
          <a:r>
            <a:rPr lang="en-GB"/>
            <a:t>improves the direction and briefing of patrols </a:t>
          </a:r>
          <a:endParaRPr lang="en-US"/>
        </a:p>
      </dgm:t>
    </dgm:pt>
    <dgm:pt modelId="{71E92D31-CF29-4D86-8EA7-CDF98C68F67D}" type="parTrans" cxnId="{474F655B-6D73-4F32-946A-1EB9F6224EDD}">
      <dgm:prSet/>
      <dgm:spPr/>
      <dgm:t>
        <a:bodyPr/>
        <a:lstStyle/>
        <a:p>
          <a:endParaRPr lang="en-US"/>
        </a:p>
      </dgm:t>
    </dgm:pt>
    <dgm:pt modelId="{3992B0D7-AB71-4730-B592-25EB6059F78C}" type="sibTrans" cxnId="{474F655B-6D73-4F32-946A-1EB9F6224EDD}">
      <dgm:prSet/>
      <dgm:spPr/>
      <dgm:t>
        <a:bodyPr/>
        <a:lstStyle/>
        <a:p>
          <a:endParaRPr lang="en-US"/>
        </a:p>
      </dgm:t>
    </dgm:pt>
    <dgm:pt modelId="{270FA099-2426-4C02-A772-1A6D9916D91C}">
      <dgm:prSet/>
      <dgm:spPr/>
      <dgm:t>
        <a:bodyPr/>
        <a:lstStyle/>
        <a:p>
          <a:r>
            <a:rPr lang="en-GB"/>
            <a:t>improves integration with partner agencies</a:t>
          </a:r>
          <a:endParaRPr lang="en-US"/>
        </a:p>
      </dgm:t>
    </dgm:pt>
    <dgm:pt modelId="{AC0CF487-EFF7-4880-8BBE-0414E8C35005}" type="parTrans" cxnId="{62238480-32C1-4F66-9CFA-E01EF96BF904}">
      <dgm:prSet/>
      <dgm:spPr/>
      <dgm:t>
        <a:bodyPr/>
        <a:lstStyle/>
        <a:p>
          <a:endParaRPr lang="en-US"/>
        </a:p>
      </dgm:t>
    </dgm:pt>
    <dgm:pt modelId="{1BFA375A-E79B-4685-8FD7-D9BCD4BE9F0C}" type="sibTrans" cxnId="{62238480-32C1-4F66-9CFA-E01EF96BF904}">
      <dgm:prSet/>
      <dgm:spPr/>
      <dgm:t>
        <a:bodyPr/>
        <a:lstStyle/>
        <a:p>
          <a:endParaRPr lang="en-US"/>
        </a:p>
      </dgm:t>
    </dgm:pt>
    <dgm:pt modelId="{9C66E5A1-8536-9847-8A46-46398DD4FC1F}" type="pres">
      <dgm:prSet presAssocID="{47CC6973-E7FA-42D2-874F-F64A052BCB8A}" presName="linearFlow" presStyleCnt="0">
        <dgm:presLayoutVars>
          <dgm:resizeHandles val="exact"/>
        </dgm:presLayoutVars>
      </dgm:prSet>
      <dgm:spPr/>
    </dgm:pt>
    <dgm:pt modelId="{A55E4BE8-9529-E242-9E3C-5FFB5316BE5A}" type="pres">
      <dgm:prSet presAssocID="{C8B6A880-7FA5-4BC0-AB71-6642A1A10EF9}" presName="node" presStyleLbl="node1" presStyleIdx="0" presStyleCnt="1">
        <dgm:presLayoutVars>
          <dgm:bulletEnabled val="1"/>
        </dgm:presLayoutVars>
      </dgm:prSet>
      <dgm:spPr/>
    </dgm:pt>
  </dgm:ptLst>
  <dgm:cxnLst>
    <dgm:cxn modelId="{764B0503-5C0C-44A0-8496-78F570D45657}" srcId="{C8B6A880-7FA5-4BC0-AB71-6642A1A10EF9}" destId="{45272050-D197-41A3-8DC8-53D30DA8DF82}" srcOrd="0" destOrd="0" parTransId="{70C4524D-064D-4A21-9205-F563C820ECE4}" sibTransId="{61348CCA-8808-47D5-893C-A78FF41A5E83}"/>
    <dgm:cxn modelId="{A185581B-8E09-4F21-8D0D-30BFDBF4AADF}" srcId="{C8B6A880-7FA5-4BC0-AB71-6642A1A10EF9}" destId="{6FB9C3F5-5F24-40DF-9A77-1CBAA6D2EFD0}" srcOrd="3" destOrd="0" parTransId="{8C733AC9-32C2-41A5-A66D-F7CBA03E832D}" sibTransId="{0CB339DE-BC6B-4290-ADFA-FB2C78C7ACFD}"/>
    <dgm:cxn modelId="{8AC06526-7D8D-594F-B4E4-09B05441B152}" type="presOf" srcId="{C8B6A880-7FA5-4BC0-AB71-6642A1A10EF9}" destId="{A55E4BE8-9529-E242-9E3C-5FFB5316BE5A}" srcOrd="0" destOrd="0" presId="urn:microsoft.com/office/officeart/2005/8/layout/process2"/>
    <dgm:cxn modelId="{1151CB2F-6EF2-4D84-89CA-981DD7265E92}" srcId="{C8B6A880-7FA5-4BC0-AB71-6642A1A10EF9}" destId="{D38261CF-6772-43C8-9374-1F093231383E}" srcOrd="1" destOrd="0" parTransId="{F4243B39-EE9E-43DB-936F-29E3FDD0332B}" sibTransId="{616522DF-E7C7-4BD8-B737-ADF25B92484B}"/>
    <dgm:cxn modelId="{7791A332-72C1-0F43-9EA5-96CA710E028B}" type="presOf" srcId="{F9EE0E6A-CE9C-4491-B5B7-50C9ED445295}" destId="{A55E4BE8-9529-E242-9E3C-5FFB5316BE5A}" srcOrd="0" destOrd="3" presId="urn:microsoft.com/office/officeart/2005/8/layout/process2"/>
    <dgm:cxn modelId="{474F655B-6D73-4F32-946A-1EB9F6224EDD}" srcId="{C8B6A880-7FA5-4BC0-AB71-6642A1A10EF9}" destId="{00F72B36-8472-49D9-A1EE-7967EAC5CB57}" srcOrd="4" destOrd="0" parTransId="{71E92D31-CF29-4D86-8EA7-CDF98C68F67D}" sibTransId="{3992B0D7-AB71-4730-B592-25EB6059F78C}"/>
    <dgm:cxn modelId="{19300E45-F357-480C-B930-6D1A36C0D271}" srcId="{C8B6A880-7FA5-4BC0-AB71-6642A1A10EF9}" destId="{F9EE0E6A-CE9C-4491-B5B7-50C9ED445295}" srcOrd="2" destOrd="0" parTransId="{C2117A1B-CB08-4680-93F3-5041B6DDF738}" sibTransId="{55885446-F83C-4C2B-9298-24BF217BDE39}"/>
    <dgm:cxn modelId="{507D8A58-9E1D-004D-91B4-1F6A7DBDCBFF}" type="presOf" srcId="{47CC6973-E7FA-42D2-874F-F64A052BCB8A}" destId="{9C66E5A1-8536-9847-8A46-46398DD4FC1F}" srcOrd="0" destOrd="0" presId="urn:microsoft.com/office/officeart/2005/8/layout/process2"/>
    <dgm:cxn modelId="{62238480-32C1-4F66-9CFA-E01EF96BF904}" srcId="{C8B6A880-7FA5-4BC0-AB71-6642A1A10EF9}" destId="{270FA099-2426-4C02-A772-1A6D9916D91C}" srcOrd="5" destOrd="0" parTransId="{AC0CF487-EFF7-4880-8BBE-0414E8C35005}" sibTransId="{1BFA375A-E79B-4685-8FD7-D9BCD4BE9F0C}"/>
    <dgm:cxn modelId="{FCA78691-7186-D04D-8229-2D2B18205AAC}" type="presOf" srcId="{45272050-D197-41A3-8DC8-53D30DA8DF82}" destId="{A55E4BE8-9529-E242-9E3C-5FFB5316BE5A}" srcOrd="0" destOrd="1" presId="urn:microsoft.com/office/officeart/2005/8/layout/process2"/>
    <dgm:cxn modelId="{A93477A8-7D18-C44B-9C0D-E8C3A19C7A77}" type="presOf" srcId="{D38261CF-6772-43C8-9374-1F093231383E}" destId="{A55E4BE8-9529-E242-9E3C-5FFB5316BE5A}" srcOrd="0" destOrd="2" presId="urn:microsoft.com/office/officeart/2005/8/layout/process2"/>
    <dgm:cxn modelId="{8FDC58DD-0618-CA41-A3FE-0BDB9B78024F}" type="presOf" srcId="{270FA099-2426-4C02-A772-1A6D9916D91C}" destId="{A55E4BE8-9529-E242-9E3C-5FFB5316BE5A}" srcOrd="0" destOrd="6" presId="urn:microsoft.com/office/officeart/2005/8/layout/process2"/>
    <dgm:cxn modelId="{B0F0B6E0-F1E9-B24D-BDB7-4851ACF15CF8}" type="presOf" srcId="{6FB9C3F5-5F24-40DF-9A77-1CBAA6D2EFD0}" destId="{A55E4BE8-9529-E242-9E3C-5FFB5316BE5A}" srcOrd="0" destOrd="4" presId="urn:microsoft.com/office/officeart/2005/8/layout/process2"/>
    <dgm:cxn modelId="{76013AFD-1585-49FB-B824-DE481BC460A2}" srcId="{47CC6973-E7FA-42D2-874F-F64A052BCB8A}" destId="{C8B6A880-7FA5-4BC0-AB71-6642A1A10EF9}" srcOrd="0" destOrd="0" parTransId="{FE545377-964B-40F9-A45E-8E7594BC15F7}" sibTransId="{698EEB41-C391-4F9B-B43D-6CA7F87BE6FF}"/>
    <dgm:cxn modelId="{041C42FE-1641-3541-A64A-861664AA7419}" type="presOf" srcId="{00F72B36-8472-49D9-A1EE-7967EAC5CB57}" destId="{A55E4BE8-9529-E242-9E3C-5FFB5316BE5A}" srcOrd="0" destOrd="5" presId="urn:microsoft.com/office/officeart/2005/8/layout/process2"/>
    <dgm:cxn modelId="{BF8A6A16-C0DF-5D49-86F1-F39D85A8F7C4}" type="presParOf" srcId="{9C66E5A1-8536-9847-8A46-46398DD4FC1F}" destId="{A55E4BE8-9529-E242-9E3C-5FFB5316BE5A}"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5" csCatId="accent1" phldr="1"/>
      <dgm:spPr/>
      <dgm:t>
        <a:bodyPr/>
        <a:lstStyle/>
        <a:p>
          <a:endParaRPr lang="en-GB"/>
        </a:p>
      </dgm:t>
    </dgm:pt>
    <dgm:pt modelId="{6368B6EE-49C1-48A7-B2A3-7D640947AD18}">
      <dgm:prSet phldrT="[Text]" custT="1"/>
      <dgm:spPr/>
      <dgm:t>
        <a:bodyPr/>
        <a:lstStyle/>
        <a:p>
          <a:r>
            <a:rPr lang="en-GB" sz="2400"/>
            <a:t>Local Intelligence Officer</a:t>
          </a:r>
          <a:endParaRPr lang="en-GB" sz="2400" dirty="0"/>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custT="1"/>
      <dgm:spPr/>
      <dgm:t>
        <a:bodyPr/>
        <a:lstStyle/>
        <a:p>
          <a:r>
            <a:rPr lang="en-GB" sz="1800" b="1" dirty="0">
              <a:latin typeface="+mn-lt"/>
            </a:rPr>
            <a:t>LIO -</a:t>
          </a:r>
          <a:r>
            <a:rPr lang="en-GB" altLang="en-US" sz="1800" dirty="0">
              <a:latin typeface="+mn-lt"/>
              <a:cs typeface="Arial" panose="020B0604020202020204" pitchFamily="34" charset="0"/>
            </a:rPr>
            <a:t>manages/processes/collates local intelligence</a:t>
          </a:r>
          <a:r>
            <a:rPr lang="en-GB" sz="1800" b="1" dirty="0">
              <a:latin typeface="+mn-lt"/>
            </a:rPr>
            <a:t> </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dgm:t>
        <a:bodyPr/>
        <a:lstStyle/>
        <a:p>
          <a:r>
            <a:rPr lang="en-GB" sz="2400"/>
            <a:t>Field Intelligence Officer</a:t>
          </a:r>
          <a:endParaRPr lang="en-GB" sz="2400" dirty="0"/>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custT="1"/>
      <dgm:spPr/>
      <dgm:t>
        <a:bodyPr/>
        <a:lstStyle/>
        <a:p>
          <a:r>
            <a:rPr lang="en-GB" sz="1800" b="1" dirty="0">
              <a:latin typeface="+mn-lt"/>
            </a:rPr>
            <a:t>FIO -</a:t>
          </a:r>
          <a:r>
            <a:rPr lang="en-GB" altLang="en-US" sz="1800" dirty="0">
              <a:latin typeface="+mn-lt"/>
              <a:cs typeface="Arial" panose="020B0604020202020204" pitchFamily="34" charset="0"/>
            </a:rPr>
            <a:t> actively seeks intelligence from a variety of sources in support of the intelligence function</a:t>
          </a:r>
          <a:r>
            <a:rPr lang="en-GB" sz="1800" b="1" dirty="0">
              <a:latin typeface="+mn-lt"/>
            </a:rPr>
            <a:t> </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dgm:t>
        <a:bodyPr/>
        <a:lstStyle/>
        <a:p>
          <a:r>
            <a:rPr lang="en-GB" sz="2400" dirty="0"/>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custT="1"/>
      <dgm:spPr/>
      <dgm:t>
        <a:bodyPr/>
        <a:lstStyle/>
        <a:p>
          <a:r>
            <a:rPr lang="en-GB" sz="1800" b="1" dirty="0">
              <a:latin typeface="+mn-lt"/>
            </a:rPr>
            <a:t>SPOC - </a:t>
          </a:r>
          <a:r>
            <a:rPr lang="en-GB" altLang="en-US" sz="18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dirty="0">
            <a:latin typeface="+mn-lt"/>
          </a:endParaRP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custLinFactNeighborX="55045" custLinFactNeighborY="23247"/>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custScaleX="457047" custLinFactX="100000" custLinFactNeighborX="101431" custLinFactNeighborY="1061">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custLinFactNeighborX="15981" custLinFactNeighborY="11118"/>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custScaleX="372696" custLinFactX="65761" custLinFactNeighborX="100000" custLinFactNeighborY="6368">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custLinFactNeighborX="-76748" custLinFactNeighborY="1331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custScaleX="307351" custLinFactNeighborX="14404" custLinFactNeighborY="13779">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551F6C62-ABD7-416C-BD15-0FAAD87717BD}" type="presOf" srcId="{68885BCE-67A4-4B65-81CC-DCD540D8FD37}" destId="{78ADA121-3C4A-46A4-8B05-904CF0AE142D}" srcOrd="0" destOrd="0" presId="urn:microsoft.com/office/officeart/2005/8/layout/bProcess4"/>
    <dgm:cxn modelId="{32BD8643-B1F0-477D-9112-8828F50868FC}" type="presOf" srcId="{F57CB5A1-9C95-43A3-B770-D420FD6DE8FC}" destId="{6A4FE7E4-E1A5-4A26-A53A-C5094B7126B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69CF074C-F660-4062-BA8E-D88A789F0922}" type="presOf" srcId="{74EC6F51-586A-46B7-9C0F-6D7E3B1EB9D9}" destId="{B8AAF970-3A51-4BA9-BCE1-AC6B6A076176}" srcOrd="0" destOrd="0" presId="urn:microsoft.com/office/officeart/2005/8/layout/bProcess4"/>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D0928BD-4ACE-49C1-A2C7-36936E10BE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C6F583-27F6-4DBC-85AB-2272AC2BC166}">
      <dgm:prSet/>
      <dgm:spPr/>
      <dgm:t>
        <a:bodyPr/>
        <a:lstStyle/>
        <a:p>
          <a:r>
            <a:rPr lang="en-GB" b="1"/>
            <a:t>CHIS National Policy</a:t>
          </a:r>
          <a:endParaRPr lang="en-US"/>
        </a:p>
      </dgm:t>
    </dgm:pt>
    <dgm:pt modelId="{462D1A3D-B230-4285-9A3F-F32A78CD64FE}" type="parTrans" cxnId="{B41DBFF0-010A-4035-9B46-B85AAFE9EF57}">
      <dgm:prSet/>
      <dgm:spPr/>
      <dgm:t>
        <a:bodyPr/>
        <a:lstStyle/>
        <a:p>
          <a:endParaRPr lang="en-US"/>
        </a:p>
      </dgm:t>
    </dgm:pt>
    <dgm:pt modelId="{9E777C56-73E3-4A51-86BA-FC74597F5B6C}" type="sibTrans" cxnId="{B41DBFF0-010A-4035-9B46-B85AAFE9EF57}">
      <dgm:prSet/>
      <dgm:spPr/>
      <dgm:t>
        <a:bodyPr/>
        <a:lstStyle/>
        <a:p>
          <a:endParaRPr lang="en-US"/>
        </a:p>
      </dgm:t>
    </dgm:pt>
    <dgm:pt modelId="{59122304-700A-461D-AFF7-7B65B0FD6553}">
      <dgm:prSet/>
      <dgm:spPr/>
      <dgm:t>
        <a:bodyPr/>
        <a:lstStyle/>
        <a:p>
          <a:r>
            <a:rPr lang="en-GB"/>
            <a:t>This provides guidelines to Police forces in respect of the use of CHIS.</a:t>
          </a:r>
          <a:endParaRPr lang="en-US"/>
        </a:p>
      </dgm:t>
    </dgm:pt>
    <dgm:pt modelId="{88E2784E-896C-4B6D-8B7A-DA5B778A4239}" type="parTrans" cxnId="{BAD644C9-71D1-401F-8DF3-48A20FDB8332}">
      <dgm:prSet/>
      <dgm:spPr/>
      <dgm:t>
        <a:bodyPr/>
        <a:lstStyle/>
        <a:p>
          <a:endParaRPr lang="en-US"/>
        </a:p>
      </dgm:t>
    </dgm:pt>
    <dgm:pt modelId="{A8EFC1CF-04DB-43CF-8D12-61BE0DFC0E77}" type="sibTrans" cxnId="{BAD644C9-71D1-401F-8DF3-48A20FDB8332}">
      <dgm:prSet/>
      <dgm:spPr/>
      <dgm:t>
        <a:bodyPr/>
        <a:lstStyle/>
        <a:p>
          <a:endParaRPr lang="en-US"/>
        </a:p>
      </dgm:t>
    </dgm:pt>
    <dgm:pt modelId="{8D4A204C-61FA-4DEB-A141-460795869CF8}">
      <dgm:prSet/>
      <dgm:spPr/>
      <dgm:t>
        <a:bodyPr/>
        <a:lstStyle/>
        <a:p>
          <a:r>
            <a:rPr lang="en-GB"/>
            <a:t>A source is a person who has access to hidden criminal intentions or plans, and enters into arrangements to reveal this information.</a:t>
          </a:r>
          <a:endParaRPr lang="en-US"/>
        </a:p>
      </dgm:t>
    </dgm:pt>
    <dgm:pt modelId="{6C2CFFD2-537F-4919-9DC8-0BC3E9F33433}" type="parTrans" cxnId="{CA17CA81-90EB-46DD-9168-FE0D2EE11AEB}">
      <dgm:prSet/>
      <dgm:spPr/>
      <dgm:t>
        <a:bodyPr/>
        <a:lstStyle/>
        <a:p>
          <a:endParaRPr lang="en-US"/>
        </a:p>
      </dgm:t>
    </dgm:pt>
    <dgm:pt modelId="{AB6272FB-E0F0-4302-91AD-3CE5A9837DF3}" type="sibTrans" cxnId="{CA17CA81-90EB-46DD-9168-FE0D2EE11AEB}">
      <dgm:prSet/>
      <dgm:spPr/>
      <dgm:t>
        <a:bodyPr/>
        <a:lstStyle/>
        <a:p>
          <a:endParaRPr lang="en-US"/>
        </a:p>
      </dgm:t>
    </dgm:pt>
    <dgm:pt modelId="{1EA183CE-C6C0-4D58-BB13-5D9CBE63C735}">
      <dgm:prSet/>
      <dgm:spPr/>
      <dgm:t>
        <a:bodyPr/>
        <a:lstStyle/>
        <a:p>
          <a:r>
            <a:rPr lang="en-GB"/>
            <a:t>A CHIS will be allocated a ‘handler’ who will meet them to obtain the information provided as and when necessary.</a:t>
          </a:r>
          <a:endParaRPr lang="en-US"/>
        </a:p>
      </dgm:t>
    </dgm:pt>
    <dgm:pt modelId="{19DC5622-A3A3-44A4-ACCA-3BB5BC0B5090}" type="parTrans" cxnId="{3024CAF0-B681-409A-8B1A-EC8B6CF49C0F}">
      <dgm:prSet/>
      <dgm:spPr/>
      <dgm:t>
        <a:bodyPr/>
        <a:lstStyle/>
        <a:p>
          <a:endParaRPr lang="en-US"/>
        </a:p>
      </dgm:t>
    </dgm:pt>
    <dgm:pt modelId="{D72316FB-807A-43BC-BFCE-50A65799F2FB}" type="sibTrans" cxnId="{3024CAF0-B681-409A-8B1A-EC8B6CF49C0F}">
      <dgm:prSet/>
      <dgm:spPr/>
      <dgm:t>
        <a:bodyPr/>
        <a:lstStyle/>
        <a:p>
          <a:endParaRPr lang="en-US"/>
        </a:p>
      </dgm:t>
    </dgm:pt>
    <dgm:pt modelId="{84D62E13-66CE-4669-B6AE-B08D2E915188}">
      <dgm:prSet/>
      <dgm:spPr/>
      <dgm:t>
        <a:bodyPr/>
        <a:lstStyle/>
        <a:p>
          <a:r>
            <a:rPr lang="en-GB"/>
            <a:t>The operation/handling of a CHIS is strictly controlled under RIPA.</a:t>
          </a:r>
          <a:endParaRPr lang="en-US"/>
        </a:p>
      </dgm:t>
    </dgm:pt>
    <dgm:pt modelId="{1793BE21-3592-43A3-A091-781E96EF1869}" type="parTrans" cxnId="{2C353FD2-DE44-450E-949E-ADCD089F7C15}">
      <dgm:prSet/>
      <dgm:spPr/>
      <dgm:t>
        <a:bodyPr/>
        <a:lstStyle/>
        <a:p>
          <a:endParaRPr lang="en-US"/>
        </a:p>
      </dgm:t>
    </dgm:pt>
    <dgm:pt modelId="{07FCDD77-6D8D-4EA6-BAD7-D17C70EE3590}" type="sibTrans" cxnId="{2C353FD2-DE44-450E-949E-ADCD089F7C15}">
      <dgm:prSet/>
      <dgm:spPr/>
      <dgm:t>
        <a:bodyPr/>
        <a:lstStyle/>
        <a:p>
          <a:endParaRPr lang="en-US"/>
        </a:p>
      </dgm:t>
    </dgm:pt>
    <dgm:pt modelId="{535B7D03-F80B-F84D-924D-4C071E1D1321}" type="pres">
      <dgm:prSet presAssocID="{7D0928BD-4ACE-49C1-A2C7-36936E10BE35}" presName="linear" presStyleCnt="0">
        <dgm:presLayoutVars>
          <dgm:animLvl val="lvl"/>
          <dgm:resizeHandles val="exact"/>
        </dgm:presLayoutVars>
      </dgm:prSet>
      <dgm:spPr/>
    </dgm:pt>
    <dgm:pt modelId="{9005C002-2A7D-2D45-ACE1-BCD5F9A4295B}" type="pres">
      <dgm:prSet presAssocID="{6CC6F583-27F6-4DBC-85AB-2272AC2BC166}" presName="parentText" presStyleLbl="node1" presStyleIdx="0" presStyleCnt="1" custLinFactNeighborX="-27804" custLinFactNeighborY="-35216">
        <dgm:presLayoutVars>
          <dgm:chMax val="0"/>
          <dgm:bulletEnabled val="1"/>
        </dgm:presLayoutVars>
      </dgm:prSet>
      <dgm:spPr/>
    </dgm:pt>
    <dgm:pt modelId="{4F26422B-EE1E-7C47-94F2-374C79BE0563}" type="pres">
      <dgm:prSet presAssocID="{6CC6F583-27F6-4DBC-85AB-2272AC2BC166}" presName="childText" presStyleLbl="revTx" presStyleIdx="0" presStyleCnt="1">
        <dgm:presLayoutVars>
          <dgm:bulletEnabled val="1"/>
        </dgm:presLayoutVars>
      </dgm:prSet>
      <dgm:spPr/>
    </dgm:pt>
  </dgm:ptLst>
  <dgm:cxnLst>
    <dgm:cxn modelId="{8687331B-3926-734E-ADFB-689C5CA41B04}" type="presOf" srcId="{7D0928BD-4ACE-49C1-A2C7-36936E10BE35}" destId="{535B7D03-F80B-F84D-924D-4C071E1D1321}" srcOrd="0" destOrd="0" presId="urn:microsoft.com/office/officeart/2005/8/layout/vList2"/>
    <dgm:cxn modelId="{34AA8D2F-B25C-7B46-968F-5D00E5AD9FFF}" type="presOf" srcId="{6CC6F583-27F6-4DBC-85AB-2272AC2BC166}" destId="{9005C002-2A7D-2D45-ACE1-BCD5F9A4295B}" srcOrd="0" destOrd="0" presId="urn:microsoft.com/office/officeart/2005/8/layout/vList2"/>
    <dgm:cxn modelId="{C3F8DF5E-086B-BE45-9BF6-6447841579E1}" type="presOf" srcId="{8D4A204C-61FA-4DEB-A141-460795869CF8}" destId="{4F26422B-EE1E-7C47-94F2-374C79BE0563}" srcOrd="0" destOrd="1" presId="urn:microsoft.com/office/officeart/2005/8/layout/vList2"/>
    <dgm:cxn modelId="{623D307D-75ED-DB41-8D0A-9040742B52AA}" type="presOf" srcId="{84D62E13-66CE-4669-B6AE-B08D2E915188}" destId="{4F26422B-EE1E-7C47-94F2-374C79BE0563}" srcOrd="0" destOrd="3" presId="urn:microsoft.com/office/officeart/2005/8/layout/vList2"/>
    <dgm:cxn modelId="{CA17CA81-90EB-46DD-9168-FE0D2EE11AEB}" srcId="{6CC6F583-27F6-4DBC-85AB-2272AC2BC166}" destId="{8D4A204C-61FA-4DEB-A141-460795869CF8}" srcOrd="1" destOrd="0" parTransId="{6C2CFFD2-537F-4919-9DC8-0BC3E9F33433}" sibTransId="{AB6272FB-E0F0-4302-91AD-3CE5A9837DF3}"/>
    <dgm:cxn modelId="{9DA9AEA7-89AA-1248-94F4-4585AD1AFEF5}" type="presOf" srcId="{1EA183CE-C6C0-4D58-BB13-5D9CBE63C735}" destId="{4F26422B-EE1E-7C47-94F2-374C79BE0563}" srcOrd="0" destOrd="2" presId="urn:microsoft.com/office/officeart/2005/8/layout/vList2"/>
    <dgm:cxn modelId="{BAD644C9-71D1-401F-8DF3-48A20FDB8332}" srcId="{6CC6F583-27F6-4DBC-85AB-2272AC2BC166}" destId="{59122304-700A-461D-AFF7-7B65B0FD6553}" srcOrd="0" destOrd="0" parTransId="{88E2784E-896C-4B6D-8B7A-DA5B778A4239}" sibTransId="{A8EFC1CF-04DB-43CF-8D12-61BE0DFC0E77}"/>
    <dgm:cxn modelId="{2C353FD2-DE44-450E-949E-ADCD089F7C15}" srcId="{6CC6F583-27F6-4DBC-85AB-2272AC2BC166}" destId="{84D62E13-66CE-4669-B6AE-B08D2E915188}" srcOrd="3" destOrd="0" parTransId="{1793BE21-3592-43A3-A091-781E96EF1869}" sibTransId="{07FCDD77-6D8D-4EA6-BAD7-D17C70EE3590}"/>
    <dgm:cxn modelId="{B41DBFF0-010A-4035-9B46-B85AAFE9EF57}" srcId="{7D0928BD-4ACE-49C1-A2C7-36936E10BE35}" destId="{6CC6F583-27F6-4DBC-85AB-2272AC2BC166}" srcOrd="0" destOrd="0" parTransId="{462D1A3D-B230-4285-9A3F-F32A78CD64FE}" sibTransId="{9E777C56-73E3-4A51-86BA-FC74597F5B6C}"/>
    <dgm:cxn modelId="{3024CAF0-B681-409A-8B1A-EC8B6CF49C0F}" srcId="{6CC6F583-27F6-4DBC-85AB-2272AC2BC166}" destId="{1EA183CE-C6C0-4D58-BB13-5D9CBE63C735}" srcOrd="2" destOrd="0" parTransId="{19DC5622-A3A3-44A4-ACCA-3BB5BC0B5090}" sibTransId="{D72316FB-807A-43BC-BFCE-50A65799F2FB}"/>
    <dgm:cxn modelId="{9C37ECF1-14C5-874A-8E5E-5D5E1C593095}" type="presOf" srcId="{59122304-700A-461D-AFF7-7B65B0FD6553}" destId="{4F26422B-EE1E-7C47-94F2-374C79BE0563}" srcOrd="0" destOrd="0" presId="urn:microsoft.com/office/officeart/2005/8/layout/vList2"/>
    <dgm:cxn modelId="{055765A6-75B9-614A-882B-82AC07620D75}" type="presParOf" srcId="{535B7D03-F80B-F84D-924D-4C071E1D1321}" destId="{9005C002-2A7D-2D45-ACE1-BCD5F9A4295B}" srcOrd="0" destOrd="0" presId="urn:microsoft.com/office/officeart/2005/8/layout/vList2"/>
    <dgm:cxn modelId="{6DA9819D-BE7B-C646-A82B-7CDE0E9EB272}" type="presParOf" srcId="{535B7D03-F80B-F84D-924D-4C071E1D1321}" destId="{4F26422B-EE1E-7C47-94F2-374C79BE056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dirty="0"/>
            <a:t>It allows police &amp;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dirty="0"/>
            <a:t>A specific legal obligation or requirement to disclose police information to another party</a:t>
          </a:r>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accent2_5" csCatId="accent2"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22F88164-F7F1-4167-A26A-197D138BFEE3}" type="presOf" srcId="{EFC8BD93-CB0A-41B3-A6B0-C6860E4C8B23}" destId="{AC03FB32-F535-48CA-895F-58A21AF2E08E}" srcOrd="0" destOrd="0" presId="urn:microsoft.com/office/officeart/2005/8/layout/process2"/>
    <dgm:cxn modelId="{125EAA59-2EB7-4BF7-B14E-6CD6853AF7A0}" srcId="{A49104C2-E5B6-474D-910C-C145E1FBD604}" destId="{F371E94A-CE3F-4C02-8D93-DA7C95889CD0}" srcOrd="1" destOrd="0" parTransId="{2DF13146-85C8-4888-AF8E-BAD12F0F3E7E}" sibTransId="{E49AE7AE-A46B-4CED-90C9-0615DF4E4A9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Demonstrate an understanding of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Demonstrate an understanding of MOPI and how this applies to a policing context</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Explain how NIM applies to a policing context</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List the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difference between Information and Intelligence</a:t>
          </a:r>
        </a:p>
      </dsp:txBody>
      <dsp:txXfrm>
        <a:off x="2628900" y="2058"/>
        <a:ext cx="7886700" cy="504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79A3-051A-A04E-A266-B1E4844EF5E5}">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A94EB-7EDA-414E-BDA3-D61B01F75B25}">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Policing - need to identify information from a variety of such sources, both human and technical - potential to become intelligence. </a:t>
          </a:r>
          <a:endParaRPr lang="en-US" sz="2100" kern="1200" dirty="0"/>
        </a:p>
      </dsp:txBody>
      <dsp:txXfrm>
        <a:off x="0" y="0"/>
        <a:ext cx="10515600" cy="1088136"/>
      </dsp:txXfrm>
    </dsp:sp>
    <dsp:sp modelId="{092BD7F8-8E2F-2A47-BF09-B9A2FD629C91}">
      <dsp:nvSpPr>
        <dsp:cNvPr id="0" name=""/>
        <dsp:cNvSpPr/>
      </dsp:nvSpPr>
      <dsp:spPr>
        <a:xfrm>
          <a:off x="0" y="108813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41E7-63DE-8C43-B379-B941E53E835A}">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sz="2100" kern="1200"/>
        </a:p>
      </dsp:txBody>
      <dsp:txXfrm>
        <a:off x="0" y="1088136"/>
        <a:ext cx="10515600" cy="1088136"/>
      </dsp:txXfrm>
    </dsp:sp>
    <dsp:sp modelId="{23EC5BF7-009D-FD4A-BDA0-E4669C74C5FD}">
      <dsp:nvSpPr>
        <dsp:cNvPr id="0" name=""/>
        <dsp:cNvSpPr/>
      </dsp:nvSpPr>
      <dsp:spPr>
        <a:xfrm>
          <a:off x="0" y="2176272"/>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0118E-DDDD-CE40-8585-BCF92BBC6649}">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You will be gathering information, evaluating and conducting an initial assessment of it, grading it, and reporting it in the proper way. </a:t>
          </a:r>
          <a:endParaRPr lang="en-US" sz="2100" kern="1200"/>
        </a:p>
      </dsp:txBody>
      <dsp:txXfrm>
        <a:off x="0" y="2176272"/>
        <a:ext cx="10515600" cy="1088136"/>
      </dsp:txXfrm>
    </dsp:sp>
    <dsp:sp modelId="{0EAD9267-E917-7840-8FCE-D711047BAC85}">
      <dsp:nvSpPr>
        <dsp:cNvPr id="0" name=""/>
        <dsp:cNvSpPr/>
      </dsp:nvSpPr>
      <dsp:spPr>
        <a:xfrm>
          <a:off x="0" y="326440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E79-D437-F846-8462-483468979FB4}">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processes for its review, retention and disposal are unlikely to be something with which you will become intimately involved but they are aspects you need to be aware of. </a:t>
          </a:r>
          <a:endParaRPr lang="en-US" sz="2100" kern="1200"/>
        </a:p>
      </dsp:txBody>
      <dsp:txXfrm>
        <a:off x="0" y="3264408"/>
        <a:ext cx="10515600" cy="10881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At or near the scene</a:t>
          </a:r>
          <a:endParaRPr lang="en-GB" sz="2400" kern="1200" dirty="0"/>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Returning to the scene</a:t>
          </a:r>
          <a:endParaRPr lang="en-GB" sz="2400" kern="1200" dirty="0"/>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Watch schemes</a:t>
          </a:r>
          <a:endParaRPr lang="en-GB" sz="2400" kern="1200" dirty="0"/>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Crimestoppers</a:t>
          </a:r>
          <a:endParaRPr lang="en-GB" sz="2400" kern="1200" dirty="0"/>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Road checks</a:t>
          </a:r>
          <a:endParaRPr lang="en-GB" sz="2400" kern="1200" dirty="0"/>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Witness boards</a:t>
          </a:r>
          <a:endParaRPr lang="en-GB" sz="2400" kern="1200" dirty="0"/>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Noticeboards outside Police Stations</a:t>
          </a:r>
          <a:endParaRPr lang="en-GB" sz="2400" kern="1200" dirty="0"/>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newspapers &amp; social media</a:t>
          </a:r>
          <a:endParaRPr lang="en-GB" sz="2400" kern="1200" dirty="0"/>
        </a:p>
      </dsp:txBody>
      <dsp:txXfrm>
        <a:off x="5906279" y="3211759"/>
        <a:ext cx="2039369" cy="11939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Enquiries at adjoining stations</a:t>
          </a:r>
          <a:endParaRPr lang="en-GB" sz="2200" kern="1200" dirty="0"/>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E4BE8-9529-E242-9E3C-5FFB5316BE5A}">
      <dsp:nvSpPr>
        <dsp:cNvPr id="0" name=""/>
        <dsp:cNvSpPr/>
      </dsp:nvSpPr>
      <dsp:spPr>
        <a:xfrm>
          <a:off x="0" y="2663"/>
          <a:ext cx="6666833" cy="544859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US" sz="3200" kern="1200" dirty="0"/>
        </a:p>
        <a:p>
          <a:pPr marL="228600" lvl="1" indent="-228600" algn="l" defTabSz="1111250">
            <a:lnSpc>
              <a:spcPct val="90000"/>
            </a:lnSpc>
            <a:spcBef>
              <a:spcPct val="0"/>
            </a:spcBef>
            <a:spcAft>
              <a:spcPct val="15000"/>
            </a:spcAft>
            <a:buChar char="•"/>
          </a:pPr>
          <a:r>
            <a:rPr lang="en-GB" sz="2500" kern="1200" baseline="0"/>
            <a:t>a</a:t>
          </a:r>
          <a:r>
            <a:rPr lang="en-GB" sz="2500" kern="1200"/>
            <a:t>llows operational strategies to focus on key priorities</a:t>
          </a:r>
          <a:endParaRPr lang="en-US" sz="2500" kern="1200"/>
        </a:p>
        <a:p>
          <a:pPr marL="228600" lvl="1" indent="-228600" algn="l" defTabSz="1111250">
            <a:lnSpc>
              <a:spcPct val="90000"/>
            </a:lnSpc>
            <a:spcBef>
              <a:spcPct val="0"/>
            </a:spcBef>
            <a:spcAft>
              <a:spcPct val="15000"/>
            </a:spcAft>
            <a:buChar char="•"/>
          </a:pPr>
          <a:r>
            <a:rPr lang="en-GB" sz="2500" kern="1200"/>
            <a:t>allows more officers to focus on solving priority problems and targeting the most prolific and active offenders  </a:t>
          </a:r>
          <a:endParaRPr lang="en-US" sz="2500" kern="1200"/>
        </a:p>
        <a:p>
          <a:pPr marL="228600" lvl="1" indent="-228600" algn="l" defTabSz="1111250">
            <a:lnSpc>
              <a:spcPct val="90000"/>
            </a:lnSpc>
            <a:spcBef>
              <a:spcPct val="0"/>
            </a:spcBef>
            <a:spcAft>
              <a:spcPct val="15000"/>
            </a:spcAft>
            <a:buChar char="•"/>
          </a:pPr>
          <a:r>
            <a:rPr lang="en-GB" sz="2500" kern="1200"/>
            <a:t>informs the management of risk    </a:t>
          </a:r>
          <a:endParaRPr lang="en-US" sz="2500" kern="1200"/>
        </a:p>
        <a:p>
          <a:pPr marL="228600" lvl="1" indent="-228600" algn="l" defTabSz="1111250">
            <a:lnSpc>
              <a:spcPct val="90000"/>
            </a:lnSpc>
            <a:spcBef>
              <a:spcPct val="0"/>
            </a:spcBef>
            <a:spcAft>
              <a:spcPct val="15000"/>
            </a:spcAft>
            <a:buChar char="•"/>
          </a:pPr>
          <a:r>
            <a:rPr lang="en-GB" sz="2500" kern="1200"/>
            <a:t>provides more informed business planning and a greater link to operational policing issues </a:t>
          </a:r>
          <a:endParaRPr lang="en-US" sz="2500" kern="1200"/>
        </a:p>
        <a:p>
          <a:pPr marL="228600" lvl="1" indent="-228600" algn="l" defTabSz="1111250">
            <a:lnSpc>
              <a:spcPct val="90000"/>
            </a:lnSpc>
            <a:spcBef>
              <a:spcPct val="0"/>
            </a:spcBef>
            <a:spcAft>
              <a:spcPct val="15000"/>
            </a:spcAft>
            <a:buChar char="•"/>
          </a:pPr>
          <a:r>
            <a:rPr lang="en-GB" sz="2500" kern="1200"/>
            <a:t>improves the direction and briefing of patrols </a:t>
          </a:r>
          <a:endParaRPr lang="en-US" sz="2500" kern="1200"/>
        </a:p>
        <a:p>
          <a:pPr marL="228600" lvl="1" indent="-228600" algn="l" defTabSz="1111250">
            <a:lnSpc>
              <a:spcPct val="90000"/>
            </a:lnSpc>
            <a:spcBef>
              <a:spcPct val="0"/>
            </a:spcBef>
            <a:spcAft>
              <a:spcPct val="15000"/>
            </a:spcAft>
            <a:buChar char="•"/>
          </a:pPr>
          <a:r>
            <a:rPr lang="en-GB" sz="2500" kern="1200"/>
            <a:t>improves integration with partner agencies</a:t>
          </a:r>
          <a:endParaRPr lang="en-US" sz="2500" kern="1200"/>
        </a:p>
      </dsp:txBody>
      <dsp:txXfrm>
        <a:off x="159584" y="162247"/>
        <a:ext cx="6347665" cy="51294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1807219" y="1939056"/>
          <a:ext cx="1294554" cy="147380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652985" y="203072"/>
          <a:ext cx="2179266" cy="1525416"/>
        </a:xfrm>
        <a:prstGeom prst="roundRect">
          <a:avLst>
            <a:gd name="adj" fmla="val 1667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Intelligence Officer</a:t>
          </a:r>
          <a:endParaRPr lang="en-GB" sz="2400" kern="1200" dirty="0"/>
        </a:p>
      </dsp:txBody>
      <dsp:txXfrm>
        <a:off x="727463" y="277550"/>
        <a:ext cx="2030310" cy="1376460"/>
      </dsp:txXfrm>
    </dsp:sp>
    <dsp:sp modelId="{5E020B79-370F-4E94-9EE1-D7994B6A2584}">
      <dsp:nvSpPr>
        <dsp:cNvPr id="0" name=""/>
        <dsp:cNvSpPr/>
      </dsp:nvSpPr>
      <dsp:spPr>
        <a:xfrm>
          <a:off x="3195334" y="361636"/>
          <a:ext cx="7244154"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LIO -</a:t>
          </a:r>
          <a:r>
            <a:rPr lang="en-GB" altLang="en-US" sz="1800" kern="1200" dirty="0">
              <a:latin typeface="+mn-lt"/>
              <a:cs typeface="Arial" panose="020B0604020202020204" pitchFamily="34" charset="0"/>
            </a:rPr>
            <a:t>manages/processes/collates local intelligence</a:t>
          </a:r>
          <a:r>
            <a:rPr lang="en-GB" sz="1800" b="1" kern="1200" dirty="0">
              <a:latin typeface="+mn-lt"/>
            </a:rPr>
            <a:t> </a:t>
          </a:r>
        </a:p>
      </dsp:txBody>
      <dsp:txXfrm>
        <a:off x="3195334" y="361636"/>
        <a:ext cx="7244154" cy="1232908"/>
      </dsp:txXfrm>
    </dsp:sp>
    <dsp:sp modelId="{6ED2C032-B5BA-4DF4-B8D2-6A8F9C63B5E4}">
      <dsp:nvSpPr>
        <dsp:cNvPr id="0" name=""/>
        <dsp:cNvSpPr/>
      </dsp:nvSpPr>
      <dsp:spPr>
        <a:xfrm rot="5400000">
          <a:off x="4058372" y="3495585"/>
          <a:ext cx="1294554" cy="1473804"/>
        </a:xfrm>
        <a:prstGeom prst="bentUpArrow">
          <a:avLst>
            <a:gd name="adj1" fmla="val 32840"/>
            <a:gd name="adj2" fmla="val 25000"/>
            <a:gd name="adj3" fmla="val 3578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3479865" y="1916617"/>
          <a:ext cx="2179266" cy="1525416"/>
        </a:xfrm>
        <a:prstGeom prst="roundRect">
          <a:avLst>
            <a:gd name="adj" fmla="val 1667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Field Intelligence Officer</a:t>
          </a:r>
          <a:endParaRPr lang="en-GB" sz="2400" kern="1200" dirty="0"/>
        </a:p>
      </dsp:txBody>
      <dsp:txXfrm>
        <a:off x="3554343" y="1991095"/>
        <a:ext cx="2030310" cy="1376460"/>
      </dsp:txXfrm>
    </dsp:sp>
    <dsp:sp modelId="{9959D1B8-391D-45B5-A528-2215043A4965}">
      <dsp:nvSpPr>
        <dsp:cNvPr id="0" name=""/>
        <dsp:cNvSpPr/>
      </dsp:nvSpPr>
      <dsp:spPr>
        <a:xfrm>
          <a:off x="6125325" y="2140612"/>
          <a:ext cx="5907198"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FIO -</a:t>
          </a:r>
          <a:r>
            <a:rPr lang="en-GB" altLang="en-US" sz="1800" kern="1200" dirty="0">
              <a:latin typeface="+mn-lt"/>
              <a:cs typeface="Arial" panose="020B0604020202020204" pitchFamily="34" charset="0"/>
            </a:rPr>
            <a:t> actively seeks intelligence from a variety of sources in support of the intelligence function</a:t>
          </a:r>
          <a:r>
            <a:rPr lang="en-GB" sz="1800" b="1" kern="1200" dirty="0">
              <a:latin typeface="+mn-lt"/>
            </a:rPr>
            <a:t> </a:t>
          </a:r>
        </a:p>
      </dsp:txBody>
      <dsp:txXfrm>
        <a:off x="6125325" y="2140612"/>
        <a:ext cx="5907198" cy="1232908"/>
      </dsp:txXfrm>
    </dsp:sp>
    <dsp:sp modelId="{136AD75D-F002-4EC0-B0DD-F98B7C43D508}">
      <dsp:nvSpPr>
        <dsp:cNvPr id="0" name=""/>
        <dsp:cNvSpPr/>
      </dsp:nvSpPr>
      <dsp:spPr>
        <a:xfrm>
          <a:off x="5284515" y="3833235"/>
          <a:ext cx="2179266" cy="1525416"/>
        </a:xfrm>
        <a:prstGeom prst="roundRect">
          <a:avLst>
            <a:gd name="adj" fmla="val 1667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Single Point of Contact</a:t>
          </a:r>
        </a:p>
      </dsp:txBody>
      <dsp:txXfrm>
        <a:off x="5358993" y="3907713"/>
        <a:ext cx="2030310" cy="1376460"/>
      </dsp:txXfrm>
    </dsp:sp>
    <dsp:sp modelId="{4A16F559-7B7A-4BF1-BC3F-9332C526915D}">
      <dsp:nvSpPr>
        <dsp:cNvPr id="0" name=""/>
        <dsp:cNvSpPr/>
      </dsp:nvSpPr>
      <dsp:spPr>
        <a:xfrm>
          <a:off x="7495749" y="3945529"/>
          <a:ext cx="4871486"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SPOC - </a:t>
          </a:r>
          <a:r>
            <a:rPr lang="en-GB" altLang="en-US" sz="1800" kern="12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kern="1200" dirty="0">
            <a:latin typeface="+mn-lt"/>
          </a:endParaRPr>
        </a:p>
      </dsp:txBody>
      <dsp:txXfrm>
        <a:off x="7495749" y="3945529"/>
        <a:ext cx="4871486" cy="12329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5C002-2A7D-2D45-ACE1-BCD5F9A4295B}">
      <dsp:nvSpPr>
        <dsp:cNvPr id="0" name=""/>
        <dsp:cNvSpPr/>
      </dsp:nvSpPr>
      <dsp:spPr>
        <a:xfrm>
          <a:off x="0" y="0"/>
          <a:ext cx="10789892"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CHIS National Policy</a:t>
          </a:r>
          <a:endParaRPr lang="en-US" sz="3700" kern="1200"/>
        </a:p>
      </dsp:txBody>
      <dsp:txXfrm>
        <a:off x="43321" y="43321"/>
        <a:ext cx="10703250" cy="800803"/>
      </dsp:txXfrm>
    </dsp:sp>
    <dsp:sp modelId="{4F26422B-EE1E-7C47-94F2-374C79BE0563}">
      <dsp:nvSpPr>
        <dsp:cNvPr id="0" name=""/>
        <dsp:cNvSpPr/>
      </dsp:nvSpPr>
      <dsp:spPr>
        <a:xfrm>
          <a:off x="0" y="1342276"/>
          <a:ext cx="10789892" cy="3216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57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a:t>This provides guidelines to Police forces in respect of the use of CHIS.</a:t>
          </a:r>
          <a:endParaRPr lang="en-US" sz="2900" kern="1200"/>
        </a:p>
        <a:p>
          <a:pPr marL="285750" lvl="1" indent="-285750" algn="l" defTabSz="1289050">
            <a:lnSpc>
              <a:spcPct val="90000"/>
            </a:lnSpc>
            <a:spcBef>
              <a:spcPct val="0"/>
            </a:spcBef>
            <a:spcAft>
              <a:spcPct val="20000"/>
            </a:spcAft>
            <a:buChar char="•"/>
          </a:pPr>
          <a:r>
            <a:rPr lang="en-GB" sz="2900" kern="1200"/>
            <a:t>A source is a person who has access to hidden criminal intentions or plans, and enters into arrangements to reveal this information.</a:t>
          </a:r>
          <a:endParaRPr lang="en-US" sz="2900" kern="1200"/>
        </a:p>
        <a:p>
          <a:pPr marL="285750" lvl="1" indent="-285750" algn="l" defTabSz="1289050">
            <a:lnSpc>
              <a:spcPct val="90000"/>
            </a:lnSpc>
            <a:spcBef>
              <a:spcPct val="0"/>
            </a:spcBef>
            <a:spcAft>
              <a:spcPct val="20000"/>
            </a:spcAft>
            <a:buChar char="•"/>
          </a:pPr>
          <a:r>
            <a:rPr lang="en-GB" sz="2900" kern="1200"/>
            <a:t>A CHIS will be allocated a ‘handler’ who will meet them to obtain the information provided as and when necessary.</a:t>
          </a:r>
          <a:endParaRPr lang="en-US" sz="2900" kern="1200"/>
        </a:p>
        <a:p>
          <a:pPr marL="285750" lvl="1" indent="-285750" algn="l" defTabSz="1289050">
            <a:lnSpc>
              <a:spcPct val="90000"/>
            </a:lnSpc>
            <a:spcBef>
              <a:spcPct val="0"/>
            </a:spcBef>
            <a:spcAft>
              <a:spcPct val="20000"/>
            </a:spcAft>
            <a:buChar char="•"/>
          </a:pPr>
          <a:r>
            <a:rPr lang="en-GB" sz="2900" kern="1200"/>
            <a:t>The operation/handling of a CHIS is strictly controlled under RIPA.</a:t>
          </a:r>
          <a:endParaRPr lang="en-US" sz="2900" kern="1200"/>
        </a:p>
      </dsp:txBody>
      <dsp:txXfrm>
        <a:off x="0" y="1342276"/>
        <a:ext cx="10789892" cy="321678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It allows police &amp; partners to make better informed decisions on how best to protect the public</a:t>
          </a:r>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711" y="775413"/>
          <a:ext cx="3061855" cy="367422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199535" y="1975660"/>
        <a:ext cx="3012865" cy="612371"/>
      </dsp:txXfrm>
    </dsp:sp>
    <dsp:sp modelId="{1CDA1034-EF78-4F89-9314-D098C24A8C0B}">
      <dsp:nvSpPr>
        <dsp:cNvPr id="0" name=""/>
        <dsp:cNvSpPr/>
      </dsp:nvSpPr>
      <dsp:spPr>
        <a:xfrm>
          <a:off x="61308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t>A specific legal obligation or requirement to disclose police information to another party</a:t>
          </a:r>
        </a:p>
      </dsp:txBody>
      <dsp:txXfrm>
        <a:off x="613082" y="775413"/>
        <a:ext cx="2281082" cy="3674226"/>
      </dsp:txXfrm>
    </dsp:sp>
    <dsp:sp modelId="{70E59909-962B-4942-927B-000A2D96F745}">
      <dsp:nvSpPr>
        <dsp:cNvPr id="0" name=""/>
        <dsp:cNvSpPr/>
      </dsp:nvSpPr>
      <dsp:spPr>
        <a:xfrm>
          <a:off x="3169731" y="775413"/>
          <a:ext cx="3061855" cy="3674226"/>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969484" y="1975660"/>
        <a:ext cx="3012865" cy="612371"/>
      </dsp:txXfrm>
    </dsp:sp>
    <dsp:sp modelId="{BBCDF03F-63BA-49F9-8737-4FE922F633B8}">
      <dsp:nvSpPr>
        <dsp:cNvPr id="0" name=""/>
        <dsp:cNvSpPr/>
      </dsp:nvSpPr>
      <dsp:spPr>
        <a:xfrm rot="5400000">
          <a:off x="2914993" y="3696331"/>
          <a:ext cx="540095" cy="459278"/>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78210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782102" y="775413"/>
        <a:ext cx="2281082" cy="3674226"/>
      </dsp:txXfrm>
    </dsp:sp>
    <dsp:sp modelId="{461D2376-3FE2-4084-901F-00797C5D9F61}">
      <dsp:nvSpPr>
        <dsp:cNvPr id="0" name=""/>
        <dsp:cNvSpPr/>
      </dsp:nvSpPr>
      <dsp:spPr>
        <a:xfrm>
          <a:off x="6338752" y="775413"/>
          <a:ext cx="3061855" cy="367422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5138504" y="1975660"/>
        <a:ext cx="3012865" cy="612371"/>
      </dsp:txXfrm>
    </dsp:sp>
    <dsp:sp modelId="{A02B23C9-FE22-4B94-A768-969E94DBF637}">
      <dsp:nvSpPr>
        <dsp:cNvPr id="0" name=""/>
        <dsp:cNvSpPr/>
      </dsp:nvSpPr>
      <dsp:spPr>
        <a:xfrm rot="5400000">
          <a:off x="6084013" y="3696331"/>
          <a:ext cx="540095" cy="459278"/>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951123"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951123" y="775413"/>
        <a:ext cx="2281082" cy="367422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69786" y="2220"/>
          <a:ext cx="4187192" cy="4474031"/>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69786" y="2220"/>
        <a:ext cx="4187192" cy="4474031"/>
      </dsp:txXfrm>
    </dsp:sp>
    <dsp:sp modelId="{E2693377-AEC0-4105-B13C-F27760C0877C}">
      <dsp:nvSpPr>
        <dsp:cNvPr id="0" name=""/>
        <dsp:cNvSpPr/>
      </dsp:nvSpPr>
      <dsp:spPr>
        <a:xfrm>
          <a:off x="4675698" y="2220"/>
          <a:ext cx="4187192" cy="4474031"/>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675698" y="2220"/>
        <a:ext cx="4187192" cy="447403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058B4-7521-3241-9A5B-BB5F6B203318}" type="datetimeFigureOut">
              <a:rPr lang="en-US" smtClean="0"/>
              <a:t>11/19/2024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5F29E-6DF0-1B45-8657-F27B19A9C9D7}" type="slidenum">
              <a:rPr lang="en-US" smtClean="0"/>
              <a:t>‹#›</a:t>
            </a:fld>
            <a:endParaRPr lang="en-US"/>
          </a:p>
        </p:txBody>
      </p:sp>
    </p:spTree>
    <p:extLst>
      <p:ext uri="{BB962C8B-B14F-4D97-AF65-F5344CB8AC3E}">
        <p14:creationId xmlns:p14="http://schemas.microsoft.com/office/powerpoint/2010/main" val="138174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1</a:t>
            </a:fld>
            <a:endParaRPr lang="en-US"/>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3</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8</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9</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10</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11</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12</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13</a:t>
            </a:fld>
            <a:endParaRPr lang="en-US"/>
          </a:p>
        </p:txBody>
      </p:sp>
    </p:spTree>
    <p:extLst>
      <p:ext uri="{BB962C8B-B14F-4D97-AF65-F5344CB8AC3E}">
        <p14:creationId xmlns:p14="http://schemas.microsoft.com/office/powerpoint/2010/main" val="3744369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15</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17</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18</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20</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22</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24</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25</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26</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27</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30</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31</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38</a:t>
            </a:fld>
            <a:endParaRPr lang="en-US"/>
          </a:p>
        </p:txBody>
      </p:sp>
    </p:spTree>
    <p:extLst>
      <p:ext uri="{BB962C8B-B14F-4D97-AF65-F5344CB8AC3E}">
        <p14:creationId xmlns:p14="http://schemas.microsoft.com/office/powerpoint/2010/main" val="28223549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DD-1029-E7F7-B4EE-99E7202464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017FF2-FF99-CC1F-C31E-7EE518281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A0D6E3-744F-0CAE-D308-F3F18FCC0D49}"/>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EACA599B-CCFB-F361-41C3-ADDFDE5A0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FFD66F-5F87-329A-DD30-58DCB730921A}"/>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99060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99EFB-14BD-290B-550C-8428FDBAB8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E44D89-4430-1CAD-47F0-49CE93FF8B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2CB304-5162-B9BB-1A20-E40F73206224}"/>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D83F383A-255C-BAC9-51B7-ED2270ADC9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C3413-419B-9E94-F88D-C410CE4F7E6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8100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CDDD-B327-46EB-29A5-F6BCBA144F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314ADC-2226-01D4-4CB0-E61E142E6E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703140-9A7E-132E-4393-7D3C729AD78D}"/>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3F089A0D-6285-543F-D5EB-C7405D7592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C19F30-30F4-72A7-F0DB-24EC78BA5FD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78045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78D-4CFF-9599-A86E-48C75F49E9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A7554C-DB3F-D3A9-D045-4ABCBF32AE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E99CD2-7276-4B47-C602-B84C2C8B0A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B53C9F-2279-F5A7-4E53-EA4C3C0FE1B2}"/>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6" name="Footer Placeholder 5">
            <a:extLst>
              <a:ext uri="{FF2B5EF4-FFF2-40B4-BE49-F238E27FC236}">
                <a16:creationId xmlns:a16="http://schemas.microsoft.com/office/drawing/2014/main" id="{3ED4C67D-0768-C4CC-B216-75DA9C6F2E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9121E-F001-1535-D759-234E2485C5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63618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0E2F-A275-D4AC-010D-C4D4C86721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87B45B-6074-2737-03DB-1AA8678BA7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798D88-C111-C5F8-944D-024474A3D7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0E428E5-C18A-C042-2B0B-CC65E0863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7D48422-73C4-A0AF-4CD9-E4026CAEE9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19CACC-A767-F631-C4EF-F556B453B6C0}"/>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8" name="Footer Placeholder 7">
            <a:extLst>
              <a:ext uri="{FF2B5EF4-FFF2-40B4-BE49-F238E27FC236}">
                <a16:creationId xmlns:a16="http://schemas.microsoft.com/office/drawing/2014/main" id="{D6228BB5-3788-F02F-0646-3A5AC9FA9D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6417CC7-9A69-D19E-7E20-7E76D8A06F5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3405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D619-30C0-646C-9E11-7EE8080711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324754-5C15-E9EF-747F-F3F7B93F3074}"/>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4" name="Footer Placeholder 3">
            <a:extLst>
              <a:ext uri="{FF2B5EF4-FFF2-40B4-BE49-F238E27FC236}">
                <a16:creationId xmlns:a16="http://schemas.microsoft.com/office/drawing/2014/main" id="{E67E48A7-7DFB-A6E3-7F54-E05D65967C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0F079A-F925-A260-C0B2-233360F745C7}"/>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94337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A67BA-264D-35FA-C5D1-AB6A7332700C}"/>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3" name="Footer Placeholder 2">
            <a:extLst>
              <a:ext uri="{FF2B5EF4-FFF2-40B4-BE49-F238E27FC236}">
                <a16:creationId xmlns:a16="http://schemas.microsoft.com/office/drawing/2014/main" id="{EED00F04-76DA-B005-883F-A83E5469B8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0B84C9-A12E-17A2-AD0F-5F518442D209}"/>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9412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B89A-244C-7D75-AA67-58A85EC4DB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0FC6AB-CFF3-2984-1CB0-F2C61B789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1B91A8-FEB1-E861-74FC-AFC680328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150A7D-543F-7D2C-BED6-B1AC50EC22F7}"/>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6" name="Footer Placeholder 5">
            <a:extLst>
              <a:ext uri="{FF2B5EF4-FFF2-40B4-BE49-F238E27FC236}">
                <a16:creationId xmlns:a16="http://schemas.microsoft.com/office/drawing/2014/main" id="{5DCCDBDE-7669-09AC-D6DB-F59C156B0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BA35F-98A0-D552-DB57-5729AA248F9B}"/>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536929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4113E-0933-5D60-1883-814AC56201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8C79CF-0159-00C8-B561-7EE7F55DF5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31C0F1-F11C-1905-A2A8-48AABEF45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4A2152-EBBD-E690-7100-925A71273ECE}"/>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6" name="Footer Placeholder 5">
            <a:extLst>
              <a:ext uri="{FF2B5EF4-FFF2-40B4-BE49-F238E27FC236}">
                <a16:creationId xmlns:a16="http://schemas.microsoft.com/office/drawing/2014/main" id="{8B9E907F-EA2C-B88F-BAB7-6B8FDEB060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315164-4F83-B5BD-A17D-41EF49F31E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965265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993A-20C4-59EB-C92D-F4838F2E5C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66F995-1490-8455-4FCE-874D45C5BE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E26F5A-CB00-4D1F-1D44-5B5E47819C60}"/>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4FF28FA3-CBC7-7027-7144-62BE01D7C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017CF3-9F08-F6E9-3AE7-DB5DD5020C3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8164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F8EDB4-78D7-FBE0-141A-6D0E9CEF0D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D2CA22-AAE5-0CA3-B1D8-E73E19FCED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79DC49-1813-59D0-C5EC-BFFA4E3E57A7}"/>
              </a:ext>
            </a:extLst>
          </p:cNvPr>
          <p:cNvSpPr>
            <a:spLocks noGrp="1"/>
          </p:cNvSpPr>
          <p:nvPr>
            <p:ph type="dt" sz="half" idx="10"/>
          </p:nvPr>
        </p:nvSpPr>
        <p:spPr/>
        <p:txBody>
          <a:body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C900A7CD-09B2-92EF-6801-B582612C53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2E2AAF-8E24-A326-4533-40D8C165E0BF}"/>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417536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E23B8-9BD8-3B99-93F3-2BECC246EF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063E22-1761-2D45-9B9F-9B1101C240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29C9DA-F0E3-F132-011B-9A2BD8784A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11/19/2024</a:t>
            </a:fld>
            <a:endParaRPr lang="en-US"/>
          </a:p>
        </p:txBody>
      </p:sp>
      <p:sp>
        <p:nvSpPr>
          <p:cNvPr id="5" name="Footer Placeholder 4">
            <a:extLst>
              <a:ext uri="{FF2B5EF4-FFF2-40B4-BE49-F238E27FC236}">
                <a16:creationId xmlns:a16="http://schemas.microsoft.com/office/drawing/2014/main" id="{339CB264-64AC-2D6E-7F9B-D35A87D662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D9B1207-D4E0-E9CD-3F81-0E87DFBB6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2135989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0.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hyperlink" Target="https://www.app.college.police.uk/app-content/intelligence-managemen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8.jpe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20.jpeg"/><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24.jpeg"/><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6.xml.rels><?xml version="1.0" encoding="UTF-8" standalone="yes"?>
<Relationships xmlns="http://schemas.openxmlformats.org/package/2006/relationships"><Relationship Id="rId8" Type="http://schemas.openxmlformats.org/officeDocument/2006/relationships/diagramData" Target="../diagrams/data24.xml"/><Relationship Id="rId3" Type="http://schemas.openxmlformats.org/officeDocument/2006/relationships/diagramData" Target="../diagrams/data23.xml"/><Relationship Id="rId7" Type="http://schemas.microsoft.com/office/2007/relationships/diagramDrawing" Target="../diagrams/drawing23.xml"/><Relationship Id="rId12" Type="http://schemas.microsoft.com/office/2007/relationships/diagramDrawing" Target="../diagrams/drawing24.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23.xml"/><Relationship Id="rId11" Type="http://schemas.openxmlformats.org/officeDocument/2006/relationships/diagramColors" Target="../diagrams/colors24.xml"/><Relationship Id="rId5" Type="http://schemas.openxmlformats.org/officeDocument/2006/relationships/diagramQuickStyle" Target="../diagrams/quickStyle23.xml"/><Relationship Id="rId10" Type="http://schemas.openxmlformats.org/officeDocument/2006/relationships/diagramQuickStyle" Target="../diagrams/quickStyle24.xml"/><Relationship Id="rId4" Type="http://schemas.openxmlformats.org/officeDocument/2006/relationships/diagramLayout" Target="../diagrams/layout23.xml"/><Relationship Id="rId9" Type="http://schemas.openxmlformats.org/officeDocument/2006/relationships/diagramLayout" Target="../diagrams/layout24.xml"/></Relationships>
</file>

<file path=ppt/slides/_rels/slide37.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 Id="rId9" Type="http://schemas.openxmlformats.org/officeDocument/2006/relationships/image" Target="../media/image31.jpe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6.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35.png"/><Relationship Id="rId7" Type="http://schemas.openxmlformats.org/officeDocument/2006/relationships/diagramColors" Target="../diagrams/colors32.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dirty="0">
                <a:solidFill>
                  <a:schemeClr val="bg1"/>
                </a:solidFill>
              </a:rPr>
              <a:t>Intelligence</a:t>
            </a:r>
            <a:br>
              <a:rPr lang="en-US" sz="4300" dirty="0">
                <a:solidFill>
                  <a:schemeClr val="bg1"/>
                </a:solidFill>
              </a:rPr>
            </a:br>
            <a:r>
              <a:rPr lang="en-US" sz="4300" dirty="0">
                <a:solidFill>
                  <a:schemeClr val="bg1"/>
                </a:solidFill>
              </a:rPr>
              <a:t>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7859713" y="4716472"/>
            <a:ext cx="3494088" cy="1017896"/>
          </a:xfrm>
        </p:spPr>
        <p:txBody>
          <a:bodyPr anchor="b">
            <a:normAutofit/>
          </a:bodyPr>
          <a:lstStyle/>
          <a:p>
            <a:pPr algn="l"/>
            <a:endParaRPr lang="en-US" dirty="0">
              <a:solidFill>
                <a:schemeClr val="bg1"/>
              </a:solidFill>
            </a:endParaRP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pic>
        <p:nvPicPr>
          <p:cNvPr id="5" name="Picture 4">
            <a:extLst>
              <a:ext uri="{FF2B5EF4-FFF2-40B4-BE49-F238E27FC236}">
                <a16:creationId xmlns:a16="http://schemas.microsoft.com/office/drawing/2014/main" id="{940DCA5A-345C-93A1-0556-8F954696E155}"/>
              </a:ext>
            </a:extLst>
          </p:cNvPr>
          <p:cNvPicPr>
            <a:picLocks noChangeAspect="1"/>
          </p:cNvPicPr>
          <p:nvPr/>
        </p:nvPicPr>
        <p:blipFill rotWithShape="1">
          <a:blip r:embed="rId4"/>
          <a:srcRect t="9402" r="1" b="15503"/>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2" name="Group 21">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3" name="Freeform: Shape 22">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4400" dirty="0">
                <a:solidFill>
                  <a:schemeClr val="bg1"/>
                </a:solidFill>
              </a:rPr>
              <a:t>Intelligence</a:t>
            </a:r>
            <a:r>
              <a:rPr lang="en-US" sz="2000" dirty="0">
                <a:solidFill>
                  <a:schemeClr val="bg1"/>
                </a:solidFill>
              </a:rPr>
              <a:t>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960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a:xfrm>
            <a:off x="838200" y="365125"/>
            <a:ext cx="10515600" cy="1325563"/>
          </a:xfrm>
        </p:spPr>
        <p:txBody>
          <a:bodyPr>
            <a:normAutofit/>
          </a:bodyPr>
          <a:lstStyle/>
          <a:p>
            <a:r>
              <a:rPr lang="en-US">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33572088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dirty="0">
                <a:latin typeface="+mj-lt"/>
                <a:ea typeface="+mj-ea"/>
                <a:cs typeface="+mj-cs"/>
              </a:rPr>
              <a:t>What is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Blue Information Sign Icon, Simple Info Symbol Stock Vector - Illustration  of info, circle: 121810716">
            <a:extLst>
              <a:ext uri="{FF2B5EF4-FFF2-40B4-BE49-F238E27FC236}">
                <a16:creationId xmlns:a16="http://schemas.microsoft.com/office/drawing/2014/main" id="{74D9D732-5B12-8E4F-B5FE-A0A26DD8F6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979" b="1656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177527-C131-144B-83E9-4492F89DC900}"/>
              </a:ext>
            </a:extLst>
          </p:cNvPr>
          <p:cNvSpPr txBox="1"/>
          <p:nvPr/>
        </p:nvSpPr>
        <p:spPr>
          <a:xfrm>
            <a:off x="-2398987" y="404429"/>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227385102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2185" y="258992"/>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828968"/>
            <a:ext cx="8229600" cy="481848"/>
          </a:xfrm>
          <a:prstGeom prst="rect">
            <a:avLst/>
          </a:prstGeom>
          <a:solidFill>
            <a:schemeClr val="accent1">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2400" dirty="0">
                <a:solidFill>
                  <a:schemeClr val="bg1"/>
                </a:solidFill>
                <a:latin typeface="Calibri"/>
              </a:rPr>
              <a:t>There are a number of methods:</a:t>
            </a:r>
          </a:p>
          <a:p>
            <a:pPr marL="0" indent="0">
              <a:buNone/>
              <a:defRPr/>
            </a:pPr>
            <a:endParaRPr lang="en-GB" dirty="0">
              <a:latin typeface="Calibri"/>
            </a:endParaRPr>
          </a:p>
          <a:p>
            <a:pPr>
              <a:defRPr/>
            </a:pPr>
            <a:endParaRPr lang="en-GB" dirty="0">
              <a:latin typeface="Calibri"/>
            </a:endParaRPr>
          </a:p>
          <a:p>
            <a:pPr>
              <a:defRPr/>
            </a:pPr>
            <a:endParaRPr lang="en-GB" dirty="0">
              <a:latin typeface="Calibri"/>
            </a:endParaRPr>
          </a:p>
          <a:p>
            <a:pPr>
              <a:defRPr/>
            </a:pPr>
            <a:endParaRPr lang="en-GB" dirty="0">
              <a:latin typeface="Calibri"/>
            </a:endParaRPr>
          </a:p>
          <a:p>
            <a:pPr marL="0" indent="0">
              <a:buNone/>
              <a:defRPr/>
            </a:pPr>
            <a:endParaRPr lang="en-GB" dirty="0">
              <a:latin typeface="Calibri"/>
            </a:endParaRPr>
          </a:p>
        </p:txBody>
      </p:sp>
      <p:sp>
        <p:nvSpPr>
          <p:cNvPr id="14" name="TextBox 3"/>
          <p:cNvSpPr txBox="1">
            <a:spLocks noChangeArrowheads="1"/>
          </p:cNvSpPr>
          <p:nvPr/>
        </p:nvSpPr>
        <p:spPr bwMode="auto">
          <a:xfrm>
            <a:off x="0" y="147012"/>
            <a:ext cx="6697662" cy="646331"/>
          </a:xfrm>
          <a:prstGeom prst="rect">
            <a:avLst/>
          </a:prstGeom>
          <a:solidFill>
            <a:schemeClr val="accent1">
              <a:lumMod val="40000"/>
              <a:lumOff val="6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nvGraphicFramePr>
        <p:xfrm>
          <a:off x="116774" y="1947619"/>
          <a:ext cx="8229600" cy="4446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National Decision Model">
            <a:extLst>
              <a:ext uri="{FF2B5EF4-FFF2-40B4-BE49-F238E27FC236}">
                <a16:creationId xmlns:a16="http://schemas.microsoft.com/office/drawing/2014/main" id="{D0704C7A-6A43-C145-87CB-2BC4DC89EB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46374" y="2740474"/>
            <a:ext cx="3644900" cy="223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20000"/>
              </a:lnSpc>
              <a:buNone/>
            </a:pPr>
            <a:r>
              <a:rPr lang="en-GB" sz="2200" dirty="0"/>
              <a:t>The information gathered from witnesses may provide details leading to the suspect.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75889"/>
            <a:ext cx="8135702"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nvGraphicFramePr>
        <p:xfrm>
          <a:off x="-172333" y="2410596"/>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PenTest: Information Gathering and Scanning - laredoute.io">
            <a:extLst>
              <a:ext uri="{FF2B5EF4-FFF2-40B4-BE49-F238E27FC236}">
                <a16:creationId xmlns:a16="http://schemas.microsoft.com/office/drawing/2014/main" id="{52FBDA47-9333-0F46-B026-F315467A8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688" y="4708458"/>
            <a:ext cx="3107605" cy="2060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0E533-5C23-2846-A5B0-B6C04780EAAB}"/>
              </a:ext>
            </a:extLst>
          </p:cNvPr>
          <p:cNvSpPr txBox="1"/>
          <p:nvPr/>
        </p:nvSpPr>
        <p:spPr>
          <a:xfrm>
            <a:off x="436418" y="316168"/>
            <a:ext cx="10785764" cy="4678204"/>
          </a:xfrm>
          <a:prstGeom prst="rect">
            <a:avLst/>
          </a:prstGeom>
          <a:noFill/>
        </p:spPr>
        <p:txBody>
          <a:bodyPr wrap="square">
            <a:spAutoFit/>
          </a:bodyPr>
          <a:lstStyle/>
          <a:p>
            <a:pPr>
              <a:lnSpc>
                <a:spcPct val="100000"/>
              </a:lnSpc>
              <a:spcAft>
                <a:spcPts val="0"/>
              </a:spcAft>
              <a:defRPr/>
            </a:pPr>
            <a:r>
              <a:rPr lang="en-GB" sz="2800" kern="1600" dirty="0">
                <a:latin typeface="Arial"/>
                <a:ea typeface="Times New Roman"/>
                <a:cs typeface="Times New Roman"/>
              </a:rPr>
              <a:t>The National Intelligence Model (NIM) is a ‘Model for Policing’ that ensures information is fully researched, developed and analysed to provide intelligence to senior managers to: </a:t>
            </a:r>
            <a:br>
              <a:rPr lang="en-GB" sz="2800" kern="1600" dirty="0">
                <a:latin typeface="Arial"/>
                <a:ea typeface="Times New Roman"/>
                <a:cs typeface="Times New Roman"/>
              </a:rPr>
            </a:br>
            <a:br>
              <a:rPr lang="en-GB" sz="2800" kern="1600" dirty="0">
                <a:latin typeface="Arial"/>
                <a:ea typeface="Times New Roman"/>
                <a:cs typeface="Times New Roman"/>
              </a:rPr>
            </a:br>
            <a:endParaRPr lang="en-GB" sz="2800" kern="1600" dirty="0">
              <a:latin typeface="Arial"/>
              <a:ea typeface="Times New Roman"/>
              <a:cs typeface="Times New Roman"/>
            </a:endParaRPr>
          </a:p>
          <a:p>
            <a:pPr algn="just">
              <a:lnSpc>
                <a:spcPct val="100000"/>
              </a:lnSpc>
              <a:spcAft>
                <a:spcPts val="0"/>
              </a:spcAft>
              <a:defRPr/>
            </a:pPr>
            <a:endParaRPr lang="en-GB" sz="18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Provide strategic direction</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Make tactical resourcing decisions about operational policing</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Manage risk</a:t>
            </a:r>
            <a:endParaRPr lang="en-GB" sz="2000" kern="1200" dirty="0">
              <a:solidFill>
                <a:schemeClr val="tx1"/>
              </a:solidFill>
              <a:latin typeface="Arial" charset="0"/>
              <a:ea typeface="Times New Roman"/>
              <a:cs typeface="Times New Roman"/>
            </a:endParaRPr>
          </a:p>
        </p:txBody>
      </p:sp>
      <p:sp>
        <p:nvSpPr>
          <p:cNvPr id="7" name="TextBox 6">
            <a:extLst>
              <a:ext uri="{FF2B5EF4-FFF2-40B4-BE49-F238E27FC236}">
                <a16:creationId xmlns:a16="http://schemas.microsoft.com/office/drawing/2014/main" id="{30EE55DC-A52B-A145-BFC2-D8C7E47757DA}"/>
              </a:ext>
            </a:extLst>
          </p:cNvPr>
          <p:cNvSpPr txBox="1"/>
          <p:nvPr/>
        </p:nvSpPr>
        <p:spPr>
          <a:xfrm>
            <a:off x="1086593" y="5986636"/>
            <a:ext cx="10135589" cy="646331"/>
          </a:xfrm>
          <a:prstGeom prst="rect">
            <a:avLst/>
          </a:prstGeom>
          <a:noFill/>
        </p:spPr>
        <p:txBody>
          <a:bodyPr wrap="square">
            <a:spAutoFit/>
          </a:bodyPr>
          <a:lstStyle/>
          <a:p>
            <a:pPr algn="ctr"/>
            <a:r>
              <a:rPr lang="en-GB" sz="1800" b="1" dirty="0"/>
              <a:t>Note: It is important to note that the NIM is NOT just about crime and NOT just about intelligence - it is a model that can be used for most areas of policing.</a:t>
            </a:r>
            <a:endParaRPr lang="en-US" dirty="0"/>
          </a:p>
        </p:txBody>
      </p:sp>
      <p:pic>
        <p:nvPicPr>
          <p:cNvPr id="15362" name="Picture 2" descr="Police Information | Swindon Police | Haydon Wick Parish Council">
            <a:extLst>
              <a:ext uri="{FF2B5EF4-FFF2-40B4-BE49-F238E27FC236}">
                <a16:creationId xmlns:a16="http://schemas.microsoft.com/office/drawing/2014/main" id="{C7A9FF7D-99F9-F04F-A0F2-BE0CC2919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0788" y="2202131"/>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48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FFB4E41-6E7F-672F-217D-35307C1E7E50}"/>
              </a:ext>
            </a:extLst>
          </p:cNvPr>
          <p:cNvGraphicFramePr/>
          <p:nvPr>
            <p:extLst>
              <p:ext uri="{D42A27DB-BD31-4B8C-83A1-F6EECF244321}">
                <p14:modId xmlns:p14="http://schemas.microsoft.com/office/powerpoint/2010/main" val="9068049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362F78F-D526-D803-F24B-B3389BC35725}"/>
              </a:ext>
            </a:extLst>
          </p:cNvPr>
          <p:cNvSpPr txBox="1"/>
          <p:nvPr/>
        </p:nvSpPr>
        <p:spPr>
          <a:xfrm>
            <a:off x="697158" y="2501984"/>
            <a:ext cx="2805262" cy="1323439"/>
          </a:xfrm>
          <a:prstGeom prst="rect">
            <a:avLst/>
          </a:prstGeom>
          <a:noFill/>
        </p:spPr>
        <p:txBody>
          <a:bodyPr wrap="square">
            <a:spAutoFit/>
          </a:bodyPr>
          <a:lstStyle/>
          <a:p>
            <a:pPr lvl="0"/>
            <a:r>
              <a:rPr lang="en-GB" sz="4000" b="1" dirty="0">
                <a:solidFill>
                  <a:schemeClr val="bg1"/>
                </a:solidFill>
              </a:rPr>
              <a:t>Advantages of NIM:</a:t>
            </a:r>
            <a:endParaRPr lang="en-US" sz="4000" dirty="0">
              <a:solidFill>
                <a:schemeClr val="bg1"/>
              </a:solidFill>
            </a:endParaRPr>
          </a:p>
        </p:txBody>
      </p:sp>
    </p:spTree>
    <p:extLst>
      <p:ext uri="{BB962C8B-B14F-4D97-AF65-F5344CB8AC3E}">
        <p14:creationId xmlns:p14="http://schemas.microsoft.com/office/powerpoint/2010/main" val="1637830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0" y="229822"/>
            <a:ext cx="8676456" cy="576064"/>
          </a:xfrm>
          <a:solidFill>
            <a:schemeClr val="accent1">
              <a:lumMod val="40000"/>
              <a:lumOff val="60000"/>
            </a:schemeClr>
          </a:solidFill>
        </p:spPr>
        <p:txBody>
          <a:bodyPr>
            <a:noAutofit/>
          </a:bodyPr>
          <a:lstStyle/>
          <a:p>
            <a:pPr algn="ctr"/>
            <a:r>
              <a:rPr lang="en-GB" sz="36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nvGraphicFramePr>
        <p:xfrm>
          <a:off x="-278155" y="1269526"/>
          <a:ext cx="12367236" cy="5358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5254"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0" y="272045"/>
            <a:ext cx="8208912" cy="659698"/>
          </a:xfrm>
          <a:prstGeom prst="rect">
            <a:avLst/>
          </a:prstGeom>
          <a:solidFill>
            <a:srgbClr val="00206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Relevant Legislation</a:t>
            </a:r>
          </a:p>
        </p:txBody>
      </p:sp>
      <p:sp>
        <p:nvSpPr>
          <p:cNvPr id="7" name="TextBox 6">
            <a:extLst>
              <a:ext uri="{FF2B5EF4-FFF2-40B4-BE49-F238E27FC236}">
                <a16:creationId xmlns:a16="http://schemas.microsoft.com/office/drawing/2014/main" id="{03B22966-0697-F94B-B147-2F98C885E689}"/>
              </a:ext>
            </a:extLst>
          </p:cNvPr>
          <p:cNvSpPr txBox="1"/>
          <p:nvPr/>
        </p:nvSpPr>
        <p:spPr>
          <a:xfrm>
            <a:off x="195942" y="1436914"/>
            <a:ext cx="7690757" cy="5016758"/>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The Criminal Procedure and Investigations Act 1996</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Data Protection Act 2018:</a:t>
            </a:r>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GDPR 2016 (EU) 2016/679</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Human Rights Act 1998:</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Freedom of Information Act 2000 </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Regulation of Investigatory Powers Act 2000</a:t>
            </a:r>
            <a:r>
              <a:rPr lang="en-GB" altLang="en-US" sz="20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Investigatory Powers Act 2016</a:t>
            </a:r>
            <a:endParaRPr lang="en-GB" sz="2000" dirty="0"/>
          </a:p>
        </p:txBody>
      </p:sp>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8280920" cy="615602"/>
          </a:xfrm>
          <a:solidFill>
            <a:srgbClr val="002060"/>
          </a:solidFill>
        </p:spPr>
        <p:txBody>
          <a:bodyPr>
            <a:normAutofit/>
          </a:bodyPr>
          <a:lstStyle/>
          <a:p>
            <a:pPr algn="ctr"/>
            <a:r>
              <a:rPr lang="en-GB" sz="36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C7EC5-893C-51DB-21F6-2CA12AB484E6}"/>
              </a:ext>
            </a:extLst>
          </p:cNvPr>
          <p:cNvPicPr>
            <a:picLocks noChangeAspect="1"/>
          </p:cNvPicPr>
          <p:nvPr/>
        </p:nvPicPr>
        <p:blipFill>
          <a:blip r:embed="rId2"/>
          <a:stretch>
            <a:fillRect/>
          </a:stretch>
        </p:blipFill>
        <p:spPr>
          <a:xfrm>
            <a:off x="57150" y="38100"/>
            <a:ext cx="12077700" cy="6781800"/>
          </a:xfrm>
          <a:prstGeom prst="rect">
            <a:avLst/>
          </a:prstGeom>
        </p:spPr>
      </p:pic>
    </p:spTree>
    <p:extLst>
      <p:ext uri="{BB962C8B-B14F-4D97-AF65-F5344CB8AC3E}">
        <p14:creationId xmlns:p14="http://schemas.microsoft.com/office/powerpoint/2010/main" val="38310190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TextBox 2">
            <a:extLst>
              <a:ext uri="{FF2B5EF4-FFF2-40B4-BE49-F238E27FC236}">
                <a16:creationId xmlns:a16="http://schemas.microsoft.com/office/drawing/2014/main" id="{C30F62CF-23F4-47CF-098B-CA2164E7512A}"/>
              </a:ext>
            </a:extLst>
          </p:cNvPr>
          <p:cNvGraphicFramePr/>
          <p:nvPr>
            <p:extLst>
              <p:ext uri="{D42A27DB-BD31-4B8C-83A1-F6EECF244321}">
                <p14:modId xmlns:p14="http://schemas.microsoft.com/office/powerpoint/2010/main" val="1173385536"/>
              </p:ext>
            </p:extLst>
          </p:nvPr>
        </p:nvGraphicFramePr>
        <p:xfrm>
          <a:off x="759171" y="1201175"/>
          <a:ext cx="10789892" cy="501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58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17029" y="2812043"/>
            <a:ext cx="4882310" cy="3096953"/>
          </a:xfrm>
          <a:prstGeom prst="rect">
            <a:avLst/>
          </a:prstGeom>
        </p:spPr>
      </p:pic>
      <p:sp>
        <p:nvSpPr>
          <p:cNvPr id="4" name="TextBox 3"/>
          <p:cNvSpPr txBox="1">
            <a:spLocks noChangeArrowheads="1"/>
          </p:cNvSpPr>
          <p:nvPr/>
        </p:nvSpPr>
        <p:spPr bwMode="auto">
          <a:xfrm>
            <a:off x="3911080" y="260648"/>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882310" cy="4524315"/>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
        <p:nvSpPr>
          <p:cNvPr id="2" name="TextBox 1">
            <a:extLst>
              <a:ext uri="{FF2B5EF4-FFF2-40B4-BE49-F238E27FC236}">
                <a16:creationId xmlns:a16="http://schemas.microsoft.com/office/drawing/2014/main" id="{8E07DA97-45C7-702B-4C71-FC2E08726C06}"/>
              </a:ext>
            </a:extLst>
          </p:cNvPr>
          <p:cNvSpPr txBox="1"/>
          <p:nvPr/>
        </p:nvSpPr>
        <p:spPr>
          <a:xfrm>
            <a:off x="-231914" y="982348"/>
            <a:ext cx="6361044" cy="1754326"/>
          </a:xfrm>
          <a:prstGeom prst="rect">
            <a:avLst/>
          </a:prstGeom>
          <a:noFill/>
        </p:spPr>
        <p:txBody>
          <a:bodyPr wrap="square" rtlCol="0">
            <a:spAutoFit/>
          </a:bodyPr>
          <a:lstStyle/>
          <a:p>
            <a:pPr algn="ctr"/>
            <a:r>
              <a:rPr lang="en-US" sz="3600" dirty="0"/>
              <a:t>Discuss: </a:t>
            </a:r>
            <a:br>
              <a:rPr lang="en-US" sz="3600" dirty="0"/>
            </a:br>
            <a:r>
              <a:rPr lang="en-US" sz="3600" dirty="0"/>
              <a:t>When can information be shared? </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395475"/>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123" y="1330793"/>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1454088442"/>
              </p:ext>
            </p:extLst>
          </p:nvPr>
        </p:nvGraphicFramePr>
        <p:xfrm>
          <a:off x="304123" y="2194889"/>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1164895"/>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024186606"/>
              </p:ext>
            </p:extLst>
          </p:nvPr>
        </p:nvGraphicFramePr>
        <p:xfrm>
          <a:off x="1570382" y="1632947"/>
          <a:ext cx="9401319" cy="5225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70452" y="280121"/>
            <a:ext cx="8156713"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470452" y="1763587"/>
            <a:ext cx="4319161" cy="4319161"/>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3656564795"/>
              </p:ext>
            </p:extLst>
          </p:nvPr>
        </p:nvGraphicFramePr>
        <p:xfrm>
          <a:off x="5202694" y="1516021"/>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544481" y="1178190"/>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902097057"/>
              </p:ext>
            </p:extLst>
          </p:nvPr>
        </p:nvGraphicFramePr>
        <p:xfrm>
          <a:off x="2397931" y="2067340"/>
          <a:ext cx="8932677" cy="447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89158" y="803325"/>
            <a:ext cx="5259707"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a:latin typeface="+mj-lt"/>
                <a:ea typeface="+mj-ea"/>
                <a:cs typeface="+mj-cs"/>
              </a:rPr>
              <a:t>Failing to Share Key Information</a:t>
            </a:r>
          </a:p>
        </p:txBody>
      </p:sp>
      <p:pic>
        <p:nvPicPr>
          <p:cNvPr id="12290" name="Picture 2" descr="Ten years after the death of Fiona Pilkington, have the police got better  at tackling hate crime? | The Independent | The Independent">
            <a:extLst>
              <a:ext uri="{FF2B5EF4-FFF2-40B4-BE49-F238E27FC236}">
                <a16:creationId xmlns:a16="http://schemas.microsoft.com/office/drawing/2014/main" id="{2FC878BE-0F54-5E41-A08B-2A7F62A17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52" r="554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1346C-60F1-1D45-9350-16ACB6B4AD3D}"/>
              </a:ext>
            </a:extLst>
          </p:cNvPr>
          <p:cNvSpPr txBox="1"/>
          <p:nvPr/>
        </p:nvSpPr>
        <p:spPr>
          <a:xfrm>
            <a:off x="5246558" y="3261486"/>
            <a:ext cx="6796990" cy="3986871"/>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500" dirty="0"/>
              <a:t>The Fiona Pilkington case had its origins in harassment &amp; ASB.</a:t>
            </a:r>
            <a:br>
              <a:rPr lang="en-US" sz="1500" dirty="0"/>
            </a:br>
            <a:r>
              <a:rPr lang="en-US" sz="1500" dirty="0"/>
              <a:t> </a:t>
            </a:r>
          </a:p>
          <a:p>
            <a:pPr marL="342900" indent="-228600">
              <a:lnSpc>
                <a:spcPct val="90000"/>
              </a:lnSpc>
              <a:spcAft>
                <a:spcPts val="600"/>
              </a:spcAft>
              <a:buFont typeface="Arial" panose="020B0604020202020204" pitchFamily="34" charset="0"/>
              <a:buChar char="•"/>
            </a:pPr>
            <a:r>
              <a:rPr lang="en-US" sz="1500" dirty="0"/>
              <a:t>Fiona &amp; her daughter suffered frequent &amp; sustained local disorder, often directed at their home over a period of several years.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was reported to the police but </a:t>
            </a:r>
            <a:r>
              <a:rPr lang="en-US" sz="1500" i="1" dirty="0"/>
              <a:t>‘incidents were too often dealt with by police officers in isolation &amp; with an unstructured approach’ </a:t>
            </a:r>
            <a:r>
              <a:rPr lang="en-US" sz="1500" dirty="0"/>
              <a:t>(IPCC 2011).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&amp; other factors such as not identifying the family as vulnerable &amp; not </a:t>
            </a:r>
            <a:r>
              <a:rPr lang="en-US" sz="1500" dirty="0" err="1"/>
              <a:t>recognising</a:t>
            </a:r>
            <a:r>
              <a:rPr lang="en-US" sz="1500" dirty="0"/>
              <a:t> the harassment &amp; ASB as targeted hate crime caused frustration.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Fiona eventually took her own life &amp; that of her disabled daughter Francesca</a:t>
            </a:r>
          </a:p>
        </p:txBody>
      </p:sp>
    </p:spTree>
    <p:extLst>
      <p:ext uri="{BB962C8B-B14F-4D97-AF65-F5344CB8AC3E}">
        <p14:creationId xmlns:p14="http://schemas.microsoft.com/office/powerpoint/2010/main" val="136686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3341</Words>
  <Application>Microsoft Office PowerPoint</Application>
  <PresentationFormat>Widescreen</PresentationFormat>
  <Paragraphs>357</Paragraphs>
  <Slides>48</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Calibri Light</vt:lpstr>
      <vt:lpstr>Symbol</vt:lpstr>
      <vt:lpstr>Office Theme</vt:lpstr>
      <vt:lpstr>Intelligence  </vt:lpstr>
      <vt:lpstr>PowerPoint Presentation</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dc:title>
  <dc:creator>Rhiannon Lloyd</dc:creator>
  <cp:lastModifiedBy>Kelly Andrews</cp:lastModifiedBy>
  <cp:revision>8</cp:revision>
  <dcterms:created xsi:type="dcterms:W3CDTF">2023-02-19T12:53:29Z</dcterms:created>
  <dcterms:modified xsi:type="dcterms:W3CDTF">2024-11-19T08:42:07Z</dcterms:modified>
</cp:coreProperties>
</file>